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handoutMasterIdLst>
    <p:handoutMasterId r:id="rId40"/>
  </p:handoutMasterIdLst>
  <p:sldIdLst>
    <p:sldId id="256" r:id="rId2"/>
    <p:sldId id="349" r:id="rId3"/>
    <p:sldId id="305" r:id="rId4"/>
    <p:sldId id="307" r:id="rId5"/>
    <p:sldId id="347" r:id="rId6"/>
    <p:sldId id="313" r:id="rId7"/>
    <p:sldId id="314" r:id="rId8"/>
    <p:sldId id="308" r:id="rId9"/>
    <p:sldId id="289" r:id="rId10"/>
    <p:sldId id="306" r:id="rId11"/>
    <p:sldId id="326" r:id="rId12"/>
    <p:sldId id="351" r:id="rId13"/>
    <p:sldId id="350" r:id="rId14"/>
    <p:sldId id="327" r:id="rId15"/>
    <p:sldId id="291" r:id="rId16"/>
    <p:sldId id="337" r:id="rId17"/>
    <p:sldId id="340" r:id="rId18"/>
    <p:sldId id="344" r:id="rId19"/>
    <p:sldId id="292" r:id="rId20"/>
    <p:sldId id="294" r:id="rId21"/>
    <p:sldId id="296" r:id="rId22"/>
    <p:sldId id="297" r:id="rId23"/>
    <p:sldId id="298" r:id="rId24"/>
    <p:sldId id="299" r:id="rId25"/>
    <p:sldId id="300" r:id="rId26"/>
    <p:sldId id="302" r:id="rId27"/>
    <p:sldId id="324" r:id="rId28"/>
    <p:sldId id="278" r:id="rId29"/>
    <p:sldId id="348" r:id="rId30"/>
    <p:sldId id="280" r:id="rId31"/>
    <p:sldId id="282" r:id="rId32"/>
    <p:sldId id="283" r:id="rId33"/>
    <p:sldId id="284" r:id="rId34"/>
    <p:sldId id="285" r:id="rId35"/>
    <p:sldId id="318" r:id="rId36"/>
    <p:sldId id="352" r:id="rId37"/>
    <p:sldId id="322"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napToGrid="0">
      <p:cViewPr varScale="1">
        <p:scale>
          <a:sx n="63" d="100"/>
          <a:sy n="63" d="100"/>
        </p:scale>
        <p:origin x="740" y="52"/>
      </p:cViewPr>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t>年度投入情况</a:t>
            </a:r>
          </a:p>
        </c:rich>
      </c:tx>
      <c:layout>
        <c:manualLayout>
          <c:xMode val="edge"/>
          <c:yMode val="edge"/>
          <c:x val="0.21905801776470435"/>
          <c:y val="3.9558603779253285E-3"/>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stacked"/>
        <c:varyColors val="0"/>
        <c:ser>
          <c:idx val="0"/>
          <c:order val="0"/>
          <c:tx>
            <c:strRef>
              <c:f>Sheet1!$B$1</c:f>
              <c:strCache>
                <c:ptCount val="1"/>
                <c:pt idx="0">
                  <c:v>信息化（万）</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2012年</c:v>
                </c:pt>
                <c:pt idx="1">
                  <c:v>2013年</c:v>
                </c:pt>
                <c:pt idx="2">
                  <c:v>2014年</c:v>
                </c:pt>
                <c:pt idx="3">
                  <c:v>2015年</c:v>
                </c:pt>
                <c:pt idx="4">
                  <c:v>2016年</c:v>
                </c:pt>
                <c:pt idx="5">
                  <c:v>2017年</c:v>
                </c:pt>
              </c:strCache>
            </c:strRef>
          </c:cat>
          <c:val>
            <c:numRef>
              <c:f>Sheet1!$B$2:$B$8</c:f>
              <c:numCache>
                <c:formatCode>General</c:formatCode>
                <c:ptCount val="7"/>
                <c:pt idx="0">
                  <c:v>127</c:v>
                </c:pt>
                <c:pt idx="1">
                  <c:v>96</c:v>
                </c:pt>
                <c:pt idx="2">
                  <c:v>48</c:v>
                </c:pt>
                <c:pt idx="3">
                  <c:v>100</c:v>
                </c:pt>
                <c:pt idx="4">
                  <c:v>80</c:v>
                </c:pt>
                <c:pt idx="5">
                  <c:v>0</c:v>
                </c:pt>
              </c:numCache>
            </c:numRef>
          </c:val>
          <c:extLst>
            <c:ext xmlns:c16="http://schemas.microsoft.com/office/drawing/2014/chart" uri="{C3380CC4-5D6E-409C-BE32-E72D297353CC}">
              <c16:uniqueId val="{00000000-DE89-4E70-8E33-4B98938D95E8}"/>
            </c:ext>
          </c:extLst>
        </c:ser>
        <c:ser>
          <c:idx val="1"/>
          <c:order val="1"/>
          <c:tx>
            <c:strRef>
              <c:f>Sheet1!$C$1</c:f>
              <c:strCache>
                <c:ptCount val="1"/>
                <c:pt idx="0">
                  <c:v>图书期刊（万）</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2012年</c:v>
                </c:pt>
                <c:pt idx="1">
                  <c:v>2013年</c:v>
                </c:pt>
                <c:pt idx="2">
                  <c:v>2014年</c:v>
                </c:pt>
                <c:pt idx="3">
                  <c:v>2015年</c:v>
                </c:pt>
                <c:pt idx="4">
                  <c:v>2016年</c:v>
                </c:pt>
                <c:pt idx="5">
                  <c:v>2017年</c:v>
                </c:pt>
              </c:strCache>
            </c:strRef>
          </c:cat>
          <c:val>
            <c:numRef>
              <c:f>Sheet1!$C$2:$C$8</c:f>
              <c:numCache>
                <c:formatCode>General</c:formatCode>
                <c:ptCount val="7"/>
                <c:pt idx="0">
                  <c:v>58</c:v>
                </c:pt>
                <c:pt idx="1">
                  <c:v>74</c:v>
                </c:pt>
                <c:pt idx="2">
                  <c:v>54</c:v>
                </c:pt>
                <c:pt idx="3">
                  <c:v>105</c:v>
                </c:pt>
                <c:pt idx="4">
                  <c:v>52</c:v>
                </c:pt>
                <c:pt idx="5">
                  <c:v>8</c:v>
                </c:pt>
              </c:numCache>
            </c:numRef>
          </c:val>
          <c:extLst>
            <c:ext xmlns:c16="http://schemas.microsoft.com/office/drawing/2014/chart" uri="{C3380CC4-5D6E-409C-BE32-E72D297353CC}">
              <c16:uniqueId val="{00000001-DE89-4E70-8E33-4B98938D95E8}"/>
            </c:ext>
          </c:extLst>
        </c:ser>
        <c:ser>
          <c:idx val="2"/>
          <c:order val="2"/>
          <c:tx>
            <c:strRef>
              <c:f>Sheet1!$D$1</c:f>
              <c:strCache>
                <c:ptCount val="1"/>
                <c:pt idx="0">
                  <c:v>计算平台（万）</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5"/>
            <c:invertIfNegative val="0"/>
            <c:bubble3D val="0"/>
            <c:spPr>
              <a:solidFill>
                <a:schemeClr val="bg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E89-4E70-8E33-4B98938D95E8}"/>
              </c:ext>
            </c:extLst>
          </c:dPt>
          <c:cat>
            <c:strRef>
              <c:f>Sheet1!$A$2:$A$7</c:f>
              <c:strCache>
                <c:ptCount val="6"/>
                <c:pt idx="0">
                  <c:v>2012年</c:v>
                </c:pt>
                <c:pt idx="1">
                  <c:v>2013年</c:v>
                </c:pt>
                <c:pt idx="2">
                  <c:v>2014年</c:v>
                </c:pt>
                <c:pt idx="3">
                  <c:v>2015年</c:v>
                </c:pt>
                <c:pt idx="4">
                  <c:v>2016年</c:v>
                </c:pt>
                <c:pt idx="5">
                  <c:v>2017年</c:v>
                </c:pt>
              </c:strCache>
            </c:strRef>
          </c:cat>
          <c:val>
            <c:numRef>
              <c:f>Sheet1!$D$2:$D$8</c:f>
              <c:numCache>
                <c:formatCode>General</c:formatCode>
                <c:ptCount val="7"/>
                <c:pt idx="0">
                  <c:v>840</c:v>
                </c:pt>
                <c:pt idx="1">
                  <c:v>510</c:v>
                </c:pt>
                <c:pt idx="2">
                  <c:v>535</c:v>
                </c:pt>
                <c:pt idx="3">
                  <c:v>250</c:v>
                </c:pt>
                <c:pt idx="4">
                  <c:v>420</c:v>
                </c:pt>
                <c:pt idx="5">
                  <c:v>530</c:v>
                </c:pt>
              </c:numCache>
            </c:numRef>
          </c:val>
          <c:extLst>
            <c:ext xmlns:c16="http://schemas.microsoft.com/office/drawing/2014/chart" uri="{C3380CC4-5D6E-409C-BE32-E72D297353CC}">
              <c16:uniqueId val="{00000004-DE89-4E70-8E33-4B98938D95E8}"/>
            </c:ext>
          </c:extLst>
        </c:ser>
        <c:dLbls>
          <c:showLegendKey val="0"/>
          <c:showVal val="0"/>
          <c:showCatName val="0"/>
          <c:showSerName val="0"/>
          <c:showPercent val="0"/>
          <c:showBubbleSize val="0"/>
        </c:dLbls>
        <c:gapWidth val="150"/>
        <c:overlap val="100"/>
        <c:axId val="504545856"/>
        <c:axId val="504545464"/>
      </c:barChart>
      <c:catAx>
        <c:axId val="5045458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crossAx val="504545464"/>
        <c:crosses val="autoZero"/>
        <c:auto val="1"/>
        <c:lblAlgn val="ctr"/>
        <c:lblOffset val="100"/>
        <c:noMultiLvlLbl val="0"/>
      </c:catAx>
      <c:valAx>
        <c:axId val="5045454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crossAx val="50454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dirty="0"/>
              <a:t>科研平台投入情况</a:t>
            </a:r>
          </a:p>
        </c:rich>
      </c:tx>
      <c:layout>
        <c:manualLayout>
          <c:xMode val="edge"/>
          <c:yMode val="edge"/>
          <c:x val="3.8991657629679835E-2"/>
          <c:y val="4.7429590088834003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pieChart>
        <c:varyColors val="1"/>
        <c:ser>
          <c:idx val="0"/>
          <c:order val="0"/>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83D-4EA0-8800-1A8347633AA1}"/>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83D-4EA0-8800-1A8347633AA1}"/>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83D-4EA0-8800-1A8347633AA1}"/>
              </c:ext>
            </c:extLst>
          </c:dPt>
          <c:cat>
            <c:strRef>
              <c:f>Sheet1!$I$10:$K$10</c:f>
              <c:strCache>
                <c:ptCount val="3"/>
                <c:pt idx="0">
                  <c:v>信息化</c:v>
                </c:pt>
                <c:pt idx="1">
                  <c:v>图书期刊</c:v>
                </c:pt>
                <c:pt idx="2">
                  <c:v>计算平台</c:v>
                </c:pt>
              </c:strCache>
            </c:strRef>
          </c:cat>
          <c:val>
            <c:numRef>
              <c:f>Sheet1!$I$11:$K$11</c:f>
              <c:numCache>
                <c:formatCode>General</c:formatCode>
                <c:ptCount val="3"/>
                <c:pt idx="0">
                  <c:v>451</c:v>
                </c:pt>
                <c:pt idx="1">
                  <c:v>351</c:v>
                </c:pt>
                <c:pt idx="2">
                  <c:v>3085</c:v>
                </c:pt>
              </c:numCache>
            </c:numRef>
          </c:val>
          <c:extLst>
            <c:ext xmlns:c16="http://schemas.microsoft.com/office/drawing/2014/chart" uri="{C3380CC4-5D6E-409C-BE32-E72D297353CC}">
              <c16:uniqueId val="{00000006-083D-4EA0-8800-1A8347633AA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F3687-6AD5-4866-AFFE-F368F9BEE06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CN" altLang="en-US"/>
        </a:p>
      </dgm:t>
    </dgm:pt>
    <dgm:pt modelId="{D3CBA058-CDBD-4A09-BAB7-58805F4940DD}">
      <dgm:prSet phldrT="[文本]"/>
      <dgm:spPr/>
      <dgm:t>
        <a:bodyPr/>
        <a:lstStyle/>
        <a:p>
          <a:r>
            <a:rPr lang="zh-CN" altLang="en-US" dirty="0"/>
            <a:t>实验学家</a:t>
          </a:r>
        </a:p>
      </dgm:t>
    </dgm:pt>
    <dgm:pt modelId="{458D3DAE-198C-4000-98E7-C5925E07C21E}" type="parTrans" cxnId="{BEB6612C-2845-41AB-AD97-A83CBE0C340C}">
      <dgm:prSet/>
      <dgm:spPr/>
      <dgm:t>
        <a:bodyPr/>
        <a:lstStyle/>
        <a:p>
          <a:endParaRPr lang="zh-CN" altLang="en-US"/>
        </a:p>
      </dgm:t>
    </dgm:pt>
    <dgm:pt modelId="{793BC653-154A-4D16-9C59-E9DA2715B4F7}" type="sibTrans" cxnId="{BEB6612C-2845-41AB-AD97-A83CBE0C340C}">
      <dgm:prSet/>
      <dgm:spPr/>
      <dgm:t>
        <a:bodyPr/>
        <a:lstStyle/>
        <a:p>
          <a:endParaRPr lang="zh-CN" altLang="en-US"/>
        </a:p>
      </dgm:t>
    </dgm:pt>
    <dgm:pt modelId="{3A6B61B8-1B9B-42F3-9C09-E8EA4F80B746}">
      <dgm:prSet phldrT="[文本]"/>
      <dgm:spPr/>
      <dgm:t>
        <a:bodyPr/>
        <a:lstStyle/>
        <a:p>
          <a:r>
            <a:rPr lang="zh-CN" altLang="en-US" dirty="0"/>
            <a:t>观测、整理数据</a:t>
          </a:r>
        </a:p>
      </dgm:t>
    </dgm:pt>
    <dgm:pt modelId="{C25436E6-9F58-484C-A281-DA4B7950B2D3}" type="parTrans" cxnId="{861750E0-F6D3-4849-8F5B-9C1E9535932B}">
      <dgm:prSet/>
      <dgm:spPr/>
      <dgm:t>
        <a:bodyPr/>
        <a:lstStyle/>
        <a:p>
          <a:endParaRPr lang="zh-CN" altLang="en-US"/>
        </a:p>
      </dgm:t>
    </dgm:pt>
    <dgm:pt modelId="{8D387E13-C41A-4E97-B47A-DBBDA56729BE}" type="sibTrans" cxnId="{861750E0-F6D3-4849-8F5B-9C1E9535932B}">
      <dgm:prSet/>
      <dgm:spPr/>
      <dgm:t>
        <a:bodyPr/>
        <a:lstStyle/>
        <a:p>
          <a:endParaRPr lang="zh-CN" altLang="en-US"/>
        </a:p>
      </dgm:t>
    </dgm:pt>
    <dgm:pt modelId="{888B5CF4-DACA-418A-A792-485B2A9B38A8}">
      <dgm:prSet phldrT="[文本]"/>
      <dgm:spPr/>
      <dgm:t>
        <a:bodyPr/>
        <a:lstStyle/>
        <a:p>
          <a:r>
            <a:rPr lang="zh-CN" altLang="en-US" dirty="0"/>
            <a:t>数学家</a:t>
          </a:r>
        </a:p>
      </dgm:t>
    </dgm:pt>
    <dgm:pt modelId="{EA994F1D-FD2A-4BF3-9B31-AF0DCEBC06DE}" type="parTrans" cxnId="{67417D33-E780-4CFF-AD8F-5B00C8BE33A2}">
      <dgm:prSet/>
      <dgm:spPr/>
      <dgm:t>
        <a:bodyPr/>
        <a:lstStyle/>
        <a:p>
          <a:endParaRPr lang="zh-CN" altLang="en-US"/>
        </a:p>
      </dgm:t>
    </dgm:pt>
    <dgm:pt modelId="{E4813783-463B-42B8-A44A-90538C8F6DA6}" type="sibTrans" cxnId="{67417D33-E780-4CFF-AD8F-5B00C8BE33A2}">
      <dgm:prSet/>
      <dgm:spPr/>
      <dgm:t>
        <a:bodyPr/>
        <a:lstStyle/>
        <a:p>
          <a:endParaRPr lang="zh-CN" altLang="en-US"/>
        </a:p>
      </dgm:t>
    </dgm:pt>
    <dgm:pt modelId="{ABF44102-D8E0-40AC-B03A-4A32A03864C3}">
      <dgm:prSet phldrT="[文本]"/>
      <dgm:spPr/>
      <dgm:t>
        <a:bodyPr/>
        <a:lstStyle/>
        <a:p>
          <a:r>
            <a:rPr lang="zh-CN" altLang="en-US" dirty="0"/>
            <a:t>分析数据、建模</a:t>
          </a:r>
        </a:p>
      </dgm:t>
    </dgm:pt>
    <dgm:pt modelId="{8FA2D17F-91DA-481F-9DF3-1F142BB3C30E}" type="parTrans" cxnId="{0877A07F-A7C7-4586-9C32-26B828C10376}">
      <dgm:prSet/>
      <dgm:spPr/>
      <dgm:t>
        <a:bodyPr/>
        <a:lstStyle/>
        <a:p>
          <a:endParaRPr lang="zh-CN" altLang="en-US"/>
        </a:p>
      </dgm:t>
    </dgm:pt>
    <dgm:pt modelId="{97F30AFC-DE58-4118-BCA8-EA249B3B7DA7}" type="sibTrans" cxnId="{0877A07F-A7C7-4586-9C32-26B828C10376}">
      <dgm:prSet/>
      <dgm:spPr/>
      <dgm:t>
        <a:bodyPr/>
        <a:lstStyle/>
        <a:p>
          <a:endParaRPr lang="zh-CN" altLang="en-US"/>
        </a:p>
      </dgm:t>
    </dgm:pt>
    <dgm:pt modelId="{9FF3F19A-1F80-400E-94A8-43E1DD9ECBDE}">
      <dgm:prSet phldrT="[文本]"/>
      <dgm:spPr/>
      <dgm:t>
        <a:bodyPr/>
        <a:lstStyle/>
        <a:p>
          <a:r>
            <a:rPr lang="zh-CN" altLang="en-US" dirty="0"/>
            <a:t>物理学家</a:t>
          </a:r>
          <a:endParaRPr lang="en-US" altLang="zh-CN" dirty="0"/>
        </a:p>
        <a:p>
          <a:r>
            <a:rPr lang="zh-CN" altLang="en-US" dirty="0"/>
            <a:t>超算专家</a:t>
          </a:r>
        </a:p>
      </dgm:t>
    </dgm:pt>
    <dgm:pt modelId="{8F092C7F-FCE6-4BE3-92B8-5A9C70FDDBC3}" type="parTrans" cxnId="{74E323ED-9809-44B4-9374-475C3676AE52}">
      <dgm:prSet/>
      <dgm:spPr/>
      <dgm:t>
        <a:bodyPr/>
        <a:lstStyle/>
        <a:p>
          <a:endParaRPr lang="zh-CN" altLang="en-US"/>
        </a:p>
      </dgm:t>
    </dgm:pt>
    <dgm:pt modelId="{2CB0923F-6A3F-4870-8626-2F2C631FAD0E}" type="sibTrans" cxnId="{74E323ED-9809-44B4-9374-475C3676AE52}">
      <dgm:prSet/>
      <dgm:spPr/>
      <dgm:t>
        <a:bodyPr/>
        <a:lstStyle/>
        <a:p>
          <a:endParaRPr lang="zh-CN" altLang="en-US"/>
        </a:p>
      </dgm:t>
    </dgm:pt>
    <dgm:pt modelId="{0BF225E6-D0FE-4052-9B3A-7F1B59E9DD77}">
      <dgm:prSet phldrT="[文本]"/>
      <dgm:spPr/>
      <dgm:t>
        <a:bodyPr/>
        <a:lstStyle/>
        <a:p>
          <a:r>
            <a:rPr lang="zh-CN" altLang="en-US" dirty="0"/>
            <a:t>提出猜想</a:t>
          </a:r>
        </a:p>
      </dgm:t>
    </dgm:pt>
    <dgm:pt modelId="{883D7589-00C6-47DA-8D61-B317CC387F4B}" type="parTrans" cxnId="{FF96FE51-05AC-4257-8984-4489A17E1E78}">
      <dgm:prSet/>
      <dgm:spPr/>
      <dgm:t>
        <a:bodyPr/>
        <a:lstStyle/>
        <a:p>
          <a:endParaRPr lang="zh-CN" altLang="en-US"/>
        </a:p>
      </dgm:t>
    </dgm:pt>
    <dgm:pt modelId="{018453C0-A364-4CE2-995E-2F7BB0F24C02}" type="sibTrans" cxnId="{FF96FE51-05AC-4257-8984-4489A17E1E78}">
      <dgm:prSet/>
      <dgm:spPr/>
      <dgm:t>
        <a:bodyPr/>
        <a:lstStyle/>
        <a:p>
          <a:endParaRPr lang="zh-CN" altLang="en-US"/>
        </a:p>
      </dgm:t>
    </dgm:pt>
    <dgm:pt modelId="{12C0F61E-571B-4B13-98DE-4CFC20996CEA}">
      <dgm:prSet phldrT="[文本]"/>
      <dgm:spPr/>
      <dgm:t>
        <a:bodyPr/>
        <a:lstStyle/>
        <a:p>
          <a:r>
            <a:rPr lang="zh-CN" altLang="en-US" dirty="0"/>
            <a:t>设计算法、拟合</a:t>
          </a:r>
        </a:p>
      </dgm:t>
    </dgm:pt>
    <dgm:pt modelId="{38CE1C1A-0D2D-447E-9571-C15688FA2CF4}" type="parTrans" cxnId="{6D6DDAD1-987E-47D4-AEE4-569EE452B791}">
      <dgm:prSet/>
      <dgm:spPr/>
      <dgm:t>
        <a:bodyPr/>
        <a:lstStyle/>
        <a:p>
          <a:endParaRPr lang="zh-CN" altLang="en-US"/>
        </a:p>
      </dgm:t>
    </dgm:pt>
    <dgm:pt modelId="{7B706950-314D-4C74-81B7-2850B2C1B7F6}" type="sibTrans" cxnId="{6D6DDAD1-987E-47D4-AEE4-569EE452B791}">
      <dgm:prSet/>
      <dgm:spPr/>
      <dgm:t>
        <a:bodyPr/>
        <a:lstStyle/>
        <a:p>
          <a:endParaRPr lang="zh-CN" altLang="en-US"/>
        </a:p>
      </dgm:t>
    </dgm:pt>
    <dgm:pt modelId="{A9AEAD54-9B2D-41F7-BC05-7ADEDF0E4DEE}" type="pres">
      <dgm:prSet presAssocID="{7BDF3687-6AD5-4866-AFFE-F368F9BEE061}" presName="Name0" presStyleCnt="0">
        <dgm:presLayoutVars>
          <dgm:dir/>
          <dgm:animLvl val="lvl"/>
          <dgm:resizeHandles val="exact"/>
        </dgm:presLayoutVars>
      </dgm:prSet>
      <dgm:spPr/>
    </dgm:pt>
    <dgm:pt modelId="{67914D2E-5E84-4041-B865-E446582CA3CA}" type="pres">
      <dgm:prSet presAssocID="{D3CBA058-CDBD-4A09-BAB7-58805F4940DD}" presName="linNode" presStyleCnt="0"/>
      <dgm:spPr/>
    </dgm:pt>
    <dgm:pt modelId="{67524E75-B2B3-4644-9E20-254E23099F5E}" type="pres">
      <dgm:prSet presAssocID="{D3CBA058-CDBD-4A09-BAB7-58805F4940DD}" presName="parentText" presStyleLbl="node1" presStyleIdx="0" presStyleCnt="3" custScaleX="261039">
        <dgm:presLayoutVars>
          <dgm:chMax val="1"/>
          <dgm:bulletEnabled val="1"/>
        </dgm:presLayoutVars>
      </dgm:prSet>
      <dgm:spPr/>
    </dgm:pt>
    <dgm:pt modelId="{B45EB7F4-6663-45AD-B186-CA77A0224718}" type="pres">
      <dgm:prSet presAssocID="{D3CBA058-CDBD-4A09-BAB7-58805F4940DD}" presName="descendantText" presStyleLbl="alignAccFollowNode1" presStyleIdx="0" presStyleCnt="3">
        <dgm:presLayoutVars>
          <dgm:bulletEnabled val="1"/>
        </dgm:presLayoutVars>
      </dgm:prSet>
      <dgm:spPr/>
    </dgm:pt>
    <dgm:pt modelId="{AC4E6B63-5C9E-4A2B-9FAC-A95F18475EA1}" type="pres">
      <dgm:prSet presAssocID="{793BC653-154A-4D16-9C59-E9DA2715B4F7}" presName="sp" presStyleCnt="0"/>
      <dgm:spPr/>
    </dgm:pt>
    <dgm:pt modelId="{750C6507-58B2-44AD-BB17-33E7CDB33F86}" type="pres">
      <dgm:prSet presAssocID="{888B5CF4-DACA-418A-A792-485B2A9B38A8}" presName="linNode" presStyleCnt="0"/>
      <dgm:spPr/>
    </dgm:pt>
    <dgm:pt modelId="{7775A4E4-935D-4997-A6AA-80126DC3AB47}" type="pres">
      <dgm:prSet presAssocID="{888B5CF4-DACA-418A-A792-485B2A9B38A8}" presName="parentText" presStyleLbl="node1" presStyleIdx="1" presStyleCnt="3" custScaleX="247179">
        <dgm:presLayoutVars>
          <dgm:chMax val="1"/>
          <dgm:bulletEnabled val="1"/>
        </dgm:presLayoutVars>
      </dgm:prSet>
      <dgm:spPr/>
    </dgm:pt>
    <dgm:pt modelId="{DA4CC79F-5661-41CF-9972-00EDD920C63C}" type="pres">
      <dgm:prSet presAssocID="{888B5CF4-DACA-418A-A792-485B2A9B38A8}" presName="descendantText" presStyleLbl="alignAccFollowNode1" presStyleIdx="1" presStyleCnt="3" custScaleX="93016">
        <dgm:presLayoutVars>
          <dgm:bulletEnabled val="1"/>
        </dgm:presLayoutVars>
      </dgm:prSet>
      <dgm:spPr/>
    </dgm:pt>
    <dgm:pt modelId="{6986D156-A5CB-4530-8982-F8188947DD86}" type="pres">
      <dgm:prSet presAssocID="{E4813783-463B-42B8-A44A-90538C8F6DA6}" presName="sp" presStyleCnt="0"/>
      <dgm:spPr/>
    </dgm:pt>
    <dgm:pt modelId="{BD804554-4BDB-41E4-81CD-5F232F86F8B9}" type="pres">
      <dgm:prSet presAssocID="{9FF3F19A-1F80-400E-94A8-43E1DD9ECBDE}" presName="linNode" presStyleCnt="0"/>
      <dgm:spPr/>
    </dgm:pt>
    <dgm:pt modelId="{28B3803F-925E-40FC-923C-5F03EA2DD46F}" type="pres">
      <dgm:prSet presAssocID="{9FF3F19A-1F80-400E-94A8-43E1DD9ECBDE}" presName="parentText" presStyleLbl="node1" presStyleIdx="2" presStyleCnt="3" custScaleX="262388">
        <dgm:presLayoutVars>
          <dgm:chMax val="1"/>
          <dgm:bulletEnabled val="1"/>
        </dgm:presLayoutVars>
      </dgm:prSet>
      <dgm:spPr/>
    </dgm:pt>
    <dgm:pt modelId="{724642E1-1F69-4CF6-886A-4C4C0A338D44}" type="pres">
      <dgm:prSet presAssocID="{9FF3F19A-1F80-400E-94A8-43E1DD9ECBDE}" presName="descendantText" presStyleLbl="alignAccFollowNode1" presStyleIdx="2" presStyleCnt="3">
        <dgm:presLayoutVars>
          <dgm:bulletEnabled val="1"/>
        </dgm:presLayoutVars>
      </dgm:prSet>
      <dgm:spPr/>
    </dgm:pt>
  </dgm:ptLst>
  <dgm:cxnLst>
    <dgm:cxn modelId="{2587F206-D018-4CBE-8122-F4CD438322F6}" type="presOf" srcId="{3A6B61B8-1B9B-42F3-9C09-E8EA4F80B746}" destId="{B45EB7F4-6663-45AD-B186-CA77A0224718}" srcOrd="0" destOrd="0" presId="urn:microsoft.com/office/officeart/2005/8/layout/vList5"/>
    <dgm:cxn modelId="{2BBF0F09-9EB1-45EA-AA49-BC1F4C6A9860}" type="presOf" srcId="{12C0F61E-571B-4B13-98DE-4CFC20996CEA}" destId="{724642E1-1F69-4CF6-886A-4C4C0A338D44}" srcOrd="0" destOrd="1" presId="urn:microsoft.com/office/officeart/2005/8/layout/vList5"/>
    <dgm:cxn modelId="{46C5E020-B3C2-4D7D-9070-0796B54BA073}" type="presOf" srcId="{9FF3F19A-1F80-400E-94A8-43E1DD9ECBDE}" destId="{28B3803F-925E-40FC-923C-5F03EA2DD46F}" srcOrd="0" destOrd="0" presId="urn:microsoft.com/office/officeart/2005/8/layout/vList5"/>
    <dgm:cxn modelId="{BEB6612C-2845-41AB-AD97-A83CBE0C340C}" srcId="{7BDF3687-6AD5-4866-AFFE-F368F9BEE061}" destId="{D3CBA058-CDBD-4A09-BAB7-58805F4940DD}" srcOrd="0" destOrd="0" parTransId="{458D3DAE-198C-4000-98E7-C5925E07C21E}" sibTransId="{793BC653-154A-4D16-9C59-E9DA2715B4F7}"/>
    <dgm:cxn modelId="{67417D33-E780-4CFF-AD8F-5B00C8BE33A2}" srcId="{7BDF3687-6AD5-4866-AFFE-F368F9BEE061}" destId="{888B5CF4-DACA-418A-A792-485B2A9B38A8}" srcOrd="1" destOrd="0" parTransId="{EA994F1D-FD2A-4BF3-9B31-AF0DCEBC06DE}" sibTransId="{E4813783-463B-42B8-A44A-90538C8F6DA6}"/>
    <dgm:cxn modelId="{FF96FE51-05AC-4257-8984-4489A17E1E78}" srcId="{9FF3F19A-1F80-400E-94A8-43E1DD9ECBDE}" destId="{0BF225E6-D0FE-4052-9B3A-7F1B59E9DD77}" srcOrd="0" destOrd="0" parTransId="{883D7589-00C6-47DA-8D61-B317CC387F4B}" sibTransId="{018453C0-A364-4CE2-995E-2F7BB0F24C02}"/>
    <dgm:cxn modelId="{F54E0D78-4191-4083-A4F3-387807938D62}" type="presOf" srcId="{D3CBA058-CDBD-4A09-BAB7-58805F4940DD}" destId="{67524E75-B2B3-4644-9E20-254E23099F5E}" srcOrd="0" destOrd="0" presId="urn:microsoft.com/office/officeart/2005/8/layout/vList5"/>
    <dgm:cxn modelId="{0877A07F-A7C7-4586-9C32-26B828C10376}" srcId="{888B5CF4-DACA-418A-A792-485B2A9B38A8}" destId="{ABF44102-D8E0-40AC-B03A-4A32A03864C3}" srcOrd="0" destOrd="0" parTransId="{8FA2D17F-91DA-481F-9DF3-1F142BB3C30E}" sibTransId="{97F30AFC-DE58-4118-BCA8-EA249B3B7DA7}"/>
    <dgm:cxn modelId="{1D05E8AE-2F29-4789-A4EB-0FC290B7013F}" type="presOf" srcId="{ABF44102-D8E0-40AC-B03A-4A32A03864C3}" destId="{DA4CC79F-5661-41CF-9972-00EDD920C63C}" srcOrd="0" destOrd="0" presId="urn:microsoft.com/office/officeart/2005/8/layout/vList5"/>
    <dgm:cxn modelId="{11CC3AB1-CEAD-4424-A01E-48DB0EE45085}" type="presOf" srcId="{0BF225E6-D0FE-4052-9B3A-7F1B59E9DD77}" destId="{724642E1-1F69-4CF6-886A-4C4C0A338D44}" srcOrd="0" destOrd="0" presId="urn:microsoft.com/office/officeart/2005/8/layout/vList5"/>
    <dgm:cxn modelId="{6D6DDAD1-987E-47D4-AEE4-569EE452B791}" srcId="{9FF3F19A-1F80-400E-94A8-43E1DD9ECBDE}" destId="{12C0F61E-571B-4B13-98DE-4CFC20996CEA}" srcOrd="1" destOrd="0" parTransId="{38CE1C1A-0D2D-447E-9571-C15688FA2CF4}" sibTransId="{7B706950-314D-4C74-81B7-2850B2C1B7F6}"/>
    <dgm:cxn modelId="{861750E0-F6D3-4849-8F5B-9C1E9535932B}" srcId="{D3CBA058-CDBD-4A09-BAB7-58805F4940DD}" destId="{3A6B61B8-1B9B-42F3-9C09-E8EA4F80B746}" srcOrd="0" destOrd="0" parTransId="{C25436E6-9F58-484C-A281-DA4B7950B2D3}" sibTransId="{8D387E13-C41A-4E97-B47A-DBBDA56729BE}"/>
    <dgm:cxn modelId="{6C0956EA-6957-493E-A2BF-A27B727ACCA8}" type="presOf" srcId="{7BDF3687-6AD5-4866-AFFE-F368F9BEE061}" destId="{A9AEAD54-9B2D-41F7-BC05-7ADEDF0E4DEE}" srcOrd="0" destOrd="0" presId="urn:microsoft.com/office/officeart/2005/8/layout/vList5"/>
    <dgm:cxn modelId="{74E323ED-9809-44B4-9374-475C3676AE52}" srcId="{7BDF3687-6AD5-4866-AFFE-F368F9BEE061}" destId="{9FF3F19A-1F80-400E-94A8-43E1DD9ECBDE}" srcOrd="2" destOrd="0" parTransId="{8F092C7F-FCE6-4BE3-92B8-5A9C70FDDBC3}" sibTransId="{2CB0923F-6A3F-4870-8626-2F2C631FAD0E}"/>
    <dgm:cxn modelId="{D5DCCCFE-FBC3-469E-885B-311A3EC1623C}" type="presOf" srcId="{888B5CF4-DACA-418A-A792-485B2A9B38A8}" destId="{7775A4E4-935D-4997-A6AA-80126DC3AB47}" srcOrd="0" destOrd="0" presId="urn:microsoft.com/office/officeart/2005/8/layout/vList5"/>
    <dgm:cxn modelId="{86E82A0E-AC0F-4A89-AD81-FA18DE580BC1}" type="presParOf" srcId="{A9AEAD54-9B2D-41F7-BC05-7ADEDF0E4DEE}" destId="{67914D2E-5E84-4041-B865-E446582CA3CA}" srcOrd="0" destOrd="0" presId="urn:microsoft.com/office/officeart/2005/8/layout/vList5"/>
    <dgm:cxn modelId="{2F16D0FC-65E0-42EF-8D66-20658B8C6C54}" type="presParOf" srcId="{67914D2E-5E84-4041-B865-E446582CA3CA}" destId="{67524E75-B2B3-4644-9E20-254E23099F5E}" srcOrd="0" destOrd="0" presId="urn:microsoft.com/office/officeart/2005/8/layout/vList5"/>
    <dgm:cxn modelId="{0BC6F084-99DF-4326-B8CC-A9F015BA1EBF}" type="presParOf" srcId="{67914D2E-5E84-4041-B865-E446582CA3CA}" destId="{B45EB7F4-6663-45AD-B186-CA77A0224718}" srcOrd="1" destOrd="0" presId="urn:microsoft.com/office/officeart/2005/8/layout/vList5"/>
    <dgm:cxn modelId="{72F31137-F14F-478F-8217-D56025429AE8}" type="presParOf" srcId="{A9AEAD54-9B2D-41F7-BC05-7ADEDF0E4DEE}" destId="{AC4E6B63-5C9E-4A2B-9FAC-A95F18475EA1}" srcOrd="1" destOrd="0" presId="urn:microsoft.com/office/officeart/2005/8/layout/vList5"/>
    <dgm:cxn modelId="{A5B4D8D0-8BBA-41EF-A3B5-3711C27B6C0C}" type="presParOf" srcId="{A9AEAD54-9B2D-41F7-BC05-7ADEDF0E4DEE}" destId="{750C6507-58B2-44AD-BB17-33E7CDB33F86}" srcOrd="2" destOrd="0" presId="urn:microsoft.com/office/officeart/2005/8/layout/vList5"/>
    <dgm:cxn modelId="{41595CE2-5D07-43CE-8542-A0822EE6EE24}" type="presParOf" srcId="{750C6507-58B2-44AD-BB17-33E7CDB33F86}" destId="{7775A4E4-935D-4997-A6AA-80126DC3AB47}" srcOrd="0" destOrd="0" presId="urn:microsoft.com/office/officeart/2005/8/layout/vList5"/>
    <dgm:cxn modelId="{71FECEBB-5937-428C-8E9B-4738D6F97089}" type="presParOf" srcId="{750C6507-58B2-44AD-BB17-33E7CDB33F86}" destId="{DA4CC79F-5661-41CF-9972-00EDD920C63C}" srcOrd="1" destOrd="0" presId="urn:microsoft.com/office/officeart/2005/8/layout/vList5"/>
    <dgm:cxn modelId="{8B73493D-2DAF-457C-B142-33A58A5CB7A2}" type="presParOf" srcId="{A9AEAD54-9B2D-41F7-BC05-7ADEDF0E4DEE}" destId="{6986D156-A5CB-4530-8982-F8188947DD86}" srcOrd="3" destOrd="0" presId="urn:microsoft.com/office/officeart/2005/8/layout/vList5"/>
    <dgm:cxn modelId="{A58EEFAC-0302-4EFD-AE14-11600D67F0A1}" type="presParOf" srcId="{A9AEAD54-9B2D-41F7-BC05-7ADEDF0E4DEE}" destId="{BD804554-4BDB-41E4-81CD-5F232F86F8B9}" srcOrd="4" destOrd="0" presId="urn:microsoft.com/office/officeart/2005/8/layout/vList5"/>
    <dgm:cxn modelId="{93BEC0FE-A1D9-4527-ADA5-934309460CF6}" type="presParOf" srcId="{BD804554-4BDB-41E4-81CD-5F232F86F8B9}" destId="{28B3803F-925E-40FC-923C-5F03EA2DD46F}" srcOrd="0" destOrd="0" presId="urn:microsoft.com/office/officeart/2005/8/layout/vList5"/>
    <dgm:cxn modelId="{926B55ED-6FD8-4C9D-84FC-518454AC0F46}" type="presParOf" srcId="{BD804554-4BDB-41E4-81CD-5F232F86F8B9}" destId="{724642E1-1F69-4CF6-886A-4C4C0A338D44}"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042BA-303B-4DD2-8CDB-019BC36130CD}"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zh-CN" altLang="en-US"/>
        </a:p>
      </dgm:t>
    </dgm:pt>
    <dgm:pt modelId="{00A23B24-95A4-44F8-851B-E8F467DADF5A}">
      <dgm:prSet phldrT="[文本]"/>
      <dgm:spPr/>
      <dgm:t>
        <a:bodyPr/>
        <a:lstStyle/>
        <a:p>
          <a:pPr algn="l"/>
          <a:r>
            <a:rPr lang="zh-CN" altLang="en-US" b="1" dirty="0"/>
            <a:t>图书</a:t>
          </a:r>
          <a:endParaRPr lang="en-US" altLang="zh-CN" b="1" dirty="0"/>
        </a:p>
        <a:p>
          <a:pPr algn="l"/>
          <a:r>
            <a:rPr lang="zh-CN" altLang="en-US" b="1" dirty="0"/>
            <a:t>情报</a:t>
          </a:r>
        </a:p>
      </dgm:t>
    </dgm:pt>
    <dgm:pt modelId="{AFC9285D-9A12-4E43-97BB-EC12F29A71AD}" type="parTrans" cxnId="{58DCED4F-7C3D-4433-A423-6CDFDA1B6D2B}">
      <dgm:prSet/>
      <dgm:spPr/>
      <dgm:t>
        <a:bodyPr/>
        <a:lstStyle/>
        <a:p>
          <a:endParaRPr lang="zh-CN" altLang="en-US"/>
        </a:p>
      </dgm:t>
    </dgm:pt>
    <dgm:pt modelId="{45F63F6E-85BD-424B-9045-C068A8E1954F}" type="sibTrans" cxnId="{58DCED4F-7C3D-4433-A423-6CDFDA1B6D2B}">
      <dgm:prSet/>
      <dgm:spPr/>
      <dgm:t>
        <a:bodyPr/>
        <a:lstStyle/>
        <a:p>
          <a:endParaRPr lang="zh-CN" altLang="en-US"/>
        </a:p>
      </dgm:t>
    </dgm:pt>
    <dgm:pt modelId="{983B4AB0-A315-4C6D-B9E9-6FC8DB537309}">
      <dgm:prSet phldrT="[文本]"/>
      <dgm:spPr/>
      <dgm:t>
        <a:bodyPr/>
        <a:lstStyle/>
        <a:p>
          <a:pPr algn="r"/>
          <a:r>
            <a:rPr lang="zh-CN" altLang="en-US" b="1" dirty="0"/>
            <a:t>科研信息化</a:t>
          </a:r>
        </a:p>
      </dgm:t>
    </dgm:pt>
    <dgm:pt modelId="{CD4E33F9-4910-440D-9470-33A078050281}" type="parTrans" cxnId="{2F78766A-5CBA-44CA-82E7-799260458249}">
      <dgm:prSet/>
      <dgm:spPr/>
      <dgm:t>
        <a:bodyPr/>
        <a:lstStyle/>
        <a:p>
          <a:endParaRPr lang="zh-CN" altLang="en-US"/>
        </a:p>
      </dgm:t>
    </dgm:pt>
    <dgm:pt modelId="{865CB8F4-3510-41FE-B703-84B3B505105C}" type="sibTrans" cxnId="{2F78766A-5CBA-44CA-82E7-799260458249}">
      <dgm:prSet/>
      <dgm:spPr/>
      <dgm:t>
        <a:bodyPr/>
        <a:lstStyle/>
        <a:p>
          <a:endParaRPr lang="zh-CN" altLang="en-US"/>
        </a:p>
      </dgm:t>
    </dgm:pt>
    <dgm:pt modelId="{9AEEAF89-AA58-46D5-935C-FF14DB3D750B}">
      <dgm:prSet phldrT="[文本]"/>
      <dgm:spPr/>
      <dgm:t>
        <a:bodyPr/>
        <a:lstStyle/>
        <a:p>
          <a:pPr algn="r"/>
          <a:r>
            <a:rPr lang="zh-CN" altLang="en-US" b="1" dirty="0"/>
            <a:t>网络</a:t>
          </a:r>
          <a:endParaRPr lang="en-US" altLang="zh-CN" b="1" dirty="0"/>
        </a:p>
        <a:p>
          <a:pPr algn="r"/>
          <a:r>
            <a:rPr lang="zh-CN" altLang="en-US" b="1" dirty="0"/>
            <a:t>安全</a:t>
          </a:r>
          <a:endParaRPr lang="en-US" altLang="zh-CN" b="1" dirty="0"/>
        </a:p>
      </dgm:t>
    </dgm:pt>
    <dgm:pt modelId="{DE01F0B8-F099-416E-A203-0AE58D07529D}" type="parTrans" cxnId="{293E3525-2ED3-437D-8250-9C11D3C64017}">
      <dgm:prSet/>
      <dgm:spPr/>
      <dgm:t>
        <a:bodyPr/>
        <a:lstStyle/>
        <a:p>
          <a:endParaRPr lang="zh-CN" altLang="en-US"/>
        </a:p>
      </dgm:t>
    </dgm:pt>
    <dgm:pt modelId="{7DA655F8-D5EB-4A32-88EB-F7D84337284E}" type="sibTrans" cxnId="{293E3525-2ED3-437D-8250-9C11D3C64017}">
      <dgm:prSet/>
      <dgm:spPr/>
      <dgm:t>
        <a:bodyPr/>
        <a:lstStyle/>
        <a:p>
          <a:endParaRPr lang="zh-CN" altLang="en-US"/>
        </a:p>
      </dgm:t>
    </dgm:pt>
    <dgm:pt modelId="{F6540D4D-16FC-4EC3-B667-7323AAC69C5D}">
      <dgm:prSet phldrT="[文本]"/>
      <dgm:spPr/>
      <dgm:t>
        <a:bodyPr/>
        <a:lstStyle/>
        <a:p>
          <a:pPr algn="l"/>
          <a:r>
            <a:rPr lang="zh-CN" altLang="en-US" b="1" dirty="0"/>
            <a:t>科学</a:t>
          </a:r>
          <a:endParaRPr lang="en-US" altLang="zh-CN" b="1" dirty="0"/>
        </a:p>
        <a:p>
          <a:pPr algn="l"/>
          <a:r>
            <a:rPr lang="zh-CN" altLang="en-US" b="1" dirty="0"/>
            <a:t>计算</a:t>
          </a:r>
        </a:p>
      </dgm:t>
    </dgm:pt>
    <dgm:pt modelId="{CF365BBE-657D-4C46-9C56-4F298F859A01}" type="parTrans" cxnId="{53ECE1FB-18C4-46B8-A475-9F05EA63B99C}">
      <dgm:prSet/>
      <dgm:spPr/>
      <dgm:t>
        <a:bodyPr/>
        <a:lstStyle/>
        <a:p>
          <a:endParaRPr lang="zh-CN" altLang="en-US"/>
        </a:p>
      </dgm:t>
    </dgm:pt>
    <dgm:pt modelId="{D34ACFEE-AD5B-4F84-92D6-F42D101172FC}" type="sibTrans" cxnId="{53ECE1FB-18C4-46B8-A475-9F05EA63B99C}">
      <dgm:prSet/>
      <dgm:spPr/>
      <dgm:t>
        <a:bodyPr/>
        <a:lstStyle/>
        <a:p>
          <a:endParaRPr lang="zh-CN" altLang="en-US"/>
        </a:p>
      </dgm:t>
    </dgm:pt>
    <dgm:pt modelId="{F9F3AB6F-3A85-4591-A370-71D85A8FAC00}" type="pres">
      <dgm:prSet presAssocID="{F0E042BA-303B-4DD2-8CDB-019BC36130CD}" presName="cycleMatrixDiagram" presStyleCnt="0">
        <dgm:presLayoutVars>
          <dgm:chMax val="1"/>
          <dgm:dir/>
          <dgm:animLvl val="lvl"/>
          <dgm:resizeHandles val="exact"/>
        </dgm:presLayoutVars>
      </dgm:prSet>
      <dgm:spPr/>
    </dgm:pt>
    <dgm:pt modelId="{476B374D-27EB-47C2-99B0-57AF0390506C}" type="pres">
      <dgm:prSet presAssocID="{F0E042BA-303B-4DD2-8CDB-019BC36130CD}" presName="children" presStyleCnt="0"/>
      <dgm:spPr/>
    </dgm:pt>
    <dgm:pt modelId="{0D1E0162-B3F2-4FA8-A775-330F633D22C3}" type="pres">
      <dgm:prSet presAssocID="{F0E042BA-303B-4DD2-8CDB-019BC36130CD}" presName="childPlaceholder" presStyleCnt="0"/>
      <dgm:spPr/>
    </dgm:pt>
    <dgm:pt modelId="{9A3B810C-E92E-4660-9E5C-01AFEA312E46}" type="pres">
      <dgm:prSet presAssocID="{F0E042BA-303B-4DD2-8CDB-019BC36130CD}" presName="circle" presStyleCnt="0"/>
      <dgm:spPr/>
    </dgm:pt>
    <dgm:pt modelId="{9F062A04-1731-44D8-A02A-C4AA55A6FF3B}" type="pres">
      <dgm:prSet presAssocID="{F0E042BA-303B-4DD2-8CDB-019BC36130CD}" presName="quadrant1" presStyleLbl="node1" presStyleIdx="0" presStyleCnt="4">
        <dgm:presLayoutVars>
          <dgm:chMax val="1"/>
          <dgm:bulletEnabled val="1"/>
        </dgm:presLayoutVars>
      </dgm:prSet>
      <dgm:spPr/>
    </dgm:pt>
    <dgm:pt modelId="{10F6F46F-5D44-4155-BB28-350D67D0DD74}" type="pres">
      <dgm:prSet presAssocID="{F0E042BA-303B-4DD2-8CDB-019BC36130CD}" presName="quadrant2" presStyleLbl="node1" presStyleIdx="1" presStyleCnt="4">
        <dgm:presLayoutVars>
          <dgm:chMax val="1"/>
          <dgm:bulletEnabled val="1"/>
        </dgm:presLayoutVars>
      </dgm:prSet>
      <dgm:spPr/>
    </dgm:pt>
    <dgm:pt modelId="{CED606A1-B181-4776-A61F-B38EE3B148EB}" type="pres">
      <dgm:prSet presAssocID="{F0E042BA-303B-4DD2-8CDB-019BC36130CD}" presName="quadrant3" presStyleLbl="node1" presStyleIdx="2" presStyleCnt="4">
        <dgm:presLayoutVars>
          <dgm:chMax val="1"/>
          <dgm:bulletEnabled val="1"/>
        </dgm:presLayoutVars>
      </dgm:prSet>
      <dgm:spPr/>
    </dgm:pt>
    <dgm:pt modelId="{1D9FDA6D-B9BE-4D5F-A5E2-DA24E65CB500}" type="pres">
      <dgm:prSet presAssocID="{F0E042BA-303B-4DD2-8CDB-019BC36130CD}" presName="quadrant4" presStyleLbl="node1" presStyleIdx="3" presStyleCnt="4">
        <dgm:presLayoutVars>
          <dgm:chMax val="1"/>
          <dgm:bulletEnabled val="1"/>
        </dgm:presLayoutVars>
      </dgm:prSet>
      <dgm:spPr/>
    </dgm:pt>
    <dgm:pt modelId="{55C0AF3D-D6BA-4D1D-869A-F5632F93E25F}" type="pres">
      <dgm:prSet presAssocID="{F0E042BA-303B-4DD2-8CDB-019BC36130CD}" presName="quadrantPlaceholder" presStyleCnt="0"/>
      <dgm:spPr/>
    </dgm:pt>
    <dgm:pt modelId="{999C2091-4E04-4F85-88E2-FFAF2B8B1912}" type="pres">
      <dgm:prSet presAssocID="{F0E042BA-303B-4DD2-8CDB-019BC36130CD}" presName="center1" presStyleLbl="fgShp" presStyleIdx="0" presStyleCnt="2"/>
      <dgm:spPr/>
    </dgm:pt>
    <dgm:pt modelId="{D13E5DC2-D957-43BE-9CCC-B343A4E07D14}" type="pres">
      <dgm:prSet presAssocID="{F0E042BA-303B-4DD2-8CDB-019BC36130CD}" presName="center2" presStyleLbl="fgShp" presStyleIdx="1" presStyleCnt="2"/>
      <dgm:spPr/>
    </dgm:pt>
  </dgm:ptLst>
  <dgm:cxnLst>
    <dgm:cxn modelId="{30F10900-C0FC-47AA-B449-6FFFB0AB1D44}" type="presOf" srcId="{9AEEAF89-AA58-46D5-935C-FF14DB3D750B}" destId="{CED606A1-B181-4776-A61F-B38EE3B148EB}" srcOrd="0" destOrd="0" presId="urn:microsoft.com/office/officeart/2005/8/layout/cycle4"/>
    <dgm:cxn modelId="{293E3525-2ED3-437D-8250-9C11D3C64017}" srcId="{F0E042BA-303B-4DD2-8CDB-019BC36130CD}" destId="{9AEEAF89-AA58-46D5-935C-FF14DB3D750B}" srcOrd="2" destOrd="0" parTransId="{DE01F0B8-F099-416E-A203-0AE58D07529D}" sibTransId="{7DA655F8-D5EB-4A32-88EB-F7D84337284E}"/>
    <dgm:cxn modelId="{2F78766A-5CBA-44CA-82E7-799260458249}" srcId="{F0E042BA-303B-4DD2-8CDB-019BC36130CD}" destId="{983B4AB0-A315-4C6D-B9E9-6FC8DB537309}" srcOrd="1" destOrd="0" parTransId="{CD4E33F9-4910-440D-9470-33A078050281}" sibTransId="{865CB8F4-3510-41FE-B703-84B3B505105C}"/>
    <dgm:cxn modelId="{FEEACE6A-420D-48BA-88BF-556C34FE956E}" type="presOf" srcId="{00A23B24-95A4-44F8-851B-E8F467DADF5A}" destId="{9F062A04-1731-44D8-A02A-C4AA55A6FF3B}" srcOrd="0" destOrd="0" presId="urn:microsoft.com/office/officeart/2005/8/layout/cycle4"/>
    <dgm:cxn modelId="{58DCED4F-7C3D-4433-A423-6CDFDA1B6D2B}" srcId="{F0E042BA-303B-4DD2-8CDB-019BC36130CD}" destId="{00A23B24-95A4-44F8-851B-E8F467DADF5A}" srcOrd="0" destOrd="0" parTransId="{AFC9285D-9A12-4E43-97BB-EC12F29A71AD}" sibTransId="{45F63F6E-85BD-424B-9045-C068A8E1954F}"/>
    <dgm:cxn modelId="{E543887B-E77C-434C-84F5-C359FDCA7942}" type="presOf" srcId="{983B4AB0-A315-4C6D-B9E9-6FC8DB537309}" destId="{10F6F46F-5D44-4155-BB28-350D67D0DD74}" srcOrd="0" destOrd="0" presId="urn:microsoft.com/office/officeart/2005/8/layout/cycle4"/>
    <dgm:cxn modelId="{64C69189-59B4-4D71-BF7D-0A532CE1AB1E}" type="presOf" srcId="{F0E042BA-303B-4DD2-8CDB-019BC36130CD}" destId="{F9F3AB6F-3A85-4591-A370-71D85A8FAC00}" srcOrd="0" destOrd="0" presId="urn:microsoft.com/office/officeart/2005/8/layout/cycle4"/>
    <dgm:cxn modelId="{932927F6-B6AE-4E43-8554-B75C8B646F17}" type="presOf" srcId="{F6540D4D-16FC-4EC3-B667-7323AAC69C5D}" destId="{1D9FDA6D-B9BE-4D5F-A5E2-DA24E65CB500}" srcOrd="0" destOrd="0" presId="urn:microsoft.com/office/officeart/2005/8/layout/cycle4"/>
    <dgm:cxn modelId="{53ECE1FB-18C4-46B8-A475-9F05EA63B99C}" srcId="{F0E042BA-303B-4DD2-8CDB-019BC36130CD}" destId="{F6540D4D-16FC-4EC3-B667-7323AAC69C5D}" srcOrd="3" destOrd="0" parTransId="{CF365BBE-657D-4C46-9C56-4F298F859A01}" sibTransId="{D34ACFEE-AD5B-4F84-92D6-F42D101172FC}"/>
    <dgm:cxn modelId="{DCCA808D-0B74-4B5F-9F73-16B452BBFB4E}" type="presParOf" srcId="{F9F3AB6F-3A85-4591-A370-71D85A8FAC00}" destId="{476B374D-27EB-47C2-99B0-57AF0390506C}" srcOrd="0" destOrd="0" presId="urn:microsoft.com/office/officeart/2005/8/layout/cycle4"/>
    <dgm:cxn modelId="{096892A4-2387-43A7-A843-91523F628D4A}" type="presParOf" srcId="{476B374D-27EB-47C2-99B0-57AF0390506C}" destId="{0D1E0162-B3F2-4FA8-A775-330F633D22C3}" srcOrd="0" destOrd="0" presId="urn:microsoft.com/office/officeart/2005/8/layout/cycle4"/>
    <dgm:cxn modelId="{EF65CEE6-2982-493C-87F8-DD739E807FC8}" type="presParOf" srcId="{F9F3AB6F-3A85-4591-A370-71D85A8FAC00}" destId="{9A3B810C-E92E-4660-9E5C-01AFEA312E46}" srcOrd="1" destOrd="0" presId="urn:microsoft.com/office/officeart/2005/8/layout/cycle4"/>
    <dgm:cxn modelId="{457F213C-66C8-48A3-8159-B0E16CC0E043}" type="presParOf" srcId="{9A3B810C-E92E-4660-9E5C-01AFEA312E46}" destId="{9F062A04-1731-44D8-A02A-C4AA55A6FF3B}" srcOrd="0" destOrd="0" presId="urn:microsoft.com/office/officeart/2005/8/layout/cycle4"/>
    <dgm:cxn modelId="{89D08E20-49C9-4B0A-8D87-72EDF3D42A8B}" type="presParOf" srcId="{9A3B810C-E92E-4660-9E5C-01AFEA312E46}" destId="{10F6F46F-5D44-4155-BB28-350D67D0DD74}" srcOrd="1" destOrd="0" presId="urn:microsoft.com/office/officeart/2005/8/layout/cycle4"/>
    <dgm:cxn modelId="{A1E4E0C0-CF18-49CA-915E-78441AF91ED3}" type="presParOf" srcId="{9A3B810C-E92E-4660-9E5C-01AFEA312E46}" destId="{CED606A1-B181-4776-A61F-B38EE3B148EB}" srcOrd="2" destOrd="0" presId="urn:microsoft.com/office/officeart/2005/8/layout/cycle4"/>
    <dgm:cxn modelId="{FE6AABD4-397E-411F-B740-F85321D72FFF}" type="presParOf" srcId="{9A3B810C-E92E-4660-9E5C-01AFEA312E46}" destId="{1D9FDA6D-B9BE-4D5F-A5E2-DA24E65CB500}" srcOrd="3" destOrd="0" presId="urn:microsoft.com/office/officeart/2005/8/layout/cycle4"/>
    <dgm:cxn modelId="{978D0496-95DA-40B8-9951-B44906D5C9B8}" type="presParOf" srcId="{9A3B810C-E92E-4660-9E5C-01AFEA312E46}" destId="{55C0AF3D-D6BA-4D1D-869A-F5632F93E25F}" srcOrd="4" destOrd="0" presId="urn:microsoft.com/office/officeart/2005/8/layout/cycle4"/>
    <dgm:cxn modelId="{1F9E586E-A69C-4958-83CA-199204A96F8B}" type="presParOf" srcId="{F9F3AB6F-3A85-4591-A370-71D85A8FAC00}" destId="{999C2091-4E04-4F85-88E2-FFAF2B8B1912}" srcOrd="2" destOrd="0" presId="urn:microsoft.com/office/officeart/2005/8/layout/cycle4"/>
    <dgm:cxn modelId="{9C090FC1-E095-46A8-B74F-9CBA13F7727A}" type="presParOf" srcId="{F9F3AB6F-3A85-4591-A370-71D85A8FAC00}" destId="{D13E5DC2-D957-43BE-9CCC-B343A4E07D1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EB7F4-6663-45AD-B186-CA77A0224718}">
      <dsp:nvSpPr>
        <dsp:cNvPr id="0" name=""/>
        <dsp:cNvSpPr/>
      </dsp:nvSpPr>
      <dsp:spPr>
        <a:xfrm rot="5400000">
          <a:off x="7205898" y="-1113357"/>
          <a:ext cx="1433703" cy="402427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zh-CN" altLang="en-US" sz="3500" kern="1200" dirty="0"/>
            <a:t>观测、整理数据</a:t>
          </a:r>
        </a:p>
      </dsp:txBody>
      <dsp:txXfrm rot="-5400000">
        <a:off x="5910613" y="251916"/>
        <a:ext cx="3954286" cy="1293727"/>
      </dsp:txXfrm>
    </dsp:sp>
    <dsp:sp modelId="{67524E75-B2B3-4644-9E20-254E23099F5E}">
      <dsp:nvSpPr>
        <dsp:cNvPr id="0" name=""/>
        <dsp:cNvSpPr/>
      </dsp:nvSpPr>
      <dsp:spPr>
        <a:xfrm>
          <a:off x="1592" y="2715"/>
          <a:ext cx="5909020" cy="17921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实验学家</a:t>
          </a:r>
        </a:p>
      </dsp:txBody>
      <dsp:txXfrm>
        <a:off x="89077" y="90200"/>
        <a:ext cx="5734050" cy="1617159"/>
      </dsp:txXfrm>
    </dsp:sp>
    <dsp:sp modelId="{DA4CC79F-5661-41CF-9972-00EDD920C63C}">
      <dsp:nvSpPr>
        <dsp:cNvPr id="0" name=""/>
        <dsp:cNvSpPr/>
      </dsp:nvSpPr>
      <dsp:spPr>
        <a:xfrm rot="5400000">
          <a:off x="7224070" y="790486"/>
          <a:ext cx="1433703" cy="3980058"/>
        </a:xfrm>
        <a:prstGeom prst="round2SameRect">
          <a:avLst/>
        </a:prstGeom>
        <a:solidFill>
          <a:schemeClr val="accent2">
            <a:tint val="40000"/>
            <a:alpha val="90000"/>
            <a:hueOff val="3138028"/>
            <a:satOff val="4888"/>
            <a:lumOff val="280"/>
            <a:alphaOff val="0"/>
          </a:schemeClr>
        </a:solidFill>
        <a:ln w="12700" cap="flat" cmpd="sng" algn="ctr">
          <a:solidFill>
            <a:schemeClr val="accent2">
              <a:tint val="40000"/>
              <a:alpha val="90000"/>
              <a:hueOff val="3138028"/>
              <a:satOff val="4888"/>
              <a:lumOff val="2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zh-CN" altLang="en-US" sz="3500" kern="1200" dirty="0"/>
            <a:t>分析数据、建模</a:t>
          </a:r>
        </a:p>
      </dsp:txBody>
      <dsp:txXfrm rot="-5400000">
        <a:off x="5950893" y="2133651"/>
        <a:ext cx="3910070" cy="1293727"/>
      </dsp:txXfrm>
    </dsp:sp>
    <dsp:sp modelId="{7775A4E4-935D-4997-A6AA-80126DC3AB47}">
      <dsp:nvSpPr>
        <dsp:cNvPr id="0" name=""/>
        <dsp:cNvSpPr/>
      </dsp:nvSpPr>
      <dsp:spPr>
        <a:xfrm>
          <a:off x="1592" y="1884451"/>
          <a:ext cx="5949300" cy="1792129"/>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数学家</a:t>
          </a:r>
        </a:p>
      </dsp:txBody>
      <dsp:txXfrm>
        <a:off x="89077" y="1971936"/>
        <a:ext cx="5774330" cy="1617159"/>
      </dsp:txXfrm>
    </dsp:sp>
    <dsp:sp modelId="{724642E1-1F69-4CF6-886A-4C4C0A338D44}">
      <dsp:nvSpPr>
        <dsp:cNvPr id="0" name=""/>
        <dsp:cNvSpPr/>
      </dsp:nvSpPr>
      <dsp:spPr>
        <a:xfrm rot="5400000">
          <a:off x="7211892" y="2656325"/>
          <a:ext cx="1433703" cy="4011853"/>
        </a:xfrm>
        <a:prstGeom prst="round2Same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zh-CN" altLang="en-US" sz="3500" kern="1200" dirty="0"/>
            <a:t>提出猜想</a:t>
          </a:r>
        </a:p>
        <a:p>
          <a:pPr marL="285750" lvl="1" indent="-285750" algn="l" defTabSz="1555750">
            <a:lnSpc>
              <a:spcPct val="90000"/>
            </a:lnSpc>
            <a:spcBef>
              <a:spcPct val="0"/>
            </a:spcBef>
            <a:spcAft>
              <a:spcPct val="15000"/>
            </a:spcAft>
            <a:buChar char="•"/>
          </a:pPr>
          <a:r>
            <a:rPr lang="zh-CN" altLang="en-US" sz="3500" kern="1200" dirty="0"/>
            <a:t>设计算法、拟合</a:t>
          </a:r>
        </a:p>
      </dsp:txBody>
      <dsp:txXfrm rot="-5400000">
        <a:off x="5922817" y="4015388"/>
        <a:ext cx="3941865" cy="1293727"/>
      </dsp:txXfrm>
    </dsp:sp>
    <dsp:sp modelId="{28B3803F-925E-40FC-923C-5F03EA2DD46F}">
      <dsp:nvSpPr>
        <dsp:cNvPr id="0" name=""/>
        <dsp:cNvSpPr/>
      </dsp:nvSpPr>
      <dsp:spPr>
        <a:xfrm>
          <a:off x="1592" y="3766187"/>
          <a:ext cx="5921225" cy="1792129"/>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zh-CN" altLang="en-US" sz="4100" kern="1200" dirty="0"/>
            <a:t>物理学家</a:t>
          </a:r>
          <a:endParaRPr lang="en-US" altLang="zh-CN" sz="4100" kern="1200" dirty="0"/>
        </a:p>
        <a:p>
          <a:pPr marL="0" lvl="0" indent="0" algn="ctr" defTabSz="1822450">
            <a:lnSpc>
              <a:spcPct val="90000"/>
            </a:lnSpc>
            <a:spcBef>
              <a:spcPct val="0"/>
            </a:spcBef>
            <a:spcAft>
              <a:spcPct val="35000"/>
            </a:spcAft>
            <a:buNone/>
          </a:pPr>
          <a:r>
            <a:rPr lang="zh-CN" altLang="en-US" sz="4100" kern="1200" dirty="0"/>
            <a:t>超算专家</a:t>
          </a:r>
        </a:p>
      </dsp:txBody>
      <dsp:txXfrm>
        <a:off x="89077" y="3853672"/>
        <a:ext cx="5746255" cy="1617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62A04-1731-44D8-A02A-C4AA55A6FF3B}">
      <dsp:nvSpPr>
        <dsp:cNvPr id="0" name=""/>
        <dsp:cNvSpPr/>
      </dsp:nvSpPr>
      <dsp:spPr>
        <a:xfrm>
          <a:off x="1328028" y="138294"/>
          <a:ext cx="1050549" cy="105054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图书</a:t>
          </a:r>
          <a:endParaRPr lang="en-US" altLang="zh-CN" sz="1400" b="1" kern="1200" dirty="0"/>
        </a:p>
        <a:p>
          <a:pPr marL="0" lvl="0" indent="0" algn="l" defTabSz="622300">
            <a:lnSpc>
              <a:spcPct val="90000"/>
            </a:lnSpc>
            <a:spcBef>
              <a:spcPct val="0"/>
            </a:spcBef>
            <a:spcAft>
              <a:spcPct val="35000"/>
            </a:spcAft>
            <a:buNone/>
          </a:pPr>
          <a:r>
            <a:rPr lang="zh-CN" altLang="en-US" sz="1400" b="1" kern="1200" dirty="0"/>
            <a:t>情报</a:t>
          </a:r>
        </a:p>
      </dsp:txBody>
      <dsp:txXfrm>
        <a:off x="1635727" y="445993"/>
        <a:ext cx="742850" cy="742850"/>
      </dsp:txXfrm>
    </dsp:sp>
    <dsp:sp modelId="{10F6F46F-5D44-4155-BB28-350D67D0DD74}">
      <dsp:nvSpPr>
        <dsp:cNvPr id="0" name=""/>
        <dsp:cNvSpPr/>
      </dsp:nvSpPr>
      <dsp:spPr>
        <a:xfrm rot="5400000">
          <a:off x="2427102" y="138294"/>
          <a:ext cx="1050549" cy="105054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zh-CN" altLang="en-US" sz="1400" b="1" kern="1200" dirty="0"/>
            <a:t>科研信息化</a:t>
          </a:r>
        </a:p>
      </dsp:txBody>
      <dsp:txXfrm rot="-5400000">
        <a:off x="2427102" y="445993"/>
        <a:ext cx="742850" cy="742850"/>
      </dsp:txXfrm>
    </dsp:sp>
    <dsp:sp modelId="{CED606A1-B181-4776-A61F-B38EE3B148EB}">
      <dsp:nvSpPr>
        <dsp:cNvPr id="0" name=""/>
        <dsp:cNvSpPr/>
      </dsp:nvSpPr>
      <dsp:spPr>
        <a:xfrm rot="10800000">
          <a:off x="2427102" y="1237367"/>
          <a:ext cx="1050549" cy="1050549"/>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r" defTabSz="622300">
            <a:lnSpc>
              <a:spcPct val="90000"/>
            </a:lnSpc>
            <a:spcBef>
              <a:spcPct val="0"/>
            </a:spcBef>
            <a:spcAft>
              <a:spcPct val="35000"/>
            </a:spcAft>
            <a:buNone/>
          </a:pPr>
          <a:r>
            <a:rPr lang="zh-CN" altLang="en-US" sz="1400" b="1" kern="1200" dirty="0"/>
            <a:t>网络</a:t>
          </a:r>
          <a:endParaRPr lang="en-US" altLang="zh-CN" sz="1400" b="1" kern="1200" dirty="0"/>
        </a:p>
        <a:p>
          <a:pPr marL="0" lvl="0" indent="0" algn="r" defTabSz="622300">
            <a:lnSpc>
              <a:spcPct val="90000"/>
            </a:lnSpc>
            <a:spcBef>
              <a:spcPct val="0"/>
            </a:spcBef>
            <a:spcAft>
              <a:spcPct val="35000"/>
            </a:spcAft>
            <a:buNone/>
          </a:pPr>
          <a:r>
            <a:rPr lang="zh-CN" altLang="en-US" sz="1400" b="1" kern="1200" dirty="0"/>
            <a:t>安全</a:t>
          </a:r>
          <a:endParaRPr lang="en-US" altLang="zh-CN" sz="1400" b="1" kern="1200" dirty="0"/>
        </a:p>
      </dsp:txBody>
      <dsp:txXfrm rot="10800000">
        <a:off x="2427102" y="1237367"/>
        <a:ext cx="742850" cy="742850"/>
      </dsp:txXfrm>
    </dsp:sp>
    <dsp:sp modelId="{1D9FDA6D-B9BE-4D5F-A5E2-DA24E65CB500}">
      <dsp:nvSpPr>
        <dsp:cNvPr id="0" name=""/>
        <dsp:cNvSpPr/>
      </dsp:nvSpPr>
      <dsp:spPr>
        <a:xfrm rot="16200000">
          <a:off x="1328028" y="1237367"/>
          <a:ext cx="1050549" cy="1050549"/>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b="1" kern="1200" dirty="0"/>
            <a:t>科学</a:t>
          </a:r>
          <a:endParaRPr lang="en-US" altLang="zh-CN" sz="1400" b="1" kern="1200" dirty="0"/>
        </a:p>
        <a:p>
          <a:pPr marL="0" lvl="0" indent="0" algn="l" defTabSz="622300">
            <a:lnSpc>
              <a:spcPct val="90000"/>
            </a:lnSpc>
            <a:spcBef>
              <a:spcPct val="0"/>
            </a:spcBef>
            <a:spcAft>
              <a:spcPct val="35000"/>
            </a:spcAft>
            <a:buNone/>
          </a:pPr>
          <a:r>
            <a:rPr lang="zh-CN" altLang="en-US" sz="1400" b="1" kern="1200" dirty="0"/>
            <a:t>计算</a:t>
          </a:r>
        </a:p>
      </dsp:txBody>
      <dsp:txXfrm rot="5400000">
        <a:off x="1635727" y="1237367"/>
        <a:ext cx="742850" cy="742850"/>
      </dsp:txXfrm>
    </dsp:sp>
    <dsp:sp modelId="{999C2091-4E04-4F85-88E2-FFAF2B8B1912}">
      <dsp:nvSpPr>
        <dsp:cNvPr id="0" name=""/>
        <dsp:cNvSpPr/>
      </dsp:nvSpPr>
      <dsp:spPr>
        <a:xfrm>
          <a:off x="2221480" y="994746"/>
          <a:ext cx="362718" cy="315407"/>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3E5DC2-D957-43BE-9CCC-B343A4E07D14}">
      <dsp:nvSpPr>
        <dsp:cNvPr id="0" name=""/>
        <dsp:cNvSpPr/>
      </dsp:nvSpPr>
      <dsp:spPr>
        <a:xfrm rot="10800000">
          <a:off x="2221480" y="1116057"/>
          <a:ext cx="362718" cy="315407"/>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4BE588-C184-4A0D-8903-E764AFEDF1CB}" type="datetimeFigureOut">
              <a:rPr lang="zh-CN" altLang="en-US" smtClean="0"/>
              <a:t>2017-7-5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DE938C-0AE4-46FD-88F9-3BF8876D4F13}" type="slidenum">
              <a:rPr lang="zh-CN" altLang="en-US" smtClean="0"/>
              <a:t>‹#›</a:t>
            </a:fld>
            <a:endParaRPr lang="zh-CN" altLang="en-US"/>
          </a:p>
        </p:txBody>
      </p:sp>
    </p:spTree>
    <p:extLst>
      <p:ext uri="{BB962C8B-B14F-4D97-AF65-F5344CB8AC3E}">
        <p14:creationId xmlns:p14="http://schemas.microsoft.com/office/powerpoint/2010/main" val="3523039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3E11A-B359-4A59-87ED-43B05AB4075A}" type="datetimeFigureOut">
              <a:rPr lang="zh-CN" altLang="en-US" smtClean="0"/>
              <a:t>2017-7-5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B437-45F1-4D3C-8F56-919D872AAFAA}" type="slidenum">
              <a:rPr lang="zh-CN" altLang="en-US" smtClean="0"/>
              <a:t>‹#›</a:t>
            </a:fld>
            <a:endParaRPr lang="zh-CN" altLang="en-US"/>
          </a:p>
        </p:txBody>
      </p:sp>
    </p:spTree>
    <p:extLst>
      <p:ext uri="{BB962C8B-B14F-4D97-AF65-F5344CB8AC3E}">
        <p14:creationId xmlns:p14="http://schemas.microsoft.com/office/powerpoint/2010/main" val="1316979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1</a:t>
            </a:fld>
            <a:endParaRPr lang="zh-CN" altLang="en-US"/>
          </a:p>
        </p:txBody>
      </p:sp>
    </p:spTree>
    <p:extLst>
      <p:ext uri="{BB962C8B-B14F-4D97-AF65-F5344CB8AC3E}">
        <p14:creationId xmlns:p14="http://schemas.microsoft.com/office/powerpoint/2010/main" val="340302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24</a:t>
            </a:fld>
            <a:endParaRPr lang="zh-CN" altLang="en-US"/>
          </a:p>
        </p:txBody>
      </p:sp>
    </p:spTree>
    <p:extLst>
      <p:ext uri="{BB962C8B-B14F-4D97-AF65-F5344CB8AC3E}">
        <p14:creationId xmlns:p14="http://schemas.microsoft.com/office/powerpoint/2010/main" val="55288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25</a:t>
            </a:fld>
            <a:endParaRPr lang="zh-CN" altLang="en-US"/>
          </a:p>
        </p:txBody>
      </p:sp>
    </p:spTree>
    <p:extLst>
      <p:ext uri="{BB962C8B-B14F-4D97-AF65-F5344CB8AC3E}">
        <p14:creationId xmlns:p14="http://schemas.microsoft.com/office/powerpoint/2010/main" val="155335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26</a:t>
            </a:fld>
            <a:endParaRPr lang="zh-CN" altLang="en-US"/>
          </a:p>
        </p:txBody>
      </p:sp>
    </p:spTree>
    <p:extLst>
      <p:ext uri="{BB962C8B-B14F-4D97-AF65-F5344CB8AC3E}">
        <p14:creationId xmlns:p14="http://schemas.microsoft.com/office/powerpoint/2010/main" val="428362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0EB437-45F1-4D3C-8F56-919D872AAFAA}" type="slidenum">
              <a:rPr lang="zh-CN" altLang="en-US" smtClean="0"/>
              <a:t>37</a:t>
            </a:fld>
            <a:endParaRPr lang="zh-CN" altLang="en-US"/>
          </a:p>
        </p:txBody>
      </p:sp>
    </p:spTree>
    <p:extLst>
      <p:ext uri="{BB962C8B-B14F-4D97-AF65-F5344CB8AC3E}">
        <p14:creationId xmlns:p14="http://schemas.microsoft.com/office/powerpoint/2010/main" val="316519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5</a:t>
            </a:fld>
            <a:endParaRPr lang="zh-CN" altLang="en-US"/>
          </a:p>
        </p:txBody>
      </p:sp>
    </p:spTree>
    <p:extLst>
      <p:ext uri="{BB962C8B-B14F-4D97-AF65-F5344CB8AC3E}">
        <p14:creationId xmlns:p14="http://schemas.microsoft.com/office/powerpoint/2010/main" val="284839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17</a:t>
            </a:fld>
            <a:endParaRPr lang="zh-CN" altLang="en-US"/>
          </a:p>
        </p:txBody>
      </p:sp>
    </p:spTree>
    <p:extLst>
      <p:ext uri="{BB962C8B-B14F-4D97-AF65-F5344CB8AC3E}">
        <p14:creationId xmlns:p14="http://schemas.microsoft.com/office/powerpoint/2010/main" val="39875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18</a:t>
            </a:fld>
            <a:endParaRPr lang="zh-CN" altLang="en-US"/>
          </a:p>
        </p:txBody>
      </p:sp>
    </p:spTree>
    <p:extLst>
      <p:ext uri="{BB962C8B-B14F-4D97-AF65-F5344CB8AC3E}">
        <p14:creationId xmlns:p14="http://schemas.microsoft.com/office/powerpoint/2010/main" val="403791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19</a:t>
            </a:fld>
            <a:endParaRPr lang="zh-CN" altLang="en-US"/>
          </a:p>
        </p:txBody>
      </p:sp>
    </p:spTree>
    <p:extLst>
      <p:ext uri="{BB962C8B-B14F-4D97-AF65-F5344CB8AC3E}">
        <p14:creationId xmlns:p14="http://schemas.microsoft.com/office/powerpoint/2010/main" val="76128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20</a:t>
            </a:fld>
            <a:endParaRPr lang="zh-CN" altLang="en-US"/>
          </a:p>
        </p:txBody>
      </p:sp>
    </p:spTree>
    <p:extLst>
      <p:ext uri="{BB962C8B-B14F-4D97-AF65-F5344CB8AC3E}">
        <p14:creationId xmlns:p14="http://schemas.microsoft.com/office/powerpoint/2010/main" val="183788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21</a:t>
            </a:fld>
            <a:endParaRPr lang="zh-CN" altLang="en-US"/>
          </a:p>
        </p:txBody>
      </p:sp>
    </p:spTree>
    <p:extLst>
      <p:ext uri="{BB962C8B-B14F-4D97-AF65-F5344CB8AC3E}">
        <p14:creationId xmlns:p14="http://schemas.microsoft.com/office/powerpoint/2010/main" val="125809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22</a:t>
            </a:fld>
            <a:endParaRPr lang="zh-CN" altLang="en-US"/>
          </a:p>
        </p:txBody>
      </p:sp>
    </p:spTree>
    <p:extLst>
      <p:ext uri="{BB962C8B-B14F-4D97-AF65-F5344CB8AC3E}">
        <p14:creationId xmlns:p14="http://schemas.microsoft.com/office/powerpoint/2010/main" val="186212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EB437-45F1-4D3C-8F56-919D872AAFAA}" type="slidenum">
              <a:rPr lang="zh-CN" altLang="en-US" smtClean="0"/>
              <a:t>23</a:t>
            </a:fld>
            <a:endParaRPr lang="zh-CN" altLang="en-US"/>
          </a:p>
        </p:txBody>
      </p:sp>
    </p:spTree>
    <p:extLst>
      <p:ext uri="{BB962C8B-B14F-4D97-AF65-F5344CB8AC3E}">
        <p14:creationId xmlns:p14="http://schemas.microsoft.com/office/powerpoint/2010/main" val="183397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3266A"/>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2326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6" name="Slide Number Placeholder 5"/>
          <p:cNvSpPr>
            <a:spLocks noGrp="1"/>
          </p:cNvSpPr>
          <p:nvPr>
            <p:ph type="sldNum" sz="quarter" idx="12"/>
          </p:nvPr>
        </p:nvSpPr>
        <p:spPr>
          <a:xfrm>
            <a:off x="11743980" y="6588087"/>
            <a:ext cx="448019" cy="269913"/>
          </a:xfrm>
        </p:spPr>
        <p:txBody>
          <a:bodyPr/>
          <a:lstStyle>
            <a:lvl1pPr>
              <a:defRPr>
                <a:solidFill>
                  <a:srgbClr val="23266A"/>
                </a:solidFill>
              </a:defRPr>
            </a:lvl1pPr>
          </a:lstStyle>
          <a:p>
            <a:fld id="{9FF70B0C-C969-4C74-B32D-837D75022239}" type="slidenum">
              <a:rPr lang="zh-CN" altLang="en-US" smtClean="0"/>
              <a:pPr/>
              <a:t>‹#›</a:t>
            </a:fld>
            <a:endParaRPr lang="zh-CN" altLang="en-US" dirty="0"/>
          </a:p>
        </p:txBody>
      </p:sp>
      <p:grpSp>
        <p:nvGrpSpPr>
          <p:cNvPr id="11" name="组合 10"/>
          <p:cNvGrpSpPr/>
          <p:nvPr userDrawn="1"/>
        </p:nvGrpSpPr>
        <p:grpSpPr>
          <a:xfrm>
            <a:off x="22034" y="0"/>
            <a:ext cx="12169966" cy="319489"/>
            <a:chOff x="22034" y="0"/>
            <a:chExt cx="12169966" cy="319489"/>
          </a:xfrm>
        </p:grpSpPr>
        <p:sp>
          <p:nvSpPr>
            <p:cNvPr id="7" name="矩形 6"/>
            <p:cNvSpPr/>
            <p:nvPr userDrawn="1"/>
          </p:nvSpPr>
          <p:spPr>
            <a:xfrm>
              <a:off x="385590" y="0"/>
              <a:ext cx="11806410" cy="319489"/>
            </a:xfrm>
            <a:prstGeom prst="rect">
              <a:avLst/>
            </a:prstGeom>
            <a:solidFill>
              <a:srgbClr val="23266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zh-CN" altLang="en-US" b="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rPr>
                <a:t>中国科学院理论物理研究所</a:t>
              </a:r>
              <a:r>
                <a:rPr lang="en-US" altLang="zh-CN" b="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rPr>
                <a:t>|Institute of Theoretical Physics,</a:t>
              </a:r>
              <a:r>
                <a:rPr lang="en-US" altLang="zh-CN" b="0" baseline="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rPr>
                <a:t> Chinese Academy of Sciences</a:t>
              </a:r>
              <a:endParaRPr lang="zh-CN" altLang="en-US" b="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34" y="0"/>
              <a:ext cx="297001" cy="319489"/>
            </a:xfrm>
            <a:prstGeom prst="rect">
              <a:avLst/>
            </a:prstGeom>
          </p:spPr>
        </p:pic>
      </p:grpSp>
    </p:spTree>
    <p:extLst>
      <p:ext uri="{BB962C8B-B14F-4D97-AF65-F5344CB8AC3E}">
        <p14:creationId xmlns:p14="http://schemas.microsoft.com/office/powerpoint/2010/main" val="179386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321278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FF70B0C-C969-4C74-B32D-837D75022239}" type="slidenum">
              <a:rPr lang="zh-CN" altLang="en-US" smtClean="0"/>
              <a:t>‹#›</a:t>
            </a:fld>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97001" cy="319489"/>
          </a:xfrm>
          <a:prstGeom prst="rect">
            <a:avLst/>
          </a:prstGeom>
        </p:spPr>
      </p:pic>
    </p:spTree>
    <p:extLst>
      <p:ext uri="{BB962C8B-B14F-4D97-AF65-F5344CB8AC3E}">
        <p14:creationId xmlns:p14="http://schemas.microsoft.com/office/powerpoint/2010/main" val="17825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3266A"/>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defRPr>
                <a:solidFill>
                  <a:srgbClr val="23266A"/>
                </a:solidFill>
              </a:defRPr>
            </a:lvl1pPr>
            <a:lvl2pPr>
              <a:defRPr>
                <a:solidFill>
                  <a:srgbClr val="23266A"/>
                </a:solidFill>
              </a:defRPr>
            </a:lvl2pPr>
            <a:lvl3pPr>
              <a:defRPr>
                <a:solidFill>
                  <a:srgbClr val="23266A"/>
                </a:solidFill>
              </a:defRPr>
            </a:lvl3pPr>
            <a:lvl4pPr>
              <a:defRPr>
                <a:solidFill>
                  <a:srgbClr val="23266A"/>
                </a:solidFill>
              </a:defRPr>
            </a:lvl4pPr>
            <a:lvl5pPr>
              <a:defRPr>
                <a:solidFill>
                  <a:srgbClr val="23266A"/>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17231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52067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219456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375597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28192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271654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406248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D043D5-3E13-4F08-B9E1-83BA0AD5A0E9}" type="datetimeFigureOut">
              <a:rPr lang="zh-CN" altLang="en-US" smtClean="0"/>
              <a:t>2017-7-5</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p:txBody>
          <a:bodyPr/>
          <a:lstStyle/>
          <a:p>
            <a:fld id="{9FF70B0C-C969-4C74-B32D-837D75022239}" type="slidenum">
              <a:rPr lang="zh-CN" altLang="en-US" smtClean="0"/>
              <a:t>‹#›</a:t>
            </a:fld>
            <a:endParaRPr lang="zh-CN" altLang="en-US"/>
          </a:p>
        </p:txBody>
      </p:sp>
    </p:spTree>
    <p:extLst>
      <p:ext uri="{BB962C8B-B14F-4D97-AF65-F5344CB8AC3E}">
        <p14:creationId xmlns:p14="http://schemas.microsoft.com/office/powerpoint/2010/main" val="170744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1" y="6588087"/>
            <a:ext cx="12191999" cy="269913"/>
            <a:chOff x="1" y="6588087"/>
            <a:chExt cx="12191999" cy="269913"/>
          </a:xfrm>
        </p:grpSpPr>
        <p:sp>
          <p:nvSpPr>
            <p:cNvPr id="8" name="矩形 7"/>
            <p:cNvSpPr/>
            <p:nvPr userDrawn="1"/>
          </p:nvSpPr>
          <p:spPr>
            <a:xfrm>
              <a:off x="1" y="6588087"/>
              <a:ext cx="6302188" cy="260865"/>
            </a:xfrm>
            <a:prstGeom prst="rect">
              <a:avLst/>
            </a:prstGeom>
            <a:solidFill>
              <a:srgbClr val="23266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zh-CN" altLang="en-US" sz="1800" b="0" kern="1200" baseline="0" dirty="0">
                  <a:solidFill>
                    <a:schemeClr val="lt1"/>
                  </a:solidFill>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cs typeface="+mn-cs"/>
                </a:rPr>
                <a:t>第十八届全国科学计算与信息化会议</a:t>
              </a:r>
            </a:p>
          </p:txBody>
        </p:sp>
        <p:sp>
          <p:nvSpPr>
            <p:cNvPr id="9" name="矩形 8"/>
            <p:cNvSpPr/>
            <p:nvPr userDrawn="1"/>
          </p:nvSpPr>
          <p:spPr>
            <a:xfrm>
              <a:off x="6302189" y="6588087"/>
              <a:ext cx="5889811" cy="2699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l"/>
              <a:r>
                <a:rPr lang="zh-CN" altLang="en-US"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山东威海 </a:t>
              </a:r>
              <a:r>
                <a:rPr lang="en-US" altLang="zh-CN"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		2017</a:t>
              </a:r>
              <a:r>
                <a:rPr lang="zh-CN" altLang="en-US"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年</a:t>
              </a:r>
              <a:r>
                <a:rPr lang="en-US" altLang="zh-CN"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7</a:t>
              </a:r>
              <a:r>
                <a:rPr lang="zh-CN" altLang="en-US"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月</a:t>
              </a:r>
              <a:r>
                <a:rPr lang="en-US" altLang="zh-CN"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3</a:t>
              </a:r>
              <a:r>
                <a:rPr lang="zh-CN" altLang="en-US"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日</a:t>
              </a:r>
              <a:r>
                <a:rPr lang="en-US" altLang="zh-CN"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-7</a:t>
              </a:r>
              <a:r>
                <a:rPr lang="zh-CN" altLang="en-US" sz="1600" b="0" u="none" kern="1200" cap="none" spc="0" dirty="0">
                  <a:ln w="0"/>
                  <a:solidFill>
                    <a:srgbClr val="23266A"/>
                  </a:solidFill>
                  <a:effectLst>
                    <a:outerShdw blurRad="38100" dist="19050" dir="2700000" algn="tl" rotWithShape="0">
                      <a:schemeClr val="dk1">
                        <a:alpha val="40000"/>
                      </a:schemeClr>
                    </a:outerShdw>
                  </a:effectLst>
                  <a:latin typeface="+mn-lt"/>
                  <a:ea typeface="+mn-ea"/>
                  <a:cs typeface="+mn-cs"/>
                </a:rPr>
                <a:t>日</a:t>
              </a:r>
            </a:p>
          </p:txBody>
        </p:sp>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Slide Number Placeholder 5"/>
          <p:cNvSpPr>
            <a:spLocks noGrp="1"/>
          </p:cNvSpPr>
          <p:nvPr>
            <p:ph type="sldNum" sz="quarter" idx="4"/>
          </p:nvPr>
        </p:nvSpPr>
        <p:spPr>
          <a:xfrm>
            <a:off x="11743981" y="6588087"/>
            <a:ext cx="440675" cy="271922"/>
          </a:xfrm>
          <a:prstGeom prst="rect">
            <a:avLst/>
          </a:prstGeom>
        </p:spPr>
        <p:txBody>
          <a:bodyPr vert="horz" lIns="91440" tIns="45720" rIns="91440" bIns="45720" rtlCol="0" anchor="ctr"/>
          <a:lstStyle>
            <a:lvl1pPr algn="r">
              <a:defRPr sz="1200">
                <a:solidFill>
                  <a:srgbClr val="23266A"/>
                </a:solidFill>
              </a:defRPr>
            </a:lvl1pPr>
          </a:lstStyle>
          <a:p>
            <a:fld id="{9FF70B0C-C969-4C74-B32D-837D75022239}" type="slidenum">
              <a:rPr lang="zh-CN" altLang="en-US" smtClean="0"/>
              <a:pPr/>
              <a:t>‹#›</a:t>
            </a:fld>
            <a:endParaRPr lang="zh-CN" altLang="en-US" dirty="0"/>
          </a:p>
        </p:txBody>
      </p:sp>
      <p:grpSp>
        <p:nvGrpSpPr>
          <p:cNvPr id="11" name="组合 10"/>
          <p:cNvGrpSpPr/>
          <p:nvPr userDrawn="1"/>
        </p:nvGrpSpPr>
        <p:grpSpPr>
          <a:xfrm>
            <a:off x="22034" y="0"/>
            <a:ext cx="12169966" cy="319489"/>
            <a:chOff x="22034" y="0"/>
            <a:chExt cx="12169966" cy="319489"/>
          </a:xfrm>
        </p:grpSpPr>
        <p:sp>
          <p:nvSpPr>
            <p:cNvPr id="12" name="矩形 11"/>
            <p:cNvSpPr/>
            <p:nvPr userDrawn="1"/>
          </p:nvSpPr>
          <p:spPr>
            <a:xfrm>
              <a:off x="385590" y="0"/>
              <a:ext cx="11806410" cy="319489"/>
            </a:xfrm>
            <a:prstGeom prst="rect">
              <a:avLst/>
            </a:prstGeom>
            <a:solidFill>
              <a:srgbClr val="23266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zh-CN" altLang="en-US" b="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rPr>
                <a:t>中国科学院理论物理研究所</a:t>
              </a:r>
              <a:r>
                <a:rPr lang="en-US" altLang="zh-CN" b="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rPr>
                <a:t>|Institute of Theoretical Physics,</a:t>
              </a:r>
              <a:r>
                <a:rPr lang="en-US" altLang="zh-CN" b="0" baseline="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rPr>
                <a:t> Chinese Academy of Sciences</a:t>
              </a:r>
              <a:endParaRPr lang="zh-CN" altLang="en-US" b="0" dirty="0">
                <a:effectLst>
                  <a:reflection blurRad="6350" stA="55000" endA="300" endPos="45500" dir="5400000" sy="-100000" algn="bl" rotWithShape="0"/>
                </a:effectLst>
                <a:latin typeface="Adobe 楷体 Std R" panose="02020400000000000000" pitchFamily="18" charset="-122"/>
                <a:ea typeface="Adobe 楷体 Std R" panose="02020400000000000000" pitchFamily="18" charset="-122"/>
              </a:endParaRPr>
            </a:p>
          </p:txBody>
        </p:sp>
        <p:pic>
          <p:nvPicPr>
            <p:cNvPr id="13" name="图片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034" y="0"/>
              <a:ext cx="297001" cy="319489"/>
            </a:xfrm>
            <a:prstGeom prst="rect">
              <a:avLst/>
            </a:prstGeom>
          </p:spPr>
        </p:pic>
      </p:grpSp>
    </p:spTree>
    <p:extLst>
      <p:ext uri="{BB962C8B-B14F-4D97-AF65-F5344CB8AC3E}">
        <p14:creationId xmlns:p14="http://schemas.microsoft.com/office/powerpoint/2010/main" val="3395506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rgbClr val="23266A"/>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800" kern="1200">
          <a:solidFill>
            <a:srgbClr val="23266A"/>
          </a:solidFill>
          <a:latin typeface="+mn-lt"/>
          <a:ea typeface="+mn-ea"/>
          <a:cs typeface="+mn-cs"/>
        </a:defRPr>
      </a:lvl1pPr>
      <a:lvl2pPr marL="685800" indent="-228600" algn="l" defTabSz="914400" rtl="0" eaLnBrk="1" latinLnBrk="0" hangingPunct="1">
        <a:lnSpc>
          <a:spcPct val="90000"/>
        </a:lnSpc>
        <a:spcBef>
          <a:spcPts val="500"/>
        </a:spcBef>
        <a:buFontTx/>
        <a:buBlip>
          <a:blip r:embed="rId14"/>
        </a:buBlip>
        <a:defRPr sz="2400" kern="1200">
          <a:solidFill>
            <a:srgbClr val="23266A"/>
          </a:solidFill>
          <a:latin typeface="+mn-lt"/>
          <a:ea typeface="+mn-ea"/>
          <a:cs typeface="+mn-cs"/>
        </a:defRPr>
      </a:lvl2pPr>
      <a:lvl3pPr marL="1143000" indent="-228600" algn="l" defTabSz="914400" rtl="0" eaLnBrk="1" latinLnBrk="0" hangingPunct="1">
        <a:lnSpc>
          <a:spcPct val="90000"/>
        </a:lnSpc>
        <a:spcBef>
          <a:spcPts val="500"/>
        </a:spcBef>
        <a:buFontTx/>
        <a:buBlip>
          <a:blip r:embed="rId14"/>
        </a:buBlip>
        <a:defRPr sz="2000" kern="1200">
          <a:solidFill>
            <a:srgbClr val="23266A"/>
          </a:solidFill>
          <a:latin typeface="+mn-lt"/>
          <a:ea typeface="+mn-ea"/>
          <a:cs typeface="+mn-cs"/>
        </a:defRPr>
      </a:lvl3pPr>
      <a:lvl4pPr marL="1600200" indent="-228600" algn="l" defTabSz="914400" rtl="0" eaLnBrk="1" latinLnBrk="0" hangingPunct="1">
        <a:lnSpc>
          <a:spcPct val="90000"/>
        </a:lnSpc>
        <a:spcBef>
          <a:spcPts val="500"/>
        </a:spcBef>
        <a:buFontTx/>
        <a:buBlip>
          <a:blip r:embed="rId14"/>
        </a:buBlip>
        <a:defRPr sz="1800" kern="1200">
          <a:solidFill>
            <a:srgbClr val="23266A"/>
          </a:solidFill>
          <a:latin typeface="+mn-lt"/>
          <a:ea typeface="+mn-ea"/>
          <a:cs typeface="+mn-cs"/>
        </a:defRPr>
      </a:lvl4pPr>
      <a:lvl5pPr marL="2057400" indent="-228600" algn="l" defTabSz="914400" rtl="0" eaLnBrk="1" latinLnBrk="0" hangingPunct="1">
        <a:lnSpc>
          <a:spcPct val="90000"/>
        </a:lnSpc>
        <a:spcBef>
          <a:spcPts val="500"/>
        </a:spcBef>
        <a:buFontTx/>
        <a:buBlip>
          <a:blip r:embed="rId14"/>
        </a:buBlip>
        <a:defRPr sz="1800" kern="1200">
          <a:solidFill>
            <a:srgbClr val="2326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reference.wolfram.com/mathematica/ref/program/MathematicaScrip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nobelprize.org/nobel_prizes/chemistry/laureates/2013/warshel-lectu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obelprize.org/nobel_prizes/chemistry/laureates/2013/levitt-facts.html" TargetMode="External"/><Relationship Id="rId5" Type="http://schemas.openxmlformats.org/officeDocument/2006/relationships/hyperlink" Target="http://www.nobelprize.org/nobel_prizes/chemistry/laureates/2013/karplus-facts.html"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1.png"/><Relationship Id="rId7" Type="http://schemas.openxmlformats.org/officeDocument/2006/relationships/image" Target="../media/image15.jpeg"/><Relationship Id="rId12"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diagramColors" Target="../diagrams/colors1.xml"/><Relationship Id="rId5" Type="http://schemas.openxmlformats.org/officeDocument/2006/relationships/image" Target="../media/image13.jpeg"/><Relationship Id="rId10" Type="http://schemas.openxmlformats.org/officeDocument/2006/relationships/diagramQuickStyle" Target="../diagrams/quickStyle1.xml"/><Relationship Id="rId4" Type="http://schemas.openxmlformats.org/officeDocument/2006/relationships/image" Target="../media/image12.jpeg"/><Relationship Id="rId9"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en.wikipedia.org/wiki/Million_service_uni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713060"/>
            <a:ext cx="9144000" cy="2387600"/>
          </a:xfrm>
        </p:spPr>
        <p:txBody>
          <a:bodyPr>
            <a:normAutofit/>
          </a:bodyPr>
          <a:lstStyle/>
          <a:p>
            <a:r>
              <a:rPr lang="zh-CN" altLang="en-US" sz="7200" b="1" dirty="0">
                <a:solidFill>
                  <a:srgbClr val="002060"/>
                </a:solidFill>
                <a:latin typeface="黑体" panose="02010609060101010101" pitchFamily="49" charset="-122"/>
                <a:ea typeface="黑体" panose="02010609060101010101" pitchFamily="49" charset="-122"/>
              </a:rPr>
              <a:t>科学计算与理论物理</a:t>
            </a:r>
          </a:p>
        </p:txBody>
      </p:sp>
      <p:sp>
        <p:nvSpPr>
          <p:cNvPr id="3" name="副标题 2"/>
          <p:cNvSpPr>
            <a:spLocks noGrp="1"/>
          </p:cNvSpPr>
          <p:nvPr>
            <p:ph type="subTitle" idx="1"/>
          </p:nvPr>
        </p:nvSpPr>
        <p:spPr>
          <a:xfrm>
            <a:off x="1524000" y="4107135"/>
            <a:ext cx="9144000" cy="1655762"/>
          </a:xfrm>
        </p:spPr>
        <p:txBody>
          <a:bodyPr>
            <a:normAutofit fontScale="70000" lnSpcReduction="20000"/>
          </a:bodyPr>
          <a:lstStyle/>
          <a:p>
            <a:endParaRPr lang="en-US" altLang="zh-CN" dirty="0"/>
          </a:p>
          <a:p>
            <a:r>
              <a:rPr lang="zh-CN" altLang="en-US" sz="4000" b="1" dirty="0">
                <a:latin typeface="黑体" panose="02010609060101010101" pitchFamily="49" charset="-122"/>
                <a:ea typeface="黑体" panose="02010609060101010101" pitchFamily="49" charset="-122"/>
              </a:rPr>
              <a:t>侯丰尧</a:t>
            </a:r>
            <a:endParaRPr lang="en-US" altLang="zh-CN" sz="4000" b="1" dirty="0">
              <a:latin typeface="黑体" panose="02010609060101010101" pitchFamily="49" charset="-122"/>
              <a:ea typeface="黑体" panose="02010609060101010101" pitchFamily="49" charset="-122"/>
            </a:endParaRPr>
          </a:p>
          <a:p>
            <a:endParaRPr lang="en-US" altLang="zh-CN" sz="4000" b="1" dirty="0">
              <a:latin typeface="黑体" panose="02010609060101010101" pitchFamily="49" charset="-122"/>
              <a:ea typeface="黑体" panose="02010609060101010101" pitchFamily="49" charset="-122"/>
            </a:endParaRPr>
          </a:p>
          <a:p>
            <a:r>
              <a:rPr lang="zh-CN" altLang="en-US" sz="4000" b="1" dirty="0">
                <a:latin typeface="黑体" panose="02010609060101010101" pitchFamily="49" charset="-122"/>
                <a:ea typeface="黑体" panose="02010609060101010101" pitchFamily="49" charset="-122"/>
              </a:rPr>
              <a:t>中国科学院理论物理研究所</a:t>
            </a:r>
            <a:endParaRPr lang="en-US" altLang="zh-CN" sz="4000" b="1" dirty="0">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fld id="{9FF70B0C-C969-4C74-B32D-837D75022239}" type="slidenum">
              <a:rPr lang="zh-CN" altLang="en-US" smtClean="0"/>
              <a:pPr/>
              <a:t>1</a:t>
            </a:fld>
            <a:endParaRPr lang="zh-CN" altLang="en-US" dirty="0"/>
          </a:p>
        </p:txBody>
      </p:sp>
    </p:spTree>
    <p:extLst>
      <p:ext uri="{BB962C8B-B14F-4D97-AF65-F5344CB8AC3E}">
        <p14:creationId xmlns:p14="http://schemas.microsoft.com/office/powerpoint/2010/main" val="148904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65128"/>
            <a:ext cx="12184656" cy="769192"/>
          </a:xfrm>
        </p:spPr>
        <p:style>
          <a:lnRef idx="2">
            <a:schemeClr val="accent4"/>
          </a:lnRef>
          <a:fillRef idx="1">
            <a:schemeClr val="lt1"/>
          </a:fillRef>
          <a:effectRef idx="0">
            <a:schemeClr val="accent4"/>
          </a:effectRef>
          <a:fontRef idx="minor">
            <a:schemeClr val="dk1"/>
          </a:fontRef>
        </p:style>
        <p:txBody>
          <a:bodyPr>
            <a:normAutofit/>
          </a:bodyPr>
          <a:lstStyle/>
          <a:p>
            <a:r>
              <a:rPr lang="zh-CN" altLang="en-US" dirty="0"/>
              <a:t>理论物理所介绍</a:t>
            </a:r>
          </a:p>
        </p:txBody>
      </p:sp>
      <p:sp>
        <p:nvSpPr>
          <p:cNvPr id="3" name="内容占位符 2"/>
          <p:cNvSpPr>
            <a:spLocks noGrp="1"/>
          </p:cNvSpPr>
          <p:nvPr>
            <p:ph idx="1"/>
          </p:nvPr>
        </p:nvSpPr>
        <p:spPr>
          <a:xfrm>
            <a:off x="182745" y="1134320"/>
            <a:ext cx="11833928" cy="5453766"/>
          </a:xfrm>
        </p:spPr>
        <p:txBody>
          <a:bodyPr>
            <a:normAutofit lnSpcReduction="10000"/>
          </a:bodyPr>
          <a:lstStyle/>
          <a:p>
            <a:pPr>
              <a:lnSpc>
                <a:spcPct val="110000"/>
              </a:lnSpc>
            </a:pPr>
            <a:r>
              <a:rPr lang="zh-CN" altLang="en-US" sz="2000" dirty="0"/>
              <a:t>办所方针 “开放、流动、竞争、联合”，新时期办所理念</a:t>
            </a:r>
            <a:r>
              <a:rPr lang="zh-CN" altLang="zh-CN" sz="2000" dirty="0"/>
              <a:t>“开放、交融、求真、创新”</a:t>
            </a:r>
            <a:endParaRPr lang="en-US" altLang="zh-CN" sz="2000" dirty="0"/>
          </a:p>
          <a:p>
            <a:pPr>
              <a:lnSpc>
                <a:spcPct val="110000"/>
              </a:lnSpc>
            </a:pPr>
            <a:r>
              <a:rPr lang="zh-CN" altLang="en-US" sz="2000" dirty="0"/>
              <a:t>面对“</a:t>
            </a:r>
            <a:r>
              <a:rPr lang="zh-CN" altLang="en-US" sz="2000" b="1" dirty="0"/>
              <a:t>物质的起源</a:t>
            </a:r>
            <a:r>
              <a:rPr lang="zh-CN" altLang="en-US" sz="2000" dirty="0"/>
              <a:t>”、“</a:t>
            </a:r>
            <a:r>
              <a:rPr lang="zh-CN" altLang="en-US" sz="2000" b="1" dirty="0"/>
              <a:t>生命的起源</a:t>
            </a:r>
            <a:r>
              <a:rPr lang="zh-CN" altLang="en-US" sz="2000" dirty="0"/>
              <a:t>”、“</a:t>
            </a:r>
            <a:r>
              <a:rPr lang="zh-CN" altLang="en-US" sz="2000" b="1" dirty="0"/>
              <a:t>宇宙的起源</a:t>
            </a:r>
            <a:r>
              <a:rPr lang="zh-CN" altLang="en-US" sz="2000" dirty="0"/>
              <a:t>”等基本科学问题开展相关研究，研究领域：</a:t>
            </a:r>
            <a:endParaRPr lang="en-US" altLang="zh-CN" sz="2000" dirty="0"/>
          </a:p>
          <a:p>
            <a:pPr lvl="1">
              <a:lnSpc>
                <a:spcPct val="110000"/>
              </a:lnSpc>
            </a:pPr>
            <a:r>
              <a:rPr lang="zh-CN" altLang="en-US" sz="1800" dirty="0"/>
              <a:t>量子场论与物质微观结构</a:t>
            </a:r>
            <a:endParaRPr lang="en-US" altLang="zh-CN" sz="1800" dirty="0"/>
          </a:p>
          <a:p>
            <a:pPr lvl="1">
              <a:lnSpc>
                <a:spcPct val="110000"/>
              </a:lnSpc>
            </a:pPr>
            <a:r>
              <a:rPr lang="zh-CN" altLang="en-US" sz="1800" dirty="0"/>
              <a:t>弦论、引力理论与宇宙学</a:t>
            </a:r>
            <a:endParaRPr lang="en-US" altLang="zh-CN" sz="1800" dirty="0"/>
          </a:p>
          <a:p>
            <a:pPr lvl="1">
              <a:lnSpc>
                <a:spcPct val="110000"/>
              </a:lnSpc>
            </a:pPr>
            <a:r>
              <a:rPr lang="zh-CN" altLang="en-US" sz="1800" dirty="0"/>
              <a:t>凝聚态物理与量子物理</a:t>
            </a:r>
            <a:endParaRPr lang="en-US" altLang="zh-CN" sz="1800" dirty="0"/>
          </a:p>
          <a:p>
            <a:pPr lvl="1">
              <a:lnSpc>
                <a:spcPct val="110000"/>
              </a:lnSpc>
            </a:pPr>
            <a:r>
              <a:rPr lang="zh-CN" altLang="en-US" sz="1800" dirty="0"/>
              <a:t>统计物理与理论生物物理</a:t>
            </a:r>
            <a:endParaRPr lang="en-US" altLang="zh-CN" sz="1800" dirty="0"/>
          </a:p>
          <a:p>
            <a:pPr>
              <a:lnSpc>
                <a:spcPct val="110000"/>
              </a:lnSpc>
            </a:pPr>
            <a:r>
              <a:rPr lang="zh-CN" altLang="en-US" sz="2000" b="1" dirty="0">
                <a:solidFill>
                  <a:srgbClr val="FF0000"/>
                </a:solidFill>
              </a:rPr>
              <a:t>一个</a:t>
            </a:r>
            <a:r>
              <a:rPr lang="zh-CN" altLang="en-US" sz="2000" b="1" dirty="0"/>
              <a:t>重大突破方向</a:t>
            </a:r>
            <a:r>
              <a:rPr lang="zh-CN" altLang="en-US" sz="2000" dirty="0"/>
              <a:t>：</a:t>
            </a:r>
            <a:r>
              <a:rPr lang="zh-CN" altLang="zh-CN" sz="2000" dirty="0"/>
              <a:t>理论物理前沿与交叉若干重大问题研究</a:t>
            </a:r>
            <a:endParaRPr lang="en-US" altLang="zh-CN" sz="2000" dirty="0"/>
          </a:p>
          <a:p>
            <a:pPr>
              <a:lnSpc>
                <a:spcPct val="110000"/>
              </a:lnSpc>
            </a:pPr>
            <a:r>
              <a:rPr lang="zh-CN" altLang="en-US" sz="2000" b="1" dirty="0">
                <a:solidFill>
                  <a:srgbClr val="FF0000"/>
                </a:solidFill>
              </a:rPr>
              <a:t>两个</a:t>
            </a:r>
            <a:r>
              <a:rPr lang="zh-CN" altLang="en-US" sz="2000" dirty="0"/>
              <a:t>重点培育方向</a:t>
            </a:r>
            <a:endParaRPr lang="en-US" altLang="zh-CN" sz="2000" dirty="0"/>
          </a:p>
          <a:p>
            <a:pPr lvl="1">
              <a:lnSpc>
                <a:spcPct val="110000"/>
              </a:lnSpc>
            </a:pPr>
            <a:r>
              <a:rPr lang="zh-CN" altLang="zh-CN" sz="1800" dirty="0"/>
              <a:t>弦理论、量子场论及数学物理若干前沿问题研究</a:t>
            </a:r>
            <a:endParaRPr lang="en-US" altLang="zh-CN" sz="1800" dirty="0"/>
          </a:p>
          <a:p>
            <a:pPr lvl="1">
              <a:lnSpc>
                <a:spcPct val="110000"/>
              </a:lnSpc>
            </a:pPr>
            <a:r>
              <a:rPr lang="zh-CN" altLang="zh-CN" sz="1800" b="1" dirty="0">
                <a:solidFill>
                  <a:srgbClr val="FF0000"/>
                </a:solidFill>
              </a:rPr>
              <a:t>理论物理相关的计算物理前沿研究 </a:t>
            </a:r>
            <a:endParaRPr lang="en-US" altLang="zh-CN" sz="1800" b="1" dirty="0">
              <a:solidFill>
                <a:srgbClr val="FF0000"/>
              </a:solidFill>
            </a:endParaRPr>
          </a:p>
          <a:p>
            <a:pPr>
              <a:lnSpc>
                <a:spcPct val="110000"/>
              </a:lnSpc>
            </a:pPr>
            <a:r>
              <a:rPr lang="zh-CN" altLang="en-US" sz="2000" dirty="0"/>
              <a:t>定位</a:t>
            </a:r>
            <a:endParaRPr lang="en-US" altLang="zh-CN" sz="2000" dirty="0"/>
          </a:p>
          <a:p>
            <a:pPr marL="0" indent="0">
              <a:lnSpc>
                <a:spcPct val="110000"/>
              </a:lnSpc>
              <a:buNone/>
            </a:pPr>
            <a:r>
              <a:rPr lang="zh-CN" altLang="en-US" sz="1800" dirty="0"/>
              <a:t>联合国内理论物理学工作者，把理论物理所办成从事理论物理基本核心问题研究，不断为国家输送优秀人才、注重交叉学科理论发展的“</a:t>
            </a:r>
            <a:r>
              <a:rPr lang="zh-CN" altLang="en-US" sz="1800" b="1" dirty="0">
                <a:solidFill>
                  <a:srgbClr val="FF0000"/>
                </a:solidFill>
              </a:rPr>
              <a:t>基础研究中心、人才培养基地、学术交流平台</a:t>
            </a:r>
            <a:r>
              <a:rPr lang="zh-CN" altLang="en-US" sz="1800" dirty="0"/>
              <a:t>”，把理论物理研究所办成全国的理论物理研究所和国际一流水平的国家理论物理中心。</a:t>
            </a:r>
            <a:endParaRPr lang="en-US" altLang="zh-CN" sz="1800"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10</a:t>
            </a:fld>
            <a:endParaRPr lang="zh-CN" altLang="en-US"/>
          </a:p>
        </p:txBody>
      </p:sp>
    </p:spTree>
    <p:extLst>
      <p:ext uri="{BB962C8B-B14F-4D97-AF65-F5344CB8AC3E}">
        <p14:creationId xmlns:p14="http://schemas.microsoft.com/office/powerpoint/2010/main" val="103300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52654" y="1120065"/>
            <a:ext cx="4643346" cy="5394476"/>
          </a:xfrm>
          <a:prstGeom prst="rect">
            <a:avLst/>
          </a:prstGeom>
          <a:solidFill>
            <a:schemeClr val="accent1"/>
          </a:solidFill>
          <a:ln>
            <a:solidFill>
              <a:schemeClr val="accent1"/>
            </a:solidFill>
          </a:ln>
        </p:spPr>
      </p:pic>
      <p:sp>
        <p:nvSpPr>
          <p:cNvPr id="7" name="Rectangle 2"/>
          <p:cNvSpPr txBox="1">
            <a:spLocks noChangeArrowheads="1"/>
          </p:cNvSpPr>
          <p:nvPr/>
        </p:nvSpPr>
        <p:spPr>
          <a:xfrm>
            <a:off x="409303" y="333524"/>
            <a:ext cx="6364406" cy="707886"/>
          </a:xfrm>
          <a:prstGeom prst="rect">
            <a:avLst/>
          </a:prstGeom>
          <a:solidFill>
            <a:srgbClr val="FFFFFF"/>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spcBef>
                <a:spcPct val="50000"/>
              </a:spcBef>
              <a:defRPr/>
            </a:pPr>
            <a:r>
              <a:rPr lang="zh-CN" altLang="en-US" sz="4000" b="1" dirty="0">
                <a:solidFill>
                  <a:srgbClr val="0070C0"/>
                </a:solidFill>
                <a:latin typeface="黑体" pitchFamily="49" charset="-122"/>
              </a:rPr>
              <a:t>与国际同类研究机构的比较</a:t>
            </a:r>
          </a:p>
        </p:txBody>
      </p:sp>
      <p:sp>
        <p:nvSpPr>
          <p:cNvPr id="23558" name="TextBox 7"/>
          <p:cNvSpPr txBox="1">
            <a:spLocks noChangeArrowheads="1"/>
          </p:cNvSpPr>
          <p:nvPr/>
        </p:nvSpPr>
        <p:spPr bwMode="auto">
          <a:xfrm>
            <a:off x="104867" y="5016814"/>
            <a:ext cx="1347787" cy="369888"/>
          </a:xfrm>
          <a:prstGeom prst="rect">
            <a:avLst/>
          </a:prstGeom>
          <a:solidFill>
            <a:srgbClr val="CCFFFF"/>
          </a:solidFill>
          <a:ln w="9525">
            <a:solidFill>
              <a:srgbClr val="0000FF"/>
            </a:solidFill>
            <a:miter lim="800000"/>
            <a:headEnd/>
            <a:tailEnd/>
          </a:ln>
        </p:spPr>
        <p:txBody>
          <a:bodyPr wrap="none">
            <a:spAutoFit/>
          </a:bodyPr>
          <a:lstStyle/>
          <a:p>
            <a:r>
              <a:rPr lang="zh-CN" altLang="en-US" b="1" dirty="0">
                <a:solidFill>
                  <a:srgbClr val="FF0000"/>
                </a:solidFill>
              </a:rPr>
              <a:t>理论物理所</a:t>
            </a:r>
            <a:endParaRPr lang="en-US" altLang="zh-CN" b="1" dirty="0">
              <a:solidFill>
                <a:srgbClr val="FF0000"/>
              </a:solidFill>
            </a:endParaRPr>
          </a:p>
        </p:txBody>
      </p:sp>
      <p:pic>
        <p:nvPicPr>
          <p:cNvPr id="8" name="图片 7"/>
          <p:cNvPicPr>
            <a:picLocks noChangeAspect="1"/>
          </p:cNvPicPr>
          <p:nvPr/>
        </p:nvPicPr>
        <p:blipFill>
          <a:blip r:embed="rId3"/>
          <a:stretch>
            <a:fillRect/>
          </a:stretch>
        </p:blipFill>
        <p:spPr>
          <a:xfrm>
            <a:off x="6660368" y="1006854"/>
            <a:ext cx="4392488" cy="5256583"/>
          </a:xfrm>
          <a:prstGeom prst="rect">
            <a:avLst/>
          </a:prstGeom>
        </p:spPr>
      </p:pic>
    </p:spTree>
    <p:extLst>
      <p:ext uri="{BB962C8B-B14F-4D97-AF65-F5344CB8AC3E}">
        <p14:creationId xmlns:p14="http://schemas.microsoft.com/office/powerpoint/2010/main" val="167836087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灯片编号占位符 5"/>
          <p:cNvSpPr txBox="1">
            <a:spLocks noGrp="1"/>
          </p:cNvSpPr>
          <p:nvPr/>
        </p:nvSpPr>
        <p:spPr>
          <a:xfrm>
            <a:off x="8077200" y="6248400"/>
            <a:ext cx="1905000" cy="457200"/>
          </a:xfrm>
          <a:prstGeom prst="rect">
            <a:avLst/>
          </a:prstGeom>
          <a:noFill/>
          <a:ln w="9525">
            <a:noFill/>
          </a:ln>
        </p:spPr>
        <p:txBody>
          <a:bodyPr lIns="92075" tIns="46038" rIns="92075" bIns="46038" anchor="ctr"/>
          <a:lstStyle/>
          <a:p>
            <a:pPr lvl="0" algn="r" eaLnBrk="0" hangingPunct="0"/>
            <a:fld id="{9A0DB2DC-4C9A-4742-B13C-FB6460FD3503}" type="slidenum">
              <a:rPr lang="en-US" altLang="x-none" sz="1400" dirty="0">
                <a:latin typeface="Times New Roman" panose="02020603050405020304" pitchFamily="2" charset="0"/>
                <a:ea typeface="宋体" panose="02010600030101010101" pitchFamily="2" charset="-122"/>
              </a:rPr>
              <a:t>12</a:t>
            </a:fld>
            <a:endParaRPr lang="en-US" altLang="x-none" sz="1400" dirty="0">
              <a:latin typeface="Times New Roman" panose="02020603050405020304" pitchFamily="2" charset="0"/>
              <a:ea typeface="宋体" panose="02010600030101010101" pitchFamily="2" charset="-122"/>
            </a:endParaRPr>
          </a:p>
        </p:txBody>
      </p:sp>
      <p:sp>
        <p:nvSpPr>
          <p:cNvPr id="5" name="Rectangle 3"/>
          <p:cNvSpPr txBox="1">
            <a:spLocks/>
          </p:cNvSpPr>
          <p:nvPr/>
        </p:nvSpPr>
        <p:spPr>
          <a:xfrm>
            <a:off x="333829" y="1140145"/>
            <a:ext cx="11747862" cy="5453696"/>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Tx/>
              <a:buBlip>
                <a:blip r:embed="rId2"/>
              </a:buBlip>
              <a:defRPr sz="2800" kern="1200">
                <a:solidFill>
                  <a:srgbClr val="23266A"/>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rgbClr val="23266A"/>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rgbClr val="23266A"/>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rgbClr val="23266A"/>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rgbClr val="2326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p"/>
            </a:pPr>
            <a:r>
              <a:rPr lang="zh-CN" altLang="en-US" sz="2700" dirty="0">
                <a:solidFill>
                  <a:srgbClr val="FF0000"/>
                </a:solidFill>
              </a:rPr>
              <a:t>美国</a:t>
            </a:r>
            <a:r>
              <a:rPr lang="zh-CN" altLang="en-US" sz="2700" dirty="0"/>
              <a:t>：</a:t>
            </a:r>
          </a:p>
          <a:p>
            <a:pPr lvl="1">
              <a:buFont typeface="Wingdings" panose="05000000000000000000" pitchFamily="2" charset="2"/>
              <a:buChar char="ü"/>
            </a:pPr>
            <a:r>
              <a:rPr lang="en-US" altLang="zh-CN" sz="2300" dirty="0"/>
              <a:t>1945</a:t>
            </a:r>
            <a:r>
              <a:rPr lang="zh-CN" altLang="en-US" sz="2300" dirty="0"/>
              <a:t>年</a:t>
            </a:r>
            <a:r>
              <a:rPr lang="en-US" altLang="zh-CN" sz="2300" dirty="0"/>
              <a:t>7</a:t>
            </a:r>
            <a:r>
              <a:rPr lang="zh-CN" altLang="en-US" sz="2300" dirty="0"/>
              <a:t>月</a:t>
            </a:r>
            <a:r>
              <a:rPr lang="en-US" altLang="zh-CN" sz="2300" dirty="0"/>
              <a:t>16</a:t>
            </a:r>
            <a:r>
              <a:rPr lang="zh-CN" altLang="en-US" sz="2300" dirty="0"/>
              <a:t>日爆炸了世界上第一颗（</a:t>
            </a:r>
            <a:r>
              <a:rPr lang="en-US" altLang="zh-CN" sz="2300" dirty="0"/>
              <a:t>1.9</a:t>
            </a:r>
            <a:r>
              <a:rPr lang="zh-CN" altLang="en-US" sz="2300" dirty="0"/>
              <a:t>万吨，新墨西哥州）</a:t>
            </a:r>
          </a:p>
          <a:p>
            <a:pPr lvl="1">
              <a:buFont typeface="Wingdings" panose="05000000000000000000" pitchFamily="2" charset="2"/>
              <a:buChar char="ü"/>
            </a:pPr>
            <a:r>
              <a:rPr lang="en-US" altLang="zh-CN" sz="2300" dirty="0"/>
              <a:t>1952</a:t>
            </a:r>
            <a:r>
              <a:rPr lang="zh-CN" altLang="en-US" sz="2300" dirty="0"/>
              <a:t>年</a:t>
            </a:r>
            <a:r>
              <a:rPr lang="en-US" altLang="zh-CN" sz="2300" dirty="0"/>
              <a:t>11</a:t>
            </a:r>
            <a:r>
              <a:rPr lang="zh-CN" altLang="en-US" sz="2300" dirty="0"/>
              <a:t>月</a:t>
            </a:r>
            <a:r>
              <a:rPr lang="en-US" altLang="zh-CN" sz="2300" dirty="0"/>
              <a:t>1</a:t>
            </a:r>
            <a:r>
              <a:rPr lang="zh-CN" altLang="en-US" sz="2300" dirty="0"/>
              <a:t>日爆炸了世界上第一颗氢弹</a:t>
            </a:r>
            <a:r>
              <a:rPr lang="zh-CN" altLang="en-US" sz="2300" dirty="0">
                <a:sym typeface="Arial" panose="020B0604020202020204" pitchFamily="34" charset="0"/>
              </a:rPr>
              <a:t>（</a:t>
            </a:r>
            <a:r>
              <a:rPr lang="en-US" altLang="zh-CN" sz="2300" dirty="0">
                <a:sym typeface="Arial" panose="020B0604020202020204" pitchFamily="34" charset="0"/>
              </a:rPr>
              <a:t>1040</a:t>
            </a:r>
            <a:r>
              <a:rPr lang="zh-CN" altLang="en-US" sz="2300" dirty="0">
                <a:sym typeface="Arial" panose="020B0604020202020204" pitchFamily="34" charset="0"/>
              </a:rPr>
              <a:t>万吨，太平洋比基尼珊瑚岛）</a:t>
            </a:r>
          </a:p>
          <a:p>
            <a:pPr lvl="1">
              <a:buFont typeface="Wingdings" panose="05000000000000000000" pitchFamily="2" charset="2"/>
              <a:buChar char="ü"/>
            </a:pPr>
            <a:r>
              <a:rPr lang="zh-CN" altLang="en-US" sz="2300" dirty="0">
                <a:solidFill>
                  <a:srgbClr val="FF0000"/>
                </a:solidFill>
              </a:rPr>
              <a:t>进行了</a:t>
            </a:r>
            <a:r>
              <a:rPr lang="en-US" altLang="zh-CN" sz="2300" dirty="0">
                <a:solidFill>
                  <a:srgbClr val="FF0000"/>
                </a:solidFill>
              </a:rPr>
              <a:t>32</a:t>
            </a:r>
            <a:r>
              <a:rPr lang="zh-CN" altLang="en-US" sz="2300" dirty="0">
                <a:solidFill>
                  <a:srgbClr val="FF0000"/>
                </a:solidFill>
              </a:rPr>
              <a:t>次空爆试验、时间长达</a:t>
            </a:r>
            <a:r>
              <a:rPr lang="en-US" altLang="zh-CN" sz="2300" dirty="0">
                <a:solidFill>
                  <a:srgbClr val="FF0000"/>
                </a:solidFill>
              </a:rPr>
              <a:t>7</a:t>
            </a:r>
            <a:r>
              <a:rPr lang="zh-CN" altLang="en-US" sz="2300" dirty="0">
                <a:solidFill>
                  <a:srgbClr val="FF0000"/>
                </a:solidFill>
              </a:rPr>
              <a:t>年</a:t>
            </a:r>
            <a:r>
              <a:rPr lang="en-US" altLang="zh-CN" sz="2300" dirty="0">
                <a:solidFill>
                  <a:srgbClr val="FF0000"/>
                </a:solidFill>
              </a:rPr>
              <a:t>3</a:t>
            </a:r>
            <a:r>
              <a:rPr lang="zh-CN" altLang="en-US" sz="2300" dirty="0">
                <a:solidFill>
                  <a:srgbClr val="FF0000"/>
                </a:solidFill>
              </a:rPr>
              <a:t>个月</a:t>
            </a:r>
          </a:p>
          <a:p>
            <a:pPr lvl="1">
              <a:buFont typeface="Wingdings" panose="05000000000000000000" pitchFamily="2" charset="2"/>
              <a:buChar char="ü"/>
            </a:pPr>
            <a:r>
              <a:rPr lang="en-US" altLang="zh-CN" sz="2300" dirty="0"/>
              <a:t>1952</a:t>
            </a:r>
            <a:r>
              <a:rPr lang="zh-CN" altLang="en-US" sz="2300" dirty="0"/>
              <a:t>年安装使用了第一台计算机</a:t>
            </a:r>
            <a:r>
              <a:rPr lang="en-US" altLang="zh-CN" sz="2300" dirty="0"/>
              <a:t>MANIAC(2000</a:t>
            </a:r>
            <a:r>
              <a:rPr lang="zh-CN" altLang="en-US" sz="2300" dirty="0"/>
              <a:t>次</a:t>
            </a:r>
            <a:r>
              <a:rPr lang="en-US" altLang="zh-CN" sz="2300" dirty="0"/>
              <a:t>/</a:t>
            </a:r>
            <a:r>
              <a:rPr lang="zh-CN" altLang="en-US" sz="1900" dirty="0"/>
              <a:t>秒）</a:t>
            </a:r>
            <a:endParaRPr lang="en-US" altLang="zh-CN" sz="1900" dirty="0"/>
          </a:p>
          <a:p>
            <a:pPr lvl="0">
              <a:spcBef>
                <a:spcPct val="0"/>
              </a:spcBef>
              <a:spcAft>
                <a:spcPct val="0"/>
              </a:spcAft>
              <a:buFont typeface="Wingdings" panose="05000000000000000000" pitchFamily="2" charset="2"/>
              <a:buChar char="p"/>
            </a:pPr>
            <a:r>
              <a:rPr lang="zh-CN" altLang="en-US" sz="2700" dirty="0">
                <a:solidFill>
                  <a:srgbClr val="FF0000"/>
                </a:solidFill>
              </a:rPr>
              <a:t>中国</a:t>
            </a:r>
            <a:r>
              <a:rPr lang="zh-CN" altLang="en-US" sz="2700" dirty="0"/>
              <a:t>：</a:t>
            </a:r>
          </a:p>
          <a:p>
            <a:pPr lvl="1">
              <a:lnSpc>
                <a:spcPct val="100000"/>
              </a:lnSpc>
              <a:buFont typeface="Wingdings" panose="05000000000000000000" pitchFamily="2" charset="2"/>
              <a:buChar char="ü"/>
            </a:pPr>
            <a:r>
              <a:rPr lang="en-US" altLang="zh-CN" sz="2300" dirty="0"/>
              <a:t>1964</a:t>
            </a:r>
            <a:r>
              <a:rPr lang="zh-CN" altLang="en-US" sz="2300" dirty="0"/>
              <a:t>年</a:t>
            </a:r>
            <a:r>
              <a:rPr lang="en-US" altLang="zh-CN" sz="2300" dirty="0"/>
              <a:t>10</a:t>
            </a:r>
            <a:r>
              <a:rPr lang="zh-CN" altLang="en-US" sz="2300" dirty="0"/>
              <a:t>月</a:t>
            </a:r>
            <a:r>
              <a:rPr lang="en-US" altLang="zh-CN" sz="2300" dirty="0"/>
              <a:t>16</a:t>
            </a:r>
            <a:r>
              <a:rPr lang="zh-CN" altLang="en-US" sz="2300" dirty="0"/>
              <a:t>日成功爆炸了第一颗原子弹（</a:t>
            </a:r>
            <a:r>
              <a:rPr lang="en-US" altLang="zh-CN" sz="2300" dirty="0"/>
              <a:t>2.2</a:t>
            </a:r>
            <a:r>
              <a:rPr lang="zh-CN" altLang="en-US" sz="2300" dirty="0"/>
              <a:t>万吨，新疆罗布泊）</a:t>
            </a:r>
          </a:p>
          <a:p>
            <a:pPr lvl="1">
              <a:lnSpc>
                <a:spcPct val="100000"/>
              </a:lnSpc>
              <a:buFont typeface="Wingdings" panose="05000000000000000000" pitchFamily="2" charset="2"/>
              <a:buChar char="ü"/>
            </a:pPr>
            <a:r>
              <a:rPr lang="en-US" altLang="zh-CN" sz="2300" dirty="0"/>
              <a:t>1967</a:t>
            </a:r>
            <a:r>
              <a:rPr lang="zh-CN" altLang="en-US" sz="2300" dirty="0"/>
              <a:t>年</a:t>
            </a:r>
            <a:r>
              <a:rPr lang="en-US" altLang="zh-CN" sz="2300" dirty="0"/>
              <a:t>6</a:t>
            </a:r>
            <a:r>
              <a:rPr lang="zh-CN" altLang="en-US" sz="2300" dirty="0"/>
              <a:t>月</a:t>
            </a:r>
            <a:r>
              <a:rPr lang="en-US" altLang="zh-CN" sz="2300" dirty="0"/>
              <a:t>17</a:t>
            </a:r>
            <a:r>
              <a:rPr lang="zh-CN" altLang="en-US" sz="2300" dirty="0"/>
              <a:t>日成功爆炸第一颗氢弹</a:t>
            </a:r>
            <a:r>
              <a:rPr lang="zh-CN" altLang="en-US" sz="2300" dirty="0">
                <a:sym typeface="宋体" panose="02010600030101010101" pitchFamily="2" charset="-122"/>
              </a:rPr>
              <a:t>（</a:t>
            </a:r>
            <a:r>
              <a:rPr lang="en-US" altLang="zh-CN" sz="2300" dirty="0">
                <a:sym typeface="宋体" panose="02010600030101010101" pitchFamily="2" charset="-122"/>
              </a:rPr>
              <a:t>330</a:t>
            </a:r>
            <a:r>
              <a:rPr lang="zh-CN" altLang="en-US" sz="2300" dirty="0">
                <a:sym typeface="宋体" panose="02010600030101010101" pitchFamily="2" charset="-122"/>
              </a:rPr>
              <a:t>万吨，新疆罗布泊）</a:t>
            </a:r>
            <a:endParaRPr lang="en-US" altLang="zh-CN" sz="2300" dirty="0">
              <a:sym typeface="宋体" panose="02010600030101010101" pitchFamily="2" charset="-122"/>
            </a:endParaRPr>
          </a:p>
          <a:p>
            <a:pPr lvl="1">
              <a:lnSpc>
                <a:spcPct val="100000"/>
              </a:lnSpc>
              <a:spcBef>
                <a:spcPct val="0"/>
              </a:spcBef>
              <a:spcAft>
                <a:spcPct val="0"/>
              </a:spcAft>
              <a:buFont typeface="Wingdings" panose="05000000000000000000" pitchFamily="2" charset="2"/>
              <a:buChar char="ü"/>
            </a:pPr>
            <a:r>
              <a:rPr lang="zh-CN" altLang="en-US" sz="2300" dirty="0">
                <a:solidFill>
                  <a:srgbClr val="FF0000"/>
                </a:solidFill>
              </a:rPr>
              <a:t>共进行</a:t>
            </a:r>
            <a:r>
              <a:rPr lang="en-US" altLang="zh-CN" sz="2300" dirty="0">
                <a:solidFill>
                  <a:srgbClr val="FF0000"/>
                </a:solidFill>
              </a:rPr>
              <a:t>7</a:t>
            </a:r>
            <a:r>
              <a:rPr lang="zh-CN" altLang="en-US" sz="2300" dirty="0">
                <a:solidFill>
                  <a:srgbClr val="FF0000"/>
                </a:solidFill>
              </a:rPr>
              <a:t>次试验、时间只有</a:t>
            </a:r>
            <a:r>
              <a:rPr lang="en-US" altLang="zh-CN" sz="2300" dirty="0">
                <a:solidFill>
                  <a:srgbClr val="FF0000"/>
                </a:solidFill>
              </a:rPr>
              <a:t>2</a:t>
            </a:r>
            <a:r>
              <a:rPr lang="zh-CN" altLang="en-US" sz="2300" dirty="0">
                <a:solidFill>
                  <a:srgbClr val="FF0000"/>
                </a:solidFill>
              </a:rPr>
              <a:t>年</a:t>
            </a:r>
            <a:r>
              <a:rPr lang="en-US" altLang="zh-CN" sz="2300" dirty="0">
                <a:solidFill>
                  <a:srgbClr val="FF0000"/>
                </a:solidFill>
              </a:rPr>
              <a:t>8</a:t>
            </a:r>
            <a:r>
              <a:rPr lang="zh-CN" altLang="en-US" sz="2300" dirty="0">
                <a:solidFill>
                  <a:srgbClr val="FF0000"/>
                </a:solidFill>
              </a:rPr>
              <a:t>个月</a:t>
            </a:r>
          </a:p>
          <a:p>
            <a:pPr lvl="1">
              <a:lnSpc>
                <a:spcPct val="100000"/>
              </a:lnSpc>
              <a:buFont typeface="Wingdings" panose="05000000000000000000" pitchFamily="2" charset="2"/>
              <a:buChar char="ü"/>
            </a:pPr>
            <a:r>
              <a:rPr lang="zh-CN" altLang="en-US" sz="2300" dirty="0">
                <a:sym typeface="宋体" panose="02010600030101010101" pitchFamily="2" charset="-122"/>
              </a:rPr>
              <a:t>当时中国用了七台计算机：</a:t>
            </a:r>
          </a:p>
          <a:p>
            <a:pPr lvl="1">
              <a:spcBef>
                <a:spcPct val="0"/>
              </a:spcBef>
              <a:spcAft>
                <a:spcPct val="0"/>
              </a:spcAft>
              <a:buFont typeface="Arial" panose="020B0604020202020204" pitchFamily="34" charset="0"/>
              <a:buChar char="•"/>
            </a:pPr>
            <a:r>
              <a:rPr lang="zh-CN" altLang="en-US" sz="1800" dirty="0"/>
              <a:t>     </a:t>
            </a:r>
            <a:r>
              <a:rPr lang="en-US" altLang="zh-CN" sz="1700" dirty="0"/>
              <a:t>2</a:t>
            </a:r>
            <a:r>
              <a:rPr lang="zh-CN" altLang="en-US" sz="1700" dirty="0"/>
              <a:t>台</a:t>
            </a:r>
            <a:r>
              <a:rPr lang="en-US" altLang="zh-CN" sz="1700" dirty="0"/>
              <a:t>104</a:t>
            </a:r>
            <a:r>
              <a:rPr lang="zh-CN" altLang="en-US" sz="1700" dirty="0"/>
              <a:t>计算机（</a:t>
            </a:r>
            <a:r>
              <a:rPr lang="en-US" altLang="zh-CN" sz="1700" dirty="0"/>
              <a:t>1960</a:t>
            </a:r>
            <a:r>
              <a:rPr lang="zh-CN" altLang="en-US" sz="1700" dirty="0"/>
              <a:t>年，</a:t>
            </a:r>
            <a:r>
              <a:rPr lang="en-US" altLang="zh-CN" sz="1700" dirty="0"/>
              <a:t>1</a:t>
            </a:r>
            <a:r>
              <a:rPr lang="zh-CN" altLang="en-US" sz="1700" dirty="0"/>
              <a:t>万次</a:t>
            </a:r>
            <a:r>
              <a:rPr lang="en-US" altLang="zh-CN" sz="1700" dirty="0"/>
              <a:t>/</a:t>
            </a:r>
            <a:r>
              <a:rPr lang="zh-CN" altLang="en-US" sz="1700" dirty="0"/>
              <a:t>秒，中科院计算所）</a:t>
            </a:r>
          </a:p>
          <a:p>
            <a:pPr lvl="1">
              <a:spcBef>
                <a:spcPct val="0"/>
              </a:spcBef>
              <a:spcAft>
                <a:spcPct val="0"/>
              </a:spcAft>
              <a:buFont typeface="Arial" panose="020B0604020202020204" pitchFamily="34" charset="0"/>
              <a:buChar char="•"/>
            </a:pPr>
            <a:r>
              <a:rPr lang="zh-CN" altLang="en-US" sz="1700" dirty="0"/>
              <a:t>     </a:t>
            </a:r>
            <a:r>
              <a:rPr lang="en-US" altLang="zh-CN" sz="1700" dirty="0"/>
              <a:t>1</a:t>
            </a:r>
            <a:r>
              <a:rPr lang="zh-CN" altLang="en-US" sz="1700" dirty="0"/>
              <a:t>台</a:t>
            </a:r>
            <a:r>
              <a:rPr lang="en-US" altLang="zh-CN" sz="1700" dirty="0"/>
              <a:t>J501</a:t>
            </a:r>
            <a:r>
              <a:rPr lang="zh-CN" altLang="en-US" sz="1700" dirty="0">
                <a:sym typeface="Arial" panose="020B0604020202020204" pitchFamily="34" charset="0"/>
              </a:rPr>
              <a:t>计算机</a:t>
            </a:r>
            <a:r>
              <a:rPr lang="zh-CN" altLang="en-US" sz="1700" dirty="0"/>
              <a:t>（</a:t>
            </a:r>
            <a:r>
              <a:rPr lang="en-US" altLang="zh-CN" sz="1700" dirty="0"/>
              <a:t>1963</a:t>
            </a:r>
            <a:r>
              <a:rPr lang="zh-CN" altLang="en-US" sz="1700" dirty="0"/>
              <a:t>年，</a:t>
            </a:r>
            <a:r>
              <a:rPr lang="en-US" altLang="zh-CN" sz="1700" dirty="0">
                <a:sym typeface="Arial" panose="020B0604020202020204" pitchFamily="34" charset="0"/>
              </a:rPr>
              <a:t>5</a:t>
            </a:r>
            <a:r>
              <a:rPr lang="zh-CN" altLang="en-US" sz="1700" dirty="0">
                <a:sym typeface="Arial" panose="020B0604020202020204" pitchFamily="34" charset="0"/>
              </a:rPr>
              <a:t>万次</a:t>
            </a:r>
            <a:r>
              <a:rPr lang="en-US" altLang="zh-CN" sz="1700" dirty="0">
                <a:sym typeface="Arial" panose="020B0604020202020204" pitchFamily="34" charset="0"/>
              </a:rPr>
              <a:t>/</a:t>
            </a:r>
            <a:r>
              <a:rPr lang="zh-CN" altLang="en-US" sz="1700" dirty="0">
                <a:sym typeface="Arial" panose="020B0604020202020204" pitchFamily="34" charset="0"/>
              </a:rPr>
              <a:t>秒，华东所）</a:t>
            </a:r>
          </a:p>
          <a:p>
            <a:pPr lvl="1">
              <a:spcBef>
                <a:spcPct val="0"/>
              </a:spcBef>
              <a:spcAft>
                <a:spcPct val="0"/>
              </a:spcAft>
              <a:buFont typeface="Arial" panose="020B0604020202020204" pitchFamily="34" charset="0"/>
              <a:buChar char="•"/>
            </a:pPr>
            <a:r>
              <a:rPr lang="zh-CN" altLang="en-US" sz="1700" dirty="0">
                <a:sym typeface="Arial" panose="020B0604020202020204" pitchFamily="34" charset="0"/>
              </a:rPr>
              <a:t>     </a:t>
            </a:r>
            <a:r>
              <a:rPr lang="en-US" altLang="zh-CN" sz="1700" dirty="0">
                <a:sym typeface="Arial" panose="020B0604020202020204" pitchFamily="34" charset="0"/>
              </a:rPr>
              <a:t>1</a:t>
            </a:r>
            <a:r>
              <a:rPr lang="zh-CN" altLang="en-US" sz="1700" dirty="0">
                <a:sym typeface="Arial" panose="020B0604020202020204" pitchFamily="34" charset="0"/>
              </a:rPr>
              <a:t>台</a:t>
            </a:r>
            <a:r>
              <a:rPr lang="en-US" altLang="zh-CN" sz="1700" dirty="0">
                <a:sym typeface="Arial" panose="020B0604020202020204" pitchFamily="34" charset="0"/>
              </a:rPr>
              <a:t>119</a:t>
            </a:r>
            <a:r>
              <a:rPr lang="zh-CN" altLang="en-US" sz="1700" dirty="0">
                <a:sym typeface="Arial" panose="020B0604020202020204" pitchFamily="34" charset="0"/>
              </a:rPr>
              <a:t>计算机（</a:t>
            </a:r>
            <a:r>
              <a:rPr lang="en-US" altLang="zh-CN" sz="1700" dirty="0">
                <a:sym typeface="Arial" panose="020B0604020202020204" pitchFamily="34" charset="0"/>
              </a:rPr>
              <a:t>1964</a:t>
            </a:r>
            <a:r>
              <a:rPr lang="zh-CN" altLang="en-US" sz="1700" dirty="0">
                <a:sym typeface="Arial" panose="020B0604020202020204" pitchFamily="34" charset="0"/>
              </a:rPr>
              <a:t>年，</a:t>
            </a:r>
            <a:r>
              <a:rPr lang="en-US" altLang="zh-CN" sz="1700" dirty="0">
                <a:sym typeface="宋体" panose="02010600030101010101" pitchFamily="2" charset="-122"/>
              </a:rPr>
              <a:t>5</a:t>
            </a:r>
            <a:r>
              <a:rPr lang="zh-CN" altLang="en-US" sz="1700" dirty="0">
                <a:sym typeface="宋体" panose="02010600030101010101" pitchFamily="2" charset="-122"/>
              </a:rPr>
              <a:t>万次</a:t>
            </a:r>
            <a:r>
              <a:rPr lang="en-US" altLang="zh-CN" sz="1700" dirty="0">
                <a:sym typeface="宋体" panose="02010600030101010101" pitchFamily="2" charset="-122"/>
              </a:rPr>
              <a:t>/</a:t>
            </a:r>
            <a:r>
              <a:rPr lang="zh-CN" altLang="en-US" sz="1700" dirty="0">
                <a:sym typeface="宋体" panose="02010600030101010101" pitchFamily="2" charset="-122"/>
              </a:rPr>
              <a:t>秒，</a:t>
            </a:r>
            <a:r>
              <a:rPr lang="zh-CN" altLang="en-US" sz="1700" dirty="0">
                <a:sym typeface="Arial" panose="020B0604020202020204" pitchFamily="34" charset="0"/>
              </a:rPr>
              <a:t>中科院计算所</a:t>
            </a:r>
            <a:r>
              <a:rPr lang="zh-CN" altLang="en-US" sz="1700" dirty="0">
                <a:sym typeface="宋体" panose="02010600030101010101" pitchFamily="2" charset="-122"/>
              </a:rPr>
              <a:t>）</a:t>
            </a:r>
          </a:p>
          <a:p>
            <a:pPr lvl="1">
              <a:spcBef>
                <a:spcPct val="0"/>
              </a:spcBef>
              <a:spcAft>
                <a:spcPct val="0"/>
              </a:spcAft>
              <a:buFont typeface="Arial" panose="020B0604020202020204" pitchFamily="34" charset="0"/>
              <a:buChar char="•"/>
            </a:pPr>
            <a:r>
              <a:rPr lang="zh-CN" altLang="en-US" sz="1700" dirty="0">
                <a:sym typeface="宋体" panose="02010600030101010101" pitchFamily="2" charset="-122"/>
              </a:rPr>
              <a:t>     </a:t>
            </a:r>
            <a:r>
              <a:rPr lang="en-US" altLang="zh-CN" sz="1700" dirty="0">
                <a:sym typeface="宋体" panose="02010600030101010101" pitchFamily="2" charset="-122"/>
              </a:rPr>
              <a:t>1</a:t>
            </a:r>
            <a:r>
              <a:rPr lang="zh-CN" altLang="en-US" sz="1700" dirty="0">
                <a:sym typeface="宋体" panose="02010600030101010101" pitchFamily="2" charset="-122"/>
              </a:rPr>
              <a:t>台</a:t>
            </a:r>
            <a:r>
              <a:rPr lang="en-US" altLang="zh-CN" sz="1700" dirty="0">
                <a:sym typeface="宋体" panose="02010600030101010101" pitchFamily="2" charset="-122"/>
              </a:rPr>
              <a:t>X-2</a:t>
            </a:r>
            <a:r>
              <a:rPr lang="zh-CN" altLang="en-US" sz="1700" dirty="0">
                <a:sym typeface="Arial" panose="020B0604020202020204" pitchFamily="34" charset="0"/>
              </a:rPr>
              <a:t>计算机</a:t>
            </a:r>
            <a:r>
              <a:rPr lang="zh-CN" altLang="en-US" sz="1700" dirty="0">
                <a:sym typeface="宋体" panose="02010600030101010101" pitchFamily="2" charset="-122"/>
              </a:rPr>
              <a:t>（</a:t>
            </a:r>
            <a:r>
              <a:rPr lang="en-US" altLang="zh-CN" sz="1700" dirty="0">
                <a:sym typeface="宋体" panose="02010600030101010101" pitchFamily="2" charset="-122"/>
              </a:rPr>
              <a:t>1967</a:t>
            </a:r>
            <a:r>
              <a:rPr lang="zh-CN" altLang="en-US" sz="1700" dirty="0">
                <a:sym typeface="宋体" panose="02010600030101010101" pitchFamily="2" charset="-122"/>
              </a:rPr>
              <a:t>年，</a:t>
            </a:r>
            <a:r>
              <a:rPr lang="en-US" altLang="zh-CN" sz="1700" dirty="0">
                <a:sym typeface="宋体" panose="02010600030101010101" pitchFamily="2" charset="-122"/>
              </a:rPr>
              <a:t>2</a:t>
            </a:r>
            <a:r>
              <a:rPr lang="zh-CN" altLang="en-US" sz="1700" dirty="0">
                <a:sym typeface="宋体" panose="02010600030101010101" pitchFamily="2" charset="-122"/>
              </a:rPr>
              <a:t>万次</a:t>
            </a:r>
            <a:r>
              <a:rPr lang="en-US" altLang="zh-CN" sz="1700" dirty="0">
                <a:sym typeface="宋体" panose="02010600030101010101" pitchFamily="2" charset="-122"/>
              </a:rPr>
              <a:t>/</a:t>
            </a:r>
            <a:r>
              <a:rPr lang="zh-CN" altLang="en-US" sz="1700" dirty="0">
                <a:sym typeface="宋体" panose="02010600030101010101" pitchFamily="2" charset="-122"/>
              </a:rPr>
              <a:t>秒）</a:t>
            </a:r>
          </a:p>
          <a:p>
            <a:pPr lvl="1">
              <a:spcBef>
                <a:spcPct val="0"/>
              </a:spcBef>
              <a:spcAft>
                <a:spcPct val="0"/>
              </a:spcAft>
              <a:buFont typeface="Arial" panose="020B0604020202020204" pitchFamily="34" charset="0"/>
              <a:buChar char="•"/>
            </a:pPr>
            <a:r>
              <a:rPr lang="zh-CN" altLang="en-US" sz="1700" dirty="0">
                <a:sym typeface="宋体" panose="02010600030101010101" pitchFamily="2" charset="-122"/>
              </a:rPr>
              <a:t>     </a:t>
            </a:r>
            <a:r>
              <a:rPr lang="en-US" altLang="zh-CN" sz="1700" dirty="0">
                <a:sym typeface="宋体" panose="02010600030101010101" pitchFamily="2" charset="-122"/>
              </a:rPr>
              <a:t>1</a:t>
            </a:r>
            <a:r>
              <a:rPr lang="zh-CN" altLang="en-US" sz="1700" dirty="0">
                <a:sym typeface="宋体" panose="02010600030101010101" pitchFamily="2" charset="-122"/>
              </a:rPr>
              <a:t>台</a:t>
            </a:r>
            <a:r>
              <a:rPr lang="en-US" altLang="zh-CN" sz="1700" dirty="0">
                <a:sym typeface="宋体" panose="02010600030101010101" pitchFamily="2" charset="-122"/>
              </a:rPr>
              <a:t>709</a:t>
            </a:r>
            <a:r>
              <a:rPr lang="zh-CN" altLang="en-US" sz="1700" dirty="0">
                <a:sym typeface="Arial" panose="020B0604020202020204" pitchFamily="34" charset="0"/>
              </a:rPr>
              <a:t>计算机</a:t>
            </a:r>
            <a:r>
              <a:rPr lang="zh-CN" altLang="en-US" sz="1700" dirty="0">
                <a:sym typeface="宋体" panose="02010600030101010101" pitchFamily="2" charset="-122"/>
              </a:rPr>
              <a:t>（</a:t>
            </a:r>
            <a:r>
              <a:rPr lang="en-US" altLang="zh-CN" sz="1700" dirty="0">
                <a:sym typeface="宋体" panose="02010600030101010101" pitchFamily="2" charset="-122"/>
              </a:rPr>
              <a:t>1967</a:t>
            </a:r>
            <a:r>
              <a:rPr lang="zh-CN" altLang="en-US" sz="1700" dirty="0">
                <a:sym typeface="宋体" panose="02010600030101010101" pitchFamily="2" charset="-122"/>
              </a:rPr>
              <a:t>年，</a:t>
            </a:r>
            <a:r>
              <a:rPr lang="en-US" altLang="zh-CN" sz="1700" dirty="0">
                <a:sym typeface="宋体" panose="02010600030101010101" pitchFamily="2" charset="-122"/>
              </a:rPr>
              <a:t>10</a:t>
            </a:r>
            <a:r>
              <a:rPr lang="zh-CN" altLang="en-US" sz="1700" dirty="0">
                <a:sym typeface="宋体" panose="02010600030101010101" pitchFamily="2" charset="-122"/>
              </a:rPr>
              <a:t>万次</a:t>
            </a:r>
            <a:r>
              <a:rPr lang="en-US" altLang="zh-CN" sz="1700" dirty="0">
                <a:sym typeface="宋体" panose="02010600030101010101" pitchFamily="2" charset="-122"/>
              </a:rPr>
              <a:t>/</a:t>
            </a:r>
            <a:r>
              <a:rPr lang="zh-CN" altLang="en-US" sz="1700" dirty="0">
                <a:sym typeface="宋体" panose="02010600030101010101" pitchFamily="2" charset="-122"/>
              </a:rPr>
              <a:t>秒，上海计算所）</a:t>
            </a:r>
          </a:p>
          <a:p>
            <a:pPr lvl="1">
              <a:spcBef>
                <a:spcPct val="0"/>
              </a:spcBef>
              <a:spcAft>
                <a:spcPct val="0"/>
              </a:spcAft>
              <a:buFont typeface="Arial" panose="020B0604020202020204" pitchFamily="34" charset="0"/>
              <a:buChar char="•"/>
            </a:pPr>
            <a:r>
              <a:rPr lang="zh-CN" altLang="en-US" sz="1700" dirty="0">
                <a:sym typeface="宋体" panose="02010600030101010101" pitchFamily="2" charset="-122"/>
              </a:rPr>
              <a:t>     </a:t>
            </a:r>
            <a:r>
              <a:rPr lang="en-US" altLang="zh-CN" sz="1700" dirty="0">
                <a:sym typeface="宋体" panose="02010600030101010101" pitchFamily="2" charset="-122"/>
              </a:rPr>
              <a:t>1</a:t>
            </a:r>
            <a:r>
              <a:rPr lang="zh-CN" altLang="en-US" sz="1700" dirty="0">
                <a:sym typeface="宋体" panose="02010600030101010101" pitchFamily="2" charset="-122"/>
              </a:rPr>
              <a:t>台乌拉尔</a:t>
            </a:r>
            <a:r>
              <a:rPr lang="zh-CN" altLang="en-US" sz="1700" dirty="0">
                <a:sym typeface="Arial" panose="020B0604020202020204" pitchFamily="34" charset="0"/>
              </a:rPr>
              <a:t>计算机</a:t>
            </a:r>
            <a:r>
              <a:rPr lang="zh-CN" altLang="en-US" sz="1700" dirty="0">
                <a:sym typeface="宋体" panose="02010600030101010101" pitchFamily="2" charset="-122"/>
              </a:rPr>
              <a:t>（</a:t>
            </a:r>
            <a:r>
              <a:rPr lang="en-US" altLang="zh-CN" sz="1700" dirty="0">
                <a:sym typeface="宋体" panose="02010600030101010101" pitchFamily="2" charset="-122"/>
              </a:rPr>
              <a:t>100</a:t>
            </a:r>
            <a:r>
              <a:rPr lang="zh-CN" altLang="en-US" sz="1700" dirty="0">
                <a:sym typeface="宋体" panose="02010600030101010101" pitchFamily="2" charset="-122"/>
              </a:rPr>
              <a:t>次</a:t>
            </a:r>
            <a:r>
              <a:rPr lang="en-US" altLang="zh-CN" sz="1700" dirty="0">
                <a:sym typeface="宋体" panose="02010600030101010101" pitchFamily="2" charset="-122"/>
              </a:rPr>
              <a:t>/</a:t>
            </a:r>
            <a:r>
              <a:rPr lang="zh-CN" altLang="en-US" sz="1700" dirty="0">
                <a:sym typeface="宋体" panose="02010600030101010101" pitchFamily="2" charset="-122"/>
              </a:rPr>
              <a:t>秒）</a:t>
            </a:r>
            <a:r>
              <a:rPr lang="zh-CN" altLang="en-US" sz="2100" dirty="0"/>
              <a:t>            </a:t>
            </a:r>
          </a:p>
        </p:txBody>
      </p:sp>
      <p:sp>
        <p:nvSpPr>
          <p:cNvPr id="4" name="标题 1">
            <a:extLst>
              <a:ext uri="{FF2B5EF4-FFF2-40B4-BE49-F238E27FC236}">
                <a16:creationId xmlns:a16="http://schemas.microsoft.com/office/drawing/2014/main" id="{2A043581-E34C-46EF-89DF-8FA4261FD920}"/>
              </a:ext>
            </a:extLst>
          </p:cNvPr>
          <p:cNvSpPr txBox="1">
            <a:spLocks/>
          </p:cNvSpPr>
          <p:nvPr/>
        </p:nvSpPr>
        <p:spPr>
          <a:xfrm>
            <a:off x="385587" y="365125"/>
            <a:ext cx="10968213" cy="770009"/>
          </a:xfrm>
          <a:prstGeom prst="rect">
            <a:avLst/>
          </a:prstGeom>
        </p:spPr>
        <p:txBody>
          <a:bodyPr/>
          <a:lstStyle>
            <a:lvl1pPr algn="l" defTabSz="914400" rtl="0" eaLnBrk="1" latinLnBrk="0" hangingPunct="1">
              <a:lnSpc>
                <a:spcPct val="90000"/>
              </a:lnSpc>
              <a:spcBef>
                <a:spcPct val="0"/>
              </a:spcBef>
              <a:buNone/>
              <a:defRPr sz="4400" kern="1200">
                <a:solidFill>
                  <a:srgbClr val="23266A"/>
                </a:solidFill>
                <a:latin typeface="+mj-lt"/>
                <a:ea typeface="+mj-ea"/>
                <a:cs typeface="+mj-cs"/>
              </a:defRPr>
            </a:lvl1pPr>
          </a:lstStyle>
          <a:p>
            <a:r>
              <a:rPr lang="zh-CN" altLang="en-US" dirty="0"/>
              <a:t>“计算物理” 是伴随着核武噐的研制产生的</a:t>
            </a:r>
          </a:p>
        </p:txBody>
      </p:sp>
      <p:sp>
        <p:nvSpPr>
          <p:cNvPr id="2" name="矩形 1">
            <a:extLst>
              <a:ext uri="{FF2B5EF4-FFF2-40B4-BE49-F238E27FC236}">
                <a16:creationId xmlns:a16="http://schemas.microsoft.com/office/drawing/2014/main" id="{4F84DE79-34A4-456F-B2CF-B40B58B8A331}"/>
              </a:ext>
            </a:extLst>
          </p:cNvPr>
          <p:cNvSpPr/>
          <p:nvPr/>
        </p:nvSpPr>
        <p:spPr>
          <a:xfrm>
            <a:off x="8077200" y="6058723"/>
            <a:ext cx="3009157" cy="369332"/>
          </a:xfrm>
          <a:prstGeom prst="rect">
            <a:avLst/>
          </a:prstGeom>
          <a:solidFill>
            <a:schemeClr val="accent1">
              <a:lumMod val="40000"/>
              <a:lumOff val="60000"/>
            </a:schemeClr>
          </a:solidFill>
        </p:spPr>
        <p:txBody>
          <a:bodyPr wrap="none">
            <a:spAutoFit/>
          </a:bodyPr>
          <a:lstStyle/>
          <a:p>
            <a:r>
              <a:rPr lang="zh-CN" altLang="en-US" dirty="0">
                <a:sym typeface="宋体" panose="02010600030101010101" pitchFamily="2" charset="-122"/>
              </a:rPr>
              <a:t>本页数据拷贝自袁国兴老师</a:t>
            </a:r>
            <a:endParaRPr lang="zh-CN" altLang="en-US" dirty="0"/>
          </a:p>
        </p:txBody>
      </p:sp>
    </p:spTree>
    <p:extLst>
      <p:ext uri="{BB962C8B-B14F-4D97-AF65-F5344CB8AC3E}">
        <p14:creationId xmlns:p14="http://schemas.microsoft.com/office/powerpoint/2010/main" val="394051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B7E44-4329-43DE-8B5C-B814445DEACC}"/>
              </a:ext>
            </a:extLst>
          </p:cNvPr>
          <p:cNvSpPr>
            <a:spLocks noGrp="1"/>
          </p:cNvSpPr>
          <p:nvPr>
            <p:ph type="title"/>
          </p:nvPr>
        </p:nvSpPr>
        <p:spPr>
          <a:xfrm>
            <a:off x="375920" y="365126"/>
            <a:ext cx="10977880" cy="684778"/>
          </a:xfrm>
        </p:spPr>
        <p:txBody>
          <a:bodyPr>
            <a:normAutofit fontScale="90000"/>
          </a:bodyPr>
          <a:lstStyle/>
          <a:p>
            <a:r>
              <a:rPr lang="zh-CN" altLang="en-US" dirty="0"/>
              <a:t>理论物理研究要和新技术结合</a:t>
            </a:r>
          </a:p>
        </p:txBody>
      </p:sp>
      <p:sp>
        <p:nvSpPr>
          <p:cNvPr id="4" name="灯片编号占位符 3">
            <a:extLst>
              <a:ext uri="{FF2B5EF4-FFF2-40B4-BE49-F238E27FC236}">
                <a16:creationId xmlns:a16="http://schemas.microsoft.com/office/drawing/2014/main" id="{B2608C73-D1C9-4DF1-A99A-EBB39E244041}"/>
              </a:ext>
            </a:extLst>
          </p:cNvPr>
          <p:cNvSpPr>
            <a:spLocks noGrp="1"/>
          </p:cNvSpPr>
          <p:nvPr>
            <p:ph type="sldNum" sz="quarter" idx="12"/>
          </p:nvPr>
        </p:nvSpPr>
        <p:spPr/>
        <p:txBody>
          <a:bodyPr/>
          <a:lstStyle/>
          <a:p>
            <a:fld id="{9FF70B0C-C969-4C74-B32D-837D75022239}" type="slidenum">
              <a:rPr lang="zh-CN" altLang="en-US" smtClean="0"/>
              <a:t>13</a:t>
            </a:fld>
            <a:endParaRPr lang="zh-CN" altLang="en-US"/>
          </a:p>
        </p:txBody>
      </p:sp>
      <p:pic>
        <p:nvPicPr>
          <p:cNvPr id="1026" name="Picture 2" descr="http://news.sciencenet.cn/admin/upload/img/200752417161750.jpg">
            <a:extLst>
              <a:ext uri="{FF2B5EF4-FFF2-40B4-BE49-F238E27FC236}">
                <a16:creationId xmlns:a16="http://schemas.microsoft.com/office/drawing/2014/main" id="{A2BB8AF4-61C9-4720-A824-CA8B0A4C8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9" y="1049903"/>
            <a:ext cx="12008781" cy="486842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FE5D99D9-234C-4682-A143-97D7FA61B015}"/>
              </a:ext>
            </a:extLst>
          </p:cNvPr>
          <p:cNvSpPr/>
          <p:nvPr/>
        </p:nvSpPr>
        <p:spPr>
          <a:xfrm>
            <a:off x="91609" y="5664757"/>
            <a:ext cx="12008781" cy="9233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dirty="0"/>
              <a:t>江文华、李子平、符鸿源、李德元、唐孝威、郝柏林、袁兆鼎、何祚庥、俞玉森、吴祖炽、庄逢甘、秦元勋、彭桓武、赵访熊、王淦昌、朱光亚、任新民、潘 纯、卞荫贵、周光召、于 敏、黄 敦、吕应中、吴文达、李荣华、吴学谋、况蕙孙、吕广义（前排名单），</a:t>
            </a:r>
            <a:r>
              <a:rPr lang="en-US" altLang="zh-CN" dirty="0"/>
              <a:t>1982</a:t>
            </a:r>
            <a:r>
              <a:rPr lang="zh-CN" altLang="en-US" dirty="0"/>
              <a:t>年</a:t>
            </a:r>
            <a:r>
              <a:rPr lang="en-US" altLang="zh-CN" dirty="0"/>
              <a:t>8</a:t>
            </a:r>
            <a:r>
              <a:rPr lang="zh-CN" altLang="en-US" dirty="0"/>
              <a:t>月</a:t>
            </a:r>
            <a:r>
              <a:rPr lang="en-US" altLang="zh-CN" dirty="0"/>
              <a:t>23</a:t>
            </a:r>
            <a:r>
              <a:rPr lang="zh-CN" altLang="en-US" dirty="0"/>
              <a:t>日</a:t>
            </a:r>
          </a:p>
        </p:txBody>
      </p:sp>
    </p:spTree>
    <p:extLst>
      <p:ext uri="{BB962C8B-B14F-4D97-AF65-F5344CB8AC3E}">
        <p14:creationId xmlns:p14="http://schemas.microsoft.com/office/powerpoint/2010/main" val="422025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590" y="298277"/>
            <a:ext cx="11799066" cy="497516"/>
          </a:xfrm>
        </p:spPr>
        <p:txBody>
          <a:bodyPr>
            <a:normAutofit fontScale="90000"/>
          </a:bodyPr>
          <a:lstStyle/>
          <a:p>
            <a:r>
              <a:rPr lang="zh-CN" altLang="en-US" sz="3200" dirty="0"/>
              <a:t>信息化建设历史</a:t>
            </a:r>
          </a:p>
        </p:txBody>
      </p:sp>
      <p:sp>
        <p:nvSpPr>
          <p:cNvPr id="3" name="内容占位符 2"/>
          <p:cNvSpPr>
            <a:spLocks noGrp="1"/>
          </p:cNvSpPr>
          <p:nvPr>
            <p:ph idx="1"/>
          </p:nvPr>
        </p:nvSpPr>
        <p:spPr>
          <a:xfrm>
            <a:off x="385590" y="673886"/>
            <a:ext cx="11799066" cy="5802739"/>
          </a:xfrm>
        </p:spPr>
        <p:txBody>
          <a:bodyPr>
            <a:noAutofit/>
          </a:bodyPr>
          <a:lstStyle/>
          <a:p>
            <a:r>
              <a:rPr lang="en-US" altLang="zh-CN" sz="1200" dirty="0">
                <a:solidFill>
                  <a:srgbClr val="FF0000"/>
                </a:solidFill>
              </a:rPr>
              <a:t>1992</a:t>
            </a:r>
            <a:r>
              <a:rPr lang="zh-CN" altLang="en-US" sz="1200" dirty="0">
                <a:solidFill>
                  <a:srgbClr val="FF0000"/>
                </a:solidFill>
              </a:rPr>
              <a:t>年</a:t>
            </a:r>
            <a:r>
              <a:rPr lang="zh-CN" altLang="en-US" sz="1200" dirty="0"/>
              <a:t>，建设计算机网络（</a:t>
            </a:r>
            <a:r>
              <a:rPr lang="en-US" altLang="zh-CN" sz="1200" dirty="0" err="1"/>
              <a:t>ITPNet</a:t>
            </a:r>
            <a:r>
              <a:rPr lang="zh-CN" altLang="en-US" sz="1200" dirty="0"/>
              <a:t>）</a:t>
            </a:r>
            <a:endParaRPr lang="en-US" altLang="zh-CN" sz="1200" dirty="0"/>
          </a:p>
          <a:p>
            <a:r>
              <a:rPr lang="en-US" altLang="zh-CN" sz="1200" dirty="0"/>
              <a:t>1994</a:t>
            </a:r>
            <a:r>
              <a:rPr lang="zh-CN" altLang="en-US" sz="1200" dirty="0"/>
              <a:t>年，接入全球互联网（中国科技网</a:t>
            </a:r>
            <a:r>
              <a:rPr lang="en-US" altLang="zh-CN" sz="1200" dirty="0"/>
              <a:t>+</a:t>
            </a:r>
            <a:r>
              <a:rPr lang="zh-CN" altLang="en-US" sz="1200" dirty="0"/>
              <a:t>中科院高能物理所，双链路）</a:t>
            </a:r>
            <a:endParaRPr lang="en-US" altLang="zh-CN" sz="1200" dirty="0"/>
          </a:p>
          <a:p>
            <a:r>
              <a:rPr lang="en-US" altLang="zh-CN" sz="1200" dirty="0"/>
              <a:t>1997</a:t>
            </a:r>
            <a:r>
              <a:rPr lang="zh-CN" altLang="en-US" sz="1200" dirty="0"/>
              <a:t>年，建设并运行</a:t>
            </a:r>
            <a:r>
              <a:rPr lang="en-US" altLang="zh-CN" sz="1200" dirty="0" err="1"/>
              <a:t>ArXiv</a:t>
            </a:r>
            <a:r>
              <a:rPr lang="zh-CN" altLang="en-US" sz="1200" dirty="0"/>
              <a:t>中国镜像（</a:t>
            </a:r>
            <a:r>
              <a:rPr lang="en-US" altLang="zh-CN" sz="1200" dirty="0"/>
              <a:t>xxx.itp.ac.cn</a:t>
            </a:r>
            <a:r>
              <a:rPr lang="zh-CN" altLang="en-US" sz="1200" dirty="0"/>
              <a:t>），于</a:t>
            </a:r>
            <a:r>
              <a:rPr lang="en-US" altLang="zh-CN" sz="1200" dirty="0"/>
              <a:t>2014</a:t>
            </a:r>
            <a:r>
              <a:rPr lang="zh-CN" altLang="en-US" sz="1200" dirty="0"/>
              <a:t>年迁入中国科学院图书情报中心，双方合作共同运营。</a:t>
            </a:r>
            <a:endParaRPr lang="en-US" altLang="zh-CN" sz="1200" dirty="0"/>
          </a:p>
          <a:p>
            <a:r>
              <a:rPr lang="en-US" altLang="zh-CN" sz="1200" dirty="0">
                <a:solidFill>
                  <a:srgbClr val="FF0000"/>
                </a:solidFill>
              </a:rPr>
              <a:t>2001</a:t>
            </a:r>
            <a:r>
              <a:rPr lang="zh-CN" altLang="en-US" sz="1200" dirty="0">
                <a:solidFill>
                  <a:srgbClr val="FF0000"/>
                </a:solidFill>
              </a:rPr>
              <a:t>年</a:t>
            </a:r>
            <a:r>
              <a:rPr lang="zh-CN" altLang="en-US" sz="1200" dirty="0"/>
              <a:t>，通过</a:t>
            </a:r>
            <a:r>
              <a:rPr lang="en-US" altLang="zh-CN" sz="1200" dirty="0"/>
              <a:t>DDN</a:t>
            </a:r>
            <a:r>
              <a:rPr lang="zh-CN" altLang="en-US" sz="1200" dirty="0"/>
              <a:t>专线接入中国互联网（</a:t>
            </a:r>
            <a:r>
              <a:rPr lang="en-US" altLang="zh-CN" sz="1200" dirty="0"/>
              <a:t>INTERNET</a:t>
            </a:r>
            <a:r>
              <a:rPr lang="zh-CN" altLang="en-US" sz="1200" dirty="0"/>
              <a:t>，首批成员）</a:t>
            </a:r>
            <a:endParaRPr lang="en-US" altLang="zh-CN" sz="1200" dirty="0"/>
          </a:p>
          <a:p>
            <a:r>
              <a:rPr lang="en-US" altLang="zh-CN" sz="1200" dirty="0"/>
              <a:t>2003</a:t>
            </a:r>
            <a:r>
              <a:rPr lang="zh-CN" altLang="en-US" sz="1200" dirty="0"/>
              <a:t>年，通过光纤接入中科院科技网（</a:t>
            </a:r>
            <a:r>
              <a:rPr lang="en-US" altLang="zh-CN" sz="1200" dirty="0"/>
              <a:t>CSTNET</a:t>
            </a:r>
            <a:r>
              <a:rPr lang="zh-CN" altLang="en-US" sz="1200" dirty="0"/>
              <a:t>）</a:t>
            </a:r>
            <a:endParaRPr lang="en-US" altLang="zh-CN" sz="1200" dirty="0"/>
          </a:p>
          <a:p>
            <a:r>
              <a:rPr lang="en-US" altLang="zh-CN" sz="1200" dirty="0">
                <a:solidFill>
                  <a:srgbClr val="FF0000"/>
                </a:solidFill>
              </a:rPr>
              <a:t>2003</a:t>
            </a:r>
            <a:r>
              <a:rPr lang="zh-CN" altLang="en-US" sz="1200" dirty="0">
                <a:solidFill>
                  <a:srgbClr val="FF0000"/>
                </a:solidFill>
              </a:rPr>
              <a:t>年，建设了</a:t>
            </a:r>
            <a:r>
              <a:rPr lang="en-US" altLang="zh-CN" sz="1200" dirty="0">
                <a:solidFill>
                  <a:srgbClr val="FF0000"/>
                </a:solidFill>
              </a:rPr>
              <a:t>HP-SC45 Sigma-X</a:t>
            </a:r>
            <a:r>
              <a:rPr lang="zh-CN" altLang="en-US" sz="1200" dirty="0">
                <a:solidFill>
                  <a:srgbClr val="FF0000"/>
                </a:solidFill>
              </a:rPr>
              <a:t>高性能计算集群</a:t>
            </a:r>
            <a:endParaRPr lang="en-US" altLang="zh-CN" sz="1200" dirty="0">
              <a:solidFill>
                <a:srgbClr val="FF0000"/>
              </a:solidFill>
            </a:endParaRPr>
          </a:p>
          <a:p>
            <a:pPr lvl="1"/>
            <a:r>
              <a:rPr lang="zh-CN" altLang="en-US" sz="1200" dirty="0"/>
              <a:t>共</a:t>
            </a:r>
            <a:r>
              <a:rPr lang="en-US" altLang="zh-CN" sz="1200" dirty="0"/>
              <a:t>64</a:t>
            </a:r>
            <a:r>
              <a:rPr lang="zh-CN" altLang="en-US" sz="1200" dirty="0"/>
              <a:t>颗</a:t>
            </a:r>
            <a:r>
              <a:rPr lang="en-US" altLang="zh-CN" sz="1200" dirty="0"/>
              <a:t>HP Alpha CPU(1.25GHz)</a:t>
            </a:r>
            <a:r>
              <a:rPr lang="zh-CN" altLang="en-US" sz="1200" dirty="0"/>
              <a:t>、</a:t>
            </a:r>
            <a:r>
              <a:rPr lang="en-US" altLang="zh-CN" sz="1200" dirty="0"/>
              <a:t>160GB</a:t>
            </a:r>
            <a:r>
              <a:rPr lang="zh-CN" altLang="en-US" sz="1200" dirty="0"/>
              <a:t>内存、</a:t>
            </a:r>
            <a:r>
              <a:rPr lang="en-US" altLang="zh-CN" sz="1200" dirty="0"/>
              <a:t>3TB</a:t>
            </a:r>
            <a:r>
              <a:rPr lang="zh-CN" altLang="en-US" sz="1200" dirty="0"/>
              <a:t>磁盘阵列</a:t>
            </a:r>
            <a:endParaRPr lang="en-US" altLang="zh-CN" sz="1200" dirty="0"/>
          </a:p>
          <a:p>
            <a:pPr lvl="1"/>
            <a:r>
              <a:rPr lang="en-US" altLang="zh-CN" sz="1200" dirty="0"/>
              <a:t>2009</a:t>
            </a:r>
            <a:r>
              <a:rPr lang="zh-CN" altLang="en-US" sz="1200" dirty="0"/>
              <a:t>年，该集群停止对外服务，并进行了拆除</a:t>
            </a:r>
            <a:endParaRPr lang="en-US" altLang="zh-CN" sz="1200" dirty="0"/>
          </a:p>
          <a:p>
            <a:r>
              <a:rPr lang="en-US" altLang="zh-CN" sz="1200" dirty="0">
                <a:solidFill>
                  <a:srgbClr val="FF0000"/>
                </a:solidFill>
              </a:rPr>
              <a:t>2011</a:t>
            </a:r>
            <a:r>
              <a:rPr lang="zh-CN" altLang="en-US" sz="1200" dirty="0">
                <a:solidFill>
                  <a:srgbClr val="FF0000"/>
                </a:solidFill>
              </a:rPr>
              <a:t>年</a:t>
            </a:r>
            <a:r>
              <a:rPr lang="zh-CN" altLang="en-US" sz="1200" dirty="0">
                <a:solidFill>
                  <a:schemeClr val="accent2">
                    <a:lumMod val="50000"/>
                  </a:schemeClr>
                </a:solidFill>
              </a:rPr>
              <a:t>，规划、建设了新机房（</a:t>
            </a:r>
            <a:r>
              <a:rPr lang="en-US" altLang="zh-CN" sz="1200" dirty="0">
                <a:solidFill>
                  <a:schemeClr val="accent2">
                    <a:lumMod val="50000"/>
                  </a:schemeClr>
                </a:solidFill>
              </a:rPr>
              <a:t>104</a:t>
            </a:r>
            <a:r>
              <a:rPr lang="zh-CN" altLang="en-US" sz="1200" dirty="0">
                <a:solidFill>
                  <a:schemeClr val="accent2">
                    <a:lumMod val="50000"/>
                  </a:schemeClr>
                </a:solidFill>
              </a:rPr>
              <a:t>平米，</a:t>
            </a:r>
            <a:r>
              <a:rPr lang="en-US" altLang="zh-CN" sz="1200" dirty="0">
                <a:solidFill>
                  <a:schemeClr val="accent2">
                    <a:lumMod val="50000"/>
                  </a:schemeClr>
                </a:solidFill>
              </a:rPr>
              <a:t>24</a:t>
            </a:r>
            <a:r>
              <a:rPr lang="zh-CN" altLang="en-US" sz="1200" dirty="0">
                <a:solidFill>
                  <a:schemeClr val="accent2">
                    <a:lumMod val="50000"/>
                  </a:schemeClr>
                </a:solidFill>
              </a:rPr>
              <a:t>个标准机柜），并于</a:t>
            </a:r>
            <a:r>
              <a:rPr lang="en-US" altLang="zh-CN" sz="1200" dirty="0">
                <a:solidFill>
                  <a:schemeClr val="accent2">
                    <a:lumMod val="50000"/>
                  </a:schemeClr>
                </a:solidFill>
              </a:rPr>
              <a:t>2012</a:t>
            </a:r>
            <a:r>
              <a:rPr lang="zh-CN" altLang="en-US" sz="1200" dirty="0">
                <a:solidFill>
                  <a:schemeClr val="accent2">
                    <a:lumMod val="50000"/>
                  </a:schemeClr>
                </a:solidFill>
              </a:rPr>
              <a:t>年</a:t>
            </a:r>
            <a:r>
              <a:rPr lang="en-US" altLang="zh-CN" sz="1200" dirty="0">
                <a:solidFill>
                  <a:schemeClr val="accent2">
                    <a:lumMod val="50000"/>
                  </a:schemeClr>
                </a:solidFill>
              </a:rPr>
              <a:t>1</a:t>
            </a:r>
            <a:r>
              <a:rPr lang="zh-CN" altLang="en-US" sz="1200" dirty="0">
                <a:solidFill>
                  <a:schemeClr val="accent2">
                    <a:lumMod val="50000"/>
                  </a:schemeClr>
                </a:solidFill>
              </a:rPr>
              <a:t>月投入使用</a:t>
            </a:r>
            <a:endParaRPr lang="en-US" altLang="zh-CN" sz="1200" dirty="0">
              <a:solidFill>
                <a:schemeClr val="accent2">
                  <a:lumMod val="50000"/>
                </a:schemeClr>
              </a:solidFill>
            </a:endParaRPr>
          </a:p>
          <a:p>
            <a:r>
              <a:rPr lang="en-US" altLang="zh-CN" sz="1200" dirty="0"/>
              <a:t>2011</a:t>
            </a:r>
            <a:r>
              <a:rPr lang="zh-CN" altLang="en-US" sz="1200" dirty="0"/>
              <a:t>年</a:t>
            </a:r>
            <a:r>
              <a:rPr lang="en-US" altLang="zh-CN" sz="1200" dirty="0"/>
              <a:t>-2014</a:t>
            </a:r>
            <a:r>
              <a:rPr lang="zh-CN" altLang="en-US" sz="1200" dirty="0"/>
              <a:t>年，规划并</a:t>
            </a:r>
            <a:r>
              <a:rPr lang="zh-CN" altLang="en-US" sz="1200" b="1" dirty="0">
                <a:solidFill>
                  <a:srgbClr val="FF0000"/>
                </a:solidFill>
              </a:rPr>
              <a:t>建设了</a:t>
            </a:r>
            <a:r>
              <a:rPr lang="en-US" altLang="zh-CN" sz="1200" b="1" dirty="0">
                <a:solidFill>
                  <a:srgbClr val="FF0000"/>
                </a:solidFill>
              </a:rPr>
              <a:t>HPC Cluster of ITP -CAS</a:t>
            </a:r>
            <a:r>
              <a:rPr lang="zh-CN" altLang="en-US" sz="1200" b="1" dirty="0">
                <a:solidFill>
                  <a:srgbClr val="FF0000"/>
                </a:solidFill>
              </a:rPr>
              <a:t>计算集群</a:t>
            </a:r>
            <a:r>
              <a:rPr lang="zh-CN" altLang="en-US" sz="1200" dirty="0"/>
              <a:t>，集群分四年建设，进行统一管理</a:t>
            </a:r>
            <a:endParaRPr lang="en-US" altLang="zh-CN" sz="1200" dirty="0"/>
          </a:p>
          <a:p>
            <a:pPr lvl="1"/>
            <a:r>
              <a:rPr lang="zh-CN" altLang="en-US" sz="1200" dirty="0"/>
              <a:t>刀片节点</a:t>
            </a:r>
            <a:r>
              <a:rPr lang="en-US" altLang="zh-CN" sz="1200" dirty="0"/>
              <a:t>137</a:t>
            </a:r>
            <a:r>
              <a:rPr lang="zh-CN" altLang="en-US" sz="1200" dirty="0"/>
              <a:t>个、</a:t>
            </a:r>
            <a:r>
              <a:rPr lang="en-US" altLang="zh-CN" sz="1200" dirty="0"/>
              <a:t>GPU</a:t>
            </a:r>
            <a:r>
              <a:rPr lang="zh-CN" altLang="en-US" sz="1200" dirty="0"/>
              <a:t>节点</a:t>
            </a:r>
            <a:r>
              <a:rPr lang="en-US" altLang="zh-CN" sz="1200" dirty="0"/>
              <a:t>76</a:t>
            </a:r>
            <a:r>
              <a:rPr lang="zh-CN" altLang="en-US" sz="1200" dirty="0"/>
              <a:t>个，共</a:t>
            </a:r>
            <a:r>
              <a:rPr lang="en-US" altLang="zh-CN" sz="1200" dirty="0"/>
              <a:t>5440</a:t>
            </a:r>
            <a:r>
              <a:rPr lang="zh-CN" altLang="en-US" sz="1200" dirty="0"/>
              <a:t>个</a:t>
            </a:r>
            <a:r>
              <a:rPr lang="en-US" altLang="zh-CN" sz="1200" dirty="0"/>
              <a:t>CPU</a:t>
            </a:r>
            <a:r>
              <a:rPr lang="zh-CN" altLang="en-US" sz="1200" dirty="0"/>
              <a:t>核心（</a:t>
            </a:r>
            <a:r>
              <a:rPr lang="en-US" altLang="zh-CN" sz="1200" dirty="0"/>
              <a:t>~2.0GHz</a:t>
            </a:r>
            <a:r>
              <a:rPr lang="zh-CN" altLang="en-US" sz="1200" dirty="0"/>
              <a:t>）、</a:t>
            </a:r>
            <a:r>
              <a:rPr lang="en-US" altLang="zh-CN" sz="1200" dirty="0"/>
              <a:t> 224</a:t>
            </a:r>
            <a:r>
              <a:rPr lang="zh-CN" altLang="en-US" sz="1200" dirty="0"/>
              <a:t>块</a:t>
            </a:r>
            <a:r>
              <a:rPr lang="en-US" altLang="zh-CN" sz="1200" dirty="0"/>
              <a:t>K20 GPU</a:t>
            </a:r>
            <a:r>
              <a:rPr lang="zh-CN" altLang="en-US" sz="1200" dirty="0"/>
              <a:t>卡、</a:t>
            </a:r>
            <a:r>
              <a:rPr lang="en-US" altLang="zh-CN" sz="1200" dirty="0"/>
              <a:t>200TB</a:t>
            </a:r>
            <a:r>
              <a:rPr lang="zh-CN" altLang="en-US" sz="1200" dirty="0"/>
              <a:t>并行存储</a:t>
            </a:r>
            <a:endParaRPr lang="en-US" altLang="zh-CN" sz="1200" dirty="0"/>
          </a:p>
          <a:p>
            <a:pPr lvl="1"/>
            <a:r>
              <a:rPr lang="en-US" altLang="zh-CN" sz="1200" dirty="0"/>
              <a:t>2013</a:t>
            </a:r>
            <a:r>
              <a:rPr lang="zh-CN" altLang="en-US" sz="1200" dirty="0"/>
              <a:t>年中国高性能计算机性能</a:t>
            </a:r>
            <a:r>
              <a:rPr lang="en-US" altLang="zh-CN" sz="1200" dirty="0"/>
              <a:t>TOP100</a:t>
            </a:r>
            <a:r>
              <a:rPr lang="zh-CN" altLang="en-US" sz="1200" dirty="0"/>
              <a:t>排行榜，已开设所内外</a:t>
            </a:r>
            <a:r>
              <a:rPr lang="en-US" altLang="zh-CN" sz="1200" dirty="0"/>
              <a:t>160</a:t>
            </a:r>
            <a:r>
              <a:rPr lang="zh-CN" altLang="en-US" sz="1200" dirty="0"/>
              <a:t>多账号</a:t>
            </a:r>
            <a:endParaRPr lang="en-US" altLang="zh-CN" sz="1200" dirty="0"/>
          </a:p>
          <a:p>
            <a:r>
              <a:rPr lang="en-US" altLang="zh-CN" sz="1200" dirty="0">
                <a:solidFill>
                  <a:schemeClr val="accent2">
                    <a:lumMod val="50000"/>
                  </a:schemeClr>
                </a:solidFill>
              </a:rPr>
              <a:t>2010</a:t>
            </a:r>
            <a:r>
              <a:rPr lang="zh-CN" altLang="en-US" sz="1200" dirty="0">
                <a:solidFill>
                  <a:schemeClr val="accent2">
                    <a:lumMod val="50000"/>
                  </a:schemeClr>
                </a:solidFill>
              </a:rPr>
              <a:t>年</a:t>
            </a:r>
            <a:r>
              <a:rPr lang="en-US" altLang="zh-CN" sz="1200" dirty="0">
                <a:solidFill>
                  <a:schemeClr val="accent2">
                    <a:lumMod val="50000"/>
                  </a:schemeClr>
                </a:solidFill>
              </a:rPr>
              <a:t>12</a:t>
            </a:r>
            <a:r>
              <a:rPr lang="zh-CN" altLang="en-US" sz="1200" dirty="0">
                <a:solidFill>
                  <a:schemeClr val="accent2">
                    <a:lumMod val="50000"/>
                  </a:schemeClr>
                </a:solidFill>
              </a:rPr>
              <a:t>月</a:t>
            </a:r>
            <a:r>
              <a:rPr lang="en-US" altLang="zh-CN" sz="1200" dirty="0">
                <a:solidFill>
                  <a:schemeClr val="accent2">
                    <a:lumMod val="50000"/>
                  </a:schemeClr>
                </a:solidFill>
              </a:rPr>
              <a:t>-2012</a:t>
            </a:r>
            <a:r>
              <a:rPr lang="zh-CN" altLang="en-US" sz="1200" dirty="0">
                <a:solidFill>
                  <a:schemeClr val="accent2">
                    <a:lumMod val="50000"/>
                  </a:schemeClr>
                </a:solidFill>
              </a:rPr>
              <a:t>年</a:t>
            </a:r>
            <a:r>
              <a:rPr lang="en-US" altLang="zh-CN" sz="1200" dirty="0">
                <a:solidFill>
                  <a:schemeClr val="accent2">
                    <a:lumMod val="50000"/>
                  </a:schemeClr>
                </a:solidFill>
              </a:rPr>
              <a:t>9</a:t>
            </a:r>
            <a:r>
              <a:rPr lang="zh-CN" altLang="en-US" sz="1200" dirty="0">
                <a:solidFill>
                  <a:schemeClr val="accent2">
                    <a:lumMod val="50000"/>
                  </a:schemeClr>
                </a:solidFill>
              </a:rPr>
              <a:t>月，完成对新楼三个会议室改造，建设了基于高清、双流的视频会议室。并于</a:t>
            </a:r>
            <a:r>
              <a:rPr lang="en-US" altLang="zh-CN" sz="1200" dirty="0">
                <a:solidFill>
                  <a:schemeClr val="accent2">
                    <a:lumMod val="50000"/>
                  </a:schemeClr>
                </a:solidFill>
              </a:rPr>
              <a:t>2014</a:t>
            </a:r>
            <a:r>
              <a:rPr lang="zh-CN" altLang="en-US" sz="1200" dirty="0">
                <a:solidFill>
                  <a:schemeClr val="accent2">
                    <a:lumMod val="50000"/>
                  </a:schemeClr>
                </a:solidFill>
              </a:rPr>
              <a:t>年</a:t>
            </a:r>
            <a:r>
              <a:rPr lang="en-US" altLang="zh-CN" sz="1200" dirty="0">
                <a:solidFill>
                  <a:schemeClr val="accent2">
                    <a:lumMod val="50000"/>
                  </a:schemeClr>
                </a:solidFill>
              </a:rPr>
              <a:t>11</a:t>
            </a:r>
            <a:r>
              <a:rPr lang="zh-CN" altLang="en-US" sz="1200" dirty="0">
                <a:solidFill>
                  <a:schemeClr val="accent2">
                    <a:lumMod val="50000"/>
                  </a:schemeClr>
                </a:solidFill>
              </a:rPr>
              <a:t>月对老楼会议室进行音视频改造</a:t>
            </a:r>
            <a:endParaRPr lang="en-US" altLang="zh-CN" sz="1200" dirty="0">
              <a:solidFill>
                <a:schemeClr val="accent2">
                  <a:lumMod val="50000"/>
                </a:schemeClr>
              </a:solidFill>
            </a:endParaRPr>
          </a:p>
          <a:p>
            <a:r>
              <a:rPr lang="en-US" altLang="zh-CN" sz="1200" dirty="0">
                <a:solidFill>
                  <a:srgbClr val="FF0000"/>
                </a:solidFill>
              </a:rPr>
              <a:t>2012</a:t>
            </a:r>
            <a:r>
              <a:rPr lang="zh-CN" altLang="en-US" sz="1200" dirty="0">
                <a:solidFill>
                  <a:srgbClr val="FF0000"/>
                </a:solidFill>
              </a:rPr>
              <a:t>年</a:t>
            </a:r>
            <a:r>
              <a:rPr lang="en-US" altLang="zh-CN" sz="1200" dirty="0">
                <a:solidFill>
                  <a:srgbClr val="FF0000"/>
                </a:solidFill>
              </a:rPr>
              <a:t>5-9</a:t>
            </a:r>
            <a:r>
              <a:rPr lang="zh-CN" altLang="en-US" sz="1200" dirty="0">
                <a:solidFill>
                  <a:srgbClr val="FF0000"/>
                </a:solidFill>
              </a:rPr>
              <a:t>月</a:t>
            </a:r>
            <a:r>
              <a:rPr lang="zh-CN" altLang="en-US" sz="1200" dirty="0"/>
              <a:t>，通过中科院</a:t>
            </a:r>
            <a:r>
              <a:rPr lang="en-US" altLang="zh-CN" sz="1200" dirty="0"/>
              <a:t>CNGI</a:t>
            </a:r>
            <a:r>
              <a:rPr lang="zh-CN" altLang="en-US" sz="1200" dirty="0"/>
              <a:t>项目规划、改造了网络，开通了</a:t>
            </a:r>
            <a:r>
              <a:rPr lang="en-US" altLang="zh-CN" sz="1200" dirty="0"/>
              <a:t>IPv6</a:t>
            </a:r>
            <a:r>
              <a:rPr lang="zh-CN" altLang="en-US" sz="1200" dirty="0"/>
              <a:t>实现了全所无线全覆盖，并对网络设备、信息化设备搬迁至新机房。</a:t>
            </a:r>
            <a:endParaRPr lang="en-US" altLang="zh-CN" sz="1200" dirty="0"/>
          </a:p>
          <a:p>
            <a:r>
              <a:rPr lang="en-US" altLang="zh-CN" sz="1200" dirty="0"/>
              <a:t>2012</a:t>
            </a:r>
            <a:r>
              <a:rPr lang="zh-CN" altLang="en-US" sz="1200" dirty="0"/>
              <a:t>年</a:t>
            </a:r>
            <a:r>
              <a:rPr lang="en-US" altLang="zh-CN" sz="1200" dirty="0"/>
              <a:t>11</a:t>
            </a:r>
            <a:r>
              <a:rPr lang="zh-CN" altLang="en-US" sz="1200" dirty="0"/>
              <a:t>月，成立了科学计算与信息平台办公室，负责图书情报、信息网络与</a:t>
            </a:r>
            <a:r>
              <a:rPr lang="en-US" altLang="zh-CN" sz="1200" dirty="0"/>
              <a:t>ARP</a:t>
            </a:r>
            <a:r>
              <a:rPr lang="zh-CN" altLang="en-US" sz="1200" dirty="0"/>
              <a:t>、高性能计算等，</a:t>
            </a:r>
            <a:endParaRPr lang="en-US" altLang="zh-CN" sz="1200" dirty="0"/>
          </a:p>
          <a:p>
            <a:r>
              <a:rPr lang="en-US" altLang="zh-CN" sz="1200" dirty="0"/>
              <a:t>2013</a:t>
            </a:r>
            <a:r>
              <a:rPr lang="zh-CN" altLang="en-US" sz="1200" dirty="0"/>
              <a:t>年</a:t>
            </a:r>
            <a:r>
              <a:rPr lang="en-US" altLang="zh-CN" sz="1200" dirty="0"/>
              <a:t>11</a:t>
            </a:r>
            <a:r>
              <a:rPr lang="zh-CN" altLang="en-US" sz="1200" dirty="0"/>
              <a:t>月，建设所内课题组科研平台，为课题组提供宣传、展示网站</a:t>
            </a:r>
            <a:endParaRPr lang="en-US" altLang="zh-CN" sz="1200" dirty="0"/>
          </a:p>
          <a:p>
            <a:r>
              <a:rPr lang="en-US" altLang="zh-CN" sz="1200" dirty="0"/>
              <a:t>2013</a:t>
            </a:r>
            <a:r>
              <a:rPr lang="zh-CN" altLang="en-US" sz="1200" dirty="0"/>
              <a:t>年</a:t>
            </a:r>
            <a:r>
              <a:rPr lang="en-US" altLang="zh-CN" sz="1200" dirty="0"/>
              <a:t>3</a:t>
            </a:r>
            <a:r>
              <a:rPr lang="zh-CN" altLang="en-US" sz="1200" dirty="0"/>
              <a:t>月，完成所内图书清点核对</a:t>
            </a:r>
            <a:r>
              <a:rPr lang="en-US" altLang="zh-CN" sz="1200" dirty="0"/>
              <a:t>23782</a:t>
            </a:r>
            <a:r>
              <a:rPr lang="zh-CN" altLang="en-US" sz="1200" dirty="0"/>
              <a:t>册，并迁移至中科院自动化系统实现所图书馆与院图统一检索（</a:t>
            </a:r>
            <a:r>
              <a:rPr lang="en-US" altLang="zh-CN" sz="1200" dirty="0"/>
              <a:t>7</a:t>
            </a:r>
            <a:r>
              <a:rPr lang="zh-CN" altLang="en-US" sz="1200" dirty="0"/>
              <a:t>月），完成研究所机构知识库建设（</a:t>
            </a:r>
            <a:r>
              <a:rPr lang="en-US" altLang="zh-CN" sz="1200" dirty="0"/>
              <a:t>2013</a:t>
            </a:r>
            <a:r>
              <a:rPr lang="zh-CN" altLang="en-US" sz="1200" dirty="0"/>
              <a:t>年</a:t>
            </a:r>
            <a:r>
              <a:rPr lang="en-US" altLang="zh-CN" sz="1200" dirty="0"/>
              <a:t>1</a:t>
            </a:r>
            <a:r>
              <a:rPr lang="zh-CN" altLang="en-US" sz="1200" dirty="0"/>
              <a:t>月建成）。</a:t>
            </a:r>
            <a:endParaRPr lang="en-US" altLang="zh-CN" sz="1200" dirty="0"/>
          </a:p>
          <a:p>
            <a:r>
              <a:rPr lang="en-US" altLang="zh-CN" sz="1200" dirty="0"/>
              <a:t>2014</a:t>
            </a:r>
            <a:r>
              <a:rPr lang="zh-CN" altLang="en-US" sz="1200" dirty="0"/>
              <a:t>年</a:t>
            </a:r>
            <a:r>
              <a:rPr lang="en-US" altLang="zh-CN" sz="1200" dirty="0"/>
              <a:t>5</a:t>
            </a:r>
            <a:r>
              <a:rPr lang="zh-CN" altLang="en-US" sz="1200" dirty="0"/>
              <a:t>月</a:t>
            </a:r>
            <a:r>
              <a:rPr lang="en-US" altLang="zh-CN" sz="1200" dirty="0"/>
              <a:t>7</a:t>
            </a:r>
            <a:r>
              <a:rPr lang="zh-CN" altLang="en-US" sz="1200" dirty="0"/>
              <a:t>日，与中科院网络中心签订合作协议，以理论物理计算中心身份加入中科院超级计算环境（</a:t>
            </a:r>
            <a:r>
              <a:rPr lang="en-US" altLang="zh-CN" sz="1200" dirty="0"/>
              <a:t>2014</a:t>
            </a:r>
            <a:r>
              <a:rPr lang="zh-CN" altLang="en-US" sz="1200" dirty="0"/>
              <a:t>年</a:t>
            </a:r>
            <a:r>
              <a:rPr lang="en-US" altLang="zh-CN" sz="1200" dirty="0"/>
              <a:t>9</a:t>
            </a:r>
            <a:r>
              <a:rPr lang="zh-CN" altLang="en-US" sz="1200" dirty="0"/>
              <a:t>月）。</a:t>
            </a:r>
            <a:endParaRPr lang="en-US" altLang="zh-CN" sz="1200" dirty="0"/>
          </a:p>
          <a:p>
            <a:r>
              <a:rPr lang="en-US" altLang="zh-CN" sz="1200" dirty="0"/>
              <a:t>2015</a:t>
            </a:r>
            <a:r>
              <a:rPr lang="zh-CN" altLang="en-US" sz="1200" dirty="0"/>
              <a:t>年</a:t>
            </a:r>
            <a:r>
              <a:rPr lang="en-US" altLang="zh-CN" sz="1200" dirty="0"/>
              <a:t>10</a:t>
            </a:r>
            <a:r>
              <a:rPr lang="zh-CN" altLang="en-US" sz="1200" dirty="0"/>
              <a:t>月，集中</a:t>
            </a:r>
            <a:r>
              <a:rPr lang="zh-CN" altLang="en-US" sz="1200" b="1" dirty="0">
                <a:solidFill>
                  <a:srgbClr val="FF0000"/>
                </a:solidFill>
              </a:rPr>
              <a:t>采购</a:t>
            </a:r>
            <a:r>
              <a:rPr lang="en-US" altLang="zh-CN" sz="1200" b="1" dirty="0">
                <a:solidFill>
                  <a:srgbClr val="FF0000"/>
                </a:solidFill>
              </a:rPr>
              <a:t>2.5</a:t>
            </a:r>
            <a:r>
              <a:rPr lang="zh-CN" altLang="en-US" sz="1200" b="1" dirty="0">
                <a:solidFill>
                  <a:srgbClr val="FF0000"/>
                </a:solidFill>
              </a:rPr>
              <a:t>万册物理类外文专业电子图书</a:t>
            </a:r>
            <a:r>
              <a:rPr lang="en-US" altLang="zh-CN" sz="1200" b="1" dirty="0">
                <a:solidFill>
                  <a:srgbClr val="FF0000"/>
                </a:solidFill>
              </a:rPr>
              <a:t>25824</a:t>
            </a:r>
            <a:r>
              <a:rPr lang="zh-CN" altLang="en-US" sz="1200" b="1" dirty="0">
                <a:solidFill>
                  <a:srgbClr val="FF0000"/>
                </a:solidFill>
              </a:rPr>
              <a:t>册，建设以机构知识库、毕业论文、正版电子图书为核心的所内电子资源库</a:t>
            </a:r>
            <a:endParaRPr lang="en-US" altLang="zh-CN" sz="1200" b="1" dirty="0">
              <a:solidFill>
                <a:srgbClr val="FF0000"/>
              </a:solidFill>
            </a:endParaRPr>
          </a:p>
          <a:p>
            <a:r>
              <a:rPr lang="en-US" altLang="zh-CN" sz="1200" dirty="0"/>
              <a:t>2015-2016</a:t>
            </a:r>
            <a:r>
              <a:rPr lang="zh-CN" altLang="en-US" sz="1200" dirty="0"/>
              <a:t>年，建设虚拟化与云应用平台，实现所内</a:t>
            </a:r>
            <a:r>
              <a:rPr lang="zh-CN" altLang="en-US" sz="1200" b="1" dirty="0">
                <a:solidFill>
                  <a:srgbClr val="FF0000"/>
                </a:solidFill>
              </a:rPr>
              <a:t>服务器全部迁移至私有云、统一文档库和桌面虚拟化（正在测试中）</a:t>
            </a:r>
            <a:endParaRPr lang="en-US" altLang="zh-CN" sz="1200" b="1" dirty="0">
              <a:solidFill>
                <a:srgbClr val="FF0000"/>
              </a:solidFill>
            </a:endParaRPr>
          </a:p>
          <a:p>
            <a:r>
              <a:rPr lang="en-US" altLang="zh-CN" sz="1200" b="1" dirty="0">
                <a:solidFill>
                  <a:srgbClr val="FF0000"/>
                </a:solidFill>
              </a:rPr>
              <a:t>2016</a:t>
            </a:r>
            <a:r>
              <a:rPr lang="zh-CN" altLang="en-US" sz="1200" b="1" dirty="0">
                <a:solidFill>
                  <a:srgbClr val="FF0000"/>
                </a:solidFill>
              </a:rPr>
              <a:t>年，在高能物理所支持和帮助下，建设全所统一认证系统和</a:t>
            </a:r>
            <a:r>
              <a:rPr lang="en-US" altLang="zh-CN" sz="1200" b="1" dirty="0" err="1">
                <a:solidFill>
                  <a:srgbClr val="FF0000"/>
                </a:solidFill>
              </a:rPr>
              <a:t>eduroam</a:t>
            </a:r>
            <a:r>
              <a:rPr lang="zh-CN" altLang="en-US" sz="1200" b="1" dirty="0">
                <a:solidFill>
                  <a:srgbClr val="FF0000"/>
                </a:solidFill>
              </a:rPr>
              <a:t>统一认证系统</a:t>
            </a:r>
            <a:endParaRPr lang="en-US" altLang="zh-CN" sz="1200" b="1" dirty="0">
              <a:solidFill>
                <a:srgbClr val="FF0000"/>
              </a:solidFill>
            </a:endParaRPr>
          </a:p>
        </p:txBody>
      </p:sp>
      <p:sp>
        <p:nvSpPr>
          <p:cNvPr id="4" name="灯片编号占位符 3"/>
          <p:cNvSpPr>
            <a:spLocks noGrp="1"/>
          </p:cNvSpPr>
          <p:nvPr>
            <p:ph type="sldNum" sz="quarter" idx="12"/>
          </p:nvPr>
        </p:nvSpPr>
        <p:spPr/>
        <p:txBody>
          <a:bodyPr/>
          <a:lstStyle/>
          <a:p>
            <a:fld id="{9FF70B0C-C969-4C74-B32D-837D75022239}" type="slidenum">
              <a:rPr lang="zh-CN" altLang="en-US" smtClean="0"/>
              <a:t>14</a:t>
            </a:fld>
            <a:endParaRPr lang="zh-CN" altLang="en-US"/>
          </a:p>
        </p:txBody>
      </p:sp>
    </p:spTree>
    <p:extLst>
      <p:ext uri="{BB962C8B-B14F-4D97-AF65-F5344CB8AC3E}">
        <p14:creationId xmlns:p14="http://schemas.microsoft.com/office/powerpoint/2010/main" val="366842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590" y="365125"/>
            <a:ext cx="10968210" cy="780629"/>
          </a:xfrm>
        </p:spPr>
        <p:txBody>
          <a:bodyPr/>
          <a:lstStyle/>
          <a:p>
            <a:r>
              <a:rPr lang="zh-CN" altLang="en-US" dirty="0"/>
              <a:t>部门介绍与定位</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15</a:t>
            </a:fld>
            <a:endParaRPr lang="zh-CN" altLang="en-US"/>
          </a:p>
        </p:txBody>
      </p:sp>
      <p:sp>
        <p:nvSpPr>
          <p:cNvPr id="6" name="文本框 5"/>
          <p:cNvSpPr txBox="1"/>
          <p:nvPr/>
        </p:nvSpPr>
        <p:spPr>
          <a:xfrm>
            <a:off x="627961" y="1288973"/>
            <a:ext cx="1072583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pitchFamily="2" charset="2"/>
              <a:buChar char="p"/>
            </a:pPr>
            <a:r>
              <a:rPr lang="en-US" altLang="zh-CN" sz="2400" dirty="0"/>
              <a:t>2012</a:t>
            </a:r>
            <a:r>
              <a:rPr lang="zh-CN" altLang="en-US" sz="2400" dirty="0"/>
              <a:t>年底，新成立</a:t>
            </a:r>
            <a:r>
              <a:rPr lang="zh-CN" altLang="en-US" sz="2400" b="1" dirty="0">
                <a:solidFill>
                  <a:srgbClr val="FF0000"/>
                </a:solidFill>
              </a:rPr>
              <a:t>科学计算与信息平台</a:t>
            </a:r>
            <a:r>
              <a:rPr lang="zh-CN" altLang="en-US" sz="2400" dirty="0"/>
              <a:t>办公室</a:t>
            </a:r>
            <a:endParaRPr lang="en-US" altLang="zh-CN" sz="2400" dirty="0"/>
          </a:p>
          <a:p>
            <a:pPr marL="285750" indent="-285750">
              <a:buFont typeface="Wingdings" panose="05000000000000000000" pitchFamily="2" charset="2"/>
              <a:buChar char="p"/>
            </a:pPr>
            <a:r>
              <a:rPr lang="zh-CN" altLang="en-US" sz="2400" dirty="0"/>
              <a:t>部门业务包括网络、</a:t>
            </a:r>
            <a:r>
              <a:rPr lang="en-US" altLang="zh-CN" sz="2400" dirty="0"/>
              <a:t>ARP</a:t>
            </a:r>
            <a:r>
              <a:rPr lang="zh-CN" altLang="en-US" sz="2400" dirty="0"/>
              <a:t>、图书情报、信息化建设、高性能计算</a:t>
            </a:r>
          </a:p>
        </p:txBody>
      </p:sp>
      <p:sp>
        <p:nvSpPr>
          <p:cNvPr id="9" name="文本框 8"/>
          <p:cNvSpPr txBox="1"/>
          <p:nvPr/>
        </p:nvSpPr>
        <p:spPr>
          <a:xfrm>
            <a:off x="627961" y="4729074"/>
            <a:ext cx="10725839" cy="1815882"/>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定位：</a:t>
            </a:r>
            <a:endParaRPr lang="en-US" altLang="zh-CN" sz="2800" b="1" dirty="0">
              <a:solidFill>
                <a:srgbClr val="FF0000"/>
              </a:solidFill>
              <a:latin typeface="黑体" panose="02010609060101010101" pitchFamily="49" charset="-122"/>
              <a:ea typeface="黑体" panose="02010609060101010101" pitchFamily="49" charset="-122"/>
            </a:endParaRPr>
          </a:p>
          <a:p>
            <a:r>
              <a:rPr lang="zh-CN" altLang="en-US" sz="2800" dirty="0">
                <a:latin typeface="黑体" panose="02010609060101010101" pitchFamily="49" charset="-122"/>
                <a:ea typeface="黑体" panose="02010609060101010101" pitchFamily="49" charset="-122"/>
              </a:rPr>
              <a:t>发挥理论物理所</a:t>
            </a:r>
            <a:r>
              <a:rPr lang="zh-CN" altLang="en-US" sz="2800" b="1" dirty="0">
                <a:solidFill>
                  <a:srgbClr val="FFFF00"/>
                </a:solidFill>
                <a:latin typeface="黑体" panose="02010609060101010101" pitchFamily="49" charset="-122"/>
                <a:ea typeface="黑体" panose="02010609060101010101" pitchFamily="49" charset="-122"/>
              </a:rPr>
              <a:t>“高端人才优势”</a:t>
            </a:r>
            <a:r>
              <a:rPr lang="zh-CN" altLang="en-US" sz="2800" dirty="0">
                <a:latin typeface="黑体" panose="02010609060101010101" pitchFamily="49" charset="-122"/>
                <a:ea typeface="黑体" panose="02010609060101010101" pitchFamily="49" charset="-122"/>
              </a:rPr>
              <a:t>、</a:t>
            </a:r>
            <a:r>
              <a:rPr lang="zh-CN" altLang="en-US" sz="2800" b="1" dirty="0">
                <a:solidFill>
                  <a:srgbClr val="FFFF00"/>
                </a:solidFill>
                <a:latin typeface="黑体" panose="02010609060101010101" pitchFamily="49" charset="-122"/>
                <a:ea typeface="黑体" panose="02010609060101010101" pitchFamily="49" charset="-122"/>
              </a:rPr>
              <a:t>“开放交流优势”</a:t>
            </a:r>
            <a:r>
              <a:rPr lang="zh-CN" altLang="en-US" sz="2800" dirty="0">
                <a:latin typeface="黑体" panose="02010609060101010101" pitchFamily="49" charset="-122"/>
                <a:ea typeface="黑体" panose="02010609060101010101" pitchFamily="49" charset="-122"/>
              </a:rPr>
              <a:t>和</a:t>
            </a:r>
            <a:r>
              <a:rPr lang="zh-CN" altLang="en-US" sz="2800" b="1" dirty="0">
                <a:solidFill>
                  <a:srgbClr val="FFFF00"/>
                </a:solidFill>
                <a:latin typeface="黑体" panose="02010609060101010101" pitchFamily="49" charset="-122"/>
                <a:ea typeface="黑体" panose="02010609060101010101" pitchFamily="49" charset="-122"/>
              </a:rPr>
              <a:t>“学科交叉优势”</a:t>
            </a:r>
            <a:r>
              <a:rPr lang="zh-CN" altLang="en-US" sz="2800" dirty="0">
                <a:latin typeface="黑体" panose="02010609060101010101" pitchFamily="49" charset="-122"/>
                <a:ea typeface="黑体" panose="02010609060101010101" pitchFamily="49" charset="-122"/>
              </a:rPr>
              <a:t>，建设专业领域的</a:t>
            </a:r>
            <a:r>
              <a:rPr lang="zh-CN" altLang="en-US" sz="2800" b="1" dirty="0">
                <a:solidFill>
                  <a:srgbClr val="FFFF00"/>
                </a:solidFill>
                <a:latin typeface="黑体" panose="02010609060101010101" pitchFamily="49" charset="-122"/>
                <a:ea typeface="黑体" panose="02010609060101010101" pitchFamily="49" charset="-122"/>
              </a:rPr>
              <a:t>计算模拟平台</a:t>
            </a:r>
            <a:r>
              <a:rPr lang="zh-CN" altLang="en-US" sz="2800" b="1" dirty="0">
                <a:latin typeface="黑体" panose="02010609060101010101" pitchFamily="49" charset="-122"/>
                <a:ea typeface="黑体" panose="02010609060101010101" pitchFamily="49" charset="-122"/>
              </a:rPr>
              <a:t>、</a:t>
            </a:r>
            <a:r>
              <a:rPr lang="zh-CN" altLang="en-US" sz="2800" b="1" dirty="0">
                <a:solidFill>
                  <a:srgbClr val="FFFF00"/>
                </a:solidFill>
                <a:latin typeface="黑体" panose="02010609060101010101" pitchFamily="49" charset="-122"/>
                <a:ea typeface="黑体" panose="02010609060101010101" pitchFamily="49" charset="-122"/>
              </a:rPr>
              <a:t>知识服务平台</a:t>
            </a:r>
            <a:r>
              <a:rPr lang="zh-CN" altLang="en-US" sz="2800" b="1" dirty="0">
                <a:latin typeface="黑体" panose="02010609060101010101" pitchFamily="49" charset="-122"/>
                <a:ea typeface="黑体" panose="02010609060101010101" pitchFamily="49" charset="-122"/>
              </a:rPr>
              <a:t>、</a:t>
            </a:r>
            <a:r>
              <a:rPr lang="zh-CN" altLang="en-US" sz="2800" b="1" dirty="0">
                <a:solidFill>
                  <a:srgbClr val="FFFF00"/>
                </a:solidFill>
                <a:latin typeface="黑体" panose="02010609060101010101" pitchFamily="49" charset="-122"/>
                <a:ea typeface="黑体" panose="02010609060101010101" pitchFamily="49" charset="-122"/>
              </a:rPr>
              <a:t>科研协作平台</a:t>
            </a:r>
            <a:endParaRPr lang="en-US" altLang="zh-CN" sz="2800" b="1" dirty="0">
              <a:solidFill>
                <a:srgbClr val="FFFF00"/>
              </a:solidFill>
              <a:latin typeface="黑体" panose="02010609060101010101" pitchFamily="49" charset="-122"/>
              <a:ea typeface="黑体" panose="02010609060101010101" pitchFamily="49" charset="-122"/>
            </a:endParaRPr>
          </a:p>
        </p:txBody>
      </p:sp>
      <p:graphicFrame>
        <p:nvGraphicFramePr>
          <p:cNvPr id="7" name="图示 6">
            <a:extLst>
              <a:ext uri="{FF2B5EF4-FFF2-40B4-BE49-F238E27FC236}">
                <a16:creationId xmlns:a16="http://schemas.microsoft.com/office/drawing/2014/main" id="{E2B5ED63-2325-43C4-A932-09967FFF41B6}"/>
              </a:ext>
            </a:extLst>
          </p:cNvPr>
          <p:cNvGraphicFramePr/>
          <p:nvPr>
            <p:extLst>
              <p:ext uri="{D42A27DB-BD31-4B8C-83A1-F6EECF244321}">
                <p14:modId xmlns:p14="http://schemas.microsoft.com/office/powerpoint/2010/main" val="2015297131"/>
              </p:ext>
            </p:extLst>
          </p:nvPr>
        </p:nvGraphicFramePr>
        <p:xfrm>
          <a:off x="2702560" y="2119970"/>
          <a:ext cx="4805680" cy="2426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椭圆 9">
            <a:extLst>
              <a:ext uri="{FF2B5EF4-FFF2-40B4-BE49-F238E27FC236}">
                <a16:creationId xmlns:a16="http://schemas.microsoft.com/office/drawing/2014/main" id="{264F1386-89D0-4F39-983F-1E375B15A04E}"/>
              </a:ext>
            </a:extLst>
          </p:cNvPr>
          <p:cNvSpPr/>
          <p:nvPr/>
        </p:nvSpPr>
        <p:spPr>
          <a:xfrm>
            <a:off x="4757103" y="3072887"/>
            <a:ext cx="688657" cy="544073"/>
          </a:xfrm>
          <a:prstGeom prst="ellipse">
            <a:avLst/>
          </a:prstGeom>
          <a:solidFill>
            <a:srgbClr val="7030A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科研</a:t>
            </a:r>
          </a:p>
        </p:txBody>
      </p:sp>
    </p:spTree>
    <p:extLst>
      <p:ext uri="{BB962C8B-B14F-4D97-AF65-F5344CB8AC3E}">
        <p14:creationId xmlns:p14="http://schemas.microsoft.com/office/powerpoint/2010/main" val="288655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4180344"/>
            <a:ext cx="12192000" cy="2677656"/>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800" dirty="0">
                <a:solidFill>
                  <a:srgbClr val="00B050"/>
                </a:solidFill>
                <a:latin typeface="黑体" panose="02010609060101010101" pitchFamily="49" charset="-122"/>
                <a:ea typeface="黑体" panose="02010609060101010101" pitchFamily="49" charset="-122"/>
              </a:rPr>
              <a:t>信息化：</a:t>
            </a:r>
            <a:r>
              <a:rPr lang="zh-CN" altLang="en-US" sz="2800" dirty="0">
                <a:latin typeface="黑体" panose="02010609060101010101" pitchFamily="49" charset="-122"/>
                <a:ea typeface="黑体" panose="02010609060101010101" pitchFamily="49" charset="-122"/>
              </a:rPr>
              <a:t>私有云平台、统一文档库、统一认证平台、正版软件、视频会议室</a:t>
            </a:r>
            <a:endParaRPr lang="en-US" altLang="zh-CN" sz="2800" b="1" dirty="0">
              <a:solidFill>
                <a:srgbClr val="0070C0"/>
              </a:solidFill>
              <a:latin typeface="黑体" panose="02010609060101010101" pitchFamily="49" charset="-122"/>
              <a:ea typeface="黑体" panose="02010609060101010101" pitchFamily="49" charset="-122"/>
            </a:endParaRPr>
          </a:p>
          <a:p>
            <a:r>
              <a:rPr lang="zh-CN" altLang="en-US" sz="2800" b="1" dirty="0">
                <a:solidFill>
                  <a:srgbClr val="0070C0"/>
                </a:solidFill>
                <a:latin typeface="黑体" panose="02010609060101010101" pitchFamily="49" charset="-122"/>
                <a:ea typeface="黑体" panose="02010609060101010101" pitchFamily="49" charset="-122"/>
              </a:rPr>
              <a:t>图书期刊：</a:t>
            </a:r>
            <a:r>
              <a:rPr lang="zh-CN" altLang="en-US" sz="2800" dirty="0">
                <a:latin typeface="黑体" panose="02010609060101010101" pitchFamily="49" charset="-122"/>
                <a:ea typeface="黑体" panose="02010609060101010101" pitchFamily="49" charset="-122"/>
              </a:rPr>
              <a:t>中英文图书</a:t>
            </a:r>
            <a:r>
              <a:rPr lang="en-US" altLang="zh-CN" sz="2800" dirty="0">
                <a:latin typeface="黑体" panose="02010609060101010101" pitchFamily="49" charset="-122"/>
                <a:ea typeface="黑体" panose="02010609060101010101" pitchFamily="49" charset="-122"/>
              </a:rPr>
              <a:t>6461</a:t>
            </a:r>
            <a:r>
              <a:rPr lang="zh-CN" altLang="en-US" sz="2800" dirty="0">
                <a:latin typeface="黑体" panose="02010609060101010101" pitchFamily="49" charset="-122"/>
                <a:ea typeface="黑体" panose="02010609060101010101" pitchFamily="49" charset="-122"/>
              </a:rPr>
              <a:t>册、期刊</a:t>
            </a:r>
            <a:r>
              <a:rPr lang="en-US" altLang="zh-CN" sz="2800" dirty="0">
                <a:latin typeface="黑体" panose="02010609060101010101" pitchFamily="49" charset="-122"/>
                <a:ea typeface="黑体" panose="02010609060101010101" pitchFamily="49" charset="-122"/>
              </a:rPr>
              <a:t>17733</a:t>
            </a:r>
            <a:r>
              <a:rPr lang="zh-CN" altLang="en-US" sz="2800" dirty="0">
                <a:latin typeface="黑体" panose="02010609060101010101" pitchFamily="49" charset="-122"/>
                <a:ea typeface="黑体" panose="02010609060101010101" pitchFamily="49" charset="-122"/>
              </a:rPr>
              <a:t>册、电子图书</a:t>
            </a:r>
            <a:r>
              <a:rPr lang="en-US" altLang="zh-CN" sz="2800" dirty="0">
                <a:latin typeface="黑体" panose="02010609060101010101" pitchFamily="49" charset="-122"/>
                <a:ea typeface="黑体" panose="02010609060101010101" pitchFamily="49" charset="-122"/>
              </a:rPr>
              <a:t>25824</a:t>
            </a:r>
            <a:r>
              <a:rPr lang="zh-CN" altLang="en-US" sz="2800" dirty="0">
                <a:latin typeface="黑体" panose="02010609060101010101" pitchFamily="49" charset="-122"/>
                <a:ea typeface="黑体" panose="02010609060101010101" pitchFamily="49" charset="-122"/>
              </a:rPr>
              <a:t>册，专业期刊数据库</a:t>
            </a:r>
            <a:r>
              <a:rPr lang="en-US" altLang="zh-CN" sz="2800" dirty="0">
                <a:latin typeface="黑体" panose="02010609060101010101" pitchFamily="49" charset="-122"/>
                <a:ea typeface="黑体" panose="02010609060101010101" pitchFamily="49" charset="-122"/>
              </a:rPr>
              <a:t>3600</a:t>
            </a:r>
            <a:r>
              <a:rPr lang="zh-CN" altLang="en-US" sz="2800" dirty="0">
                <a:latin typeface="黑体" panose="02010609060101010101" pitchFamily="49" charset="-122"/>
                <a:ea typeface="黑体" panose="02010609060101010101" pitchFamily="49" charset="-122"/>
              </a:rPr>
              <a:t>多种</a:t>
            </a:r>
            <a:endParaRPr lang="en-US" altLang="zh-CN" sz="2800" dirty="0">
              <a:latin typeface="黑体" panose="02010609060101010101" pitchFamily="49" charset="-122"/>
              <a:ea typeface="黑体" panose="02010609060101010101" pitchFamily="49" charset="-122"/>
            </a:endParaRPr>
          </a:p>
          <a:p>
            <a:r>
              <a:rPr lang="zh-CN" altLang="en-US" sz="2800" dirty="0">
                <a:solidFill>
                  <a:schemeClr val="accent5">
                    <a:lumMod val="60000"/>
                    <a:lumOff val="40000"/>
                  </a:schemeClr>
                </a:solidFill>
                <a:latin typeface="黑体" panose="02010609060101010101" pitchFamily="49" charset="-122"/>
                <a:ea typeface="黑体" panose="02010609060101010101" pitchFamily="49" charset="-122"/>
              </a:rPr>
              <a:t>计算平台</a:t>
            </a:r>
            <a:r>
              <a:rPr lang="zh-CN" altLang="en-US" sz="2800" dirty="0">
                <a:solidFill>
                  <a:srgbClr val="FFC000"/>
                </a:solidFill>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刀片节点</a:t>
            </a:r>
            <a:r>
              <a:rPr lang="en-US" altLang="zh-CN" sz="2800" dirty="0">
                <a:latin typeface="黑体" panose="02010609060101010101" pitchFamily="49" charset="-122"/>
                <a:ea typeface="黑体" panose="02010609060101010101" pitchFamily="49" charset="-122"/>
              </a:rPr>
              <a:t>137</a:t>
            </a:r>
            <a:r>
              <a:rPr lang="zh-CN" altLang="en-US" sz="2800" dirty="0">
                <a:latin typeface="黑体" panose="02010609060101010101" pitchFamily="49" charset="-122"/>
                <a:ea typeface="黑体" panose="02010609060101010101" pitchFamily="49" charset="-122"/>
              </a:rPr>
              <a:t>个、</a:t>
            </a:r>
            <a:r>
              <a:rPr lang="en-US" altLang="zh-CN" sz="2800" dirty="0">
                <a:latin typeface="黑体" panose="02010609060101010101" pitchFamily="49" charset="-122"/>
                <a:ea typeface="黑体" panose="02010609060101010101" pitchFamily="49" charset="-122"/>
              </a:rPr>
              <a:t>GPU</a:t>
            </a:r>
            <a:r>
              <a:rPr lang="zh-CN" altLang="en-US" sz="2800" dirty="0">
                <a:latin typeface="黑体" panose="02010609060101010101" pitchFamily="49" charset="-122"/>
                <a:ea typeface="黑体" panose="02010609060101010101" pitchFamily="49" charset="-122"/>
              </a:rPr>
              <a:t>计算节点</a:t>
            </a:r>
            <a:r>
              <a:rPr lang="en-US" altLang="zh-CN" sz="2800" dirty="0">
                <a:latin typeface="黑体" panose="02010609060101010101" pitchFamily="49" charset="-122"/>
                <a:ea typeface="黑体" panose="02010609060101010101" pitchFamily="49" charset="-122"/>
              </a:rPr>
              <a:t>76</a:t>
            </a:r>
            <a:r>
              <a:rPr lang="zh-CN" altLang="en-US" sz="2800" dirty="0">
                <a:latin typeface="黑体" panose="02010609060101010101" pitchFamily="49" charset="-122"/>
                <a:ea typeface="黑体" panose="02010609060101010101" pitchFamily="49" charset="-122"/>
              </a:rPr>
              <a:t>个、大内存节点</a:t>
            </a:r>
            <a:r>
              <a:rPr lang="en-US" altLang="zh-CN" sz="2800" dirty="0">
                <a:latin typeface="黑体" panose="02010609060101010101" pitchFamily="49" charset="-122"/>
                <a:ea typeface="黑体" panose="02010609060101010101" pitchFamily="49" charset="-122"/>
              </a:rPr>
              <a:t>16</a:t>
            </a:r>
            <a:r>
              <a:rPr lang="zh-CN" altLang="en-US" sz="2800" dirty="0">
                <a:latin typeface="黑体" panose="02010609060101010101" pitchFamily="49" charset="-122"/>
                <a:ea typeface="黑体" panose="02010609060101010101" pitchFamily="49" charset="-122"/>
              </a:rPr>
              <a:t>个，共</a:t>
            </a:r>
            <a:r>
              <a:rPr lang="en-US" altLang="zh-CN" sz="2800" dirty="0">
                <a:latin typeface="黑体" panose="02010609060101010101" pitchFamily="49" charset="-122"/>
                <a:ea typeface="黑体" panose="02010609060101010101" pitchFamily="49" charset="-122"/>
              </a:rPr>
              <a:t>6336</a:t>
            </a:r>
            <a:r>
              <a:rPr lang="zh-CN" altLang="en-US" sz="2800" dirty="0">
                <a:latin typeface="黑体" panose="02010609060101010101" pitchFamily="49" charset="-122"/>
                <a:ea typeface="黑体" panose="02010609060101010101" pitchFamily="49" charset="-122"/>
              </a:rPr>
              <a:t>个计算核心、</a:t>
            </a:r>
            <a:r>
              <a:rPr lang="en-US" altLang="zh-CN" sz="2800" dirty="0">
                <a:latin typeface="黑体" panose="02010609060101010101" pitchFamily="49" charset="-122"/>
                <a:ea typeface="黑体" panose="02010609060101010101" pitchFamily="49" charset="-122"/>
              </a:rPr>
              <a:t>224</a:t>
            </a:r>
            <a:r>
              <a:rPr lang="zh-CN" altLang="en-US" sz="2800" dirty="0">
                <a:latin typeface="黑体" panose="02010609060101010101" pitchFamily="49" charset="-122"/>
                <a:ea typeface="黑体" panose="02010609060101010101" pitchFamily="49" charset="-122"/>
              </a:rPr>
              <a:t>块</a:t>
            </a:r>
            <a:r>
              <a:rPr lang="en-US" altLang="zh-CN" sz="2800" dirty="0">
                <a:latin typeface="黑体" panose="02010609060101010101" pitchFamily="49" charset="-122"/>
                <a:ea typeface="黑体" panose="02010609060101010101" pitchFamily="49" charset="-122"/>
              </a:rPr>
              <a:t>K20 GPU</a:t>
            </a:r>
            <a:r>
              <a:rPr lang="zh-CN" altLang="en-US" sz="2800" dirty="0">
                <a:latin typeface="黑体" panose="02010609060101010101" pitchFamily="49" charset="-122"/>
                <a:ea typeface="黑体" panose="02010609060101010101" pitchFamily="49" charset="-122"/>
              </a:rPr>
              <a:t>加速卡，理论峰值</a:t>
            </a:r>
            <a:r>
              <a:rPr lang="en-US" altLang="zh-CN" sz="2800" dirty="0">
                <a:latin typeface="黑体" panose="02010609060101010101" pitchFamily="49" charset="-122"/>
                <a:ea typeface="黑体" panose="02010609060101010101" pitchFamily="49" charset="-122"/>
              </a:rPr>
              <a:t>330</a:t>
            </a:r>
            <a:r>
              <a:rPr lang="zh-CN" altLang="en-US" sz="2800" dirty="0">
                <a:latin typeface="黑体" panose="02010609060101010101" pitchFamily="49" charset="-122"/>
                <a:ea typeface="黑体" panose="02010609060101010101" pitchFamily="49" charset="-122"/>
              </a:rPr>
              <a:t>万亿次，实测峰值</a:t>
            </a:r>
            <a:r>
              <a:rPr lang="en-US" altLang="zh-CN" sz="2800" dirty="0">
                <a:latin typeface="黑体" panose="02010609060101010101" pitchFamily="49" charset="-122"/>
                <a:ea typeface="黑体" panose="02010609060101010101" pitchFamily="49" charset="-122"/>
              </a:rPr>
              <a:t>245</a:t>
            </a:r>
            <a:r>
              <a:rPr lang="zh-CN" altLang="en-US" sz="2800" dirty="0">
                <a:latin typeface="黑体" panose="02010609060101010101" pitchFamily="49" charset="-122"/>
                <a:ea typeface="黑体" panose="02010609060101010101" pitchFamily="49" charset="-122"/>
              </a:rPr>
              <a:t>万亿次，可用存储</a:t>
            </a:r>
            <a:r>
              <a:rPr lang="en-US" altLang="zh-CN" sz="2800" dirty="0">
                <a:latin typeface="黑体" panose="02010609060101010101" pitchFamily="49" charset="-122"/>
                <a:ea typeface="黑体" panose="02010609060101010101" pitchFamily="49" charset="-122"/>
              </a:rPr>
              <a:t>480TB</a:t>
            </a:r>
            <a:r>
              <a:rPr lang="zh-CN" altLang="en-US" sz="2000" dirty="0"/>
              <a:t>。</a:t>
            </a:r>
            <a:endParaRPr lang="en-US" altLang="zh-CN" sz="2000" dirty="0"/>
          </a:p>
        </p:txBody>
      </p:sp>
      <p:grpSp>
        <p:nvGrpSpPr>
          <p:cNvPr id="5" name="组合 4">
            <a:extLst>
              <a:ext uri="{FF2B5EF4-FFF2-40B4-BE49-F238E27FC236}">
                <a16:creationId xmlns:a16="http://schemas.microsoft.com/office/drawing/2014/main" id="{3AE0CE36-4413-4995-9AC6-1AFE7C62194D}"/>
              </a:ext>
            </a:extLst>
          </p:cNvPr>
          <p:cNvGrpSpPr/>
          <p:nvPr/>
        </p:nvGrpSpPr>
        <p:grpSpPr>
          <a:xfrm>
            <a:off x="0" y="762229"/>
            <a:ext cx="12192000" cy="3418115"/>
            <a:chOff x="1053737" y="4088673"/>
            <a:chExt cx="9126012" cy="2743200"/>
          </a:xfrm>
        </p:grpSpPr>
        <p:graphicFrame>
          <p:nvGraphicFramePr>
            <p:cNvPr id="8" name="图表 7">
              <a:extLst>
                <a:ext uri="{FF2B5EF4-FFF2-40B4-BE49-F238E27FC236}">
                  <a16:creationId xmlns:a16="http://schemas.microsoft.com/office/drawing/2014/main" id="{4C3DAF2A-EBB8-4305-BB82-58BB86E878D8}"/>
                </a:ext>
              </a:extLst>
            </p:cNvPr>
            <p:cNvGraphicFramePr>
              <a:graphicFrameLocks/>
            </p:cNvGraphicFramePr>
            <p:nvPr>
              <p:extLst/>
            </p:nvPr>
          </p:nvGraphicFramePr>
          <p:xfrm>
            <a:off x="1053737" y="408867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a:extLst>
                <a:ext uri="{FF2B5EF4-FFF2-40B4-BE49-F238E27FC236}">
                  <a16:creationId xmlns:a16="http://schemas.microsoft.com/office/drawing/2014/main" id="{10A873D6-04CE-4A02-A118-6979850F9137}"/>
                </a:ext>
              </a:extLst>
            </p:cNvPr>
            <p:cNvGraphicFramePr>
              <a:graphicFrameLocks/>
            </p:cNvGraphicFramePr>
            <p:nvPr>
              <p:extLst/>
            </p:nvPr>
          </p:nvGraphicFramePr>
          <p:xfrm>
            <a:off x="5607749" y="4088673"/>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标题 1">
            <a:extLst>
              <a:ext uri="{FF2B5EF4-FFF2-40B4-BE49-F238E27FC236}">
                <a16:creationId xmlns:a16="http://schemas.microsoft.com/office/drawing/2014/main" id="{12DF3439-BDD8-4CA9-9094-0A379A39CE86}"/>
              </a:ext>
            </a:extLst>
          </p:cNvPr>
          <p:cNvSpPr>
            <a:spLocks noGrp="1"/>
          </p:cNvSpPr>
          <p:nvPr>
            <p:ph type="title"/>
          </p:nvPr>
        </p:nvSpPr>
        <p:spPr>
          <a:xfrm>
            <a:off x="0" y="1"/>
            <a:ext cx="12192000" cy="788534"/>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zh-CN" altLang="en-US" sz="3200" b="1" dirty="0">
                <a:latin typeface="黑体" panose="02010609060101010101" pitchFamily="49" charset="-122"/>
                <a:ea typeface="黑体" panose="02010609060101010101" pitchFamily="49" charset="-122"/>
              </a:rPr>
              <a:t>科学计算与信息平台建设（</a:t>
            </a:r>
            <a:r>
              <a:rPr lang="en-US" altLang="zh-CN" sz="3200" b="1" dirty="0">
                <a:latin typeface="黑体" panose="02010609060101010101" pitchFamily="49" charset="-122"/>
                <a:ea typeface="黑体" panose="02010609060101010101" pitchFamily="49" charset="-122"/>
              </a:rPr>
              <a:t>2012-2017</a:t>
            </a:r>
            <a:r>
              <a:rPr lang="zh-CN" altLang="en-US" sz="3200" b="1" dirty="0">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0993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6442" y="386080"/>
            <a:ext cx="11487540" cy="915345"/>
          </a:xfrm>
        </p:spPr>
        <p:txBody>
          <a:bodyPr>
            <a:noAutofit/>
          </a:bodyPr>
          <a:lstStyle/>
          <a:p>
            <a:r>
              <a:rPr lang="zh-CN" altLang="en-US" sz="4800" dirty="0">
                <a:latin typeface="黑体" panose="02010609060101010101" pitchFamily="49" charset="-122"/>
                <a:ea typeface="黑体" panose="02010609060101010101" pitchFamily="49" charset="-122"/>
              </a:rPr>
              <a:t>高性能计算集群建设情况（</a:t>
            </a:r>
            <a:r>
              <a:rPr lang="en-US" altLang="zh-CN" sz="4800" dirty="0">
                <a:latin typeface="黑体" panose="02010609060101010101" pitchFamily="49" charset="-122"/>
                <a:ea typeface="黑体" panose="02010609060101010101" pitchFamily="49" charset="-122"/>
              </a:rPr>
              <a:t>2012-2017</a:t>
            </a:r>
            <a:r>
              <a:rPr lang="zh-CN" altLang="en-US" sz="4800" dirty="0">
                <a:latin typeface="黑体" panose="02010609060101010101" pitchFamily="49" charset="-122"/>
                <a:ea typeface="黑体" panose="02010609060101010101" pitchFamily="49" charset="-122"/>
              </a:rPr>
              <a:t>）</a:t>
            </a:r>
            <a:endParaRPr lang="zh-CN" altLang="en-US" sz="4800" dirty="0">
              <a:solidFill>
                <a:srgbClr val="FF0000"/>
              </a:solidFill>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fld id="{9FF70B0C-C969-4C74-B32D-837D75022239}" type="slidenum">
              <a:rPr lang="zh-CN" altLang="en-US" smtClean="0"/>
              <a:t>17</a:t>
            </a:fld>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4131172538"/>
              </p:ext>
            </p:extLst>
          </p:nvPr>
        </p:nvGraphicFramePr>
        <p:xfrm>
          <a:off x="256441" y="1573347"/>
          <a:ext cx="11487540" cy="4460742"/>
        </p:xfrm>
        <a:graphic>
          <a:graphicData uri="http://schemas.openxmlformats.org/drawingml/2006/table">
            <a:tbl>
              <a:tblPr firstRow="1" firstCol="1" bandRow="1">
                <a:tableStyleId>{C4B1156A-380E-4F78-BDF5-A606A8083BF9}</a:tableStyleId>
              </a:tblPr>
              <a:tblGrid>
                <a:gridCol w="1004934">
                  <a:extLst>
                    <a:ext uri="{9D8B030D-6E8A-4147-A177-3AD203B41FA5}">
                      <a16:colId xmlns:a16="http://schemas.microsoft.com/office/drawing/2014/main" val="20000"/>
                    </a:ext>
                  </a:extLst>
                </a:gridCol>
                <a:gridCol w="4943193">
                  <a:extLst>
                    <a:ext uri="{9D8B030D-6E8A-4147-A177-3AD203B41FA5}">
                      <a16:colId xmlns:a16="http://schemas.microsoft.com/office/drawing/2014/main" val="20002"/>
                    </a:ext>
                  </a:extLst>
                </a:gridCol>
                <a:gridCol w="760491">
                  <a:extLst>
                    <a:ext uri="{9D8B030D-6E8A-4147-A177-3AD203B41FA5}">
                      <a16:colId xmlns:a16="http://schemas.microsoft.com/office/drawing/2014/main" val="20003"/>
                    </a:ext>
                  </a:extLst>
                </a:gridCol>
                <a:gridCol w="742384">
                  <a:extLst>
                    <a:ext uri="{9D8B030D-6E8A-4147-A177-3AD203B41FA5}">
                      <a16:colId xmlns:a16="http://schemas.microsoft.com/office/drawing/2014/main" val="20004"/>
                    </a:ext>
                  </a:extLst>
                </a:gridCol>
                <a:gridCol w="488887">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624689">
                  <a:extLst>
                    <a:ext uri="{9D8B030D-6E8A-4147-A177-3AD203B41FA5}">
                      <a16:colId xmlns:a16="http://schemas.microsoft.com/office/drawing/2014/main" val="20007"/>
                    </a:ext>
                  </a:extLst>
                </a:gridCol>
                <a:gridCol w="781189">
                  <a:extLst>
                    <a:ext uri="{9D8B030D-6E8A-4147-A177-3AD203B41FA5}">
                      <a16:colId xmlns:a16="http://schemas.microsoft.com/office/drawing/2014/main" val="20008"/>
                    </a:ext>
                  </a:extLst>
                </a:gridCol>
                <a:gridCol w="1227373">
                  <a:extLst>
                    <a:ext uri="{9D8B030D-6E8A-4147-A177-3AD203B41FA5}">
                      <a16:colId xmlns:a16="http://schemas.microsoft.com/office/drawing/2014/main" val="20009"/>
                    </a:ext>
                  </a:extLst>
                </a:gridCol>
              </a:tblGrid>
              <a:tr h="434813">
                <a:tc rowSpan="2">
                  <a:txBody>
                    <a:bodyPr/>
                    <a:lstStyle/>
                    <a:p>
                      <a:pPr algn="l">
                        <a:spcAft>
                          <a:spcPts val="0"/>
                        </a:spcAft>
                      </a:pPr>
                      <a:r>
                        <a:rPr lang="zh-CN" altLang="en-US" sz="2000" kern="0" dirty="0">
                          <a:effectLst/>
                        </a:rPr>
                        <a:t>年度</a:t>
                      </a:r>
                      <a:r>
                        <a:rPr lang="zh-CN" sz="2000" kern="0" dirty="0">
                          <a:effectLst/>
                        </a:rPr>
                        <a:t>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l">
                        <a:spcAft>
                          <a:spcPts val="0"/>
                        </a:spcAft>
                      </a:pPr>
                      <a:r>
                        <a:rPr lang="zh-CN" altLang="en-US"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项目具体名称</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4">
                  <a:txBody>
                    <a:bodyPr/>
                    <a:lstStyle/>
                    <a:p>
                      <a:pPr algn="l">
                        <a:spcAft>
                          <a:spcPts val="0"/>
                        </a:spcAft>
                      </a:pPr>
                      <a:r>
                        <a:rPr lang="zh-CN" sz="2000" kern="0" dirty="0">
                          <a:effectLst/>
                        </a:rPr>
                        <a:t>单节点配置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a:spcAft>
                          <a:spcPts val="0"/>
                        </a:spcAft>
                      </a:pPr>
                      <a:r>
                        <a:rPr lang="zh-CN" altLang="en-US"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系统指标</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10000"/>
                  </a:ext>
                </a:extLst>
              </a:tr>
              <a:tr h="636439">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2000" kern="0" dirty="0">
                          <a:effectLst/>
                        </a:rPr>
                        <a:t>主频</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2000" kern="0" dirty="0">
                          <a:effectLst/>
                        </a:rPr>
                        <a:t>内存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2000" kern="0" dirty="0">
                          <a:effectLst/>
                        </a:rPr>
                        <a:t>核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GPU</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altLang="en-US" sz="2000" kern="100" dirty="0">
                          <a:effectLst/>
                        </a:rPr>
                        <a:t>台</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2000" kern="0" dirty="0">
                          <a:effectLst/>
                        </a:rPr>
                        <a:t>核数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altLang="en-US" sz="2000" kern="0" dirty="0">
                          <a:effectLst/>
                        </a:rPr>
                        <a:t>理论峰值</a:t>
                      </a:r>
                      <a:r>
                        <a:rPr lang="zh-CN" sz="2000" kern="0" dirty="0">
                          <a:effectLst/>
                        </a:rPr>
                        <a:t>（万亿次）</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58231">
                <a:tc>
                  <a:txBody>
                    <a:bodyPr/>
                    <a:lstStyle/>
                    <a:p>
                      <a:pPr algn="l">
                        <a:spcAft>
                          <a:spcPts val="0"/>
                        </a:spcAft>
                      </a:pPr>
                      <a:r>
                        <a:rPr lang="en-US" altLang="zh-CN" sz="2000" kern="0" dirty="0">
                          <a:solidFill>
                            <a:schemeClr val="dk1"/>
                          </a:solidFill>
                          <a:effectLst/>
                          <a:latin typeface="+mn-lt"/>
                          <a:ea typeface="+mn-ea"/>
                          <a:cs typeface="+mn-cs"/>
                        </a:rPr>
                        <a:t>2012</a:t>
                      </a:r>
                      <a:r>
                        <a:rPr lang="zh-CN" altLang="en-US" sz="2000" kern="0" dirty="0">
                          <a:solidFill>
                            <a:schemeClr val="dk1"/>
                          </a:solidFill>
                          <a:effectLst/>
                          <a:latin typeface="+mn-lt"/>
                          <a:ea typeface="+mn-ea"/>
                          <a:cs typeface="+mn-cs"/>
                        </a:rPr>
                        <a:t>年</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altLang="en-US" sz="2000" dirty="0">
                          <a:effectLst/>
                        </a:rPr>
                        <a:t>理论物理及其交叉科学高性能并行计算集群系统</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2.3G</a:t>
                      </a:r>
                      <a:endParaRPr lang="zh-CN" sz="2000" kern="100" dirty="0">
                        <a:effectLst/>
                      </a:endParaRPr>
                    </a:p>
                  </a:txBody>
                  <a:tcPr marL="68580" marR="68580" marT="0" marB="0"/>
                </a:tc>
                <a:tc>
                  <a:txBody>
                    <a:bodyPr/>
                    <a:lstStyle/>
                    <a:p>
                      <a:pPr algn="l">
                        <a:spcAft>
                          <a:spcPts val="0"/>
                        </a:spcAft>
                      </a:pPr>
                      <a:r>
                        <a:rPr lang="en-US" sz="2000" kern="0">
                          <a:effectLst/>
                        </a:rPr>
                        <a:t>64G</a:t>
                      </a:r>
                      <a:endParaRPr lang="zh-CN" sz="2000" kern="10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32</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a:effectLst/>
                        </a:rPr>
                        <a:t>0 </a:t>
                      </a:r>
                      <a:endParaRPr lang="zh-CN" sz="2000" kern="10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a:effectLst/>
                        </a:rPr>
                        <a:t>90 </a:t>
                      </a:r>
                      <a:endParaRPr lang="zh-CN" sz="2000" kern="10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a:effectLst/>
                        </a:rPr>
                        <a:t>2880 </a:t>
                      </a:r>
                      <a:endParaRPr lang="zh-CN" sz="2000" kern="10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a:effectLst/>
                        </a:rPr>
                        <a:t>26.5 </a:t>
                      </a:r>
                      <a:endParaRPr lang="zh-CN" sz="2000" kern="10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9299">
                <a:tc>
                  <a:txBody>
                    <a:bodyPr/>
                    <a:lstStyle/>
                    <a:p>
                      <a:pPr algn="l">
                        <a:spcAft>
                          <a:spcPts val="0"/>
                        </a:spcAft>
                      </a:pPr>
                      <a:r>
                        <a:rPr lang="en-US" altLang="zh-CN" sz="2000" kern="0" dirty="0">
                          <a:effectLst/>
                        </a:rPr>
                        <a:t>2013</a:t>
                      </a:r>
                      <a:r>
                        <a:rPr lang="zh-CN" altLang="en-US" sz="2000" kern="0" dirty="0">
                          <a:effectLst/>
                        </a:rPr>
                        <a:t>年</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基于</a:t>
                      </a:r>
                      <a:r>
                        <a:rPr lang="en-US" altLang="zh-CN" sz="2000" kern="100" dirty="0">
                          <a:solidFill>
                            <a:srgbClr val="23266A"/>
                          </a:solidFill>
                          <a:effectLst/>
                          <a:latin typeface="Calibri" panose="020F0502020204030204" pitchFamily="34" charset="0"/>
                          <a:ea typeface="+mn-ea"/>
                          <a:cs typeface="Times New Roman" panose="02020603050405020304" pitchFamily="18" charset="0"/>
                        </a:rPr>
                        <a:t>GPU</a:t>
                      </a: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技术的理论物理及其交叉科学模拟平台（</a:t>
                      </a:r>
                      <a:r>
                        <a:rPr lang="en-US" altLang="zh-CN" sz="2000" kern="100" dirty="0">
                          <a:solidFill>
                            <a:srgbClr val="23266A"/>
                          </a:solidFill>
                          <a:effectLst/>
                          <a:latin typeface="Calibri" panose="020F0502020204030204" pitchFamily="34" charset="0"/>
                          <a:ea typeface="+mn-ea"/>
                          <a:cs typeface="Times New Roman" panose="02020603050405020304" pitchFamily="18" charset="0"/>
                        </a:rPr>
                        <a:t>I</a:t>
                      </a: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期）</a:t>
                      </a:r>
                      <a:endParaRPr lang="zh-CN" altLang="zh-CN" sz="2000" kern="100" dirty="0">
                        <a:solidFill>
                          <a:srgbClr val="23266A"/>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l">
                        <a:spcAft>
                          <a:spcPts val="0"/>
                        </a:spcAft>
                      </a:pPr>
                      <a:r>
                        <a:rPr lang="en-US" sz="2000" kern="0" dirty="0">
                          <a:effectLst/>
                        </a:rPr>
                        <a:t>2.5G</a:t>
                      </a:r>
                      <a:endParaRPr lang="zh-CN" sz="2000" kern="100" dirty="0">
                        <a:effectLst/>
                      </a:endParaRPr>
                    </a:p>
                  </a:txBody>
                  <a:tcPr marL="68580" marR="68580" marT="0" marB="0"/>
                </a:tc>
                <a:tc>
                  <a:txBody>
                    <a:bodyPr/>
                    <a:lstStyle/>
                    <a:p>
                      <a:pPr algn="l">
                        <a:spcAft>
                          <a:spcPts val="0"/>
                        </a:spcAft>
                      </a:pPr>
                      <a:r>
                        <a:rPr lang="en-US" sz="2000" kern="0" dirty="0">
                          <a:effectLst/>
                        </a:rPr>
                        <a:t>32G</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12</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2* K20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40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480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2000" kern="0" dirty="0">
                          <a:effectLst/>
                        </a:rPr>
                        <a:t>103 </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7406">
                <a:tc>
                  <a:txBody>
                    <a:bodyPr/>
                    <a:lstStyle/>
                    <a:p>
                      <a:pPr algn="l">
                        <a:spcAft>
                          <a:spcPts val="0"/>
                        </a:spcAft>
                      </a:pPr>
                      <a:r>
                        <a:rPr lang="en-US" altLang="zh-CN" sz="2000" kern="100" dirty="0">
                          <a:effectLst/>
                        </a:rPr>
                        <a:t>2014</a:t>
                      </a:r>
                      <a:r>
                        <a:rPr lang="zh-CN" altLang="en-US" sz="2000" kern="100" dirty="0">
                          <a:effectLst/>
                        </a:rPr>
                        <a:t>年</a:t>
                      </a:r>
                      <a:endParaRPr lang="en-US" altLang="zh-CN" sz="2000" kern="100" dirty="0">
                        <a:effectLst/>
                      </a:endParaRPr>
                    </a:p>
                  </a:txBody>
                  <a:tcPr marL="68580" marR="68580" marT="0" marB="0"/>
                </a:tc>
                <a:tc>
                  <a:txBody>
                    <a:bodyPr/>
                    <a:lstStyle/>
                    <a:p>
                      <a:pPr algn="l">
                        <a:spcAft>
                          <a:spcPts val="0"/>
                        </a:spcAft>
                      </a:pP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基于</a:t>
                      </a:r>
                      <a:r>
                        <a:rPr lang="en-US" altLang="zh-CN" sz="2000" kern="100" dirty="0">
                          <a:solidFill>
                            <a:srgbClr val="23266A"/>
                          </a:solidFill>
                          <a:effectLst/>
                          <a:latin typeface="Calibri" panose="020F0502020204030204" pitchFamily="34" charset="0"/>
                          <a:ea typeface="+mn-ea"/>
                          <a:cs typeface="Times New Roman" panose="02020603050405020304" pitchFamily="18" charset="0"/>
                        </a:rPr>
                        <a:t>GPU</a:t>
                      </a: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技术的理论物理及其交叉科学模拟平台（</a:t>
                      </a:r>
                      <a:r>
                        <a:rPr lang="en-US" altLang="zh-CN" sz="2000" kern="100" dirty="0">
                          <a:solidFill>
                            <a:srgbClr val="23266A"/>
                          </a:solidFill>
                          <a:effectLst/>
                          <a:latin typeface="Calibri" panose="020F0502020204030204" pitchFamily="34" charset="0"/>
                          <a:ea typeface="+mn-ea"/>
                          <a:cs typeface="Times New Roman" panose="02020603050405020304" pitchFamily="18" charset="0"/>
                        </a:rPr>
                        <a:t>II</a:t>
                      </a: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期）</a:t>
                      </a:r>
                      <a:endParaRPr lang="zh-CN" altLang="zh-CN" sz="2000" kern="100" dirty="0">
                        <a:solidFill>
                          <a:srgbClr val="23266A"/>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l">
                        <a:spcAft>
                          <a:spcPts val="0"/>
                        </a:spcAft>
                      </a:pPr>
                      <a:r>
                        <a:rPr lang="en-US" altLang="zh-CN" sz="2000" kern="100" dirty="0">
                          <a:effectLst/>
                        </a:rPr>
                        <a:t>2.0G</a:t>
                      </a:r>
                    </a:p>
                  </a:txBody>
                  <a:tcPr marL="68580" marR="68580" marT="0" marB="0"/>
                </a:tc>
                <a:tc>
                  <a:txBody>
                    <a:bodyPr/>
                    <a:lstStyle/>
                    <a:p>
                      <a:pPr algn="l">
                        <a:spcAft>
                          <a:spcPts val="0"/>
                        </a:spcAft>
                      </a:pPr>
                      <a:r>
                        <a:rPr lang="en-US" altLang="zh-CN" sz="2000" kern="100" dirty="0">
                          <a:effectLst/>
                        </a:rPr>
                        <a:t>64G</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effectLst/>
                        </a:rPr>
                        <a:t>16</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effectLst/>
                        </a:rPr>
                        <a:t>4*K20</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effectLst/>
                        </a:rPr>
                        <a:t>36</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effectLst/>
                        </a:rPr>
                        <a:t>576</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effectLst/>
                        </a:rPr>
                        <a:t>177.7</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19955">
                <a:tc>
                  <a:txBody>
                    <a:bodyPr/>
                    <a:lstStyle/>
                    <a:p>
                      <a:pPr algn="l">
                        <a:spcAft>
                          <a:spcPts val="0"/>
                        </a:spcAft>
                      </a:pPr>
                      <a:r>
                        <a:rPr lang="en-US" altLang="zh-CN" sz="2000" kern="100" dirty="0">
                          <a:effectLst/>
                        </a:rPr>
                        <a:t>2015</a:t>
                      </a:r>
                      <a:r>
                        <a:rPr lang="zh-CN" altLang="en-US" sz="2000" kern="100" dirty="0">
                          <a:effectLst/>
                        </a:rPr>
                        <a:t>年</a:t>
                      </a:r>
                      <a:endParaRPr lang="en-US" altLang="zh-CN" sz="2000" kern="100" dirty="0">
                        <a:effectLst/>
                      </a:endParaRPr>
                    </a:p>
                  </a:txBody>
                  <a:tcPr marL="68580" marR="68580" marT="0" marB="0"/>
                </a:tc>
                <a:tc>
                  <a:txBody>
                    <a:bodyPr/>
                    <a:lstStyle/>
                    <a:p>
                      <a:pPr algn="l">
                        <a:spcAft>
                          <a:spcPts val="0"/>
                        </a:spcAft>
                      </a:pP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基于云存储的科研应用云平台</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7">
                  <a:txBody>
                    <a:bodyPr/>
                    <a:lstStyle/>
                    <a:p>
                      <a:pPr algn="l">
                        <a:spcAft>
                          <a:spcPts val="0"/>
                        </a:spcAft>
                      </a:pPr>
                      <a:r>
                        <a:rPr lang="zh-CN" altLang="en-US"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用于研究所</a:t>
                      </a:r>
                      <a:r>
                        <a:rPr lang="zh-CN" altLang="en-US"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私有云  平台</a:t>
                      </a:r>
                      <a:r>
                        <a:rPr lang="zh-CN" altLang="en-US"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建设</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0245">
                <a:tc>
                  <a:txBody>
                    <a:bodyPr/>
                    <a:lstStyle/>
                    <a:p>
                      <a:pPr algn="l">
                        <a:spcAft>
                          <a:spcPts val="0"/>
                        </a:spcAft>
                      </a:pPr>
                      <a:r>
                        <a:rPr lang="en-US" altLang="zh-CN" sz="2000" kern="100" dirty="0">
                          <a:effectLst/>
                        </a:rPr>
                        <a:t>2016</a:t>
                      </a:r>
                      <a:r>
                        <a:rPr lang="zh-CN" altLang="en-US" sz="2000" kern="100" dirty="0">
                          <a:effectLst/>
                        </a:rPr>
                        <a:t>年</a:t>
                      </a:r>
                      <a:endParaRPr lang="en-US" altLang="zh-CN" sz="2000" kern="100" dirty="0">
                        <a:effectLst/>
                      </a:endParaRPr>
                    </a:p>
                  </a:txBody>
                  <a:tcPr marL="68580" marR="68580" marT="0" marB="0"/>
                </a:tc>
                <a:tc>
                  <a:txBody>
                    <a:bodyPr/>
                    <a:lstStyle/>
                    <a:p>
                      <a:pPr algn="l">
                        <a:spcAft>
                          <a:spcPts val="0"/>
                        </a:spcAft>
                      </a:pP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宇宙组成及其演化过程模拟平台</a:t>
                      </a:r>
                      <a:r>
                        <a:rPr lang="en-US" altLang="zh-CN" sz="2000" kern="100" dirty="0">
                          <a:solidFill>
                            <a:srgbClr val="23266A"/>
                          </a:solidFill>
                          <a:effectLst/>
                          <a:latin typeface="Calibri" panose="020F0502020204030204" pitchFamily="34" charset="0"/>
                          <a:ea typeface="+mn-ea"/>
                          <a:cs typeface="Times New Roman" panose="02020603050405020304" pitchFamily="18" charset="0"/>
                        </a:rPr>
                        <a:t>I</a:t>
                      </a: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期</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2.2</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1TB</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56</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16</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896</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31.5</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0245">
                <a:tc>
                  <a:txBody>
                    <a:bodyPr/>
                    <a:lstStyle/>
                    <a:p>
                      <a:pPr algn="l">
                        <a:spcAft>
                          <a:spcPts val="0"/>
                        </a:spcAft>
                      </a:pPr>
                      <a:r>
                        <a:rPr lang="en-US" altLang="zh-CN" sz="2000" kern="100" dirty="0">
                          <a:effectLst/>
                        </a:rPr>
                        <a:t>2017</a:t>
                      </a:r>
                      <a:r>
                        <a:rPr lang="zh-CN" altLang="en-US" sz="2000" kern="100" dirty="0">
                          <a:effectLst/>
                        </a:rPr>
                        <a:t>年</a:t>
                      </a:r>
                      <a:endParaRPr lang="en-US" altLang="zh-CN" sz="2000" kern="100" dirty="0">
                        <a:effectLst/>
                      </a:endParaRPr>
                    </a:p>
                  </a:txBody>
                  <a:tcPr marL="68580" marR="68580" marT="0" marB="0"/>
                </a:tc>
                <a:tc>
                  <a:txBody>
                    <a:bodyPr/>
                    <a:lstStyle/>
                    <a:p>
                      <a:pPr algn="l">
                        <a:spcAft>
                          <a:spcPts val="0"/>
                        </a:spcAft>
                      </a:pPr>
                      <a:r>
                        <a:rPr lang="zh-CN" altLang="en-US" sz="2000" kern="100" dirty="0">
                          <a:solidFill>
                            <a:srgbClr val="23266A"/>
                          </a:solidFill>
                          <a:effectLst/>
                          <a:latin typeface="Calibri" panose="020F0502020204030204" pitchFamily="34" charset="0"/>
                          <a:ea typeface="+mn-ea"/>
                          <a:cs typeface="Times New Roman" panose="02020603050405020304" pitchFamily="18" charset="0"/>
                        </a:rPr>
                        <a:t>物质深层次结构模拟平台</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7">
                  <a:txBody>
                    <a:bodyPr/>
                    <a:lstStyle/>
                    <a:p>
                      <a:pPr algn="l">
                        <a:spcAft>
                          <a:spcPts val="0"/>
                        </a:spcAft>
                      </a:pPr>
                      <a:r>
                        <a:rPr lang="zh-CN" altLang="en-US"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已批复，正在执行</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0245">
                <a:tc>
                  <a:txBody>
                    <a:bodyPr/>
                    <a:lstStyle/>
                    <a:p>
                      <a:pPr algn="l">
                        <a:spcAft>
                          <a:spcPts val="0"/>
                        </a:spcAft>
                      </a:pPr>
                      <a:r>
                        <a:rPr lang="zh-CN" altLang="en-US" sz="2000" kern="100" dirty="0">
                          <a:effectLst/>
                        </a:rPr>
                        <a:t>合计</a:t>
                      </a:r>
                      <a:endParaRPr lang="en-US" altLang="zh-CN" sz="2000" kern="100" dirty="0">
                        <a:effectLst/>
                      </a:endParaRPr>
                    </a:p>
                  </a:txBody>
                  <a:tcPr marL="68580" marR="68580" marT="0" marB="0"/>
                </a:tc>
                <a:tc gridSpan="5">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pPr algn="l">
                        <a:spcAft>
                          <a:spcPts val="0"/>
                        </a:spcAft>
                      </a:pP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182</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5728</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alt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rPr>
                        <a:t>338.7</a:t>
                      </a:r>
                      <a:endParaRPr lang="zh-CN" sz="2000" kern="100" dirty="0">
                        <a:solidFill>
                          <a:srgbClr val="23266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6" name="矩形 5"/>
          <p:cNvSpPr/>
          <p:nvPr/>
        </p:nvSpPr>
        <p:spPr>
          <a:xfrm>
            <a:off x="81281" y="6218755"/>
            <a:ext cx="12184655" cy="369332"/>
          </a:xfrm>
          <a:prstGeom prst="rect">
            <a:avLst/>
          </a:prstGeom>
        </p:spPr>
        <p:txBody>
          <a:bodyPr wrap="square">
            <a:spAutoFit/>
          </a:bodyPr>
          <a:lstStyle/>
          <a:p>
            <a:pPr algn="ctr"/>
            <a:r>
              <a:rPr lang="en-US" altLang="zh-CN" dirty="0">
                <a:solidFill>
                  <a:srgbClr val="666666"/>
                </a:solidFill>
                <a:latin typeface="Arial" panose="020B0604020202020204" pitchFamily="34" charset="0"/>
              </a:rPr>
              <a:t>2013</a:t>
            </a:r>
            <a:r>
              <a:rPr lang="zh-CN" altLang="en-US" dirty="0">
                <a:solidFill>
                  <a:srgbClr val="666666"/>
                </a:solidFill>
                <a:latin typeface="Arial" panose="020B0604020202020204" pitchFamily="34" charset="0"/>
              </a:rPr>
              <a:t>年度，我所计算平台入选“</a:t>
            </a:r>
            <a:r>
              <a:rPr lang="en-US" altLang="zh-CN" dirty="0">
                <a:solidFill>
                  <a:srgbClr val="666666"/>
                </a:solidFill>
                <a:latin typeface="Arial" panose="020B0604020202020204" pitchFamily="34" charset="0"/>
              </a:rPr>
              <a:t>2013</a:t>
            </a:r>
            <a:r>
              <a:rPr lang="zh-CN" altLang="en-US" dirty="0">
                <a:solidFill>
                  <a:srgbClr val="666666"/>
                </a:solidFill>
                <a:latin typeface="Arial" panose="020B0604020202020204" pitchFamily="34" charset="0"/>
              </a:rPr>
              <a:t>中国高性能计算机性能</a:t>
            </a:r>
            <a:r>
              <a:rPr lang="en-US" altLang="zh-CN" dirty="0">
                <a:solidFill>
                  <a:srgbClr val="CC0000"/>
                </a:solidFill>
                <a:latin typeface="Arial" panose="020B0604020202020204" pitchFamily="34" charset="0"/>
              </a:rPr>
              <a:t>TOP100</a:t>
            </a:r>
            <a:r>
              <a:rPr lang="zh-CN" altLang="en-US" dirty="0">
                <a:solidFill>
                  <a:srgbClr val="666666"/>
                </a:solidFill>
                <a:latin typeface="Arial" panose="020B0604020202020204" pitchFamily="34" charset="0"/>
              </a:rPr>
              <a:t>排行榜”</a:t>
            </a:r>
            <a:endParaRPr lang="zh-CN" altLang="en-US" dirty="0"/>
          </a:p>
        </p:txBody>
      </p:sp>
    </p:spTree>
    <p:extLst>
      <p:ext uri="{BB962C8B-B14F-4D97-AF65-F5344CB8AC3E}">
        <p14:creationId xmlns:p14="http://schemas.microsoft.com/office/powerpoint/2010/main" val="159425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590" y="365125"/>
            <a:ext cx="10968210" cy="800791"/>
          </a:xfrm>
        </p:spPr>
        <p:txBody>
          <a:bodyPr/>
          <a:lstStyle/>
          <a:p>
            <a:r>
              <a:rPr lang="zh-CN" altLang="en-US" dirty="0"/>
              <a:t>计算平台成果统计</a:t>
            </a:r>
            <a:endParaRPr lang="zh-CN" altLang="en-US" sz="3200" dirty="0"/>
          </a:p>
        </p:txBody>
      </p:sp>
      <p:sp>
        <p:nvSpPr>
          <p:cNvPr id="3" name="内容占位符 2"/>
          <p:cNvSpPr>
            <a:spLocks noGrp="1"/>
          </p:cNvSpPr>
          <p:nvPr>
            <p:ph idx="1"/>
          </p:nvPr>
        </p:nvSpPr>
        <p:spPr>
          <a:xfrm>
            <a:off x="385590" y="1279527"/>
            <a:ext cx="11799066" cy="4548618"/>
          </a:xfrm>
        </p:spPr>
        <p:txBody>
          <a:bodyPr>
            <a:normAutofit/>
          </a:bodyPr>
          <a:lstStyle/>
          <a:p>
            <a:r>
              <a:rPr lang="zh-CN" altLang="en-US" dirty="0"/>
              <a:t>目前计算平台已有所内外用户</a:t>
            </a:r>
            <a:r>
              <a:rPr lang="en-US" altLang="zh-CN" dirty="0"/>
              <a:t>186</a:t>
            </a:r>
            <a:r>
              <a:rPr lang="zh-CN" altLang="en-US" dirty="0"/>
              <a:t>个，</a:t>
            </a:r>
            <a:endParaRPr lang="en-US" altLang="zh-CN" dirty="0"/>
          </a:p>
          <a:p>
            <a:pPr lvl="1"/>
            <a:r>
              <a:rPr lang="zh-CN" altLang="en-US" dirty="0"/>
              <a:t>包括高能所、大连化物所、北师大、南京大学、南开大学等单位</a:t>
            </a:r>
            <a:endParaRPr lang="en-US" altLang="zh-CN" dirty="0"/>
          </a:p>
          <a:p>
            <a:r>
              <a:rPr lang="zh-CN" altLang="en-US" dirty="0"/>
              <a:t>计算平台收录用户发表的</a:t>
            </a:r>
            <a:r>
              <a:rPr lang="en-US" altLang="zh-CN" dirty="0"/>
              <a:t>SCI</a:t>
            </a:r>
            <a:r>
              <a:rPr lang="zh-CN" altLang="en-US" dirty="0"/>
              <a:t>论文已有</a:t>
            </a:r>
            <a:r>
              <a:rPr lang="en-US" altLang="zh-CN" dirty="0"/>
              <a:t>38</a:t>
            </a:r>
            <a:r>
              <a:rPr lang="zh-CN" altLang="en-US" dirty="0"/>
              <a:t>篇</a:t>
            </a:r>
            <a:r>
              <a:rPr lang="en-US" altLang="zh-CN" dirty="0"/>
              <a:t>[2014-2017]</a:t>
            </a:r>
          </a:p>
          <a:p>
            <a:pPr lvl="1"/>
            <a:r>
              <a:rPr lang="zh-CN" altLang="en-US" dirty="0"/>
              <a:t>其中，</a:t>
            </a:r>
            <a:r>
              <a:rPr lang="en-US" altLang="zh-CN" dirty="0"/>
              <a:t>2016</a:t>
            </a:r>
            <a:r>
              <a:rPr lang="zh-CN" altLang="en-US" dirty="0"/>
              <a:t>年发表的</a:t>
            </a:r>
            <a:r>
              <a:rPr lang="en-US" altLang="zh-CN" dirty="0"/>
              <a:t>SCI</a:t>
            </a:r>
            <a:r>
              <a:rPr lang="zh-CN" altLang="en-US" dirty="0"/>
              <a:t>论文</a:t>
            </a:r>
            <a:r>
              <a:rPr lang="en-US" altLang="zh-CN" dirty="0">
                <a:solidFill>
                  <a:srgbClr val="FF0000"/>
                </a:solidFill>
              </a:rPr>
              <a:t>23</a:t>
            </a:r>
            <a:r>
              <a:rPr lang="zh-CN" altLang="en-US" dirty="0"/>
              <a:t>篇</a:t>
            </a:r>
            <a:endParaRPr lang="en-US" altLang="zh-CN" dirty="0"/>
          </a:p>
          <a:p>
            <a:r>
              <a:rPr lang="en-US" altLang="zh-CN" dirty="0"/>
              <a:t>2016</a:t>
            </a:r>
            <a:r>
              <a:rPr lang="zh-CN" altLang="en-US" dirty="0"/>
              <a:t>年平台上完成的代表论文：</a:t>
            </a:r>
            <a:endParaRPr lang="en-US" altLang="zh-CN" dirty="0"/>
          </a:p>
          <a:p>
            <a:pPr lvl="1"/>
            <a:r>
              <a:rPr lang="zh-CN" altLang="en-US" dirty="0"/>
              <a:t>周海军课题组：</a:t>
            </a:r>
            <a:r>
              <a:rPr lang="en-US" altLang="zh-CN" dirty="0"/>
              <a:t>Physical Review E 94, 012305(2016)</a:t>
            </a:r>
          </a:p>
          <a:p>
            <a:pPr lvl="1"/>
            <a:r>
              <a:rPr lang="zh-CN" altLang="en-US" dirty="0"/>
              <a:t>周善贵课题组：</a:t>
            </a:r>
            <a:r>
              <a:rPr lang="en-US" altLang="zh-CN" dirty="0"/>
              <a:t>PHYSICAL REVIEW LETTERS</a:t>
            </a:r>
            <a:r>
              <a:rPr lang="zh-CN" altLang="en-US" i="1" dirty="0"/>
              <a:t>，</a:t>
            </a:r>
            <a:r>
              <a:rPr lang="en-US" altLang="zh-CN" i="1" dirty="0"/>
              <a:t>116, 11</a:t>
            </a:r>
            <a:r>
              <a:rPr lang="en-US" altLang="zh-CN" dirty="0"/>
              <a:t>(2016)</a:t>
            </a:r>
          </a:p>
          <a:p>
            <a:pPr lvl="1"/>
            <a:r>
              <a:rPr lang="zh-CN" altLang="en-US" dirty="0"/>
              <a:t>王延颋课题组：</a:t>
            </a:r>
            <a:r>
              <a:rPr lang="en-US" altLang="zh-CN" dirty="0"/>
              <a:t>Chem. Phys. 145, 191101(2016)</a:t>
            </a:r>
            <a:r>
              <a:rPr lang="zh-CN" altLang="en-US" dirty="0"/>
              <a:t>、</a:t>
            </a:r>
            <a:r>
              <a:rPr lang="en-US" altLang="zh-CN" dirty="0"/>
              <a:t> Scientific Reports 6, 19644(2016)</a:t>
            </a:r>
          </a:p>
          <a:p>
            <a:pPr lvl="1"/>
            <a:r>
              <a:rPr lang="zh-CN" altLang="en-US" dirty="0"/>
              <a:t>北师大郭文安课题组：</a:t>
            </a:r>
            <a:r>
              <a:rPr lang="en-US" altLang="zh-CN" dirty="0"/>
              <a:t>Science, 352, 231 (2016)</a:t>
            </a:r>
          </a:p>
          <a:p>
            <a:pPr lvl="1"/>
            <a:r>
              <a:rPr lang="zh-CN" altLang="en-US" dirty="0"/>
              <a:t>大连化物所李国辉课题组：</a:t>
            </a:r>
            <a:r>
              <a:rPr lang="en-US" altLang="zh-CN" dirty="0"/>
              <a:t>Nature Comm., 7, 10180</a:t>
            </a:r>
            <a:r>
              <a:rPr lang="zh-CN" altLang="en-US" dirty="0"/>
              <a:t>（</a:t>
            </a:r>
            <a:r>
              <a:rPr lang="en-US" altLang="zh-CN" dirty="0"/>
              <a:t>2016</a:t>
            </a:r>
            <a:r>
              <a:rPr lang="zh-CN" altLang="en-US" dirty="0"/>
              <a:t>）</a:t>
            </a:r>
            <a:endParaRPr lang="en-US" altLang="zh-CN"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18</a:t>
            </a:fld>
            <a:endParaRPr lang="zh-CN" altLang="en-US"/>
          </a:p>
        </p:txBody>
      </p:sp>
      <p:sp>
        <p:nvSpPr>
          <p:cNvPr id="5" name="文本框 4"/>
          <p:cNvSpPr txBox="1"/>
          <p:nvPr/>
        </p:nvSpPr>
        <p:spPr>
          <a:xfrm>
            <a:off x="0" y="5941756"/>
            <a:ext cx="12184656" cy="646331"/>
          </a:xfrm>
          <a:prstGeom prst="rect">
            <a:avLst/>
          </a:prstGeom>
          <a:noFill/>
        </p:spPr>
        <p:txBody>
          <a:bodyPr wrap="square" rtlCol="0">
            <a:spAutoFit/>
          </a:bodyPr>
          <a:lstStyle/>
          <a:p>
            <a:pPr algn="ctr"/>
            <a:r>
              <a:rPr lang="en-US" altLang="zh-CN" dirty="0"/>
              <a:t>#</a:t>
            </a:r>
            <a:r>
              <a:rPr lang="zh-CN" altLang="en-US" dirty="0"/>
              <a:t>备注：收文数据由研究所图书馆提供，具体论文请参考研究所机构知识库：</a:t>
            </a:r>
            <a:endParaRPr lang="en-US" altLang="zh-CN" dirty="0"/>
          </a:p>
          <a:p>
            <a:pPr algn="ctr"/>
            <a:r>
              <a:rPr lang="en-US" altLang="zh-CN" b="1" u="sng" dirty="0"/>
              <a:t>http://ir.itp.ac.cn/handle/311006/21226</a:t>
            </a:r>
            <a:endParaRPr lang="zh-CN" altLang="en-US" b="1" u="sng" dirty="0"/>
          </a:p>
        </p:txBody>
      </p:sp>
    </p:spTree>
    <p:extLst>
      <p:ext uri="{BB962C8B-B14F-4D97-AF65-F5344CB8AC3E}">
        <p14:creationId xmlns:p14="http://schemas.microsoft.com/office/powerpoint/2010/main" val="219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5760" y="365126"/>
            <a:ext cx="10988040" cy="881784"/>
          </a:xfrm>
        </p:spPr>
        <p:txBody>
          <a:bodyPr/>
          <a:lstStyle/>
          <a:p>
            <a:r>
              <a:rPr lang="zh-CN" altLang="en-US" dirty="0"/>
              <a:t>高能实验与量子场论</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19</a:t>
            </a:fld>
            <a:endParaRPr lang="zh-CN" altLang="en-US"/>
          </a:p>
        </p:txBody>
      </p:sp>
      <p:grpSp>
        <p:nvGrpSpPr>
          <p:cNvPr id="16" name="组合 15"/>
          <p:cNvGrpSpPr/>
          <p:nvPr/>
        </p:nvGrpSpPr>
        <p:grpSpPr>
          <a:xfrm>
            <a:off x="1325876" y="4806401"/>
            <a:ext cx="10027923" cy="1669096"/>
            <a:chOff x="1325877" y="1838788"/>
            <a:chExt cx="10027923" cy="1669096"/>
          </a:xfrm>
        </p:grpSpPr>
        <p:grpSp>
          <p:nvGrpSpPr>
            <p:cNvPr id="12" name="组合 11"/>
            <p:cNvGrpSpPr/>
            <p:nvPr/>
          </p:nvGrpSpPr>
          <p:grpSpPr>
            <a:xfrm>
              <a:off x="1325877" y="1838788"/>
              <a:ext cx="4426530" cy="1669096"/>
              <a:chOff x="1325877" y="1838788"/>
              <a:chExt cx="4426530" cy="1669096"/>
            </a:xfrm>
          </p:grpSpPr>
          <p:sp>
            <p:nvSpPr>
              <p:cNvPr id="6" name="文本框 5"/>
              <p:cNvSpPr txBox="1"/>
              <p:nvPr/>
            </p:nvSpPr>
            <p:spPr>
              <a:xfrm>
                <a:off x="1325879" y="1838788"/>
                <a:ext cx="442652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3200" dirty="0"/>
                  <a:t>实验</a:t>
                </a:r>
              </a:p>
            </p:txBody>
          </p:sp>
          <p:sp>
            <p:nvSpPr>
              <p:cNvPr id="11" name="文本框 10"/>
              <p:cNvSpPr txBox="1"/>
              <p:nvPr/>
            </p:nvSpPr>
            <p:spPr>
              <a:xfrm>
                <a:off x="1325877" y="2430666"/>
                <a:ext cx="4426529"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3200" dirty="0"/>
                  <a:t>物理过程</a:t>
                </a:r>
                <a:endParaRPr lang="en-US" altLang="zh-CN" sz="3200" dirty="0"/>
              </a:p>
              <a:p>
                <a:pPr algn="ctr"/>
                <a:r>
                  <a:rPr lang="zh-CN" altLang="en-US" sz="3200" dirty="0"/>
                  <a:t>观测量（截面等）</a:t>
                </a:r>
                <a:endParaRPr lang="en-US" altLang="zh-CN" sz="3200" dirty="0"/>
              </a:p>
            </p:txBody>
          </p:sp>
        </p:grpSp>
        <p:grpSp>
          <p:nvGrpSpPr>
            <p:cNvPr id="13" name="组合 12"/>
            <p:cNvGrpSpPr/>
            <p:nvPr/>
          </p:nvGrpSpPr>
          <p:grpSpPr>
            <a:xfrm>
              <a:off x="6927270" y="1838788"/>
              <a:ext cx="4426530" cy="1669096"/>
              <a:chOff x="1325877" y="1838788"/>
              <a:chExt cx="4426530" cy="1669096"/>
            </a:xfrm>
          </p:grpSpPr>
          <p:sp>
            <p:nvSpPr>
              <p:cNvPr id="14" name="文本框 13"/>
              <p:cNvSpPr txBox="1"/>
              <p:nvPr/>
            </p:nvSpPr>
            <p:spPr>
              <a:xfrm>
                <a:off x="1325879" y="1838788"/>
                <a:ext cx="442652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3200" dirty="0"/>
                  <a:t>理论</a:t>
                </a:r>
              </a:p>
            </p:txBody>
          </p:sp>
          <p:sp>
            <p:nvSpPr>
              <p:cNvPr id="15" name="文本框 14"/>
              <p:cNvSpPr txBox="1"/>
              <p:nvPr/>
            </p:nvSpPr>
            <p:spPr>
              <a:xfrm>
                <a:off x="1325877" y="2430666"/>
                <a:ext cx="4426529"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3200" dirty="0"/>
                  <a:t>物理规律</a:t>
                </a:r>
                <a:endParaRPr lang="en-US" altLang="zh-CN" sz="3200" dirty="0"/>
              </a:p>
              <a:p>
                <a:pPr algn="ctr"/>
                <a:r>
                  <a:rPr lang="zh-CN" altLang="en-US" sz="3200" dirty="0"/>
                  <a:t>理论模型（标准模型）</a:t>
                </a:r>
                <a:endParaRPr lang="en-US" altLang="zh-CN" sz="3200" dirty="0"/>
              </a:p>
            </p:txBody>
          </p:sp>
        </p:grpSp>
      </p:grpSp>
      <p:sp>
        <p:nvSpPr>
          <p:cNvPr id="25" name="左右箭头 24"/>
          <p:cNvSpPr/>
          <p:nvPr/>
        </p:nvSpPr>
        <p:spPr>
          <a:xfrm>
            <a:off x="5752405" y="5521295"/>
            <a:ext cx="1025234" cy="415593"/>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2ED66DF8-5DD1-46FE-9725-BD688AD89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800" y="1358598"/>
            <a:ext cx="3601466" cy="3447803"/>
          </a:xfrm>
          <a:prstGeom prst="rect">
            <a:avLst/>
          </a:prstGeom>
        </p:spPr>
      </p:pic>
      <p:pic>
        <p:nvPicPr>
          <p:cNvPr id="9" name="图片 8">
            <a:extLst>
              <a:ext uri="{FF2B5EF4-FFF2-40B4-BE49-F238E27FC236}">
                <a16:creationId xmlns:a16="http://schemas.microsoft.com/office/drawing/2014/main" id="{68713556-9D5E-404E-86CE-4BFB06395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188" y="1666152"/>
            <a:ext cx="4151903" cy="3010130"/>
          </a:xfrm>
          <a:prstGeom prst="rect">
            <a:avLst/>
          </a:prstGeom>
        </p:spPr>
      </p:pic>
    </p:spTree>
    <p:extLst>
      <p:ext uri="{BB962C8B-B14F-4D97-AF65-F5344CB8AC3E}">
        <p14:creationId xmlns:p14="http://schemas.microsoft.com/office/powerpoint/2010/main" val="111660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93FE15-087D-4F86-8C7A-6429B567DD62}"/>
              </a:ext>
            </a:extLst>
          </p:cNvPr>
          <p:cNvSpPr>
            <a:spLocks noGrp="1"/>
          </p:cNvSpPr>
          <p:nvPr>
            <p:ph type="title"/>
          </p:nvPr>
        </p:nvSpPr>
        <p:spPr/>
        <p:txBody>
          <a:bodyPr/>
          <a:lstStyle/>
          <a:p>
            <a:r>
              <a:rPr lang="zh-CN" altLang="en-US" dirty="0"/>
              <a:t>报告提纲</a:t>
            </a:r>
          </a:p>
        </p:txBody>
      </p:sp>
      <p:sp>
        <p:nvSpPr>
          <p:cNvPr id="3" name="内容占位符 2">
            <a:extLst>
              <a:ext uri="{FF2B5EF4-FFF2-40B4-BE49-F238E27FC236}">
                <a16:creationId xmlns:a16="http://schemas.microsoft.com/office/drawing/2014/main" id="{82B1B8BD-4552-48C7-80CD-39C1CEEB10EE}"/>
              </a:ext>
            </a:extLst>
          </p:cNvPr>
          <p:cNvSpPr>
            <a:spLocks noGrp="1"/>
          </p:cNvSpPr>
          <p:nvPr>
            <p:ph idx="1"/>
          </p:nvPr>
        </p:nvSpPr>
        <p:spPr/>
        <p:txBody>
          <a:bodyPr>
            <a:normAutofit/>
          </a:bodyPr>
          <a:lstStyle/>
          <a:p>
            <a:r>
              <a:rPr lang="zh-CN" altLang="en-US" sz="4000" dirty="0"/>
              <a:t>物理学的发展离不开科学计算</a:t>
            </a:r>
            <a:endParaRPr lang="en-US" altLang="zh-CN" sz="4000" dirty="0"/>
          </a:p>
          <a:p>
            <a:r>
              <a:rPr lang="zh-CN" altLang="en-US" sz="4000" dirty="0"/>
              <a:t>理论物理所</a:t>
            </a:r>
            <a:endParaRPr lang="en-US" altLang="zh-CN" sz="4000" dirty="0"/>
          </a:p>
          <a:p>
            <a:pPr lvl="1"/>
            <a:r>
              <a:rPr lang="zh-CN" altLang="en-US" sz="3600" dirty="0"/>
              <a:t>科学计算平台</a:t>
            </a:r>
            <a:endParaRPr lang="en-US" altLang="zh-CN" sz="3600" dirty="0"/>
          </a:p>
          <a:p>
            <a:pPr lvl="1"/>
            <a:r>
              <a:rPr lang="zh-CN" altLang="en-US" sz="3600" dirty="0"/>
              <a:t>应用举例</a:t>
            </a:r>
            <a:endParaRPr lang="en-US" altLang="zh-CN" sz="3600" dirty="0"/>
          </a:p>
          <a:p>
            <a:r>
              <a:rPr lang="zh-CN" altLang="en-US" sz="4000" dirty="0"/>
              <a:t>总结与思考</a:t>
            </a:r>
          </a:p>
        </p:txBody>
      </p:sp>
      <p:sp>
        <p:nvSpPr>
          <p:cNvPr id="4" name="灯片编号占位符 3">
            <a:extLst>
              <a:ext uri="{FF2B5EF4-FFF2-40B4-BE49-F238E27FC236}">
                <a16:creationId xmlns:a16="http://schemas.microsoft.com/office/drawing/2014/main" id="{1C2443D8-D517-45B5-B212-DEAB04FBD9E2}"/>
              </a:ext>
            </a:extLst>
          </p:cNvPr>
          <p:cNvSpPr>
            <a:spLocks noGrp="1"/>
          </p:cNvSpPr>
          <p:nvPr>
            <p:ph type="sldNum" sz="quarter" idx="12"/>
          </p:nvPr>
        </p:nvSpPr>
        <p:spPr/>
        <p:txBody>
          <a:bodyPr/>
          <a:lstStyle/>
          <a:p>
            <a:fld id="{9FF70B0C-C969-4C74-B32D-837D75022239}" type="slidenum">
              <a:rPr lang="zh-CN" altLang="en-US" smtClean="0"/>
              <a:t>2</a:t>
            </a:fld>
            <a:endParaRPr lang="zh-CN" altLang="en-US"/>
          </a:p>
        </p:txBody>
      </p:sp>
    </p:spTree>
    <p:extLst>
      <p:ext uri="{BB962C8B-B14F-4D97-AF65-F5344CB8AC3E}">
        <p14:creationId xmlns:p14="http://schemas.microsoft.com/office/powerpoint/2010/main" val="309339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FF70B0C-C969-4C74-B32D-837D75022239}" type="slidenum">
              <a:rPr lang="zh-CN" altLang="en-US" smtClean="0"/>
              <a:t>20</a:t>
            </a:fld>
            <a:endParaRPr lang="zh-CN" altLang="en-US"/>
          </a:p>
        </p:txBody>
      </p:sp>
      <p:grpSp>
        <p:nvGrpSpPr>
          <p:cNvPr id="16" name="组合 15"/>
          <p:cNvGrpSpPr/>
          <p:nvPr/>
        </p:nvGrpSpPr>
        <p:grpSpPr>
          <a:xfrm>
            <a:off x="1296089" y="1430034"/>
            <a:ext cx="10027923" cy="1669096"/>
            <a:chOff x="1325877" y="1838788"/>
            <a:chExt cx="10027923" cy="1669096"/>
          </a:xfrm>
        </p:grpSpPr>
        <p:grpSp>
          <p:nvGrpSpPr>
            <p:cNvPr id="12" name="组合 11"/>
            <p:cNvGrpSpPr/>
            <p:nvPr/>
          </p:nvGrpSpPr>
          <p:grpSpPr>
            <a:xfrm>
              <a:off x="1325877" y="1838788"/>
              <a:ext cx="4426530" cy="1669096"/>
              <a:chOff x="1325877" y="1838788"/>
              <a:chExt cx="4426530" cy="1669096"/>
            </a:xfrm>
          </p:grpSpPr>
          <p:sp>
            <p:nvSpPr>
              <p:cNvPr id="6" name="文本框 5"/>
              <p:cNvSpPr txBox="1"/>
              <p:nvPr/>
            </p:nvSpPr>
            <p:spPr>
              <a:xfrm>
                <a:off x="1325879" y="1838788"/>
                <a:ext cx="442652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3200" dirty="0"/>
                  <a:t>实验</a:t>
                </a:r>
              </a:p>
            </p:txBody>
          </p:sp>
          <p:sp>
            <p:nvSpPr>
              <p:cNvPr id="11" name="文本框 10"/>
              <p:cNvSpPr txBox="1"/>
              <p:nvPr/>
            </p:nvSpPr>
            <p:spPr>
              <a:xfrm>
                <a:off x="1325877" y="2430666"/>
                <a:ext cx="4426529"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3200" dirty="0"/>
                  <a:t>物理过程</a:t>
                </a:r>
                <a:endParaRPr lang="en-US" altLang="zh-CN" sz="3200" dirty="0"/>
              </a:p>
              <a:p>
                <a:pPr algn="ctr"/>
                <a:r>
                  <a:rPr lang="zh-CN" altLang="en-US" sz="3200" dirty="0"/>
                  <a:t>观测量（截面等）</a:t>
                </a:r>
                <a:endParaRPr lang="en-US" altLang="zh-CN" sz="3200" dirty="0"/>
              </a:p>
            </p:txBody>
          </p:sp>
        </p:grpSp>
        <p:grpSp>
          <p:nvGrpSpPr>
            <p:cNvPr id="13" name="组合 12"/>
            <p:cNvGrpSpPr/>
            <p:nvPr/>
          </p:nvGrpSpPr>
          <p:grpSpPr>
            <a:xfrm>
              <a:off x="6927270" y="1838788"/>
              <a:ext cx="4426530" cy="1669096"/>
              <a:chOff x="1325877" y="1838788"/>
              <a:chExt cx="4426530" cy="1669096"/>
            </a:xfrm>
          </p:grpSpPr>
          <p:sp>
            <p:nvSpPr>
              <p:cNvPr id="14" name="文本框 13"/>
              <p:cNvSpPr txBox="1"/>
              <p:nvPr/>
            </p:nvSpPr>
            <p:spPr>
              <a:xfrm>
                <a:off x="1325879" y="1838788"/>
                <a:ext cx="442652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3200" dirty="0"/>
                  <a:t>理论</a:t>
                </a:r>
              </a:p>
            </p:txBody>
          </p:sp>
          <p:sp>
            <p:nvSpPr>
              <p:cNvPr id="15" name="文本框 14"/>
              <p:cNvSpPr txBox="1"/>
              <p:nvPr/>
            </p:nvSpPr>
            <p:spPr>
              <a:xfrm>
                <a:off x="1325877" y="2430666"/>
                <a:ext cx="4426529"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3200" dirty="0"/>
                  <a:t>物理规律</a:t>
                </a:r>
                <a:endParaRPr lang="en-US" altLang="zh-CN" sz="3200" dirty="0"/>
              </a:p>
              <a:p>
                <a:pPr algn="ctr"/>
                <a:r>
                  <a:rPr lang="zh-CN" altLang="en-US" sz="3200" dirty="0"/>
                  <a:t>理论模型（标准模型）</a:t>
                </a:r>
                <a:endParaRPr lang="en-US" altLang="zh-CN" sz="3200" dirty="0"/>
              </a:p>
            </p:txBody>
          </p:sp>
        </p:grpSp>
      </p:grpSp>
      <p:sp>
        <p:nvSpPr>
          <p:cNvPr id="25" name="左右箭头 24"/>
          <p:cNvSpPr/>
          <p:nvPr/>
        </p:nvSpPr>
        <p:spPr>
          <a:xfrm>
            <a:off x="5827221" y="1961804"/>
            <a:ext cx="1025234" cy="415593"/>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1" name="文本框 30"/>
          <p:cNvSpPr txBox="1"/>
          <p:nvPr/>
        </p:nvSpPr>
        <p:spPr>
          <a:xfrm>
            <a:off x="2525475" y="3615875"/>
            <a:ext cx="7590556"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3200" dirty="0"/>
              <a:t>数值分析与计算模拟</a:t>
            </a:r>
            <a:endParaRPr lang="en-US" altLang="zh-CN" sz="3200" dirty="0"/>
          </a:p>
        </p:txBody>
      </p:sp>
      <p:sp>
        <p:nvSpPr>
          <p:cNvPr id="17" name="标题 1">
            <a:extLst>
              <a:ext uri="{FF2B5EF4-FFF2-40B4-BE49-F238E27FC236}">
                <a16:creationId xmlns:a16="http://schemas.microsoft.com/office/drawing/2014/main" id="{557CCDEC-FD04-4406-B89E-FEDF4EC5EB6F}"/>
              </a:ext>
            </a:extLst>
          </p:cNvPr>
          <p:cNvSpPr>
            <a:spLocks noGrp="1"/>
          </p:cNvSpPr>
          <p:nvPr>
            <p:ph type="title"/>
          </p:nvPr>
        </p:nvSpPr>
        <p:spPr>
          <a:xfrm>
            <a:off x="365760" y="365126"/>
            <a:ext cx="10988040" cy="881784"/>
          </a:xfrm>
        </p:spPr>
        <p:txBody>
          <a:bodyPr/>
          <a:lstStyle/>
          <a:p>
            <a:r>
              <a:rPr lang="zh-CN" altLang="en-US" dirty="0"/>
              <a:t>高能实验与量子场论</a:t>
            </a:r>
          </a:p>
        </p:txBody>
      </p:sp>
      <p:sp>
        <p:nvSpPr>
          <p:cNvPr id="21" name="文本框 20">
            <a:extLst>
              <a:ext uri="{FF2B5EF4-FFF2-40B4-BE49-F238E27FC236}">
                <a16:creationId xmlns:a16="http://schemas.microsoft.com/office/drawing/2014/main" id="{4DC391BC-38BB-4777-980D-DECCBC7C3205}"/>
              </a:ext>
            </a:extLst>
          </p:cNvPr>
          <p:cNvSpPr txBox="1"/>
          <p:nvPr/>
        </p:nvSpPr>
        <p:spPr>
          <a:xfrm>
            <a:off x="2544560" y="3615875"/>
            <a:ext cx="7590556"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3200" dirty="0"/>
              <a:t>简化积分</a:t>
            </a:r>
            <a:r>
              <a:rPr lang="en-US" altLang="zh-CN" sz="3200" dirty="0">
                <a:sym typeface="Wingdings" panose="05000000000000000000" pitchFamily="2" charset="2"/>
              </a:rPr>
              <a:t></a:t>
            </a:r>
            <a:r>
              <a:rPr lang="zh-CN" altLang="en-US" sz="3200" dirty="0"/>
              <a:t>散射矩阵</a:t>
            </a:r>
            <a:r>
              <a:rPr lang="en-US" altLang="zh-CN" sz="3200" dirty="0">
                <a:sym typeface="Wingdings" panose="05000000000000000000" pitchFamily="2" charset="2"/>
              </a:rPr>
              <a:t></a:t>
            </a:r>
            <a:r>
              <a:rPr lang="zh-CN" altLang="en-US" sz="3200" dirty="0">
                <a:sym typeface="Wingdings" panose="05000000000000000000" pitchFamily="2" charset="2"/>
              </a:rPr>
              <a:t>费曼图</a:t>
            </a:r>
            <a:r>
              <a:rPr lang="en-US" altLang="zh-CN" sz="3200" dirty="0">
                <a:sym typeface="Wingdings" panose="05000000000000000000" pitchFamily="2" charset="2"/>
              </a:rPr>
              <a:t></a:t>
            </a:r>
            <a:r>
              <a:rPr lang="zh-CN" altLang="en-US" sz="3200" dirty="0">
                <a:sym typeface="Wingdings" panose="05000000000000000000" pitchFamily="2" charset="2"/>
              </a:rPr>
              <a:t>费曼规则</a:t>
            </a:r>
            <a:endParaRPr lang="en-US" altLang="zh-CN" sz="3200" dirty="0"/>
          </a:p>
        </p:txBody>
      </p:sp>
      <p:sp>
        <p:nvSpPr>
          <p:cNvPr id="24" name="直角双向箭头 18">
            <a:extLst>
              <a:ext uri="{FF2B5EF4-FFF2-40B4-BE49-F238E27FC236}">
                <a16:creationId xmlns:a16="http://schemas.microsoft.com/office/drawing/2014/main" id="{94CA8CBA-7BCC-461C-8F81-E42F2080B013}"/>
              </a:ext>
            </a:extLst>
          </p:cNvPr>
          <p:cNvSpPr/>
          <p:nvPr/>
        </p:nvSpPr>
        <p:spPr>
          <a:xfrm rot="5400000">
            <a:off x="1859743" y="3404502"/>
            <a:ext cx="922107" cy="409356"/>
          </a:xfrm>
          <a:prstGeom prst="lef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6" name="直角双向箭头 19">
            <a:extLst>
              <a:ext uri="{FF2B5EF4-FFF2-40B4-BE49-F238E27FC236}">
                <a16:creationId xmlns:a16="http://schemas.microsoft.com/office/drawing/2014/main" id="{9F99C7E8-EFC6-4150-9F88-80D75E520AD9}"/>
              </a:ext>
            </a:extLst>
          </p:cNvPr>
          <p:cNvSpPr/>
          <p:nvPr/>
        </p:nvSpPr>
        <p:spPr>
          <a:xfrm>
            <a:off x="10116031" y="3148126"/>
            <a:ext cx="447526" cy="915005"/>
          </a:xfrm>
          <a:prstGeom prst="lef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936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5290" y="331470"/>
            <a:ext cx="10515600" cy="1107758"/>
          </a:xfrm>
        </p:spPr>
        <p:txBody>
          <a:bodyPr/>
          <a:lstStyle/>
          <a:p>
            <a:r>
              <a:rPr lang="zh-CN" altLang="en-US" dirty="0"/>
              <a:t>微扰计算程序包的比较</a:t>
            </a:r>
          </a:p>
        </p:txBody>
      </p:sp>
      <p:pic>
        <p:nvPicPr>
          <p:cNvPr id="5" name="内容占位符 4"/>
          <p:cNvPicPr>
            <a:picLocks noGrp="1" noChangeAspect="1"/>
          </p:cNvPicPr>
          <p:nvPr>
            <p:ph idx="1"/>
          </p:nvPr>
        </p:nvPicPr>
        <p:blipFill>
          <a:blip r:embed="rId3"/>
          <a:stretch>
            <a:fillRect/>
          </a:stretch>
        </p:blipFill>
        <p:spPr>
          <a:xfrm>
            <a:off x="578293" y="1200150"/>
            <a:ext cx="9849168" cy="5387937"/>
          </a:xfrm>
          <a:prstGeom prst="rect">
            <a:avLst/>
          </a:prstGeom>
        </p:spPr>
      </p:pic>
      <p:sp>
        <p:nvSpPr>
          <p:cNvPr id="4" name="灯片编号占位符 3"/>
          <p:cNvSpPr>
            <a:spLocks noGrp="1"/>
          </p:cNvSpPr>
          <p:nvPr>
            <p:ph type="sldNum" sz="quarter" idx="12"/>
          </p:nvPr>
        </p:nvSpPr>
        <p:spPr/>
        <p:txBody>
          <a:bodyPr/>
          <a:lstStyle/>
          <a:p>
            <a:fld id="{9FF70B0C-C969-4C74-B32D-837D75022239}" type="slidenum">
              <a:rPr lang="zh-CN" altLang="en-US" smtClean="0"/>
              <a:t>21</a:t>
            </a:fld>
            <a:endParaRPr lang="zh-CN" altLang="en-US"/>
          </a:p>
        </p:txBody>
      </p:sp>
    </p:spTree>
    <p:extLst>
      <p:ext uri="{BB962C8B-B14F-4D97-AF65-F5344CB8AC3E}">
        <p14:creationId xmlns:p14="http://schemas.microsoft.com/office/powerpoint/2010/main" val="268435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1480" y="365125"/>
            <a:ext cx="10942320" cy="743585"/>
          </a:xfrm>
        </p:spPr>
        <p:txBody>
          <a:bodyPr/>
          <a:lstStyle/>
          <a:p>
            <a:r>
              <a:rPr lang="zh-CN" altLang="en-US" dirty="0"/>
              <a:t>对给定过程求解散射截面</a:t>
            </a:r>
          </a:p>
        </p:txBody>
      </p:sp>
      <p:sp>
        <p:nvSpPr>
          <p:cNvPr id="3" name="内容占位符 2"/>
          <p:cNvSpPr>
            <a:spLocks noGrp="1"/>
          </p:cNvSpPr>
          <p:nvPr>
            <p:ph idx="1"/>
          </p:nvPr>
        </p:nvSpPr>
        <p:spPr>
          <a:xfrm>
            <a:off x="651510" y="1280160"/>
            <a:ext cx="5646420" cy="489680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buNone/>
            </a:pPr>
            <a:r>
              <a:rPr lang="zh-CN" altLang="en-US" dirty="0"/>
              <a:t>利用</a:t>
            </a:r>
            <a:r>
              <a:rPr lang="en-US" altLang="zh-CN" dirty="0" err="1"/>
              <a:t>Mathematica</a:t>
            </a:r>
            <a:r>
              <a:rPr lang="zh-CN" altLang="en-US" dirty="0"/>
              <a:t>包</a:t>
            </a:r>
            <a:r>
              <a:rPr lang="en-US" altLang="zh-CN" dirty="0" err="1"/>
              <a:t>FeynArts</a:t>
            </a:r>
            <a:r>
              <a:rPr lang="zh-CN" altLang="en-US" dirty="0"/>
              <a:t>、</a:t>
            </a:r>
            <a:r>
              <a:rPr lang="en-US" altLang="zh-CN" dirty="0" err="1"/>
              <a:t>FormCalc</a:t>
            </a:r>
            <a:r>
              <a:rPr lang="zh-CN" altLang="en-US" dirty="0"/>
              <a:t>、</a:t>
            </a:r>
            <a:r>
              <a:rPr lang="en-US" altLang="zh-CN" dirty="0" err="1"/>
              <a:t>LoopTools</a:t>
            </a:r>
            <a:endParaRPr lang="en-US" altLang="zh-CN" dirty="0"/>
          </a:p>
          <a:p>
            <a:r>
              <a:rPr lang="en-US" altLang="zh-CN" dirty="0" err="1"/>
              <a:t>FeynArts</a:t>
            </a:r>
            <a:endParaRPr lang="en-US" altLang="zh-CN" dirty="0"/>
          </a:p>
          <a:p>
            <a:pPr marL="457200" lvl="1" indent="0">
              <a:buNone/>
            </a:pPr>
            <a:r>
              <a:rPr lang="en-US" altLang="zh-CN" sz="2200" dirty="0"/>
              <a:t>generate and visualize of Feynman diagrams and amplitudes</a:t>
            </a:r>
          </a:p>
          <a:p>
            <a:r>
              <a:rPr lang="en-US" altLang="zh-CN" dirty="0" err="1"/>
              <a:t>FormCalc</a:t>
            </a:r>
            <a:endParaRPr lang="en-US" altLang="zh-CN" dirty="0"/>
          </a:p>
          <a:p>
            <a:pPr marL="457200" lvl="1" indent="0">
              <a:buNone/>
            </a:pPr>
            <a:r>
              <a:rPr lang="en-US" altLang="zh-CN" sz="2200" dirty="0"/>
              <a:t>calculate of tree-level and one-loop Feynman diagram</a:t>
            </a:r>
            <a:r>
              <a:rPr lang="en-US" altLang="zh-CN" sz="1600" dirty="0"/>
              <a:t>s</a:t>
            </a:r>
          </a:p>
          <a:p>
            <a:r>
              <a:rPr lang="en-US" altLang="zh-CN" dirty="0" err="1"/>
              <a:t>LoopTool</a:t>
            </a:r>
            <a:endParaRPr lang="en-US" altLang="zh-CN" dirty="0"/>
          </a:p>
          <a:p>
            <a:pPr marL="457200" lvl="1" indent="0">
              <a:buNone/>
            </a:pPr>
            <a:r>
              <a:rPr lang="en-US" altLang="zh-CN" sz="2200" dirty="0"/>
              <a:t>supplies the actual numerical implementations of the one-loop integrals</a:t>
            </a:r>
          </a:p>
          <a:p>
            <a:pPr marL="457200" lvl="1" indent="0">
              <a:buNone/>
            </a:pPr>
            <a:endParaRPr lang="en-US" altLang="zh-CN" sz="1600" dirty="0"/>
          </a:p>
          <a:p>
            <a:pPr marL="0" indent="0">
              <a:buNone/>
            </a:pPr>
            <a:r>
              <a:rPr lang="en-US" altLang="zh-CN" sz="2200" dirty="0"/>
              <a:t>http://feynarts.de</a:t>
            </a:r>
          </a:p>
          <a:p>
            <a:pPr marL="0" indent="0">
              <a:buNone/>
            </a:pPr>
            <a:r>
              <a:rPr lang="en-US" altLang="zh-CN" sz="2200" dirty="0"/>
              <a:t>http://feynarts.de/formcalc</a:t>
            </a:r>
          </a:p>
          <a:p>
            <a:pPr marL="0" indent="0">
              <a:buNone/>
            </a:pPr>
            <a:r>
              <a:rPr lang="en-US" altLang="zh-CN" sz="2200" dirty="0"/>
              <a:t>http://feynarts.de/looptools</a:t>
            </a:r>
            <a:endParaRPr lang="zh-CN" altLang="en-US" sz="2200"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22</a:t>
            </a:fld>
            <a:endParaRPr lang="zh-CN" altLang="en-US"/>
          </a:p>
        </p:txBody>
      </p:sp>
      <p:sp>
        <p:nvSpPr>
          <p:cNvPr id="5" name="矩形 4"/>
          <p:cNvSpPr/>
          <p:nvPr/>
        </p:nvSpPr>
        <p:spPr>
          <a:xfrm>
            <a:off x="6297930" y="1280160"/>
            <a:ext cx="2114550" cy="1245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a:t>FeynArts</a:t>
            </a:r>
            <a:endParaRPr lang="en-US" altLang="zh-CN" dirty="0"/>
          </a:p>
          <a:p>
            <a:pPr algn="ctr"/>
            <a:r>
              <a:rPr lang="zh-CN" altLang="en-US" dirty="0"/>
              <a:t>生成费曼图</a:t>
            </a:r>
          </a:p>
        </p:txBody>
      </p:sp>
      <p:sp>
        <p:nvSpPr>
          <p:cNvPr id="6" name="矩形 5"/>
          <p:cNvSpPr/>
          <p:nvPr/>
        </p:nvSpPr>
        <p:spPr>
          <a:xfrm>
            <a:off x="6297930" y="3105626"/>
            <a:ext cx="2114550" cy="1245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a:t>FormCalc</a:t>
            </a:r>
            <a:endParaRPr lang="en-US" altLang="zh-CN" dirty="0"/>
          </a:p>
          <a:p>
            <a:pPr algn="ctr"/>
            <a:r>
              <a:rPr lang="zh-CN" altLang="en-US" dirty="0"/>
              <a:t>简化振幅</a:t>
            </a:r>
            <a:endParaRPr lang="en-US" altLang="zh-CN" dirty="0"/>
          </a:p>
          <a:p>
            <a:pPr algn="ctr"/>
            <a:r>
              <a:rPr lang="zh-CN" altLang="en-US" dirty="0"/>
              <a:t>生成</a:t>
            </a:r>
            <a:r>
              <a:rPr lang="en-US" altLang="zh-CN" dirty="0"/>
              <a:t>Fortran</a:t>
            </a:r>
            <a:endParaRPr lang="zh-CN" altLang="en-US" dirty="0"/>
          </a:p>
        </p:txBody>
      </p:sp>
      <p:sp>
        <p:nvSpPr>
          <p:cNvPr id="7" name="矩形 6"/>
          <p:cNvSpPr/>
          <p:nvPr/>
        </p:nvSpPr>
        <p:spPr>
          <a:xfrm>
            <a:off x="6297930" y="4931092"/>
            <a:ext cx="2114550" cy="1245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a:t>LoopTools</a:t>
            </a:r>
            <a:endParaRPr lang="en-US" altLang="zh-CN" dirty="0"/>
          </a:p>
          <a:p>
            <a:pPr algn="ctr"/>
            <a:r>
              <a:rPr lang="zh-CN" altLang="en-US" dirty="0"/>
              <a:t>完成圈积分</a:t>
            </a:r>
            <a:endParaRPr lang="en-US" altLang="zh-CN" dirty="0"/>
          </a:p>
        </p:txBody>
      </p:sp>
      <p:sp>
        <p:nvSpPr>
          <p:cNvPr id="8" name="下箭头 7"/>
          <p:cNvSpPr/>
          <p:nvPr/>
        </p:nvSpPr>
        <p:spPr>
          <a:xfrm>
            <a:off x="7235190" y="2526030"/>
            <a:ext cx="285750" cy="57959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9" name="下箭头 8"/>
          <p:cNvSpPr/>
          <p:nvPr/>
        </p:nvSpPr>
        <p:spPr>
          <a:xfrm>
            <a:off x="7235190" y="4351496"/>
            <a:ext cx="285750" cy="57959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0" name="矩形 9"/>
          <p:cNvSpPr/>
          <p:nvPr/>
        </p:nvSpPr>
        <p:spPr>
          <a:xfrm>
            <a:off x="8789670" y="1293971"/>
            <a:ext cx="2954311" cy="15000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p"/>
            </a:pPr>
            <a:r>
              <a:rPr lang="zh-CN" altLang="en-US" sz="1600" dirty="0">
                <a:solidFill>
                  <a:schemeClr val="accent4">
                    <a:lumMod val="75000"/>
                  </a:schemeClr>
                </a:solidFill>
              </a:rPr>
              <a:t>生成拓扑图</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插入场</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选择模型应用费曼规则</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画出费曼图</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生成费曼振幅</a:t>
            </a:r>
          </a:p>
        </p:txBody>
      </p:sp>
      <p:sp>
        <p:nvSpPr>
          <p:cNvPr id="11" name="矩形 10"/>
          <p:cNvSpPr/>
          <p:nvPr/>
        </p:nvSpPr>
        <p:spPr>
          <a:xfrm>
            <a:off x="8789668" y="3120367"/>
            <a:ext cx="2954311" cy="140954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p"/>
            </a:pPr>
            <a:r>
              <a:rPr lang="zh-CN" altLang="en-US" sz="1600" dirty="0">
                <a:solidFill>
                  <a:schemeClr val="accent4">
                    <a:lumMod val="75000"/>
                  </a:schemeClr>
                </a:solidFill>
              </a:rPr>
              <a:t>收缩指标</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求</a:t>
            </a:r>
            <a:r>
              <a:rPr lang="en-US" altLang="zh-CN" sz="1600" dirty="0">
                <a:solidFill>
                  <a:schemeClr val="accent4">
                    <a:lumMod val="75000"/>
                  </a:schemeClr>
                </a:solidFill>
              </a:rPr>
              <a:t>Trace</a:t>
            </a:r>
          </a:p>
          <a:p>
            <a:pPr marL="285750" indent="-285750">
              <a:buFont typeface="Wingdings" panose="05000000000000000000" pitchFamily="2" charset="2"/>
              <a:buChar char="p"/>
            </a:pPr>
            <a:r>
              <a:rPr lang="zh-CN" altLang="en-US" sz="1600" dirty="0">
                <a:solidFill>
                  <a:schemeClr val="accent4">
                    <a:lumMod val="75000"/>
                  </a:schemeClr>
                </a:solidFill>
              </a:rPr>
              <a:t>完成张量积分</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进行简化</a:t>
            </a:r>
            <a:endParaRPr lang="en-US" altLang="zh-CN" sz="1600" dirty="0">
              <a:solidFill>
                <a:schemeClr val="accent4">
                  <a:lumMod val="75000"/>
                </a:schemeClr>
              </a:solidFill>
            </a:endParaRPr>
          </a:p>
          <a:p>
            <a:pPr marL="285750" indent="-285750">
              <a:buFont typeface="Wingdings" panose="05000000000000000000" pitchFamily="2" charset="2"/>
              <a:buChar char="p"/>
            </a:pPr>
            <a:r>
              <a:rPr lang="zh-CN" altLang="en-US" sz="1600" dirty="0">
                <a:solidFill>
                  <a:schemeClr val="accent4">
                    <a:lumMod val="75000"/>
                  </a:schemeClr>
                </a:solidFill>
              </a:rPr>
              <a:t>生成</a:t>
            </a:r>
            <a:r>
              <a:rPr lang="en-US" altLang="zh-CN" sz="1600" dirty="0">
                <a:solidFill>
                  <a:schemeClr val="accent4">
                    <a:lumMod val="75000"/>
                  </a:schemeClr>
                </a:solidFill>
              </a:rPr>
              <a:t>Fortran</a:t>
            </a:r>
            <a:r>
              <a:rPr lang="zh-CN" altLang="en-US" sz="1600" dirty="0">
                <a:solidFill>
                  <a:schemeClr val="accent4">
                    <a:lumMod val="75000"/>
                  </a:schemeClr>
                </a:solidFill>
              </a:rPr>
              <a:t>代码</a:t>
            </a:r>
            <a:endParaRPr lang="zh-CN" altLang="en-US" dirty="0">
              <a:solidFill>
                <a:schemeClr val="accent4">
                  <a:lumMod val="75000"/>
                </a:schemeClr>
              </a:solidFill>
            </a:endParaRPr>
          </a:p>
        </p:txBody>
      </p:sp>
      <p:sp>
        <p:nvSpPr>
          <p:cNvPr id="12" name="矩形 11"/>
          <p:cNvSpPr/>
          <p:nvPr/>
        </p:nvSpPr>
        <p:spPr>
          <a:xfrm>
            <a:off x="8789668" y="4941033"/>
            <a:ext cx="2954311" cy="12359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p"/>
            </a:pPr>
            <a:r>
              <a:rPr lang="zh-CN" altLang="en-US" dirty="0">
                <a:solidFill>
                  <a:schemeClr val="accent4">
                    <a:lumMod val="75000"/>
                  </a:schemeClr>
                </a:solidFill>
              </a:rPr>
              <a:t>完成圈积分</a:t>
            </a:r>
          </a:p>
        </p:txBody>
      </p:sp>
    </p:spTree>
    <p:extLst>
      <p:ext uri="{BB962C8B-B14F-4D97-AF65-F5344CB8AC3E}">
        <p14:creationId xmlns:p14="http://schemas.microsoft.com/office/powerpoint/2010/main" val="422139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FF70B0C-C969-4C74-B32D-837D75022239}" type="slidenum">
              <a:rPr lang="zh-CN" altLang="en-US" smtClean="0"/>
              <a:t>23</a:t>
            </a:fld>
            <a:endParaRPr lang="zh-CN" altLang="en-US"/>
          </a:p>
        </p:txBody>
      </p:sp>
      <p:pic>
        <p:nvPicPr>
          <p:cNvPr id="5" name="图片 4"/>
          <p:cNvPicPr>
            <a:picLocks noChangeAspect="1"/>
          </p:cNvPicPr>
          <p:nvPr/>
        </p:nvPicPr>
        <p:blipFill>
          <a:blip r:embed="rId3"/>
          <a:stretch>
            <a:fillRect/>
          </a:stretch>
        </p:blipFill>
        <p:spPr>
          <a:xfrm>
            <a:off x="949959" y="365125"/>
            <a:ext cx="4253943" cy="6127115"/>
          </a:xfrm>
          <a:prstGeom prst="rect">
            <a:avLst/>
          </a:prstGeom>
        </p:spPr>
      </p:pic>
      <p:sp>
        <p:nvSpPr>
          <p:cNvPr id="8" name="矩形 7"/>
          <p:cNvSpPr/>
          <p:nvPr/>
        </p:nvSpPr>
        <p:spPr>
          <a:xfrm>
            <a:off x="5203902" y="365125"/>
            <a:ext cx="6637578" cy="4247317"/>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r>
              <a:rPr lang="en-US" altLang="zh-CN" dirty="0">
                <a:solidFill>
                  <a:srgbClr val="FFFF00"/>
                </a:solidFill>
              </a:rPr>
              <a:t>&lt;&lt;</a:t>
            </a:r>
            <a:r>
              <a:rPr lang="en-US" altLang="zh-CN" dirty="0" err="1">
                <a:solidFill>
                  <a:srgbClr val="FFFF00"/>
                </a:solidFill>
              </a:rPr>
              <a:t>FeynArts</a:t>
            </a:r>
            <a:r>
              <a:rPr lang="en-US" altLang="zh-CN" dirty="0">
                <a:solidFill>
                  <a:srgbClr val="FFFF00"/>
                </a:solidFill>
              </a:rPr>
              <a:t>`</a:t>
            </a:r>
          </a:p>
          <a:p>
            <a:r>
              <a:rPr lang="en-US" altLang="zh-CN" dirty="0">
                <a:solidFill>
                  <a:srgbClr val="FFFF00"/>
                </a:solidFill>
              </a:rPr>
              <a:t>&lt;&lt;</a:t>
            </a:r>
            <a:r>
              <a:rPr lang="en-US" altLang="zh-CN" dirty="0" err="1">
                <a:solidFill>
                  <a:srgbClr val="FFFF00"/>
                </a:solidFill>
              </a:rPr>
              <a:t>FormCalc</a:t>
            </a:r>
            <a:r>
              <a:rPr lang="en-US" altLang="zh-CN" dirty="0">
                <a:solidFill>
                  <a:srgbClr val="FFFF00"/>
                </a:solidFill>
              </a:rPr>
              <a:t>`</a:t>
            </a:r>
            <a:endParaRPr lang="en-US" altLang="zh-CN" dirty="0"/>
          </a:p>
          <a:p>
            <a:endParaRPr lang="en-US" altLang="zh-CN" dirty="0"/>
          </a:p>
          <a:p>
            <a:r>
              <a:rPr lang="en-US" altLang="zh-CN" dirty="0"/>
              <a:t>CKM=</a:t>
            </a:r>
            <a:r>
              <a:rPr lang="en-US" altLang="zh-CN" dirty="0" err="1"/>
              <a:t>IndexDelta</a:t>
            </a:r>
            <a:r>
              <a:rPr lang="en-US" altLang="zh-CN" dirty="0"/>
              <a:t>;</a:t>
            </a:r>
          </a:p>
          <a:p>
            <a:r>
              <a:rPr lang="en-US" altLang="zh-CN" dirty="0"/>
              <a:t>Neglect[ME]=Neglect[ME2]=0;</a:t>
            </a:r>
          </a:p>
          <a:p>
            <a:r>
              <a:rPr lang="en-US" altLang="zh-CN" dirty="0">
                <a:solidFill>
                  <a:srgbClr val="FFFF00"/>
                </a:solidFill>
              </a:rPr>
              <a:t>Process={-F[2,{1}],F[2,{1}]}-&gt;{-F[3,{3}],F[3,{3}]};</a:t>
            </a:r>
          </a:p>
          <a:p>
            <a:r>
              <a:rPr lang="en-US" altLang="zh-CN" dirty="0" err="1">
                <a:solidFill>
                  <a:srgbClr val="FFFF00"/>
                </a:solidFill>
              </a:rPr>
              <a:t>SetOptions</a:t>
            </a:r>
            <a:r>
              <a:rPr lang="en-US" altLang="zh-CN" dirty="0">
                <a:solidFill>
                  <a:srgbClr val="FFFF00"/>
                </a:solidFill>
              </a:rPr>
              <a:t>[</a:t>
            </a:r>
            <a:r>
              <a:rPr lang="en-US" altLang="zh-CN" dirty="0" err="1">
                <a:solidFill>
                  <a:srgbClr val="FFFF00"/>
                </a:solidFill>
              </a:rPr>
              <a:t>InsertFields,Model</a:t>
            </a:r>
            <a:r>
              <a:rPr lang="en-US" altLang="zh-CN" dirty="0">
                <a:solidFill>
                  <a:srgbClr val="FFFF00"/>
                </a:solidFill>
              </a:rPr>
              <a:t>-&gt;”</a:t>
            </a:r>
            <a:r>
              <a:rPr lang="en-US" altLang="zh-CN" dirty="0" err="1">
                <a:solidFill>
                  <a:srgbClr val="FFFF00"/>
                </a:solidFill>
              </a:rPr>
              <a:t>MSSM”,Restrictions</a:t>
            </a:r>
            <a:r>
              <a:rPr lang="en-US" altLang="zh-CN" dirty="0">
                <a:solidFill>
                  <a:srgbClr val="FFFF00"/>
                </a:solidFill>
              </a:rPr>
              <a:t>-&gt; </a:t>
            </a:r>
            <a:r>
              <a:rPr lang="en-US" altLang="zh-CN" dirty="0" err="1">
                <a:solidFill>
                  <a:srgbClr val="FFFF00"/>
                </a:solidFill>
              </a:rPr>
              <a:t>NoLightFHCoupling</a:t>
            </a:r>
            <a:r>
              <a:rPr lang="en-US" altLang="zh-CN" dirty="0">
                <a:solidFill>
                  <a:srgbClr val="FFFF00"/>
                </a:solidFill>
              </a:rPr>
              <a:t>];</a:t>
            </a:r>
          </a:p>
          <a:p>
            <a:endParaRPr lang="en-US" altLang="zh-CN" dirty="0"/>
          </a:p>
          <a:p>
            <a:r>
              <a:rPr lang="en-US" altLang="zh-CN" b="1" dirty="0">
                <a:solidFill>
                  <a:srgbClr val="FFFF00"/>
                </a:solidFill>
              </a:rPr>
              <a:t>tops=</a:t>
            </a:r>
            <a:r>
              <a:rPr lang="en-US" altLang="zh-CN" b="1" dirty="0" err="1">
                <a:solidFill>
                  <a:srgbClr val="FFFF00"/>
                </a:solidFill>
              </a:rPr>
              <a:t>CreateTopologies</a:t>
            </a:r>
            <a:r>
              <a:rPr lang="en-US" altLang="zh-CN" b="1" dirty="0">
                <a:solidFill>
                  <a:srgbClr val="FFFF00"/>
                </a:solidFill>
              </a:rPr>
              <a:t>[0,2-&gt;2,SelfEnergiesOnly]; ins=</a:t>
            </a:r>
            <a:r>
              <a:rPr lang="en-US" altLang="zh-CN" b="1" dirty="0" err="1">
                <a:solidFill>
                  <a:srgbClr val="FFFF00"/>
                </a:solidFill>
              </a:rPr>
              <a:t>InsertFields</a:t>
            </a:r>
            <a:r>
              <a:rPr lang="en-US" altLang="zh-CN" b="1" dirty="0">
                <a:solidFill>
                  <a:srgbClr val="FFFF00"/>
                </a:solidFill>
              </a:rPr>
              <a:t>[</a:t>
            </a:r>
            <a:r>
              <a:rPr lang="en-US" altLang="zh-CN" b="1" dirty="0" err="1">
                <a:solidFill>
                  <a:srgbClr val="FFFF00"/>
                </a:solidFill>
              </a:rPr>
              <a:t>tops,process</a:t>
            </a:r>
            <a:r>
              <a:rPr lang="en-US" altLang="zh-CN" b="1" dirty="0">
                <a:solidFill>
                  <a:srgbClr val="FFFF00"/>
                </a:solidFill>
              </a:rPr>
              <a:t>];</a:t>
            </a:r>
          </a:p>
          <a:p>
            <a:r>
              <a:rPr lang="en-US" altLang="zh-CN" b="1" dirty="0">
                <a:solidFill>
                  <a:srgbClr val="FFFF00"/>
                </a:solidFill>
              </a:rPr>
              <a:t>Paint[ins];</a:t>
            </a:r>
          </a:p>
          <a:p>
            <a:r>
              <a:rPr lang="en-US" altLang="zh-CN" dirty="0">
                <a:solidFill>
                  <a:srgbClr val="FFFF00"/>
                </a:solidFill>
              </a:rPr>
              <a:t>amp = </a:t>
            </a:r>
            <a:r>
              <a:rPr lang="en-US" altLang="zh-CN" dirty="0" err="1">
                <a:solidFill>
                  <a:srgbClr val="FFFF00"/>
                </a:solidFill>
              </a:rPr>
              <a:t>CreateFeynAmp</a:t>
            </a:r>
            <a:r>
              <a:rPr lang="en-US" altLang="zh-CN" dirty="0">
                <a:solidFill>
                  <a:srgbClr val="FFFF00"/>
                </a:solidFill>
              </a:rPr>
              <a:t>[ins]</a:t>
            </a:r>
          </a:p>
          <a:p>
            <a:r>
              <a:rPr lang="en-US" altLang="zh-CN" dirty="0">
                <a:solidFill>
                  <a:srgbClr val="FFFF00"/>
                </a:solidFill>
              </a:rPr>
              <a:t>/**</a:t>
            </a:r>
            <a:r>
              <a:rPr lang="zh-CN" altLang="en-US" dirty="0">
                <a:solidFill>
                  <a:srgbClr val="FFFF00"/>
                </a:solidFill>
              </a:rPr>
              <a:t>生成</a:t>
            </a:r>
            <a:r>
              <a:rPr lang="en-US" altLang="zh-CN" dirty="0" err="1">
                <a:solidFill>
                  <a:srgbClr val="FFFF00"/>
                </a:solidFill>
              </a:rPr>
              <a:t>eett</a:t>
            </a:r>
            <a:r>
              <a:rPr lang="zh-CN" altLang="en-US" dirty="0">
                <a:solidFill>
                  <a:srgbClr val="FFFF00"/>
                </a:solidFill>
              </a:rPr>
              <a:t>过程的树图</a:t>
            </a:r>
            <a:r>
              <a:rPr lang="en-US" altLang="zh-CN" dirty="0">
                <a:solidFill>
                  <a:srgbClr val="FFFF00"/>
                </a:solidFill>
              </a:rPr>
              <a:t>**/</a:t>
            </a:r>
          </a:p>
          <a:p>
            <a:endParaRPr lang="zh-CN" altLang="en-US" dirty="0"/>
          </a:p>
        </p:txBody>
      </p:sp>
      <p:sp>
        <p:nvSpPr>
          <p:cNvPr id="10" name="矩形 9"/>
          <p:cNvSpPr/>
          <p:nvPr/>
        </p:nvSpPr>
        <p:spPr>
          <a:xfrm>
            <a:off x="5203902" y="4702016"/>
            <a:ext cx="6637578"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altLang="zh-CN" dirty="0" err="1">
                <a:latin typeface="Times" panose="02020603060405020304" pitchFamily="18" charset="0"/>
              </a:rPr>
              <a:t>FeynArts</a:t>
            </a:r>
            <a:r>
              <a:rPr lang="en-US" altLang="zh-CN" dirty="0">
                <a:latin typeface="Times" panose="02020603060405020304" pitchFamily="18" charset="0"/>
              </a:rPr>
              <a:t> </a:t>
            </a:r>
            <a:r>
              <a:rPr lang="zh-CN" altLang="en-US" dirty="0">
                <a:latin typeface="Times" panose="02020603060405020304" pitchFamily="18" charset="0"/>
              </a:rPr>
              <a:t>中的模型文件</a:t>
            </a:r>
            <a:r>
              <a:rPr lang="en-US" altLang="zh-CN" dirty="0">
                <a:latin typeface="Times" panose="02020603060405020304" pitchFamily="18" charset="0"/>
              </a:rPr>
              <a:t> </a:t>
            </a:r>
            <a:r>
              <a:rPr lang="en-US" altLang="zh-CN" dirty="0">
                <a:latin typeface="CMTT10"/>
              </a:rPr>
              <a:t>SM</a:t>
            </a:r>
            <a:r>
              <a:rPr lang="en-US" altLang="zh-CN" dirty="0">
                <a:latin typeface="CMMI10"/>
              </a:rPr>
              <a:t>.</a:t>
            </a:r>
            <a:r>
              <a:rPr lang="en-US" altLang="zh-CN" dirty="0">
                <a:latin typeface="CMTT10"/>
              </a:rPr>
              <a:t>mod</a:t>
            </a:r>
            <a:r>
              <a:rPr lang="en-US" altLang="zh-CN" dirty="0">
                <a:latin typeface="Times" panose="02020603060405020304" pitchFamily="18" charset="0"/>
              </a:rPr>
              <a:t>, </a:t>
            </a:r>
            <a:r>
              <a:rPr lang="en-US" altLang="zh-CN" dirty="0">
                <a:latin typeface="CMTT10"/>
              </a:rPr>
              <a:t>MSSM</a:t>
            </a:r>
            <a:r>
              <a:rPr lang="en-US" altLang="zh-CN" dirty="0">
                <a:latin typeface="CMMI10"/>
              </a:rPr>
              <a:t>.</a:t>
            </a:r>
            <a:r>
              <a:rPr lang="en-US" altLang="zh-CN" dirty="0">
                <a:latin typeface="CMTT10"/>
              </a:rPr>
              <a:t>mod</a:t>
            </a:r>
            <a:r>
              <a:rPr lang="en-US" altLang="zh-CN" dirty="0">
                <a:latin typeface="Times" panose="02020603060405020304" pitchFamily="18" charset="0"/>
              </a:rPr>
              <a:t>, </a:t>
            </a:r>
            <a:r>
              <a:rPr lang="zh-CN" altLang="en-US" dirty="0">
                <a:latin typeface="Times" panose="02020603060405020304" pitchFamily="18" charset="0"/>
              </a:rPr>
              <a:t>可以被修改</a:t>
            </a:r>
            <a:endParaRPr lang="en-US" altLang="zh-CN" dirty="0">
              <a:latin typeface="Times" panose="02020603060405020304" pitchFamily="18" charset="0"/>
            </a:endParaRPr>
          </a:p>
          <a:p>
            <a:endParaRPr lang="en-US" altLang="zh-CN" dirty="0">
              <a:latin typeface="Times" panose="02020603060405020304" pitchFamily="18" charset="0"/>
            </a:endParaRPr>
          </a:p>
          <a:p>
            <a:r>
              <a:rPr lang="en-US" altLang="zh-CN" b="1" dirty="0" err="1">
                <a:solidFill>
                  <a:srgbClr val="FFFF00"/>
                </a:solidFill>
                <a:latin typeface="CourierPS" panose="02070609020205020404" pitchFamily="49" charset="0"/>
              </a:rPr>
              <a:t>InsertFields</a:t>
            </a:r>
            <a:r>
              <a:rPr lang="en-US" altLang="zh-CN" b="1" dirty="0">
                <a:solidFill>
                  <a:srgbClr val="FFFF00"/>
                </a:solidFill>
                <a:latin typeface="CourierPS" panose="02070609020205020404" pitchFamily="49" charset="0"/>
              </a:rPr>
              <a:t>[..., Model</a:t>
            </a:r>
            <a:r>
              <a:rPr lang="en-US" altLang="zh-CN" b="1" dirty="0">
                <a:solidFill>
                  <a:srgbClr val="FFFF00"/>
                </a:solidFill>
                <a:latin typeface="CourierPS" panose="02070609020205020404" pitchFamily="49" charset="0"/>
                <a:sym typeface="Wingdings" panose="05000000000000000000" pitchFamily="2" charset="2"/>
              </a:rPr>
              <a:t></a:t>
            </a:r>
            <a:r>
              <a:rPr lang="en-US" altLang="zh-CN" b="1" dirty="0">
                <a:solidFill>
                  <a:srgbClr val="FFFF00"/>
                </a:solidFill>
                <a:latin typeface="CMSY10"/>
              </a:rPr>
              <a:t> </a:t>
            </a:r>
            <a:r>
              <a:rPr lang="en-US" altLang="zh-CN" b="1" dirty="0">
                <a:solidFill>
                  <a:srgbClr val="FFFF00"/>
                </a:solidFill>
                <a:latin typeface="CourierPS" panose="02070609020205020404" pitchFamily="49" charset="0"/>
              </a:rPr>
              <a:t>{"MSSMQCD", "FV"}]</a:t>
            </a:r>
            <a:endParaRPr lang="zh-CN" altLang="en-US" b="1" dirty="0">
              <a:solidFill>
                <a:srgbClr val="FFFF00"/>
              </a:solidFill>
            </a:endParaRPr>
          </a:p>
        </p:txBody>
      </p:sp>
    </p:spTree>
    <p:extLst>
      <p:ext uri="{BB962C8B-B14F-4D97-AF65-F5344CB8AC3E}">
        <p14:creationId xmlns:p14="http://schemas.microsoft.com/office/powerpoint/2010/main" val="78511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5429" y="365126"/>
            <a:ext cx="10918371" cy="796018"/>
          </a:xfrm>
        </p:spPr>
        <p:txBody>
          <a:bodyPr/>
          <a:lstStyle/>
          <a:p>
            <a:r>
              <a:rPr lang="en-US" altLang="zh-CN" dirty="0" err="1"/>
              <a:t>FormCalc</a:t>
            </a:r>
            <a:endParaRPr lang="zh-CN" altLang="en-US" dirty="0"/>
          </a:p>
        </p:txBody>
      </p:sp>
      <p:pic>
        <p:nvPicPr>
          <p:cNvPr id="5" name="内容占位符 4"/>
          <p:cNvPicPr>
            <a:picLocks noGrp="1" noChangeAspect="1"/>
          </p:cNvPicPr>
          <p:nvPr>
            <p:ph idx="1"/>
          </p:nvPr>
        </p:nvPicPr>
        <p:blipFill>
          <a:blip r:embed="rId3"/>
          <a:stretch>
            <a:fillRect/>
          </a:stretch>
        </p:blipFill>
        <p:spPr>
          <a:xfrm>
            <a:off x="435429" y="1470787"/>
            <a:ext cx="3747952" cy="3958463"/>
          </a:xfrm>
          <a:prstGeom prst="rect">
            <a:avLst/>
          </a:prstGeom>
        </p:spPr>
      </p:pic>
      <p:sp>
        <p:nvSpPr>
          <p:cNvPr id="4" name="灯片编号占位符 3"/>
          <p:cNvSpPr>
            <a:spLocks noGrp="1"/>
          </p:cNvSpPr>
          <p:nvPr>
            <p:ph type="sldNum" sz="quarter" idx="12"/>
          </p:nvPr>
        </p:nvSpPr>
        <p:spPr/>
        <p:txBody>
          <a:bodyPr/>
          <a:lstStyle/>
          <a:p>
            <a:fld id="{9FF70B0C-C969-4C74-B32D-837D75022239}" type="slidenum">
              <a:rPr lang="zh-CN" altLang="en-US" smtClean="0"/>
              <a:t>24</a:t>
            </a:fld>
            <a:endParaRPr lang="zh-CN" altLang="en-US"/>
          </a:p>
        </p:txBody>
      </p:sp>
      <p:sp>
        <p:nvSpPr>
          <p:cNvPr id="3" name="矩形 2"/>
          <p:cNvSpPr/>
          <p:nvPr/>
        </p:nvSpPr>
        <p:spPr>
          <a:xfrm>
            <a:off x="4865914" y="499237"/>
            <a:ext cx="5935436" cy="39703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zh-CN" dirty="0">
                <a:solidFill>
                  <a:srgbClr val="FFFF00"/>
                </a:solidFill>
              </a:rPr>
              <a:t>Born=</a:t>
            </a:r>
            <a:r>
              <a:rPr lang="en-US" altLang="zh-CN" dirty="0" err="1">
                <a:solidFill>
                  <a:srgbClr val="FFFF00"/>
                </a:solidFill>
              </a:rPr>
              <a:t>CalcFeynAmp</a:t>
            </a:r>
            <a:r>
              <a:rPr lang="en-US" altLang="zh-CN" dirty="0">
                <a:solidFill>
                  <a:srgbClr val="FFFF00"/>
                </a:solidFill>
              </a:rPr>
              <a:t>[amp];</a:t>
            </a:r>
          </a:p>
          <a:p>
            <a:endParaRPr lang="en-US" altLang="zh-CN" dirty="0">
              <a:solidFill>
                <a:srgbClr val="FFFF00"/>
              </a:solidFill>
            </a:endParaRPr>
          </a:p>
          <a:p>
            <a:r>
              <a:rPr lang="en-US" altLang="zh-CN" dirty="0">
                <a:solidFill>
                  <a:schemeClr val="bg1"/>
                </a:solidFill>
              </a:rPr>
              <a:t>/**</a:t>
            </a:r>
            <a:r>
              <a:rPr lang="zh-CN" altLang="en-US" dirty="0">
                <a:solidFill>
                  <a:schemeClr val="bg1"/>
                </a:solidFill>
              </a:rPr>
              <a:t>类似的可以求出对应的所有圈图费曼振幅</a:t>
            </a:r>
            <a:r>
              <a:rPr lang="en-US" altLang="zh-CN" dirty="0">
                <a:solidFill>
                  <a:schemeClr val="bg1"/>
                </a:solidFill>
              </a:rPr>
              <a:t>: loop*/</a:t>
            </a:r>
          </a:p>
          <a:p>
            <a:endParaRPr lang="en-US" altLang="zh-CN" dirty="0">
              <a:solidFill>
                <a:schemeClr val="bg1"/>
              </a:solidFill>
            </a:endParaRPr>
          </a:p>
          <a:p>
            <a:r>
              <a:rPr lang="zh-CN" altLang="en-US" dirty="0">
                <a:solidFill>
                  <a:schemeClr val="bg1"/>
                </a:solidFill>
              </a:rPr>
              <a:t> </a:t>
            </a:r>
          </a:p>
          <a:p>
            <a:r>
              <a:rPr lang="en-US" altLang="zh-CN" dirty="0">
                <a:solidFill>
                  <a:schemeClr val="bg1"/>
                </a:solidFill>
              </a:rPr>
              <a:t>col = </a:t>
            </a:r>
            <a:r>
              <a:rPr lang="en-US" altLang="zh-CN" dirty="0" err="1">
                <a:solidFill>
                  <a:schemeClr val="bg1"/>
                </a:solidFill>
              </a:rPr>
              <a:t>ColourME</a:t>
            </a:r>
            <a:r>
              <a:rPr lang="en-US" altLang="zh-CN" dirty="0">
                <a:solidFill>
                  <a:schemeClr val="bg1"/>
                </a:solidFill>
              </a:rPr>
              <a:t>[All, born]</a:t>
            </a:r>
          </a:p>
          <a:p>
            <a:r>
              <a:rPr lang="en-US" altLang="zh-CN" dirty="0" err="1">
                <a:solidFill>
                  <a:schemeClr val="bg1"/>
                </a:solidFill>
              </a:rPr>
              <a:t>abbr</a:t>
            </a:r>
            <a:r>
              <a:rPr lang="en-US" altLang="zh-CN" dirty="0">
                <a:solidFill>
                  <a:schemeClr val="bg1"/>
                </a:solidFill>
              </a:rPr>
              <a:t> = </a:t>
            </a:r>
            <a:r>
              <a:rPr lang="en-US" altLang="zh-CN" dirty="0" err="1">
                <a:solidFill>
                  <a:schemeClr val="bg1"/>
                </a:solidFill>
              </a:rPr>
              <a:t>OptimizeAbbr</a:t>
            </a:r>
            <a:r>
              <a:rPr lang="en-US" altLang="zh-CN" dirty="0">
                <a:solidFill>
                  <a:schemeClr val="bg1"/>
                </a:solidFill>
              </a:rPr>
              <a:t>[</a:t>
            </a:r>
            <a:r>
              <a:rPr lang="en-US" altLang="zh-CN" dirty="0" err="1">
                <a:solidFill>
                  <a:schemeClr val="bg1"/>
                </a:solidFill>
              </a:rPr>
              <a:t>Abbr</a:t>
            </a:r>
            <a:r>
              <a:rPr lang="en-US" altLang="zh-CN" dirty="0">
                <a:solidFill>
                  <a:schemeClr val="bg1"/>
                </a:solidFill>
              </a:rPr>
              <a:t>[]]</a:t>
            </a:r>
          </a:p>
          <a:p>
            <a:r>
              <a:rPr lang="en-US" altLang="zh-CN" dirty="0" err="1">
                <a:solidFill>
                  <a:schemeClr val="bg1"/>
                </a:solidFill>
              </a:rPr>
              <a:t>subexpr</a:t>
            </a:r>
            <a:r>
              <a:rPr lang="en-US" altLang="zh-CN" dirty="0">
                <a:solidFill>
                  <a:schemeClr val="bg1"/>
                </a:solidFill>
              </a:rPr>
              <a:t> = </a:t>
            </a:r>
            <a:r>
              <a:rPr lang="en-US" altLang="zh-CN" dirty="0" err="1">
                <a:solidFill>
                  <a:schemeClr val="bg1"/>
                </a:solidFill>
              </a:rPr>
              <a:t>OptimizeAbbr</a:t>
            </a:r>
            <a:r>
              <a:rPr lang="en-US" altLang="zh-CN" dirty="0">
                <a:solidFill>
                  <a:schemeClr val="bg1"/>
                </a:solidFill>
              </a:rPr>
              <a:t>[</a:t>
            </a:r>
            <a:r>
              <a:rPr lang="en-US" altLang="zh-CN" dirty="0" err="1">
                <a:solidFill>
                  <a:schemeClr val="bg1"/>
                </a:solidFill>
              </a:rPr>
              <a:t>Subexpr</a:t>
            </a:r>
            <a:r>
              <a:rPr lang="en-US" altLang="zh-CN" dirty="0">
                <a:solidFill>
                  <a:schemeClr val="bg1"/>
                </a:solidFill>
              </a:rPr>
              <a:t>[]]</a:t>
            </a:r>
          </a:p>
          <a:p>
            <a:endParaRPr lang="en-US" altLang="zh-CN" dirty="0">
              <a:solidFill>
                <a:srgbClr val="FFFF00"/>
              </a:solidFill>
            </a:endParaRPr>
          </a:p>
          <a:p>
            <a:r>
              <a:rPr lang="en-US" altLang="zh-CN" b="1" dirty="0" err="1">
                <a:solidFill>
                  <a:srgbClr val="FFFF00"/>
                </a:solidFill>
              </a:rPr>
              <a:t>Dir</a:t>
            </a:r>
            <a:r>
              <a:rPr lang="en-US" altLang="zh-CN" b="1" dirty="0">
                <a:solidFill>
                  <a:srgbClr val="FFFF00"/>
                </a:solidFill>
              </a:rPr>
              <a:t>=</a:t>
            </a:r>
            <a:r>
              <a:rPr lang="en-US" altLang="zh-CN" b="1" dirty="0" err="1">
                <a:solidFill>
                  <a:srgbClr val="FFFF00"/>
                </a:solidFill>
              </a:rPr>
              <a:t>SetupCodeDir</a:t>
            </a:r>
            <a:r>
              <a:rPr lang="en-US" altLang="zh-CN" b="1" dirty="0">
                <a:solidFill>
                  <a:srgbClr val="FFFF00"/>
                </a:solidFill>
              </a:rPr>
              <a:t>[“my-</a:t>
            </a:r>
            <a:r>
              <a:rPr lang="en-US" altLang="zh-CN" b="1" dirty="0" err="1">
                <a:solidFill>
                  <a:srgbClr val="FFFF00"/>
                </a:solidFill>
              </a:rPr>
              <a:t>fortran</a:t>
            </a:r>
            <a:r>
              <a:rPr lang="en-US" altLang="zh-CN" b="1" dirty="0">
                <a:solidFill>
                  <a:srgbClr val="FFFF00"/>
                </a:solidFill>
              </a:rPr>
              <a:t>-</a:t>
            </a:r>
            <a:r>
              <a:rPr lang="en-US" altLang="zh-CN" b="1" dirty="0" err="1">
                <a:solidFill>
                  <a:srgbClr val="FFFF00"/>
                </a:solidFill>
              </a:rPr>
              <a:t>dir</a:t>
            </a:r>
            <a:r>
              <a:rPr lang="en-US" altLang="zh-CN" b="1" dirty="0">
                <a:solidFill>
                  <a:srgbClr val="FFFF00"/>
                </a:solidFill>
              </a:rPr>
              <a:t>”]</a:t>
            </a:r>
          </a:p>
          <a:p>
            <a:r>
              <a:rPr lang="en-US" altLang="zh-CN" b="1" dirty="0" err="1">
                <a:solidFill>
                  <a:srgbClr val="FFFF00"/>
                </a:solidFill>
              </a:rPr>
              <a:t>WriteSquaredME</a:t>
            </a:r>
            <a:r>
              <a:rPr lang="en-US" altLang="zh-CN" b="1" dirty="0">
                <a:solidFill>
                  <a:srgbClr val="FFFF00"/>
                </a:solidFill>
              </a:rPr>
              <a:t>[born, {loop}, col, </a:t>
            </a:r>
            <a:r>
              <a:rPr lang="en-US" altLang="zh-CN" b="1" dirty="0" err="1">
                <a:solidFill>
                  <a:srgbClr val="FFFF00"/>
                </a:solidFill>
              </a:rPr>
              <a:t>abbr</a:t>
            </a:r>
            <a:r>
              <a:rPr lang="en-US" altLang="zh-CN" b="1" dirty="0">
                <a:solidFill>
                  <a:srgbClr val="FFFF00"/>
                </a:solidFill>
              </a:rPr>
              <a:t>, </a:t>
            </a:r>
            <a:r>
              <a:rPr lang="en-US" altLang="zh-CN" b="1" dirty="0" err="1">
                <a:solidFill>
                  <a:srgbClr val="FFFF00"/>
                </a:solidFill>
              </a:rPr>
              <a:t>subexpr</a:t>
            </a:r>
            <a:r>
              <a:rPr lang="en-US" altLang="zh-CN" b="1" dirty="0">
                <a:solidFill>
                  <a:srgbClr val="FFFF00"/>
                </a:solidFill>
              </a:rPr>
              <a:t>, </a:t>
            </a:r>
            <a:r>
              <a:rPr lang="en-US" altLang="zh-CN" b="1" dirty="0" err="1">
                <a:solidFill>
                  <a:srgbClr val="FFFF00"/>
                </a:solidFill>
              </a:rPr>
              <a:t>dir</a:t>
            </a:r>
            <a:r>
              <a:rPr lang="en-US" altLang="zh-CN" b="1" dirty="0">
                <a:solidFill>
                  <a:srgbClr val="FFFF00"/>
                </a:solidFill>
              </a:rPr>
              <a:t>]</a:t>
            </a:r>
          </a:p>
          <a:p>
            <a:r>
              <a:rPr lang="en-US" altLang="zh-CN" b="1" dirty="0" err="1">
                <a:solidFill>
                  <a:srgbClr val="FFFF00"/>
                </a:solidFill>
              </a:rPr>
              <a:t>WriteRenConst</a:t>
            </a:r>
            <a:r>
              <a:rPr lang="en-US" altLang="zh-CN" b="1" dirty="0">
                <a:solidFill>
                  <a:srgbClr val="FFFF00"/>
                </a:solidFill>
              </a:rPr>
              <a:t>[</a:t>
            </a:r>
            <a:r>
              <a:rPr lang="en-US" altLang="zh-CN" b="1" dirty="0" err="1">
                <a:solidFill>
                  <a:srgbClr val="FFFF00"/>
                </a:solidFill>
              </a:rPr>
              <a:t>M_loop</a:t>
            </a:r>
            <a:r>
              <a:rPr lang="en-US" altLang="zh-CN" b="1" dirty="0">
                <a:solidFill>
                  <a:srgbClr val="FFFF00"/>
                </a:solidFill>
              </a:rPr>
              <a:t>, </a:t>
            </a:r>
            <a:r>
              <a:rPr lang="en-US" altLang="zh-CN" b="1" dirty="0" err="1">
                <a:solidFill>
                  <a:srgbClr val="FFFF00"/>
                </a:solidFill>
              </a:rPr>
              <a:t>dir</a:t>
            </a:r>
            <a:r>
              <a:rPr lang="en-US" altLang="zh-CN" b="1" dirty="0">
                <a:solidFill>
                  <a:srgbClr val="FFFF00"/>
                </a:solidFill>
              </a:rPr>
              <a:t>]</a:t>
            </a:r>
          </a:p>
          <a:p>
            <a:endParaRPr lang="en-US" altLang="zh-CN" dirty="0"/>
          </a:p>
          <a:p>
            <a:endParaRPr lang="zh-CN" altLang="en-US" dirty="0"/>
          </a:p>
        </p:txBody>
      </p:sp>
      <p:sp>
        <p:nvSpPr>
          <p:cNvPr id="8" name="矩形 7"/>
          <p:cNvSpPr/>
          <p:nvPr/>
        </p:nvSpPr>
        <p:spPr>
          <a:xfrm>
            <a:off x="4865914" y="4920525"/>
            <a:ext cx="5935436" cy="147732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altLang="zh-CN" dirty="0"/>
              <a:t>/*</a:t>
            </a:r>
            <a:r>
              <a:rPr lang="zh-CN" altLang="en-US" dirty="0"/>
              <a:t>生成普通表达式</a:t>
            </a:r>
            <a:r>
              <a:rPr lang="en-US" altLang="zh-CN" dirty="0"/>
              <a:t>*/</a:t>
            </a:r>
          </a:p>
          <a:p>
            <a:r>
              <a:rPr lang="en-US" altLang="zh-CN" dirty="0" err="1">
                <a:solidFill>
                  <a:srgbClr val="FFC000"/>
                </a:solidFill>
              </a:rPr>
              <a:t>dir</a:t>
            </a:r>
            <a:r>
              <a:rPr lang="en-US" altLang="zh-CN" dirty="0">
                <a:solidFill>
                  <a:srgbClr val="FFC000"/>
                </a:solidFill>
              </a:rPr>
              <a:t>=</a:t>
            </a:r>
            <a:r>
              <a:rPr lang="en-US" altLang="zh-CN" dirty="0" err="1">
                <a:solidFill>
                  <a:srgbClr val="FFC000"/>
                </a:solidFill>
              </a:rPr>
              <a:t>OpenFortran</a:t>
            </a:r>
            <a:r>
              <a:rPr lang="en-US" altLang="zh-CN" dirty="0">
                <a:solidFill>
                  <a:srgbClr val="FFC000"/>
                </a:solidFill>
              </a:rPr>
              <a:t>[“my-</a:t>
            </a:r>
            <a:r>
              <a:rPr lang="en-US" altLang="zh-CN" dirty="0" err="1">
                <a:solidFill>
                  <a:srgbClr val="FFC000"/>
                </a:solidFill>
              </a:rPr>
              <a:t>fortran.F</a:t>
            </a:r>
            <a:r>
              <a:rPr lang="en-US" altLang="zh-CN" dirty="0">
                <a:solidFill>
                  <a:srgbClr val="FFC000"/>
                </a:solidFill>
              </a:rPr>
              <a:t>”]</a:t>
            </a:r>
          </a:p>
          <a:p>
            <a:r>
              <a:rPr lang="en-US" altLang="zh-CN" dirty="0" err="1">
                <a:solidFill>
                  <a:srgbClr val="FFC000"/>
                </a:solidFill>
              </a:rPr>
              <a:t>WriteExpr</a:t>
            </a:r>
            <a:r>
              <a:rPr lang="en-US" altLang="zh-CN" dirty="0">
                <a:solidFill>
                  <a:srgbClr val="FFC000"/>
                </a:solidFill>
              </a:rPr>
              <a:t>[</a:t>
            </a:r>
            <a:r>
              <a:rPr lang="en-US" altLang="zh-CN" dirty="0" err="1">
                <a:solidFill>
                  <a:srgbClr val="FFC000"/>
                </a:solidFill>
              </a:rPr>
              <a:t>dir</a:t>
            </a:r>
            <a:r>
              <a:rPr lang="en-US" altLang="zh-CN" dirty="0">
                <a:solidFill>
                  <a:srgbClr val="FFC000"/>
                </a:solidFill>
              </a:rPr>
              <a:t>,{</a:t>
            </a:r>
            <a:r>
              <a:rPr lang="en-US" altLang="zh-CN" dirty="0" err="1">
                <a:solidFill>
                  <a:srgbClr val="FFC000"/>
                </a:solidFill>
              </a:rPr>
              <a:t>var</a:t>
            </a:r>
            <a:r>
              <a:rPr lang="en-US" altLang="zh-CN" dirty="0">
                <a:solidFill>
                  <a:srgbClr val="FFC000"/>
                </a:solidFill>
              </a:rPr>
              <a:t>-&gt;expr,…}]</a:t>
            </a:r>
          </a:p>
          <a:p>
            <a:r>
              <a:rPr lang="en-US" altLang="zh-CN" dirty="0">
                <a:solidFill>
                  <a:srgbClr val="FFC000"/>
                </a:solidFill>
              </a:rPr>
              <a:t>Close[</a:t>
            </a:r>
            <a:r>
              <a:rPr lang="en-US" altLang="zh-CN" dirty="0" err="1">
                <a:solidFill>
                  <a:srgbClr val="FFC000"/>
                </a:solidFill>
              </a:rPr>
              <a:t>dir</a:t>
            </a:r>
            <a:r>
              <a:rPr lang="en-US" altLang="zh-CN" dirty="0">
                <a:solidFill>
                  <a:srgbClr val="FFC000"/>
                </a:solidFill>
              </a:rPr>
              <a:t>]</a:t>
            </a:r>
          </a:p>
          <a:p>
            <a:endParaRPr lang="zh-CN" altLang="en-US" dirty="0"/>
          </a:p>
        </p:txBody>
      </p:sp>
    </p:spTree>
    <p:extLst>
      <p:ext uri="{BB962C8B-B14F-4D97-AF65-F5344CB8AC3E}">
        <p14:creationId xmlns:p14="http://schemas.microsoft.com/office/powerpoint/2010/main" val="140141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9FF70B0C-C969-4C74-B32D-837D75022239}" type="slidenum">
              <a:rPr lang="zh-CN" altLang="en-US" smtClean="0"/>
              <a:t>25</a:t>
            </a:fld>
            <a:endParaRPr lang="zh-CN" altLang="en-US"/>
          </a:p>
        </p:txBody>
      </p:sp>
      <p:pic>
        <p:nvPicPr>
          <p:cNvPr id="5" name="图片 4"/>
          <p:cNvPicPr>
            <a:picLocks noChangeAspect="1"/>
          </p:cNvPicPr>
          <p:nvPr/>
        </p:nvPicPr>
        <p:blipFill>
          <a:blip r:embed="rId3"/>
          <a:stretch>
            <a:fillRect/>
          </a:stretch>
        </p:blipFill>
        <p:spPr>
          <a:xfrm>
            <a:off x="970279" y="365125"/>
            <a:ext cx="9702801" cy="6358923"/>
          </a:xfrm>
          <a:prstGeom prst="rect">
            <a:avLst/>
          </a:prstGeom>
        </p:spPr>
      </p:pic>
    </p:spTree>
    <p:extLst>
      <p:ext uri="{BB962C8B-B14F-4D97-AF65-F5344CB8AC3E}">
        <p14:creationId xmlns:p14="http://schemas.microsoft.com/office/powerpoint/2010/main" val="202772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88403"/>
          </a:xfrm>
        </p:spPr>
        <p:txBody>
          <a:bodyPr/>
          <a:lstStyle/>
          <a:p>
            <a:r>
              <a:rPr lang="en-US" altLang="zh-CN" b="1" i="1" dirty="0" err="1"/>
              <a:t>Mathematica</a:t>
            </a:r>
            <a:r>
              <a:rPr lang="en-US" altLang="zh-CN" b="1" dirty="0"/>
              <a:t> Shell </a:t>
            </a:r>
            <a:r>
              <a:rPr lang="zh-CN" altLang="en-US" b="1" dirty="0"/>
              <a:t>脚本</a:t>
            </a:r>
          </a:p>
        </p:txBody>
      </p:sp>
      <p:sp>
        <p:nvSpPr>
          <p:cNvPr id="3" name="内容占位符 2"/>
          <p:cNvSpPr>
            <a:spLocks noGrp="1"/>
          </p:cNvSpPr>
          <p:nvPr>
            <p:ph idx="1"/>
          </p:nvPr>
        </p:nvSpPr>
        <p:spPr>
          <a:xfrm>
            <a:off x="838200" y="1105456"/>
            <a:ext cx="10515600" cy="4232275"/>
          </a:xfrm>
        </p:spPr>
        <p:txBody>
          <a:bodyPr/>
          <a:lstStyle/>
          <a:p>
            <a:r>
              <a:rPr lang="zh-CN" altLang="en-US" dirty="0"/>
              <a:t>创建独立的可执行脚本只需在 </a:t>
            </a:r>
            <a:r>
              <a:rPr lang="en-US" altLang="zh-CN" i="1" dirty="0" err="1"/>
              <a:t>Mathematica</a:t>
            </a:r>
            <a:r>
              <a:rPr lang="en-US" altLang="zh-CN" dirty="0"/>
              <a:t> </a:t>
            </a:r>
            <a:r>
              <a:rPr lang="zh-CN" altLang="en-US" dirty="0"/>
              <a:t>代码前加上 </a:t>
            </a:r>
            <a:r>
              <a:rPr lang="en-US" altLang="zh-CN" dirty="0"/>
              <a:t>#! </a:t>
            </a:r>
            <a:r>
              <a:rPr lang="zh-CN" altLang="en-US" dirty="0"/>
              <a:t>和 </a:t>
            </a:r>
            <a:r>
              <a:rPr lang="en-US" altLang="zh-CN" dirty="0" err="1">
                <a:hlinkClick r:id="rId3"/>
              </a:rPr>
              <a:t>MathematicaScript</a:t>
            </a:r>
            <a:r>
              <a:rPr lang="en-US" altLang="zh-CN" dirty="0"/>
              <a:t> </a:t>
            </a:r>
            <a:r>
              <a:rPr lang="zh-CN" altLang="en-US" dirty="0"/>
              <a:t>可执行文件的路径。例如：</a:t>
            </a:r>
            <a:endParaRPr lang="en-US" altLang="zh-CN" dirty="0"/>
          </a:p>
          <a:p>
            <a:endParaRPr lang="en-US" altLang="zh-CN" i="1" dirty="0"/>
          </a:p>
          <a:p>
            <a:r>
              <a:rPr lang="en-US" altLang="zh-CN" i="1" dirty="0" err="1"/>
              <a:t>Mathematica</a:t>
            </a:r>
            <a:r>
              <a:rPr lang="zh-CN" altLang="en-US" dirty="0"/>
              <a:t> 脚本可以像任何其他程序一样正常运行，包括命令行参数的使用</a:t>
            </a:r>
            <a:endParaRPr lang="en-US" altLang="zh-CN" dirty="0"/>
          </a:p>
          <a:p>
            <a:endParaRPr lang="en-US" altLang="zh-CN" dirty="0"/>
          </a:p>
          <a:p>
            <a:r>
              <a:rPr lang="zh-CN" altLang="en-US" dirty="0"/>
              <a:t>提交到集群队列</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26</a:t>
            </a:fld>
            <a:endParaRPr lang="zh-CN" altLang="en-US"/>
          </a:p>
        </p:txBody>
      </p:sp>
      <p:sp>
        <p:nvSpPr>
          <p:cNvPr id="6" name="文本框 5"/>
          <p:cNvSpPr txBox="1"/>
          <p:nvPr/>
        </p:nvSpPr>
        <p:spPr>
          <a:xfrm>
            <a:off x="1165860" y="2013744"/>
            <a:ext cx="986028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i="1" dirty="0">
                <a:solidFill>
                  <a:schemeClr val="bg1"/>
                </a:solidFill>
              </a:rPr>
              <a:t>#!/public/software/</a:t>
            </a:r>
            <a:r>
              <a:rPr lang="en-US" altLang="zh-CN" i="1" dirty="0" err="1">
                <a:solidFill>
                  <a:schemeClr val="bg1"/>
                </a:solidFill>
              </a:rPr>
              <a:t>Mathematica</a:t>
            </a:r>
            <a:r>
              <a:rPr lang="en-US" altLang="zh-CN" i="1" dirty="0">
                <a:solidFill>
                  <a:schemeClr val="bg1"/>
                </a:solidFill>
              </a:rPr>
              <a:t>/</a:t>
            </a:r>
            <a:r>
              <a:rPr lang="en-US" altLang="zh-CN" i="1" dirty="0" err="1">
                <a:solidFill>
                  <a:schemeClr val="bg1"/>
                </a:solidFill>
              </a:rPr>
              <a:t>MathematicaScript</a:t>
            </a:r>
            <a:r>
              <a:rPr lang="en-US" altLang="zh-CN" i="1" dirty="0">
                <a:solidFill>
                  <a:schemeClr val="bg1"/>
                </a:solidFill>
              </a:rPr>
              <a:t> -script</a:t>
            </a:r>
          </a:p>
        </p:txBody>
      </p:sp>
      <p:sp>
        <p:nvSpPr>
          <p:cNvPr id="7" name="文本框 6"/>
          <p:cNvSpPr txBox="1"/>
          <p:nvPr/>
        </p:nvSpPr>
        <p:spPr>
          <a:xfrm>
            <a:off x="1165860" y="3395781"/>
            <a:ext cx="986028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i="1" dirty="0">
                <a:solidFill>
                  <a:schemeClr val="bg1"/>
                </a:solidFill>
              </a:rPr>
              <a:t>houfy@node141 $./sample 2 1 0 1 </a:t>
            </a:r>
          </a:p>
        </p:txBody>
      </p:sp>
      <p:sp>
        <p:nvSpPr>
          <p:cNvPr id="8" name="文本框 7"/>
          <p:cNvSpPr txBox="1"/>
          <p:nvPr/>
        </p:nvSpPr>
        <p:spPr>
          <a:xfrm>
            <a:off x="1165860" y="4279763"/>
            <a:ext cx="3314976" cy="230832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1600" dirty="0"/>
              <a:t>#!/bin/bash</a:t>
            </a:r>
          </a:p>
          <a:p>
            <a:r>
              <a:rPr lang="en-US" altLang="zh-CN" sz="1600" dirty="0"/>
              <a:t>#PBS -N random</a:t>
            </a:r>
          </a:p>
          <a:p>
            <a:r>
              <a:rPr lang="en-US" altLang="zh-CN" sz="1600" dirty="0"/>
              <a:t>#PBS -l nodes=1:ppn=1</a:t>
            </a:r>
          </a:p>
          <a:p>
            <a:r>
              <a:rPr lang="en-US" altLang="zh-CN" sz="1600" dirty="0"/>
              <a:t>#PBS -l </a:t>
            </a:r>
            <a:r>
              <a:rPr lang="en-US" altLang="zh-CN" sz="1600" dirty="0" err="1"/>
              <a:t>walltime</a:t>
            </a:r>
            <a:r>
              <a:rPr lang="en-US" altLang="zh-CN" sz="1600" dirty="0"/>
              <a:t>=01:00:00</a:t>
            </a:r>
          </a:p>
          <a:p>
            <a:r>
              <a:rPr lang="en-US" altLang="zh-CN" sz="1600" dirty="0"/>
              <a:t>#PBS -j </a:t>
            </a:r>
            <a:r>
              <a:rPr lang="en-US" altLang="zh-CN" sz="1600" dirty="0" err="1"/>
              <a:t>oe</a:t>
            </a:r>
            <a:endParaRPr lang="en-US" altLang="zh-CN" sz="1600" dirty="0"/>
          </a:p>
          <a:p>
            <a:r>
              <a:rPr lang="en-US" altLang="zh-CN" sz="1600" dirty="0"/>
              <a:t>#PBS -q debug</a:t>
            </a:r>
          </a:p>
          <a:p>
            <a:r>
              <a:rPr lang="en-US" altLang="zh-CN" sz="1600" dirty="0"/>
              <a:t>cd $PBS_O_WORKDIR</a:t>
            </a:r>
          </a:p>
          <a:p>
            <a:r>
              <a:rPr lang="en-US" altLang="zh-CN" sz="1600" dirty="0"/>
              <a:t>./</a:t>
            </a:r>
            <a:r>
              <a:rPr lang="en-US" altLang="zh-CN" sz="1600" dirty="0" err="1"/>
              <a:t>random.m</a:t>
            </a:r>
            <a:r>
              <a:rPr lang="en-US" altLang="zh-CN" sz="1600" dirty="0"/>
              <a:t> &gt; </a:t>
            </a:r>
            <a:r>
              <a:rPr lang="en-US" altLang="zh-CN" sz="1600" dirty="0" err="1"/>
              <a:t>outfile</a:t>
            </a:r>
            <a:endParaRPr lang="en-US" altLang="zh-CN" sz="1600" dirty="0"/>
          </a:p>
          <a:p>
            <a:r>
              <a:rPr lang="en-US" altLang="zh-CN" sz="1600" dirty="0"/>
              <a:t>exit 0</a:t>
            </a:r>
          </a:p>
        </p:txBody>
      </p:sp>
      <p:sp>
        <p:nvSpPr>
          <p:cNvPr id="9" name="文本框 8"/>
          <p:cNvSpPr txBox="1"/>
          <p:nvPr/>
        </p:nvSpPr>
        <p:spPr>
          <a:xfrm>
            <a:off x="5894070" y="3395781"/>
            <a:ext cx="5132070" cy="313932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dirty="0"/>
              <a:t>#!/bin/bash</a:t>
            </a:r>
          </a:p>
          <a:p>
            <a:r>
              <a:rPr lang="en-US" altLang="zh-CN" dirty="0"/>
              <a:t>math &lt;&lt; \_EOF_</a:t>
            </a:r>
          </a:p>
          <a:p>
            <a:r>
              <a:rPr lang="en-US" altLang="zh-CN" dirty="0"/>
              <a:t>  &lt;&lt;</a:t>
            </a:r>
            <a:r>
              <a:rPr lang="en-US" altLang="zh-CN" dirty="0" err="1"/>
              <a:t>FeynArts</a:t>
            </a:r>
            <a:r>
              <a:rPr lang="en-US" altLang="zh-CN" dirty="0"/>
              <a:t>`</a:t>
            </a:r>
          </a:p>
          <a:p>
            <a:r>
              <a:rPr lang="en-US" altLang="zh-CN" dirty="0"/>
              <a:t>  &lt;&lt;</a:t>
            </a:r>
            <a:r>
              <a:rPr lang="en-US" altLang="zh-CN" dirty="0" err="1"/>
              <a:t>FormCalc</a:t>
            </a:r>
            <a:r>
              <a:rPr lang="en-US" altLang="zh-CN" dirty="0"/>
              <a:t>`</a:t>
            </a:r>
          </a:p>
          <a:p>
            <a:r>
              <a:rPr lang="en-US" altLang="zh-CN" dirty="0"/>
              <a:t>  tops=</a:t>
            </a:r>
            <a:r>
              <a:rPr lang="en-US" altLang="zh-CN" dirty="0" err="1"/>
              <a:t>CreateTopologies</a:t>
            </a:r>
            <a:r>
              <a:rPr lang="en-US" altLang="zh-CN" dirty="0"/>
              <a:t>[1,1-&gt;2];</a:t>
            </a:r>
          </a:p>
          <a:p>
            <a:r>
              <a:rPr lang="en-US" altLang="zh-CN" dirty="0"/>
              <a:t>  ins=</a:t>
            </a:r>
            <a:r>
              <a:rPr lang="en-US" altLang="zh-CN" dirty="0" err="1"/>
              <a:t>InsertFields</a:t>
            </a:r>
            <a:r>
              <a:rPr lang="en-US" altLang="zh-CN" dirty="0"/>
              <a:t>[</a:t>
            </a:r>
            <a:r>
              <a:rPr lang="en-US" altLang="zh-CN" dirty="0" err="1"/>
              <a:t>tops,F</a:t>
            </a:r>
            <a:r>
              <a:rPr lang="en-US" altLang="zh-CN" dirty="0"/>
              <a:t>[4,{3}]-&gt;{F[4,{2}],V[1]}];</a:t>
            </a:r>
          </a:p>
          <a:p>
            <a:r>
              <a:rPr lang="en-US" altLang="zh-CN" dirty="0"/>
              <a:t>  Paint[ins]</a:t>
            </a:r>
          </a:p>
          <a:p>
            <a:r>
              <a:rPr lang="en-US" altLang="zh-CN" dirty="0"/>
              <a:t>  amp=</a:t>
            </a:r>
            <a:r>
              <a:rPr lang="en-US" altLang="zh-CN" dirty="0" err="1"/>
              <a:t>CalcFeynAmp</a:t>
            </a:r>
            <a:r>
              <a:rPr lang="en-US" altLang="zh-CN" dirty="0"/>
              <a:t>[</a:t>
            </a:r>
            <a:r>
              <a:rPr lang="en-US" altLang="zh-CN" dirty="0" err="1"/>
              <a:t>CreateFeynAmp</a:t>
            </a:r>
            <a:r>
              <a:rPr lang="en-US" altLang="zh-CN" dirty="0"/>
              <a:t>[ins],</a:t>
            </a:r>
            <a:r>
              <a:rPr lang="en-US" altLang="zh-CN" dirty="0" err="1"/>
              <a:t>FermionChains</a:t>
            </a:r>
            <a:r>
              <a:rPr lang="en-US" altLang="zh-CN" dirty="0"/>
              <a:t>-&gt;Chiral]</a:t>
            </a:r>
          </a:p>
          <a:p>
            <a:r>
              <a:rPr lang="en-US" altLang="zh-CN" dirty="0"/>
              <a:t>_EOF_</a:t>
            </a:r>
          </a:p>
        </p:txBody>
      </p:sp>
    </p:spTree>
    <p:extLst>
      <p:ext uri="{BB962C8B-B14F-4D97-AF65-F5344CB8AC3E}">
        <p14:creationId xmlns:p14="http://schemas.microsoft.com/office/powerpoint/2010/main" val="1465041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9823" y="1520825"/>
            <a:ext cx="10515600" cy="3591106"/>
          </a:xfrm>
        </p:spPr>
        <p:txBody>
          <a:bodyPr>
            <a:normAutofit/>
          </a:bodyPr>
          <a:lstStyle/>
          <a:p>
            <a:pPr marL="0" indent="0">
              <a:buNone/>
            </a:pPr>
            <a:r>
              <a:rPr lang="zh-CN" altLang="en-US" dirty="0"/>
              <a:t>研究所</a:t>
            </a:r>
            <a:r>
              <a:rPr lang="zh-CN" altLang="zh-CN" dirty="0"/>
              <a:t>杨刚副研究员通过研究最大超对称规范理论中的形状因子，成功</a:t>
            </a:r>
            <a:r>
              <a:rPr lang="zh-CN" altLang="zh-CN" b="1" dirty="0"/>
              <a:t>在五圈实现了色因子和动量因子的对偶</a:t>
            </a:r>
            <a:r>
              <a:rPr lang="zh-CN" altLang="zh-CN" dirty="0"/>
              <a:t>，是这一对偶长期停留在四圈后的首次突破，预示了色因子和动量因子的对偶应该在更一般的意义下成立。相关论文被《物理学评论快报》顺利接收发表，并被审稿人评价为“理论高能物理中里程碑和灯塔式的计算”</a:t>
            </a:r>
            <a:endParaRPr lang="zh-CN" altLang="en-US"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27</a:t>
            </a:fld>
            <a:endParaRPr lang="zh-CN" altLang="en-US"/>
          </a:p>
        </p:txBody>
      </p:sp>
      <p:pic>
        <p:nvPicPr>
          <p:cNvPr id="1026" name="Picture 2" descr="http://www.itp.cas.cn/xwzx/kydt/201701/W020170103617583481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996" y="3960506"/>
            <a:ext cx="6512567" cy="251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7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4325" y="365126"/>
            <a:ext cx="11039475" cy="654050"/>
          </a:xfrm>
        </p:spPr>
        <p:txBody>
          <a:bodyPr>
            <a:normAutofit fontScale="90000"/>
          </a:bodyPr>
          <a:lstStyle/>
          <a:p>
            <a:r>
              <a:rPr lang="en-US" altLang="zh-CN" dirty="0"/>
              <a:t>Running </a:t>
            </a:r>
            <a:r>
              <a:rPr lang="en-US" altLang="zh-CN" dirty="0" err="1"/>
              <a:t>Gromacs</a:t>
            </a:r>
            <a:r>
              <a:rPr lang="en-US" altLang="zh-CN" dirty="0"/>
              <a:t> example in GPU nodes</a:t>
            </a:r>
            <a:endParaRPr lang="zh-CN" altLang="en-US" dirty="0"/>
          </a:p>
        </p:txBody>
      </p:sp>
      <p:sp>
        <p:nvSpPr>
          <p:cNvPr id="3" name="内容占位符 2"/>
          <p:cNvSpPr>
            <a:spLocks noGrp="1"/>
          </p:cNvSpPr>
          <p:nvPr>
            <p:ph idx="1"/>
          </p:nvPr>
        </p:nvSpPr>
        <p:spPr>
          <a:xfrm>
            <a:off x="476250" y="1149350"/>
            <a:ext cx="6980199" cy="5251450"/>
          </a:xfrm>
        </p:spPr>
        <p:txBody>
          <a:bodyPr>
            <a:normAutofit/>
          </a:bodyPr>
          <a:lstStyle/>
          <a:p>
            <a:r>
              <a:rPr lang="en-US" altLang="zh-CN" dirty="0"/>
              <a:t>a package to perform molecular dynamics, with hundreds to millions of particles.</a:t>
            </a:r>
          </a:p>
          <a:p>
            <a:r>
              <a:rPr lang="en-US" altLang="zh-CN" dirty="0"/>
              <a:t>provides </a:t>
            </a:r>
            <a:r>
              <a:rPr lang="en-US" altLang="zh-CN" i="1" dirty="0"/>
              <a:t>extremely high performance</a:t>
            </a:r>
            <a:r>
              <a:rPr lang="en-US" altLang="zh-CN" dirty="0"/>
              <a:t> compared to all other programs</a:t>
            </a:r>
          </a:p>
          <a:p>
            <a:r>
              <a:rPr lang="en-US" altLang="zh-CN" dirty="0"/>
              <a:t>can be run in parallel using </a:t>
            </a:r>
            <a:r>
              <a:rPr lang="en-US" altLang="zh-CN" dirty="0">
                <a:solidFill>
                  <a:srgbClr val="FF0000"/>
                </a:solidFill>
              </a:rPr>
              <a:t>either MPI </a:t>
            </a:r>
            <a:r>
              <a:rPr lang="en-US" altLang="zh-CN" dirty="0"/>
              <a:t>or </a:t>
            </a:r>
            <a:r>
              <a:rPr lang="en-US" altLang="zh-CN" dirty="0">
                <a:solidFill>
                  <a:srgbClr val="FF0000"/>
                </a:solidFill>
              </a:rPr>
              <a:t>"Thread MPI" library </a:t>
            </a:r>
            <a:r>
              <a:rPr lang="en-US" altLang="zh-CN" dirty="0"/>
              <a:t>for single-node workstations</a:t>
            </a:r>
          </a:p>
          <a:p>
            <a:r>
              <a:rPr lang="en-US" altLang="zh-CN" dirty="0"/>
              <a:t>have excellent </a:t>
            </a:r>
            <a:r>
              <a:rPr lang="en-US" altLang="zh-CN" dirty="0">
                <a:solidFill>
                  <a:srgbClr val="FF0000"/>
                </a:solidFill>
              </a:rPr>
              <a:t>CUDA-based GPU </a:t>
            </a:r>
            <a:r>
              <a:rPr lang="en-US" altLang="zh-CN" dirty="0"/>
              <a:t>acceleration on GPUs </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28</a:t>
            </a:fld>
            <a:endParaRPr lang="zh-CN" altLang="en-US"/>
          </a:p>
        </p:txBody>
      </p:sp>
      <p:pic>
        <p:nvPicPr>
          <p:cNvPr id="5" name="图片 4"/>
          <p:cNvPicPr>
            <a:picLocks noChangeAspect="1"/>
          </p:cNvPicPr>
          <p:nvPr/>
        </p:nvPicPr>
        <p:blipFill>
          <a:blip r:embed="rId2"/>
          <a:stretch>
            <a:fillRect/>
          </a:stretch>
        </p:blipFill>
        <p:spPr>
          <a:xfrm>
            <a:off x="7268517" y="1149350"/>
            <a:ext cx="4928649" cy="4001769"/>
          </a:xfrm>
          <a:prstGeom prst="rect">
            <a:avLst/>
          </a:prstGeom>
        </p:spPr>
      </p:pic>
    </p:spTree>
    <p:extLst>
      <p:ext uri="{BB962C8B-B14F-4D97-AF65-F5344CB8AC3E}">
        <p14:creationId xmlns:p14="http://schemas.microsoft.com/office/powerpoint/2010/main" val="215951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FF70B0C-C969-4C74-B32D-837D75022239}" type="slidenum">
              <a:rPr lang="zh-CN" altLang="en-US" smtClean="0"/>
              <a:t>29</a:t>
            </a:fld>
            <a:endParaRPr lang="zh-CN" altLang="en-US"/>
          </a:p>
        </p:txBody>
      </p:sp>
      <p:pic>
        <p:nvPicPr>
          <p:cNvPr id="4098" name="Picture 2" descr="gmx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47" y="1058954"/>
            <a:ext cx="6584097" cy="317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411844" y="1112393"/>
            <a:ext cx="4638641" cy="240065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342900" indent="-342900" algn="just">
              <a:spcBef>
                <a:spcPts val="600"/>
              </a:spcBef>
              <a:spcAft>
                <a:spcPts val="600"/>
              </a:spcAft>
              <a:buFont typeface="Wingdings" panose="05000000000000000000" pitchFamily="2" charset="2"/>
              <a:buChar char="p"/>
            </a:pPr>
            <a:r>
              <a:rPr lang="en-US" altLang="zh-CN" sz="2000" dirty="0"/>
              <a:t>Offload the heavy </a:t>
            </a:r>
            <a:r>
              <a:rPr lang="en-US" altLang="zh-CN" sz="2000" dirty="0" err="1"/>
              <a:t>nonbonded</a:t>
            </a:r>
            <a:r>
              <a:rPr lang="en-US" altLang="zh-CN" sz="2000" dirty="0"/>
              <a:t> force calculation to </a:t>
            </a:r>
            <a:r>
              <a:rPr lang="en-US" altLang="zh-CN" sz="2000" kern="100" dirty="0">
                <a:latin typeface="Times New Roman" panose="02020603050405020304" pitchFamily="18" charset="0"/>
                <a:cs typeface="Tahoma" panose="020B0604030504040204" pitchFamily="34" charset="0"/>
              </a:rPr>
              <a:t>GPU, </a:t>
            </a:r>
            <a:r>
              <a:rPr lang="en-US" altLang="zh-CN" sz="2000" dirty="0"/>
              <a:t>while the CPU does bonded forces and lattice summation (PME) in the mean time</a:t>
            </a:r>
            <a:r>
              <a:rPr lang="en-US" altLang="zh-CN" sz="2000" kern="100" dirty="0">
                <a:latin typeface="Times New Roman" panose="02020603050405020304" pitchFamily="18" charset="0"/>
                <a:cs typeface="Tahoma" panose="020B0604030504040204" pitchFamily="34" charset="0"/>
              </a:rPr>
              <a:t>. </a:t>
            </a:r>
          </a:p>
          <a:p>
            <a:pPr marL="342900" indent="-342900" algn="just">
              <a:spcBef>
                <a:spcPts val="600"/>
              </a:spcBef>
              <a:spcAft>
                <a:spcPts val="600"/>
              </a:spcAft>
              <a:buFont typeface="Wingdings" panose="05000000000000000000" pitchFamily="2" charset="2"/>
              <a:buChar char="p"/>
            </a:pPr>
            <a:r>
              <a:rPr lang="en-US" altLang="zh-CN" sz="2000" kern="100" dirty="0">
                <a:latin typeface="Times New Roman" panose="02020603050405020304" pitchFamily="18" charset="0"/>
                <a:cs typeface="Tahoma" panose="020B0604030504040204" pitchFamily="34" charset="0"/>
              </a:rPr>
              <a:t>The program will firstly calculate the bonded force, then non-bonded force, and PME lastly.</a:t>
            </a:r>
          </a:p>
        </p:txBody>
      </p:sp>
      <p:sp>
        <p:nvSpPr>
          <p:cNvPr id="3" name="矩形 2"/>
          <p:cNvSpPr/>
          <p:nvPr/>
        </p:nvSpPr>
        <p:spPr>
          <a:xfrm>
            <a:off x="542782" y="4602928"/>
            <a:ext cx="11641874"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lnSpc>
                <a:spcPct val="150000"/>
              </a:lnSpc>
              <a:spcBef>
                <a:spcPts val="600"/>
              </a:spcBef>
              <a:spcAft>
                <a:spcPts val="600"/>
              </a:spcAft>
            </a:pPr>
            <a:r>
              <a:rPr lang="en-US" altLang="zh-CN" sz="2000" kern="100" dirty="0">
                <a:latin typeface="Times New Roman" panose="02020603050405020304" pitchFamily="18" charset="0"/>
                <a:cs typeface="Tahoma" panose="020B0604030504040204" pitchFamily="34" charset="0"/>
              </a:rPr>
              <a:t>Several factors of influencing the performance and speedup</a:t>
            </a:r>
          </a:p>
          <a:p>
            <a:pPr marL="342900" indent="-342900" algn="just">
              <a:spcBef>
                <a:spcPts val="600"/>
              </a:spcBef>
              <a:spcAft>
                <a:spcPts val="600"/>
              </a:spcAft>
              <a:buFont typeface="+mj-ea"/>
              <a:buAutoNum type="circleNumDbPlain"/>
            </a:pPr>
            <a:r>
              <a:rPr lang="en-US" altLang="zh-CN" sz="2000" kern="100" dirty="0">
                <a:latin typeface="Times New Roman" panose="02020603050405020304" pitchFamily="18" charset="0"/>
                <a:cs typeface="Tahoma" panose="020B0604030504040204" pitchFamily="34" charset="0"/>
              </a:rPr>
              <a:t>The number of nodes </a:t>
            </a:r>
          </a:p>
          <a:p>
            <a:pPr marL="342900" indent="-342900" algn="just">
              <a:spcBef>
                <a:spcPts val="600"/>
              </a:spcBef>
              <a:spcAft>
                <a:spcPts val="600"/>
              </a:spcAft>
              <a:buFont typeface="+mj-ea"/>
              <a:buAutoNum type="circleNumDbPlain"/>
            </a:pPr>
            <a:r>
              <a:rPr lang="en-US" altLang="zh-CN" sz="2000" kern="100" dirty="0">
                <a:latin typeface="Times New Roman" panose="02020603050405020304" pitchFamily="18" charset="0"/>
                <a:cs typeface="Tahoma" panose="020B0604030504040204" pitchFamily="34" charset="0"/>
              </a:rPr>
              <a:t>The balance of the computing resource between GPU and CPU </a:t>
            </a:r>
            <a:r>
              <a:rPr lang="en-US" altLang="zh-CN" sz="2000" dirty="0"/>
              <a:t>depend on your hardware and simulation.</a:t>
            </a:r>
            <a:endParaRPr lang="en-US" altLang="zh-CN" sz="2000" kern="100" dirty="0">
              <a:latin typeface="Times New Roman" panose="02020603050405020304" pitchFamily="18" charset="0"/>
              <a:cs typeface="Tahoma" panose="020B0604030504040204" pitchFamily="34" charset="0"/>
            </a:endParaRPr>
          </a:p>
          <a:p>
            <a:pPr marL="342900" indent="-342900" algn="just">
              <a:spcBef>
                <a:spcPts val="600"/>
              </a:spcBef>
              <a:spcAft>
                <a:spcPts val="600"/>
              </a:spcAft>
              <a:buFont typeface="+mj-ea"/>
              <a:buAutoNum type="circleNumDbPlain"/>
            </a:pPr>
            <a:r>
              <a:rPr lang="en-US" altLang="zh-CN" sz="2000" kern="100" dirty="0">
                <a:latin typeface="Times New Roman" panose="02020603050405020304" pitchFamily="18" charset="0"/>
                <a:cs typeface="Tahoma" panose="020B0604030504040204" pitchFamily="34" charset="0"/>
              </a:rPr>
              <a:t>The number of </a:t>
            </a:r>
            <a:r>
              <a:rPr lang="en-US" altLang="zh-CN" sz="2000" kern="100" dirty="0" err="1">
                <a:latin typeface="Times New Roman" panose="02020603050405020304" pitchFamily="18" charset="0"/>
                <a:cs typeface="Tahoma" panose="020B0604030504040204" pitchFamily="34" charset="0"/>
              </a:rPr>
              <a:t>OpenMP</a:t>
            </a:r>
            <a:r>
              <a:rPr lang="en-US" altLang="zh-CN" sz="2000" kern="100" dirty="0">
                <a:latin typeface="Times New Roman" panose="02020603050405020304" pitchFamily="18" charset="0"/>
                <a:cs typeface="Tahoma" panose="020B0604030504040204" pitchFamily="34" charset="0"/>
              </a:rPr>
              <a:t> threads per MPI rank   </a:t>
            </a:r>
            <a:endParaRPr lang="zh-CN" altLang="zh-CN" sz="2000" kern="100" dirty="0">
              <a:latin typeface="Times New Roman" panose="02020603050405020304" pitchFamily="18" charset="0"/>
            </a:endParaRPr>
          </a:p>
        </p:txBody>
      </p:sp>
      <p:sp>
        <p:nvSpPr>
          <p:cNvPr id="7" name="矩形 6"/>
          <p:cNvSpPr/>
          <p:nvPr/>
        </p:nvSpPr>
        <p:spPr>
          <a:xfrm>
            <a:off x="3843453" y="3125322"/>
            <a:ext cx="2935419" cy="253916"/>
          </a:xfrm>
          <a:prstGeom prst="rect">
            <a:avLst/>
          </a:prstGeom>
        </p:spPr>
        <p:txBody>
          <a:bodyPr wrap="none">
            <a:spAutoFit/>
          </a:bodyPr>
          <a:lstStyle/>
          <a:p>
            <a:r>
              <a:rPr lang="en-US" altLang="zh-CN" sz="1050" dirty="0">
                <a:solidFill>
                  <a:srgbClr val="000000"/>
                </a:solidFill>
                <a:latin typeface="Microsoft YaHei UI" panose="020B0503020204020204" pitchFamily="34" charset="-122"/>
                <a:ea typeface="Microsoft YaHei UI" panose="020B0503020204020204" pitchFamily="34" charset="-122"/>
              </a:rPr>
              <a:t>http://www.gromacs.org/GPU_acceleration</a:t>
            </a:r>
            <a:endParaRPr lang="zh-CN" altLang="en-US" sz="1050" dirty="0"/>
          </a:p>
        </p:txBody>
      </p:sp>
    </p:spTree>
    <p:extLst>
      <p:ext uri="{BB962C8B-B14F-4D97-AF65-F5344CB8AC3E}">
        <p14:creationId xmlns:p14="http://schemas.microsoft.com/office/powerpoint/2010/main" val="303478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590" y="369450"/>
            <a:ext cx="6180463" cy="868764"/>
          </a:xfrm>
        </p:spPr>
        <p:txBody>
          <a:bodyPr/>
          <a:lstStyle/>
          <a:p>
            <a:r>
              <a:rPr lang="zh-CN" altLang="en-US" dirty="0"/>
              <a:t>什么是理论物理？</a:t>
            </a:r>
          </a:p>
        </p:txBody>
      </p:sp>
      <p:sp>
        <p:nvSpPr>
          <p:cNvPr id="3" name="内容占位符 2"/>
          <p:cNvSpPr>
            <a:spLocks noGrp="1"/>
          </p:cNvSpPr>
          <p:nvPr>
            <p:ph idx="1"/>
          </p:nvPr>
        </p:nvSpPr>
        <p:spPr>
          <a:xfrm>
            <a:off x="385590" y="1279528"/>
            <a:ext cx="11799066" cy="1320454"/>
          </a:xfrm>
          <a:ln/>
        </p:spPr>
        <p:style>
          <a:lnRef idx="2">
            <a:schemeClr val="accent4"/>
          </a:lnRef>
          <a:fillRef idx="1">
            <a:schemeClr val="lt1"/>
          </a:fillRef>
          <a:effectRef idx="0">
            <a:schemeClr val="accent4"/>
          </a:effectRef>
          <a:fontRef idx="minor">
            <a:schemeClr val="dk1"/>
          </a:fontRef>
        </p:style>
        <p:txBody>
          <a:bodyPr/>
          <a:lstStyle/>
          <a:p>
            <a:pPr marL="0" indent="0">
              <a:buNone/>
            </a:pPr>
            <a:r>
              <a:rPr lang="zh-CN" altLang="en-US" dirty="0"/>
              <a:t>立足于科学实验和观察结果，对自然界各个层次物质结构和运动的基本规律进行理论探索和研究的学科，具有显著的</a:t>
            </a:r>
            <a:r>
              <a:rPr lang="zh-CN" altLang="en-US" dirty="0">
                <a:solidFill>
                  <a:srgbClr val="FF0000"/>
                </a:solidFill>
              </a:rPr>
              <a:t>多学科交叉性</a:t>
            </a:r>
            <a:r>
              <a:rPr lang="zh-CN" altLang="en-US" dirty="0"/>
              <a:t>与</a:t>
            </a:r>
            <a:r>
              <a:rPr lang="zh-CN" altLang="en-US" dirty="0">
                <a:solidFill>
                  <a:srgbClr val="FF0000"/>
                </a:solidFill>
              </a:rPr>
              <a:t>知识原创性</a:t>
            </a:r>
            <a:r>
              <a:rPr lang="zh-CN" altLang="en-US" dirty="0"/>
              <a:t>。</a:t>
            </a:r>
            <a:endParaRPr lang="en-US" altLang="zh-CN"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3</a:t>
            </a:fld>
            <a:endParaRPr lang="zh-CN" altLang="en-US"/>
          </a:p>
        </p:txBody>
      </p:sp>
      <p:grpSp>
        <p:nvGrpSpPr>
          <p:cNvPr id="6" name="组合 5"/>
          <p:cNvGrpSpPr/>
          <p:nvPr/>
        </p:nvGrpSpPr>
        <p:grpSpPr>
          <a:xfrm>
            <a:off x="385590" y="2718343"/>
            <a:ext cx="11799066" cy="1815882"/>
            <a:chOff x="385590" y="2645620"/>
            <a:chExt cx="11799066" cy="1815882"/>
          </a:xfrm>
        </p:grpSpPr>
        <p:pic>
          <p:nvPicPr>
            <p:cNvPr id="1028" name="Picture 4" descr="http://photocdn.sohu.com/20080205/Img2550877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90" y="2645620"/>
              <a:ext cx="1859264" cy="181588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170323" y="2645620"/>
              <a:ext cx="10014333" cy="181588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zh-CN" altLang="en-US" sz="2800" dirty="0"/>
                <a:t>理论物理的发展重点，随内在的与社会环境的变化，改变得非常快，尤其是在</a:t>
              </a:r>
              <a:r>
                <a:rPr lang="en-US" altLang="zh-CN" sz="2800" dirty="0"/>
                <a:t>21</a:t>
              </a:r>
              <a:r>
                <a:rPr lang="zh-CN" altLang="en-US" sz="2800" dirty="0"/>
                <a:t>世纪。年青的理论物理工作者不宜只关注一类问题，要发展多方面的兴趣。</a:t>
              </a:r>
              <a:endParaRPr lang="en-US" altLang="zh-CN" sz="2800" dirty="0"/>
            </a:p>
            <a:p>
              <a:pPr algn="r"/>
              <a:r>
                <a:rPr lang="en-US" altLang="zh-CN" sz="2800" dirty="0"/>
                <a:t>——</a:t>
              </a:r>
              <a:r>
                <a:rPr lang="zh-CN" altLang="en-US" sz="2800" dirty="0"/>
                <a:t>杨振宁，</a:t>
              </a:r>
              <a:r>
                <a:rPr lang="en-US" altLang="zh-CN" sz="2800" dirty="0"/>
                <a:t>2013</a:t>
              </a:r>
              <a:r>
                <a:rPr lang="zh-CN" altLang="en-US" sz="2800" dirty="0"/>
                <a:t>年初</a:t>
              </a:r>
            </a:p>
          </p:txBody>
        </p:sp>
      </p:grpSp>
      <p:grpSp>
        <p:nvGrpSpPr>
          <p:cNvPr id="7" name="组合 6"/>
          <p:cNvGrpSpPr/>
          <p:nvPr/>
        </p:nvGrpSpPr>
        <p:grpSpPr>
          <a:xfrm>
            <a:off x="385590" y="4616852"/>
            <a:ext cx="11876182" cy="1828015"/>
            <a:chOff x="385590" y="4616852"/>
            <a:chExt cx="11876182" cy="1828015"/>
          </a:xfrm>
        </p:grpSpPr>
        <p:sp>
          <p:nvSpPr>
            <p:cNvPr id="8" name="文本框 7"/>
            <p:cNvSpPr txBox="1"/>
            <p:nvPr/>
          </p:nvSpPr>
          <p:spPr>
            <a:xfrm>
              <a:off x="385590" y="4616852"/>
              <a:ext cx="9798815"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altLang="zh-CN" sz="2800" dirty="0"/>
            </a:p>
            <a:p>
              <a:r>
                <a:rPr lang="zh-CN" altLang="en-US" sz="2800" dirty="0"/>
                <a:t>理论物理研究，需创造未来，领导世界。</a:t>
              </a:r>
              <a:endParaRPr lang="en-US" altLang="zh-CN" sz="2800" dirty="0"/>
            </a:p>
            <a:p>
              <a:pPr algn="r"/>
              <a:r>
                <a:rPr lang="en-US" altLang="zh-CN" sz="2800" dirty="0"/>
                <a:t>——</a:t>
              </a:r>
              <a:r>
                <a:rPr lang="zh-CN" altLang="en-US" sz="2800" dirty="0"/>
                <a:t>李政道，</a:t>
              </a:r>
              <a:r>
                <a:rPr lang="en-US" altLang="zh-CN" sz="2800" dirty="0"/>
                <a:t>2013</a:t>
              </a:r>
              <a:r>
                <a:rPr lang="zh-CN" altLang="en-US" sz="2800" dirty="0"/>
                <a:t>年</a:t>
              </a:r>
              <a:r>
                <a:rPr lang="en-US" altLang="zh-CN" sz="2800" dirty="0"/>
                <a:t>5</a:t>
              </a:r>
              <a:r>
                <a:rPr lang="zh-CN" altLang="en-US" sz="2800" dirty="0"/>
                <a:t>月</a:t>
              </a:r>
              <a:r>
                <a:rPr lang="en-US" altLang="zh-CN" sz="2800" dirty="0"/>
                <a:t>12</a:t>
              </a:r>
              <a:r>
                <a:rPr lang="zh-CN" altLang="en-US" sz="2800" dirty="0"/>
                <a:t>日</a:t>
              </a:r>
              <a:endParaRPr lang="en-US" altLang="zh-CN" sz="2800" dirty="0"/>
            </a:p>
            <a:p>
              <a:pPr algn="r"/>
              <a:endParaRPr lang="zh-CN" altLang="en-US" sz="2800" dirty="0"/>
            </a:p>
          </p:txBody>
        </p:sp>
        <p:pic>
          <p:nvPicPr>
            <p:cNvPr id="1030" name="Picture 6" descr="http://tse4.mm.bing.net/th?id=OIP.Mbb2915115d93e7f5656035be1653935co2&amp;pid=15.1"/>
            <p:cNvPicPr>
              <a:picLocks noChangeAspect="1" noChangeArrowheads="1"/>
            </p:cNvPicPr>
            <p:nvPr/>
          </p:nvPicPr>
          <p:blipFill rotWithShape="1">
            <a:blip r:embed="rId3">
              <a:extLst>
                <a:ext uri="{28A0092B-C50C-407E-A947-70E740481C1C}">
                  <a14:useLocalDpi xmlns:a14="http://schemas.microsoft.com/office/drawing/2010/main" val="0"/>
                </a:ext>
              </a:extLst>
            </a:blip>
            <a:srcRect l="-1" r="-3475" b="36261"/>
            <a:stretch/>
          </p:blipFill>
          <p:spPr bwMode="auto">
            <a:xfrm>
              <a:off x="10184405" y="4616852"/>
              <a:ext cx="2077367" cy="182801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标题 1"/>
          <p:cNvSpPr txBox="1">
            <a:spLocks/>
          </p:cNvSpPr>
          <p:nvPr/>
        </p:nvSpPr>
        <p:spPr>
          <a:xfrm>
            <a:off x="6566053" y="358969"/>
            <a:ext cx="5618603" cy="868764"/>
          </a:xfrm>
          <a:prstGeom prst="rect">
            <a:avLst/>
          </a:prstGeom>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3266A"/>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altLang="zh-CN" dirty="0">
                <a:solidFill>
                  <a:srgbClr val="FFC000"/>
                </a:solidFill>
              </a:rPr>
              <a:t>——</a:t>
            </a:r>
            <a:r>
              <a:rPr lang="zh-CN" altLang="en-US" dirty="0">
                <a:solidFill>
                  <a:srgbClr val="FFC000"/>
                </a:solidFill>
              </a:rPr>
              <a:t>探本溯源</a:t>
            </a:r>
          </a:p>
        </p:txBody>
      </p:sp>
    </p:spTree>
    <p:extLst>
      <p:ext uri="{BB962C8B-B14F-4D97-AF65-F5344CB8AC3E}">
        <p14:creationId xmlns:p14="http://schemas.microsoft.com/office/powerpoint/2010/main" val="13634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0180" y="306387"/>
            <a:ext cx="11794475" cy="701675"/>
          </a:xfrm>
        </p:spPr>
        <p:style>
          <a:lnRef idx="1">
            <a:schemeClr val="accent2"/>
          </a:lnRef>
          <a:fillRef idx="2">
            <a:schemeClr val="accent2"/>
          </a:fillRef>
          <a:effectRef idx="1">
            <a:schemeClr val="accent2"/>
          </a:effectRef>
          <a:fontRef idx="minor">
            <a:schemeClr val="dk1"/>
          </a:fontRef>
        </p:style>
        <p:txBody>
          <a:bodyPr/>
          <a:lstStyle/>
          <a:p>
            <a:r>
              <a:rPr lang="en-US" altLang="zh-CN" dirty="0"/>
              <a:t>Example in Type I GPU nodes</a:t>
            </a:r>
            <a:endParaRPr lang="zh-CN" altLang="en-US" dirty="0"/>
          </a:p>
        </p:txBody>
      </p:sp>
      <p:sp>
        <p:nvSpPr>
          <p:cNvPr id="3" name="内容占位符 2"/>
          <p:cNvSpPr>
            <a:spLocks noGrp="1"/>
          </p:cNvSpPr>
          <p:nvPr>
            <p:ph idx="1"/>
          </p:nvPr>
        </p:nvSpPr>
        <p:spPr>
          <a:xfrm>
            <a:off x="371475" y="1500187"/>
            <a:ext cx="5724525" cy="4351338"/>
          </a:xfrm>
          <a:solidFill>
            <a:schemeClr val="bg1">
              <a:lumMod val="85000"/>
            </a:schemeClr>
          </a:solidFill>
        </p:spPr>
        <p:txBody>
          <a:bodyPr>
            <a:normAutofit lnSpcReduction="10000"/>
          </a:bodyPr>
          <a:lstStyle/>
          <a:p>
            <a:pPr marL="0" indent="0">
              <a:buNone/>
            </a:pPr>
            <a:r>
              <a:rPr lang="en-US" altLang="zh-CN" sz="2400" b="1" dirty="0"/>
              <a:t>Node: </a:t>
            </a:r>
            <a:r>
              <a:rPr lang="en-US" altLang="zh-CN" sz="2400" dirty="0"/>
              <a:t>40*W580I-G10</a:t>
            </a:r>
            <a:endParaRPr lang="zh-CN" altLang="zh-CN" sz="2400" dirty="0"/>
          </a:p>
          <a:p>
            <a:pPr marL="0" indent="0">
              <a:buNone/>
            </a:pPr>
            <a:r>
              <a:rPr lang="en-US" altLang="zh-CN" sz="2400" b="1" dirty="0"/>
              <a:t>CPU:  </a:t>
            </a:r>
            <a:r>
              <a:rPr lang="en-US" altLang="zh-CN" sz="2400" dirty="0">
                <a:solidFill>
                  <a:srgbClr val="00B0F0"/>
                </a:solidFill>
              </a:rPr>
              <a:t>2*Intel Xeon E5-2640 (2.5GHz, 6cores)</a:t>
            </a:r>
            <a:endParaRPr lang="zh-CN" altLang="zh-CN" sz="2400" dirty="0">
              <a:solidFill>
                <a:srgbClr val="00B0F0"/>
              </a:solidFill>
            </a:endParaRPr>
          </a:p>
          <a:p>
            <a:pPr marL="0" indent="0">
              <a:buNone/>
            </a:pPr>
            <a:r>
              <a:rPr lang="en-US" altLang="zh-CN" sz="2400" b="1" dirty="0"/>
              <a:t>Memory</a:t>
            </a:r>
            <a:r>
              <a:rPr lang="en-US" altLang="zh-CN" sz="2400" dirty="0"/>
              <a:t>: 8*4GB DDR3 1333MHz</a:t>
            </a:r>
          </a:p>
          <a:p>
            <a:pPr marL="0" indent="0">
              <a:buNone/>
            </a:pPr>
            <a:r>
              <a:rPr lang="en-US" altLang="zh-CN" sz="2400" b="1" dirty="0"/>
              <a:t>GPU</a:t>
            </a:r>
            <a:r>
              <a:rPr lang="en-US" altLang="zh-CN" sz="2400" dirty="0"/>
              <a:t>: </a:t>
            </a:r>
            <a:r>
              <a:rPr lang="en-US" altLang="zh-CN" sz="2400" dirty="0">
                <a:solidFill>
                  <a:srgbClr val="00B0F0"/>
                </a:solidFill>
              </a:rPr>
              <a:t>2*</a:t>
            </a:r>
            <a:r>
              <a:rPr lang="en-US" altLang="zh-CN" sz="2400" dirty="0" err="1">
                <a:solidFill>
                  <a:srgbClr val="00B0F0"/>
                </a:solidFill>
              </a:rPr>
              <a:t>Nvidia</a:t>
            </a:r>
            <a:r>
              <a:rPr lang="en-US" altLang="zh-CN" sz="2400" dirty="0">
                <a:solidFill>
                  <a:srgbClr val="00B0F0"/>
                </a:solidFill>
              </a:rPr>
              <a:t> TESLA K20</a:t>
            </a:r>
            <a:r>
              <a:rPr lang="en-US" altLang="zh-CN" sz="2400" dirty="0"/>
              <a:t> GENERIC GPU</a:t>
            </a:r>
          </a:p>
          <a:p>
            <a:pPr marL="0" indent="0">
              <a:buNone/>
            </a:pPr>
            <a:r>
              <a:rPr lang="en-US" altLang="zh-CN" sz="2400" b="1" dirty="0"/>
              <a:t>Network</a:t>
            </a:r>
            <a:r>
              <a:rPr lang="en-US" altLang="zh-CN" sz="2400" dirty="0"/>
              <a:t>:  56Gb/s FDR </a:t>
            </a:r>
            <a:r>
              <a:rPr lang="en-US" altLang="zh-CN" sz="2400" dirty="0" err="1"/>
              <a:t>Infiniband</a:t>
            </a:r>
            <a:r>
              <a:rPr lang="en-US" altLang="zh-CN" sz="2400" dirty="0"/>
              <a:t>  Card</a:t>
            </a:r>
          </a:p>
          <a:p>
            <a:pPr marL="0" indent="0">
              <a:buNone/>
            </a:pPr>
            <a:r>
              <a:rPr lang="en-US" altLang="zh-CN" sz="2400" b="1" dirty="0"/>
              <a:t>OS: </a:t>
            </a:r>
            <a:r>
              <a:rPr lang="en-US" altLang="zh-CN" sz="2400" dirty="0"/>
              <a:t>RHEL Server release 6.2 </a:t>
            </a:r>
          </a:p>
          <a:p>
            <a:pPr marL="0" indent="0">
              <a:buNone/>
            </a:pPr>
            <a:r>
              <a:rPr lang="en-US" altLang="zh-CN" sz="2400" b="1" dirty="0"/>
              <a:t>CPU Compiler:  </a:t>
            </a:r>
            <a:r>
              <a:rPr lang="en-US" altLang="zh-CN" sz="2400" dirty="0"/>
              <a:t>Intel Compiler 12.0</a:t>
            </a:r>
            <a:endParaRPr lang="zh-CN" altLang="zh-CN" sz="2400" dirty="0"/>
          </a:p>
          <a:p>
            <a:pPr marL="0" indent="0">
              <a:buNone/>
            </a:pPr>
            <a:r>
              <a:rPr lang="en-US" altLang="zh-CN" sz="2400" b="1" dirty="0"/>
              <a:t>GPU Compiler</a:t>
            </a:r>
            <a:r>
              <a:rPr lang="en-US" altLang="zh-CN" sz="2400" dirty="0"/>
              <a:t>: NVIDIA </a:t>
            </a:r>
            <a:r>
              <a:rPr lang="en-US" altLang="zh-CN" sz="2400" dirty="0">
                <a:solidFill>
                  <a:srgbClr val="00B0F0"/>
                </a:solidFill>
              </a:rPr>
              <a:t>CUDA Toolkit 5.0.35</a:t>
            </a:r>
          </a:p>
          <a:p>
            <a:pPr marL="0" indent="0">
              <a:buNone/>
            </a:pPr>
            <a:r>
              <a:rPr lang="en-US" altLang="zh-CN" sz="2400" b="1" dirty="0"/>
              <a:t>Library</a:t>
            </a:r>
            <a:r>
              <a:rPr lang="en-US" altLang="zh-CN" sz="2400" dirty="0"/>
              <a:t>: OpenMPI-1.6, fftw-3.3.2</a:t>
            </a:r>
          </a:p>
          <a:p>
            <a:pPr marL="0" indent="0">
              <a:buNone/>
            </a:pPr>
            <a:r>
              <a:rPr lang="en-US" altLang="zh-CN" sz="2400" b="1" dirty="0"/>
              <a:t>Software</a:t>
            </a:r>
            <a:r>
              <a:rPr lang="en-US" altLang="zh-CN" sz="2400" dirty="0"/>
              <a:t>:  </a:t>
            </a:r>
            <a:r>
              <a:rPr lang="en-US" altLang="zh-CN" sz="2400" dirty="0">
                <a:solidFill>
                  <a:srgbClr val="00B0F0"/>
                </a:solidFill>
              </a:rPr>
              <a:t>gromacs-4.6.1</a:t>
            </a:r>
            <a:endParaRPr lang="zh-CN" altLang="zh-CN" sz="2400" dirty="0">
              <a:solidFill>
                <a:srgbClr val="00B0F0"/>
              </a:solidFill>
            </a:endParaRPr>
          </a:p>
          <a:p>
            <a:pPr marL="0" indent="0">
              <a:buNone/>
            </a:pPr>
            <a:endParaRPr lang="zh-CN" altLang="zh-CN" sz="2400" dirty="0"/>
          </a:p>
          <a:p>
            <a:pPr marL="0" indent="0">
              <a:buNone/>
            </a:pPr>
            <a:endParaRPr lang="zh-CN" altLang="en-US"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30</a:t>
            </a:fld>
            <a:endParaRPr lang="zh-CN" altLang="en-US"/>
          </a:p>
        </p:txBody>
      </p:sp>
      <p:sp>
        <p:nvSpPr>
          <p:cNvPr id="6" name="内容占位符 2"/>
          <p:cNvSpPr txBox="1">
            <a:spLocks/>
          </p:cNvSpPr>
          <p:nvPr/>
        </p:nvSpPr>
        <p:spPr>
          <a:xfrm>
            <a:off x="6096000" y="1558925"/>
            <a:ext cx="5724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kern="1200">
                <a:solidFill>
                  <a:srgbClr val="23266A"/>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rgbClr val="23266A"/>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rgbClr val="23266A"/>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rgbClr val="23266A"/>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rgbClr val="2326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zh-CN" altLang="en-US" dirty="0"/>
          </a:p>
        </p:txBody>
      </p:sp>
      <p:sp>
        <p:nvSpPr>
          <p:cNvPr id="7" name="矩形 6"/>
          <p:cNvSpPr/>
          <p:nvPr/>
        </p:nvSpPr>
        <p:spPr>
          <a:xfrm>
            <a:off x="6096000" y="1646135"/>
            <a:ext cx="6096000" cy="3139321"/>
          </a:xfrm>
          <a:prstGeom prst="rect">
            <a:avLst/>
          </a:prstGeom>
        </p:spPr>
        <p:txBody>
          <a:bodyPr>
            <a:spAutoFit/>
          </a:bodyPr>
          <a:lstStyle/>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1-1_CHOL-DPPC.zip </a:t>
            </a:r>
            <a:r>
              <a:rPr lang="en-US" altLang="zh-CN" dirty="0">
                <a:solidFill>
                  <a:srgbClr val="000000"/>
                </a:solidFill>
                <a:latin typeface="Helvetica" panose="020B0604020202020204" pitchFamily="34" charset="0"/>
              </a:rPr>
              <a:t>provided by See-Wing CHIU on 4 Jan 2011</a:t>
            </a:r>
          </a:p>
          <a:p>
            <a:pPr marL="285750" indent="-285750">
              <a:buFont typeface="Wingdings" panose="05000000000000000000" pitchFamily="2" charset="2"/>
              <a:buChar char="p"/>
            </a:pPr>
            <a:r>
              <a:rPr lang="en-US" altLang="zh-CN" dirty="0">
                <a:solidFill>
                  <a:srgbClr val="000000"/>
                </a:solidFill>
                <a:latin typeface="Helvetica" panose="020B0604020202020204" pitchFamily="34" charset="0"/>
              </a:rPr>
              <a:t>a new </a:t>
            </a:r>
            <a:r>
              <a:rPr lang="en-US" altLang="zh-CN" b="1" dirty="0">
                <a:latin typeface="Helvetica" panose="020B0604020202020204" pitchFamily="34" charset="0"/>
              </a:rPr>
              <a:t>force field (43A1-S3) </a:t>
            </a:r>
            <a:r>
              <a:rPr lang="en-US" altLang="zh-CN" dirty="0">
                <a:solidFill>
                  <a:srgbClr val="000000"/>
                </a:solidFill>
                <a:latin typeface="Helvetica" panose="020B0604020202020204" pitchFamily="34" charset="0"/>
              </a:rPr>
              <a:t>for simulation of membranes by the </a:t>
            </a:r>
            <a:r>
              <a:rPr lang="en-US" altLang="zh-CN" dirty="0" err="1">
                <a:solidFill>
                  <a:srgbClr val="000000"/>
                </a:solidFill>
                <a:latin typeface="Helvetica" panose="020B0604020202020204" pitchFamily="34" charset="0"/>
              </a:rPr>
              <a:t>Gromacs</a:t>
            </a:r>
            <a:r>
              <a:rPr lang="en-US" altLang="zh-CN" dirty="0">
                <a:solidFill>
                  <a:srgbClr val="000000"/>
                </a:solidFill>
                <a:latin typeface="Helvetica" panose="020B0604020202020204" pitchFamily="34" charset="0"/>
              </a:rPr>
              <a:t> simulation package</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66,721 atoms</a:t>
            </a:r>
            <a:r>
              <a:rPr lang="en-US" altLang="zh-CN" dirty="0">
                <a:solidFill>
                  <a:srgbClr val="000000"/>
                </a:solidFill>
                <a:latin typeface="Helvetica" panose="020B0604020202020204" pitchFamily="34" charset="0"/>
              </a:rPr>
              <a:t>,</a:t>
            </a:r>
            <a:r>
              <a:rPr lang="en-US" altLang="zh-CN" dirty="0"/>
              <a:t> </a:t>
            </a:r>
            <a:r>
              <a:rPr lang="en-US" altLang="zh-CN" dirty="0">
                <a:solidFill>
                  <a:srgbClr val="000000"/>
                </a:solidFill>
                <a:latin typeface="Helvetica" panose="020B0604020202020204" pitchFamily="34" charset="0"/>
              </a:rPr>
              <a:t>1:1 cholesterol-DPPC bilayer with an equilibrated box of 256 cholesterols and 256 DPPC lipids as well as 15499 SPCE waters </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Parameter:</a:t>
            </a:r>
            <a:r>
              <a:rPr lang="en-US" altLang="zh-CN" dirty="0">
                <a:solidFill>
                  <a:srgbClr val="000000"/>
                </a:solidFill>
                <a:latin typeface="Helvetica" panose="020B0604020202020204" pitchFamily="34" charset="0"/>
              </a:rPr>
              <a:t> </a:t>
            </a:r>
            <a:r>
              <a:rPr lang="en-US" altLang="zh-CN" dirty="0" err="1">
                <a:solidFill>
                  <a:srgbClr val="000000"/>
                </a:solidFill>
                <a:latin typeface="Helvetica" panose="020B0604020202020204" pitchFamily="34" charset="0"/>
              </a:rPr>
              <a:t>nsteps</a:t>
            </a:r>
            <a:r>
              <a:rPr lang="en-US" altLang="zh-CN" dirty="0">
                <a:solidFill>
                  <a:srgbClr val="000000"/>
                </a:solidFill>
                <a:latin typeface="Helvetica" panose="020B0604020202020204" pitchFamily="34" charset="0"/>
              </a:rPr>
              <a:t> = 50000</a:t>
            </a:r>
            <a:r>
              <a:rPr lang="zh-CN" altLang="zh-CN" dirty="0">
                <a:solidFill>
                  <a:srgbClr val="000000"/>
                </a:solidFill>
                <a:latin typeface="Helvetica" panose="020B0604020202020204" pitchFamily="34" charset="0"/>
              </a:rPr>
              <a:t>，</a:t>
            </a:r>
            <a:r>
              <a:rPr lang="en-US" altLang="zh-CN" dirty="0">
                <a:solidFill>
                  <a:srgbClr val="000000"/>
                </a:solidFill>
                <a:latin typeface="Helvetica" panose="020B0604020202020204" pitchFamily="34" charset="0"/>
              </a:rPr>
              <a:t>cutoff-scheme = </a:t>
            </a:r>
            <a:r>
              <a:rPr lang="en-US" altLang="zh-CN" dirty="0" err="1">
                <a:solidFill>
                  <a:srgbClr val="000000"/>
                </a:solidFill>
                <a:latin typeface="Helvetica" panose="020B0604020202020204" pitchFamily="34" charset="0"/>
              </a:rPr>
              <a:t>Verlet</a:t>
            </a:r>
            <a:r>
              <a:rPr lang="zh-CN" altLang="zh-CN" dirty="0">
                <a:solidFill>
                  <a:srgbClr val="000000"/>
                </a:solidFill>
                <a:latin typeface="Helvetica" panose="020B0604020202020204" pitchFamily="34" charset="0"/>
              </a:rPr>
              <a:t>，</a:t>
            </a:r>
            <a:r>
              <a:rPr lang="en-US" altLang="zh-CN" dirty="0" err="1">
                <a:solidFill>
                  <a:srgbClr val="000000"/>
                </a:solidFill>
                <a:latin typeface="Helvetica" panose="020B0604020202020204" pitchFamily="34" charset="0"/>
              </a:rPr>
              <a:t>rvdw</a:t>
            </a:r>
            <a:r>
              <a:rPr lang="en-US" altLang="zh-CN" dirty="0">
                <a:solidFill>
                  <a:srgbClr val="000000"/>
                </a:solidFill>
                <a:latin typeface="Helvetica" panose="020B0604020202020204" pitchFamily="34" charset="0"/>
              </a:rPr>
              <a:t> = 1.0.</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Reference</a:t>
            </a:r>
            <a:r>
              <a:rPr lang="en-US" altLang="zh-CN" dirty="0">
                <a:solidFill>
                  <a:srgbClr val="000000"/>
                </a:solidFill>
                <a:latin typeface="Helvetica" panose="020B0604020202020204" pitchFamily="34" charset="0"/>
              </a:rPr>
              <a:t> :J. Phys. Chem. B, 2009, 113, 2748–2763</a:t>
            </a:r>
            <a:r>
              <a:rPr lang="en-US" altLang="zh-CN" dirty="0">
                <a:solidFill>
                  <a:srgbClr val="4F6B72"/>
                </a:solidFill>
                <a:latin typeface="arial" panose="020B0604020202020204" pitchFamily="34" charset="0"/>
              </a:rPr>
              <a:t>.</a:t>
            </a:r>
          </a:p>
          <a:p>
            <a:endParaRPr lang="en-US" altLang="zh-CN" dirty="0">
              <a:solidFill>
                <a:srgbClr val="4F6B72"/>
              </a:solidFill>
              <a:latin typeface="arial" panose="020B0604020202020204" pitchFamily="34" charset="0"/>
            </a:endParaRPr>
          </a:p>
        </p:txBody>
      </p:sp>
      <p:sp>
        <p:nvSpPr>
          <p:cNvPr id="8" name="文本框 7"/>
          <p:cNvSpPr txBox="1"/>
          <p:nvPr/>
        </p:nvSpPr>
        <p:spPr>
          <a:xfrm>
            <a:off x="390181" y="1008062"/>
            <a:ext cx="570582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sz="2400" dirty="0"/>
              <a:t>Type  I HPC  Hardware </a:t>
            </a:r>
            <a:endParaRPr lang="zh-CN" altLang="en-US" sz="2400" dirty="0"/>
          </a:p>
        </p:txBody>
      </p:sp>
      <p:sp>
        <p:nvSpPr>
          <p:cNvPr id="10" name="文本框 9"/>
          <p:cNvSpPr txBox="1"/>
          <p:nvPr/>
        </p:nvSpPr>
        <p:spPr>
          <a:xfrm>
            <a:off x="6096000" y="998382"/>
            <a:ext cx="606995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2400" dirty="0"/>
              <a:t>Example</a:t>
            </a:r>
            <a:r>
              <a:rPr lang="zh-CN" altLang="en-US" sz="2400" dirty="0"/>
              <a:t>：</a:t>
            </a:r>
            <a:r>
              <a:rPr lang="en-US" altLang="zh-CN" sz="1100" dirty="0"/>
              <a:t> http://www.gromacs.org/@api/deki/files/136/=1-1_CHOL-DPPC.zip</a:t>
            </a:r>
            <a:endParaRPr lang="zh-CN" altLang="en-US" sz="1100" dirty="0"/>
          </a:p>
        </p:txBody>
      </p:sp>
    </p:spTree>
    <p:extLst>
      <p:ext uri="{BB962C8B-B14F-4D97-AF65-F5344CB8AC3E}">
        <p14:creationId xmlns:p14="http://schemas.microsoft.com/office/powerpoint/2010/main" val="3262091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0848" y="365125"/>
            <a:ext cx="10942952" cy="749997"/>
          </a:xfrm>
        </p:spPr>
        <p:txBody>
          <a:bodyPr>
            <a:normAutofit fontScale="90000"/>
          </a:bodyPr>
          <a:lstStyle/>
          <a:p>
            <a:r>
              <a:rPr lang="en-US" altLang="zh-CN" dirty="0"/>
              <a:t>Compared between using CPU, GPU and GPU_CPU</a:t>
            </a:r>
            <a:endParaRPr lang="zh-CN" altLang="en-US"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31</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 y="1207468"/>
            <a:ext cx="6214887" cy="368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068" y="1115121"/>
            <a:ext cx="5836587" cy="377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04136" y="4888313"/>
            <a:ext cx="5991864" cy="1323439"/>
          </a:xfrm>
          <a:prstGeom prst="rect">
            <a:avLst/>
          </a:prstGeom>
        </p:spPr>
        <p:txBody>
          <a:bodyPr wrap="square">
            <a:spAutoFit/>
          </a:bodyPr>
          <a:lstStyle/>
          <a:p>
            <a:pPr marL="285750" indent="-285750">
              <a:buFont typeface="Wingdings" panose="05000000000000000000" pitchFamily="2" charset="2"/>
              <a:buChar char="p"/>
            </a:pPr>
            <a:r>
              <a:rPr lang="en-US" altLang="zh-CN" sz="2000" kern="100" dirty="0">
                <a:latin typeface="Times New Roman" panose="02020603050405020304" pitchFamily="18" charset="0"/>
                <a:cs typeface="Times New Roman" panose="02020603050405020304" pitchFamily="18" charset="0"/>
              </a:rPr>
              <a:t>When the number of nodes is less, using GPU has a great better speedup than using CPU.</a:t>
            </a:r>
          </a:p>
          <a:p>
            <a:pPr marL="285750" indent="-285750">
              <a:buFont typeface="Wingdings" panose="05000000000000000000" pitchFamily="2" charset="2"/>
              <a:buChar char="p"/>
            </a:pPr>
            <a:r>
              <a:rPr lang="en-US" altLang="zh-CN" sz="2000" kern="100" dirty="0">
                <a:latin typeface="Times New Roman" panose="02020603050405020304" pitchFamily="18" charset="0"/>
                <a:cs typeface="Times New Roman" panose="02020603050405020304" pitchFamily="18" charset="0"/>
              </a:rPr>
              <a:t>When the number of nodes is 40, the speedup of using CPU is very close that of GPU.</a:t>
            </a:r>
            <a:endParaRPr lang="zh-CN" altLang="en-US" sz="2000" dirty="0"/>
          </a:p>
        </p:txBody>
      </p:sp>
      <p:sp>
        <p:nvSpPr>
          <p:cNvPr id="5" name="矩形 4"/>
          <p:cNvSpPr/>
          <p:nvPr/>
        </p:nvSpPr>
        <p:spPr>
          <a:xfrm>
            <a:off x="6419784" y="4936054"/>
            <a:ext cx="5916452" cy="1631216"/>
          </a:xfrm>
          <a:prstGeom prst="rect">
            <a:avLst/>
          </a:prstGeom>
        </p:spPr>
        <p:txBody>
          <a:bodyPr wrap="square">
            <a:spAutoFit/>
          </a:bodyPr>
          <a:lstStyle/>
          <a:p>
            <a:pPr marL="342900" indent="-342900">
              <a:buFont typeface="Wingdings" panose="05000000000000000000" pitchFamily="2" charset="2"/>
              <a:buChar char="p"/>
            </a:pPr>
            <a:r>
              <a:rPr lang="en-US" altLang="zh-CN" sz="2000" kern="100" dirty="0">
                <a:latin typeface="Times New Roman" panose="02020603050405020304" pitchFamily="18" charset="0"/>
                <a:cs typeface="Times New Roman" panose="02020603050405020304" pitchFamily="18" charset="0"/>
              </a:rPr>
              <a:t>The speedup of using GPU is better than that using GPU_CPU, which is better than that of using CPU</a:t>
            </a:r>
          </a:p>
          <a:p>
            <a:pPr marL="342900" indent="-342900">
              <a:buFont typeface="Wingdings" panose="05000000000000000000" pitchFamily="2" charset="2"/>
              <a:buChar char="p"/>
            </a:pPr>
            <a:r>
              <a:rPr lang="en-US" altLang="zh-CN" sz="2000" kern="100" dirty="0">
                <a:latin typeface="Times New Roman" panose="02020603050405020304" pitchFamily="18" charset="0"/>
                <a:cs typeface="Times New Roman" panose="02020603050405020304" pitchFamily="18" charset="0"/>
              </a:rPr>
              <a:t>When using GPU_CPU the CPU and GPU calculate together, different assignment of jobs between CPU and GPU will change the speedup. </a:t>
            </a:r>
            <a:endParaRPr lang="zh-CN" altLang="en-US" sz="2000" dirty="0"/>
          </a:p>
        </p:txBody>
      </p:sp>
      <p:sp>
        <p:nvSpPr>
          <p:cNvPr id="7" name="文本框 6"/>
          <p:cNvSpPr txBox="1"/>
          <p:nvPr/>
        </p:nvSpPr>
        <p:spPr>
          <a:xfrm>
            <a:off x="410848" y="1262618"/>
            <a:ext cx="639337" cy="276999"/>
          </a:xfrm>
          <a:prstGeom prst="rect">
            <a:avLst/>
          </a:prstGeom>
          <a:solidFill>
            <a:srgbClr val="FFFF00"/>
          </a:solidFill>
        </p:spPr>
        <p:txBody>
          <a:bodyPr wrap="square" rtlCol="0">
            <a:spAutoFit/>
          </a:bodyPr>
          <a:lstStyle/>
          <a:p>
            <a:r>
              <a:rPr lang="en-US" altLang="zh-CN" sz="1200" dirty="0"/>
              <a:t>Time(s)</a:t>
            </a:r>
            <a:endParaRPr lang="zh-CN" altLang="en-US" sz="1200" dirty="0"/>
          </a:p>
        </p:txBody>
      </p:sp>
      <p:sp>
        <p:nvSpPr>
          <p:cNvPr id="9" name="文本框 8"/>
          <p:cNvSpPr txBox="1"/>
          <p:nvPr/>
        </p:nvSpPr>
        <p:spPr>
          <a:xfrm>
            <a:off x="11009888" y="4157083"/>
            <a:ext cx="687824" cy="461665"/>
          </a:xfrm>
          <a:prstGeom prst="rect">
            <a:avLst/>
          </a:prstGeom>
          <a:solidFill>
            <a:srgbClr val="FFFF00"/>
          </a:solidFill>
        </p:spPr>
        <p:txBody>
          <a:bodyPr wrap="square" rtlCol="0">
            <a:spAutoFit/>
          </a:bodyPr>
          <a:lstStyle/>
          <a:p>
            <a:r>
              <a:rPr lang="en-US" altLang="zh-CN" sz="1200" dirty="0"/>
              <a:t>Num. of Nodes</a:t>
            </a:r>
            <a:endParaRPr lang="zh-CN" altLang="en-US" sz="1200" dirty="0"/>
          </a:p>
        </p:txBody>
      </p:sp>
      <p:sp>
        <p:nvSpPr>
          <p:cNvPr id="10" name="文本框 9"/>
          <p:cNvSpPr txBox="1"/>
          <p:nvPr/>
        </p:nvSpPr>
        <p:spPr>
          <a:xfrm>
            <a:off x="6696419" y="1162864"/>
            <a:ext cx="812070" cy="276999"/>
          </a:xfrm>
          <a:prstGeom prst="rect">
            <a:avLst/>
          </a:prstGeom>
          <a:solidFill>
            <a:srgbClr val="FFFF00"/>
          </a:solidFill>
        </p:spPr>
        <p:txBody>
          <a:bodyPr wrap="square" rtlCol="0">
            <a:spAutoFit/>
          </a:bodyPr>
          <a:lstStyle/>
          <a:p>
            <a:r>
              <a:rPr lang="en-US" altLang="zh-CN" sz="1200" dirty="0"/>
              <a:t>speedup</a:t>
            </a:r>
            <a:endParaRPr lang="zh-CN" altLang="en-US" sz="1200" dirty="0"/>
          </a:p>
        </p:txBody>
      </p:sp>
    </p:spTree>
    <p:extLst>
      <p:ext uri="{BB962C8B-B14F-4D97-AF65-F5344CB8AC3E}">
        <p14:creationId xmlns:p14="http://schemas.microsoft.com/office/powerpoint/2010/main" val="110802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0180" y="306387"/>
            <a:ext cx="11794475" cy="701675"/>
          </a:xfrm>
        </p:spPr>
        <p:style>
          <a:lnRef idx="1">
            <a:schemeClr val="accent2"/>
          </a:lnRef>
          <a:fillRef idx="2">
            <a:schemeClr val="accent2"/>
          </a:fillRef>
          <a:effectRef idx="1">
            <a:schemeClr val="accent2"/>
          </a:effectRef>
          <a:fontRef idx="minor">
            <a:schemeClr val="dk1"/>
          </a:fontRef>
        </p:style>
        <p:txBody>
          <a:bodyPr/>
          <a:lstStyle/>
          <a:p>
            <a:r>
              <a:rPr lang="en-US" altLang="zh-CN" dirty="0"/>
              <a:t>Example in Type II GPU nodes</a:t>
            </a:r>
            <a:endParaRPr lang="zh-CN" altLang="en-US" dirty="0"/>
          </a:p>
        </p:txBody>
      </p:sp>
      <p:sp>
        <p:nvSpPr>
          <p:cNvPr id="3" name="内容占位符 2"/>
          <p:cNvSpPr>
            <a:spLocks noGrp="1"/>
          </p:cNvSpPr>
          <p:nvPr>
            <p:ph idx="1"/>
          </p:nvPr>
        </p:nvSpPr>
        <p:spPr>
          <a:xfrm>
            <a:off x="371475" y="1500187"/>
            <a:ext cx="5724525" cy="4351338"/>
          </a:xfrm>
          <a:solidFill>
            <a:schemeClr val="bg1">
              <a:lumMod val="85000"/>
            </a:schemeClr>
          </a:solidFill>
        </p:spPr>
        <p:txBody>
          <a:bodyPr>
            <a:normAutofit fontScale="92500" lnSpcReduction="10000"/>
          </a:bodyPr>
          <a:lstStyle/>
          <a:p>
            <a:pPr marL="0" indent="0">
              <a:buNone/>
            </a:pPr>
            <a:r>
              <a:rPr lang="en-US" altLang="zh-CN" sz="2400" b="1" dirty="0"/>
              <a:t>Node: </a:t>
            </a:r>
            <a:r>
              <a:rPr lang="en-US" altLang="zh-CN" sz="2400" dirty="0"/>
              <a:t>36*W580I-G10</a:t>
            </a:r>
            <a:endParaRPr lang="zh-CN" altLang="zh-CN" sz="2400" dirty="0"/>
          </a:p>
          <a:p>
            <a:pPr marL="0" indent="0">
              <a:buNone/>
            </a:pPr>
            <a:r>
              <a:rPr lang="en-US" altLang="zh-CN" sz="2400" b="1" dirty="0"/>
              <a:t>CPU:  </a:t>
            </a:r>
            <a:r>
              <a:rPr lang="en-US" altLang="zh-CN" sz="2400" dirty="0">
                <a:solidFill>
                  <a:srgbClr val="00B0F0"/>
                </a:solidFill>
              </a:rPr>
              <a:t>2*Intel Xeon E5-2640v2 (2.0GHz, 8cores)</a:t>
            </a:r>
            <a:endParaRPr lang="zh-CN" altLang="zh-CN" sz="2400" dirty="0">
              <a:solidFill>
                <a:srgbClr val="00B0F0"/>
              </a:solidFill>
            </a:endParaRPr>
          </a:p>
          <a:p>
            <a:pPr marL="0" indent="0">
              <a:buNone/>
            </a:pPr>
            <a:r>
              <a:rPr lang="en-US" altLang="zh-CN" sz="2400" b="1" dirty="0"/>
              <a:t>Memory</a:t>
            </a:r>
            <a:r>
              <a:rPr lang="en-US" altLang="zh-CN" sz="2400" dirty="0"/>
              <a:t>: 8*8GB DDR3 1333MHz</a:t>
            </a:r>
          </a:p>
          <a:p>
            <a:pPr marL="0" indent="0">
              <a:buNone/>
            </a:pPr>
            <a:r>
              <a:rPr lang="en-US" altLang="zh-CN" sz="2400" b="1" dirty="0"/>
              <a:t>GPU</a:t>
            </a:r>
            <a:r>
              <a:rPr lang="en-US" altLang="zh-CN" sz="2400" dirty="0"/>
              <a:t>: </a:t>
            </a:r>
            <a:r>
              <a:rPr lang="en-US" altLang="zh-CN" sz="2400" dirty="0">
                <a:solidFill>
                  <a:srgbClr val="00B0F0"/>
                </a:solidFill>
              </a:rPr>
              <a:t>4*</a:t>
            </a:r>
            <a:r>
              <a:rPr lang="en-US" altLang="zh-CN" sz="2400" dirty="0" err="1">
                <a:solidFill>
                  <a:srgbClr val="00B0F0"/>
                </a:solidFill>
              </a:rPr>
              <a:t>Nvidia</a:t>
            </a:r>
            <a:r>
              <a:rPr lang="en-US" altLang="zh-CN" sz="2400" dirty="0">
                <a:solidFill>
                  <a:srgbClr val="00B0F0"/>
                </a:solidFill>
              </a:rPr>
              <a:t> TESLA K20</a:t>
            </a:r>
            <a:r>
              <a:rPr lang="en-US" altLang="zh-CN" sz="2400" dirty="0"/>
              <a:t> GENERIC GPU</a:t>
            </a:r>
          </a:p>
          <a:p>
            <a:pPr marL="0" indent="0">
              <a:buNone/>
            </a:pPr>
            <a:r>
              <a:rPr lang="en-US" altLang="zh-CN" sz="2400" b="1" dirty="0"/>
              <a:t>Network</a:t>
            </a:r>
            <a:r>
              <a:rPr lang="en-US" altLang="zh-CN" sz="2400" dirty="0"/>
              <a:t>:  56Gb/s FDR </a:t>
            </a:r>
            <a:r>
              <a:rPr lang="en-US" altLang="zh-CN" sz="2400" dirty="0" err="1"/>
              <a:t>Infiniband</a:t>
            </a:r>
            <a:r>
              <a:rPr lang="en-US" altLang="zh-CN" sz="2400" dirty="0"/>
              <a:t>  Card</a:t>
            </a:r>
          </a:p>
          <a:p>
            <a:pPr marL="0" indent="0">
              <a:buNone/>
            </a:pPr>
            <a:r>
              <a:rPr lang="en-US" altLang="zh-CN" sz="2400" b="1" dirty="0"/>
              <a:t>OS: </a:t>
            </a:r>
            <a:r>
              <a:rPr lang="en-US" altLang="zh-CN" sz="2400" dirty="0"/>
              <a:t>RHEL Server release 6.2 </a:t>
            </a:r>
          </a:p>
          <a:p>
            <a:pPr marL="0" indent="0">
              <a:buNone/>
            </a:pPr>
            <a:r>
              <a:rPr lang="pt-BR" altLang="zh-CN" sz="2400" b="1" dirty="0"/>
              <a:t>GPU </a:t>
            </a:r>
            <a:r>
              <a:rPr lang="en-US" altLang="zh-CN" sz="2400" b="1" dirty="0"/>
              <a:t>Driver</a:t>
            </a:r>
            <a:r>
              <a:rPr lang="zh-CN" altLang="zh-CN" sz="2400" dirty="0"/>
              <a:t>：</a:t>
            </a:r>
            <a:r>
              <a:rPr lang="pt-BR" altLang="zh-CN" sz="2400" dirty="0"/>
              <a:t>Driver Version 340.29</a:t>
            </a:r>
            <a:endParaRPr lang="zh-CN" altLang="zh-CN" sz="2400" dirty="0"/>
          </a:p>
          <a:p>
            <a:pPr marL="0" indent="0">
              <a:buNone/>
            </a:pPr>
            <a:r>
              <a:rPr lang="en-US" altLang="zh-CN" sz="2400" b="1" dirty="0"/>
              <a:t>CPU Compiler:  </a:t>
            </a:r>
            <a:r>
              <a:rPr lang="en-US" altLang="zh-CN" sz="2400" dirty="0"/>
              <a:t>Intel Compiler 12.0</a:t>
            </a:r>
            <a:endParaRPr lang="zh-CN" altLang="zh-CN" sz="2400" dirty="0"/>
          </a:p>
          <a:p>
            <a:pPr marL="0" indent="0">
              <a:buNone/>
            </a:pPr>
            <a:r>
              <a:rPr lang="en-US" altLang="zh-CN" sz="2400" b="1" dirty="0"/>
              <a:t>GPU Compiler</a:t>
            </a:r>
            <a:r>
              <a:rPr lang="en-US" altLang="zh-CN" sz="2400" dirty="0"/>
              <a:t>: NVIDIA </a:t>
            </a:r>
            <a:r>
              <a:rPr lang="en-US" altLang="zh-CN" sz="2400" dirty="0">
                <a:solidFill>
                  <a:srgbClr val="00B0F0"/>
                </a:solidFill>
              </a:rPr>
              <a:t>CUDA Toolkit 6.5</a:t>
            </a:r>
          </a:p>
          <a:p>
            <a:pPr marL="0" indent="0">
              <a:buNone/>
            </a:pPr>
            <a:r>
              <a:rPr lang="en-US" altLang="zh-CN" sz="2400" b="1" dirty="0"/>
              <a:t>Library</a:t>
            </a:r>
            <a:r>
              <a:rPr lang="en-US" altLang="zh-CN" sz="2400" dirty="0"/>
              <a:t>: OpenMPI-1.6.5, fftw-3.3.3</a:t>
            </a:r>
          </a:p>
          <a:p>
            <a:pPr marL="0" indent="0">
              <a:buNone/>
            </a:pPr>
            <a:r>
              <a:rPr lang="en-US" altLang="zh-CN" sz="2400" b="1" dirty="0"/>
              <a:t>Software</a:t>
            </a:r>
            <a:r>
              <a:rPr lang="en-US" altLang="zh-CN" sz="2400" dirty="0"/>
              <a:t>:  </a:t>
            </a:r>
            <a:r>
              <a:rPr lang="en-US" altLang="zh-CN" sz="2400" dirty="0">
                <a:solidFill>
                  <a:srgbClr val="00B0F0"/>
                </a:solidFill>
              </a:rPr>
              <a:t>gromacs-4.6.7</a:t>
            </a:r>
            <a:endParaRPr lang="zh-CN" altLang="zh-CN" sz="2400" dirty="0">
              <a:solidFill>
                <a:srgbClr val="00B0F0"/>
              </a:solidFill>
            </a:endParaRPr>
          </a:p>
          <a:p>
            <a:pPr marL="0" indent="0">
              <a:buNone/>
            </a:pPr>
            <a:endParaRPr lang="zh-CN" altLang="zh-CN" sz="2400" dirty="0"/>
          </a:p>
          <a:p>
            <a:pPr marL="0" indent="0">
              <a:buNone/>
            </a:pPr>
            <a:endParaRPr lang="zh-CN" altLang="en-US"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32</a:t>
            </a:fld>
            <a:endParaRPr lang="zh-CN" altLang="en-US"/>
          </a:p>
        </p:txBody>
      </p:sp>
      <p:sp>
        <p:nvSpPr>
          <p:cNvPr id="6" name="内容占位符 2"/>
          <p:cNvSpPr txBox="1">
            <a:spLocks/>
          </p:cNvSpPr>
          <p:nvPr/>
        </p:nvSpPr>
        <p:spPr>
          <a:xfrm>
            <a:off x="6096000" y="1558925"/>
            <a:ext cx="5724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kern="1200">
                <a:solidFill>
                  <a:srgbClr val="23266A"/>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rgbClr val="23266A"/>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rgbClr val="23266A"/>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rgbClr val="23266A"/>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rgbClr val="2326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zh-CN" altLang="en-US" dirty="0"/>
          </a:p>
        </p:txBody>
      </p:sp>
      <p:sp>
        <p:nvSpPr>
          <p:cNvPr id="7" name="矩形 6"/>
          <p:cNvSpPr/>
          <p:nvPr/>
        </p:nvSpPr>
        <p:spPr>
          <a:xfrm>
            <a:off x="6096000" y="1646135"/>
            <a:ext cx="6096000" cy="3416320"/>
          </a:xfrm>
          <a:prstGeom prst="rect">
            <a:avLst/>
          </a:prstGeom>
        </p:spPr>
        <p:txBody>
          <a:bodyPr>
            <a:spAutoFit/>
          </a:bodyPr>
          <a:lstStyle/>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1-1_CHOL-DPPC.zip </a:t>
            </a:r>
            <a:r>
              <a:rPr lang="en-US" altLang="zh-CN" dirty="0">
                <a:solidFill>
                  <a:srgbClr val="000000"/>
                </a:solidFill>
                <a:latin typeface="Helvetica" panose="020B0604020202020204" pitchFamily="34" charset="0"/>
              </a:rPr>
              <a:t>provided by See-Wing CHIU on 4 Jan 2011</a:t>
            </a:r>
          </a:p>
          <a:p>
            <a:pPr marL="285750" indent="-285750">
              <a:buFont typeface="Wingdings" panose="05000000000000000000" pitchFamily="2" charset="2"/>
              <a:buChar char="p"/>
            </a:pPr>
            <a:r>
              <a:rPr lang="en-US" altLang="zh-CN" dirty="0">
                <a:solidFill>
                  <a:srgbClr val="000000"/>
                </a:solidFill>
                <a:latin typeface="Helvetica" panose="020B0604020202020204" pitchFamily="34" charset="0"/>
              </a:rPr>
              <a:t>a new </a:t>
            </a:r>
            <a:r>
              <a:rPr lang="en-US" altLang="zh-CN" b="1" dirty="0">
                <a:latin typeface="Helvetica" panose="020B0604020202020204" pitchFamily="34" charset="0"/>
              </a:rPr>
              <a:t>force field (43A1-S3) </a:t>
            </a:r>
            <a:r>
              <a:rPr lang="en-US" altLang="zh-CN" dirty="0">
                <a:solidFill>
                  <a:srgbClr val="000000"/>
                </a:solidFill>
                <a:latin typeface="Helvetica" panose="020B0604020202020204" pitchFamily="34" charset="0"/>
              </a:rPr>
              <a:t>for simulation of membranes by the </a:t>
            </a:r>
            <a:r>
              <a:rPr lang="en-US" altLang="zh-CN" dirty="0" err="1">
                <a:solidFill>
                  <a:srgbClr val="000000"/>
                </a:solidFill>
                <a:latin typeface="Helvetica" panose="020B0604020202020204" pitchFamily="34" charset="0"/>
              </a:rPr>
              <a:t>Gromacs</a:t>
            </a:r>
            <a:r>
              <a:rPr lang="en-US" altLang="zh-CN" dirty="0">
                <a:solidFill>
                  <a:srgbClr val="000000"/>
                </a:solidFill>
                <a:latin typeface="Helvetica" panose="020B0604020202020204" pitchFamily="34" charset="0"/>
              </a:rPr>
              <a:t> simulation package</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66,721 atoms</a:t>
            </a:r>
            <a:r>
              <a:rPr lang="en-US" altLang="zh-CN" dirty="0">
                <a:solidFill>
                  <a:srgbClr val="000000"/>
                </a:solidFill>
                <a:latin typeface="Helvetica" panose="020B0604020202020204" pitchFamily="34" charset="0"/>
              </a:rPr>
              <a:t>,</a:t>
            </a:r>
            <a:r>
              <a:rPr lang="en-US" altLang="zh-CN" dirty="0"/>
              <a:t> </a:t>
            </a:r>
            <a:r>
              <a:rPr lang="en-US" altLang="zh-CN" dirty="0">
                <a:solidFill>
                  <a:srgbClr val="000000"/>
                </a:solidFill>
                <a:latin typeface="Helvetica" panose="020B0604020202020204" pitchFamily="34" charset="0"/>
              </a:rPr>
              <a:t>1:1 cholesterol-DPPC bilayer with an equilibrated box of 256 cholesterols and 256 DPPC lipids as well as 15499 SPCE waters </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Parameter:</a:t>
            </a:r>
            <a:r>
              <a:rPr lang="en-US" altLang="zh-CN" dirty="0">
                <a:solidFill>
                  <a:srgbClr val="000000"/>
                </a:solidFill>
                <a:latin typeface="Helvetica" panose="020B0604020202020204" pitchFamily="34" charset="0"/>
              </a:rPr>
              <a:t> </a:t>
            </a:r>
            <a:r>
              <a:rPr lang="en-US" altLang="zh-CN" dirty="0" err="1">
                <a:solidFill>
                  <a:srgbClr val="000000"/>
                </a:solidFill>
                <a:latin typeface="Helvetica" panose="020B0604020202020204" pitchFamily="34" charset="0"/>
              </a:rPr>
              <a:t>nsteps</a:t>
            </a:r>
            <a:r>
              <a:rPr lang="en-US" altLang="zh-CN" dirty="0">
                <a:solidFill>
                  <a:srgbClr val="000000"/>
                </a:solidFill>
                <a:latin typeface="Helvetica" panose="020B0604020202020204" pitchFamily="34" charset="0"/>
              </a:rPr>
              <a:t> = 50000</a:t>
            </a:r>
            <a:r>
              <a:rPr lang="zh-CN" altLang="zh-CN" dirty="0">
                <a:solidFill>
                  <a:srgbClr val="000000"/>
                </a:solidFill>
                <a:latin typeface="Helvetica" panose="020B0604020202020204" pitchFamily="34" charset="0"/>
              </a:rPr>
              <a:t>，</a:t>
            </a:r>
            <a:r>
              <a:rPr lang="en-US" altLang="zh-CN" dirty="0">
                <a:solidFill>
                  <a:srgbClr val="000000"/>
                </a:solidFill>
                <a:latin typeface="Helvetica" panose="020B0604020202020204" pitchFamily="34" charset="0"/>
              </a:rPr>
              <a:t>cutoff-scheme = </a:t>
            </a:r>
            <a:r>
              <a:rPr lang="en-US" altLang="zh-CN" dirty="0" err="1">
                <a:solidFill>
                  <a:srgbClr val="000000"/>
                </a:solidFill>
                <a:latin typeface="Helvetica" panose="020B0604020202020204" pitchFamily="34" charset="0"/>
              </a:rPr>
              <a:t>Verlet</a:t>
            </a:r>
            <a:r>
              <a:rPr lang="zh-CN" altLang="zh-CN" dirty="0">
                <a:solidFill>
                  <a:srgbClr val="000000"/>
                </a:solidFill>
                <a:latin typeface="Helvetica" panose="020B0604020202020204" pitchFamily="34" charset="0"/>
              </a:rPr>
              <a:t>，</a:t>
            </a:r>
            <a:r>
              <a:rPr lang="en-US" altLang="zh-CN" dirty="0" err="1">
                <a:solidFill>
                  <a:srgbClr val="000000"/>
                </a:solidFill>
                <a:latin typeface="Helvetica" panose="020B0604020202020204" pitchFamily="34" charset="0"/>
              </a:rPr>
              <a:t>rvdw</a:t>
            </a:r>
            <a:r>
              <a:rPr lang="en-US" altLang="zh-CN" dirty="0">
                <a:solidFill>
                  <a:srgbClr val="000000"/>
                </a:solidFill>
                <a:latin typeface="Helvetica" panose="020B0604020202020204" pitchFamily="34" charset="0"/>
              </a:rPr>
              <a:t> = 1.0.</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Reference</a:t>
            </a:r>
            <a:r>
              <a:rPr lang="en-US" altLang="zh-CN" dirty="0">
                <a:solidFill>
                  <a:srgbClr val="000000"/>
                </a:solidFill>
                <a:latin typeface="Helvetica" panose="020B0604020202020204" pitchFamily="34" charset="0"/>
              </a:rPr>
              <a:t> :J. Phys. Chem. B, 2009, 113, 2748–2763</a:t>
            </a:r>
            <a:r>
              <a:rPr lang="en-US" altLang="zh-CN" dirty="0">
                <a:solidFill>
                  <a:srgbClr val="4F6B72"/>
                </a:solidFill>
                <a:latin typeface="arial" panose="020B0604020202020204" pitchFamily="34" charset="0"/>
              </a:rPr>
              <a:t>.</a:t>
            </a:r>
          </a:p>
          <a:p>
            <a:pPr marL="285750" indent="-285750">
              <a:buFont typeface="Wingdings" panose="05000000000000000000" pitchFamily="2" charset="2"/>
              <a:buChar char="p"/>
            </a:pPr>
            <a:r>
              <a:rPr lang="en-US" altLang="zh-CN" b="1" dirty="0">
                <a:solidFill>
                  <a:srgbClr val="000000"/>
                </a:solidFill>
                <a:latin typeface="Helvetica" panose="020B0604020202020204" pitchFamily="34" charset="0"/>
              </a:rPr>
              <a:t>Parallel</a:t>
            </a:r>
            <a:r>
              <a:rPr lang="en-US" altLang="zh-CN" dirty="0">
                <a:solidFill>
                  <a:srgbClr val="000000"/>
                </a:solidFill>
                <a:latin typeface="Helvetica" panose="020B0604020202020204" pitchFamily="34" charset="0"/>
              </a:rPr>
              <a:t>: </a:t>
            </a:r>
            <a:r>
              <a:rPr lang="en-US" altLang="zh-CN" dirty="0">
                <a:solidFill>
                  <a:srgbClr val="FF0000"/>
                </a:solidFill>
                <a:latin typeface="Helvetica" panose="020B0604020202020204" pitchFamily="34" charset="0"/>
              </a:rPr>
              <a:t>Threads is considered, too.</a:t>
            </a:r>
          </a:p>
          <a:p>
            <a:endParaRPr lang="en-US" altLang="zh-CN" dirty="0">
              <a:solidFill>
                <a:srgbClr val="4F6B72"/>
              </a:solidFill>
              <a:latin typeface="arial" panose="020B0604020202020204" pitchFamily="34" charset="0"/>
            </a:endParaRPr>
          </a:p>
        </p:txBody>
      </p:sp>
      <p:sp>
        <p:nvSpPr>
          <p:cNvPr id="8" name="文本框 7"/>
          <p:cNvSpPr txBox="1"/>
          <p:nvPr/>
        </p:nvSpPr>
        <p:spPr>
          <a:xfrm>
            <a:off x="390181" y="1008062"/>
            <a:ext cx="570582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CN" sz="2400" dirty="0"/>
              <a:t>Type  I HPC  Hardware </a:t>
            </a:r>
            <a:endParaRPr lang="zh-CN" altLang="en-US" sz="2400" dirty="0"/>
          </a:p>
        </p:txBody>
      </p:sp>
      <p:sp>
        <p:nvSpPr>
          <p:cNvPr id="10" name="文本框 9"/>
          <p:cNvSpPr txBox="1"/>
          <p:nvPr/>
        </p:nvSpPr>
        <p:spPr>
          <a:xfrm>
            <a:off x="6096000" y="998382"/>
            <a:ext cx="606995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altLang="zh-CN" sz="2400" dirty="0"/>
              <a:t>Example</a:t>
            </a:r>
            <a:r>
              <a:rPr lang="zh-CN" altLang="en-US" sz="2400" dirty="0"/>
              <a:t>：</a:t>
            </a:r>
            <a:r>
              <a:rPr lang="en-US" altLang="zh-CN" sz="1100" dirty="0"/>
              <a:t> http://www.gromacs.org/@api/deki/files/136/=1-1_CHOL-DPPC.zip</a:t>
            </a:r>
            <a:endParaRPr lang="zh-CN" altLang="en-US" sz="1100" dirty="0"/>
          </a:p>
        </p:txBody>
      </p:sp>
    </p:spTree>
    <p:extLst>
      <p:ext uri="{BB962C8B-B14F-4D97-AF65-F5344CB8AC3E}">
        <p14:creationId xmlns:p14="http://schemas.microsoft.com/office/powerpoint/2010/main" val="215211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FF70B0C-C969-4C74-B32D-837D75022239}" type="slidenum">
              <a:rPr lang="zh-CN" altLang="en-US" smtClean="0"/>
              <a:t>33</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11586"/>
            <a:ext cx="6012094" cy="37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00722" y="5155040"/>
            <a:ext cx="11262732" cy="960328"/>
          </a:xfrm>
          <a:prstGeom prst="rect">
            <a:avLst/>
          </a:prstGeom>
        </p:spPr>
        <p:txBody>
          <a:bodyPr wrap="square">
            <a:spAutoFit/>
          </a:bodyPr>
          <a:lstStyle/>
          <a:p>
            <a:pPr algn="just">
              <a:lnSpc>
                <a:spcPct val="150000"/>
              </a:lnSpc>
              <a:spcBef>
                <a:spcPts val="600"/>
              </a:spcBef>
              <a:spcAft>
                <a:spcPts val="600"/>
              </a:spcAft>
            </a:pPr>
            <a:r>
              <a:rPr lang="en-US" altLang="zh-CN" sz="2000" kern="100" dirty="0">
                <a:latin typeface="Times New Roman" panose="02020603050405020304" pitchFamily="18" charset="0"/>
                <a:cs typeface="Tahoma" panose="020B0604030504040204" pitchFamily="34" charset="0"/>
              </a:rPr>
              <a:t>When using GPU(-</a:t>
            </a:r>
            <a:r>
              <a:rPr lang="en-US" altLang="zh-CN" sz="2000" kern="100" dirty="0" err="1">
                <a:latin typeface="Times New Roman" panose="02020603050405020304" pitchFamily="18" charset="0"/>
                <a:cs typeface="Tahoma" panose="020B0604030504040204" pitchFamily="34" charset="0"/>
              </a:rPr>
              <a:t>nb</a:t>
            </a:r>
            <a:r>
              <a:rPr lang="en-US" altLang="zh-CN" sz="2000" kern="100" dirty="0">
                <a:latin typeface="Times New Roman" panose="02020603050405020304" pitchFamily="18" charset="0"/>
                <a:cs typeface="Tahoma" panose="020B0604030504040204" pitchFamily="34" charset="0"/>
              </a:rPr>
              <a:t> GPU), </a:t>
            </a:r>
            <a:r>
              <a:rPr lang="en-US" altLang="zh-CN" sz="2000" kern="100" dirty="0" err="1">
                <a:latin typeface="Times New Roman" panose="02020603050405020304" pitchFamily="18" charset="0"/>
                <a:cs typeface="Tahoma" panose="020B0604030504040204" pitchFamily="34" charset="0"/>
              </a:rPr>
              <a:t>OpenMP</a:t>
            </a:r>
            <a:r>
              <a:rPr lang="en-US" altLang="zh-CN" sz="2000" kern="100" dirty="0">
                <a:latin typeface="Times New Roman" panose="02020603050405020304" pitchFamily="18" charset="0"/>
                <a:cs typeface="Tahoma" panose="020B0604030504040204" pitchFamily="34" charset="0"/>
              </a:rPr>
              <a:t> threads per MPI rank will raise the speedup, and </a:t>
            </a:r>
            <a:r>
              <a:rPr lang="en-US" altLang="zh-CN" sz="2000" b="1" kern="100" dirty="0">
                <a:solidFill>
                  <a:srgbClr val="FF0000"/>
                </a:solidFill>
                <a:latin typeface="Times New Roman" panose="02020603050405020304" pitchFamily="18" charset="0"/>
                <a:cs typeface="Tahoma" panose="020B0604030504040204" pitchFamily="34" charset="0"/>
              </a:rPr>
              <a:t>3 threads, not 4 threads, per MPI rank seems best.</a:t>
            </a:r>
            <a:endParaRPr lang="zh-CN" altLang="zh-CN" sz="2000" b="1" kern="100" dirty="0">
              <a:solidFill>
                <a:srgbClr val="FF0000"/>
              </a:solidFill>
              <a:latin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095" y="1311586"/>
            <a:ext cx="6112997" cy="374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410848" y="365125"/>
            <a:ext cx="11639638" cy="749997"/>
          </a:xfrm>
        </p:spPr>
        <p:txBody>
          <a:bodyPr>
            <a:normAutofit/>
          </a:bodyPr>
          <a:lstStyle/>
          <a:p>
            <a:r>
              <a:rPr lang="en-US" altLang="zh-CN" dirty="0"/>
              <a:t>When </a:t>
            </a:r>
            <a:r>
              <a:rPr lang="en-US" altLang="zh-CN" dirty="0" err="1"/>
              <a:t>OpenMP</a:t>
            </a:r>
            <a:r>
              <a:rPr lang="en-US" altLang="zh-CN" dirty="0"/>
              <a:t> threads are used together</a:t>
            </a:r>
            <a:endParaRPr lang="zh-CN" altLang="en-US" dirty="0"/>
          </a:p>
        </p:txBody>
      </p:sp>
    </p:spTree>
    <p:extLst>
      <p:ext uri="{BB962C8B-B14F-4D97-AF65-F5344CB8AC3E}">
        <p14:creationId xmlns:p14="http://schemas.microsoft.com/office/powerpoint/2010/main" val="101252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FF70B0C-C969-4C74-B32D-837D75022239}" type="slidenum">
              <a:rPr lang="zh-CN" altLang="en-US" smtClean="0"/>
              <a:t>34</a:t>
            </a:fld>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8" y="1148035"/>
            <a:ext cx="5766190" cy="369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515" y="1148035"/>
            <a:ext cx="5721119" cy="363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22172" y="4847063"/>
            <a:ext cx="11262732" cy="1015663"/>
          </a:xfrm>
          <a:prstGeom prst="rect">
            <a:avLst/>
          </a:prstGeom>
        </p:spPr>
        <p:txBody>
          <a:bodyPr wrap="square">
            <a:spAutoFit/>
          </a:bodyPr>
          <a:lstStyle/>
          <a:p>
            <a:pPr algn="just">
              <a:lnSpc>
                <a:spcPct val="150000"/>
              </a:lnSpc>
              <a:spcBef>
                <a:spcPts val="600"/>
              </a:spcBef>
              <a:spcAft>
                <a:spcPts val="600"/>
              </a:spcAft>
            </a:pPr>
            <a:r>
              <a:rPr lang="en-US" altLang="zh-CN" sz="2000" kern="100" dirty="0">
                <a:latin typeface="Times New Roman" panose="02020603050405020304" pitchFamily="18" charset="0"/>
                <a:cs typeface="Tahoma" panose="020B0604030504040204" pitchFamily="34" charset="0"/>
              </a:rPr>
              <a:t>When using GPU_CPU (-</a:t>
            </a:r>
            <a:r>
              <a:rPr lang="en-US" altLang="zh-CN" sz="2000" kern="100" dirty="0" err="1">
                <a:latin typeface="Times New Roman" panose="02020603050405020304" pitchFamily="18" charset="0"/>
                <a:cs typeface="Tahoma" panose="020B0604030504040204" pitchFamily="34" charset="0"/>
              </a:rPr>
              <a:t>nb</a:t>
            </a:r>
            <a:r>
              <a:rPr lang="en-US" altLang="zh-CN" sz="2000" kern="100" dirty="0">
                <a:latin typeface="Times New Roman" panose="02020603050405020304" pitchFamily="18" charset="0"/>
                <a:cs typeface="Tahoma" panose="020B0604030504040204" pitchFamily="34" charset="0"/>
              </a:rPr>
              <a:t> </a:t>
            </a:r>
            <a:r>
              <a:rPr lang="en-US" altLang="zh-CN" sz="2000" kern="100" dirty="0" err="1">
                <a:latin typeface="Times New Roman" panose="02020603050405020304" pitchFamily="18" charset="0"/>
                <a:cs typeface="Tahoma" panose="020B0604030504040204" pitchFamily="34" charset="0"/>
              </a:rPr>
              <a:t>gpu_cpu</a:t>
            </a:r>
            <a:r>
              <a:rPr lang="en-US" altLang="zh-CN" sz="2000" kern="100" dirty="0">
                <a:latin typeface="Times New Roman" panose="02020603050405020304" pitchFamily="18" charset="0"/>
                <a:cs typeface="Tahoma" panose="020B0604030504040204" pitchFamily="34" charset="0"/>
              </a:rPr>
              <a:t>) together, </a:t>
            </a:r>
            <a:r>
              <a:rPr lang="en-US" altLang="zh-CN" sz="2000" kern="100" dirty="0" err="1">
                <a:latin typeface="Times New Roman" panose="02020603050405020304" pitchFamily="18" charset="0"/>
                <a:cs typeface="Tahoma" panose="020B0604030504040204" pitchFamily="34" charset="0"/>
              </a:rPr>
              <a:t>OpenMP</a:t>
            </a:r>
            <a:r>
              <a:rPr lang="en-US" altLang="zh-CN" sz="2000" kern="100" dirty="0">
                <a:latin typeface="Times New Roman" panose="02020603050405020304" pitchFamily="18" charset="0"/>
                <a:cs typeface="Tahoma" panose="020B0604030504040204" pitchFamily="34" charset="0"/>
              </a:rPr>
              <a:t> threads per MPI rank will raise the speedup usually , and </a:t>
            </a:r>
            <a:r>
              <a:rPr lang="en-US" altLang="zh-CN" sz="2000" b="1" kern="100" dirty="0">
                <a:solidFill>
                  <a:srgbClr val="FF0000"/>
                </a:solidFill>
                <a:latin typeface="Times New Roman" panose="02020603050405020304" pitchFamily="18" charset="0"/>
                <a:cs typeface="Tahoma" panose="020B0604030504040204" pitchFamily="34" charset="0"/>
              </a:rPr>
              <a:t>3 threads, not 4 threads, per MPI rank seems best.</a:t>
            </a:r>
            <a:endParaRPr lang="zh-CN" altLang="zh-CN" sz="2000" b="1" kern="100" dirty="0">
              <a:solidFill>
                <a:srgbClr val="FF0000"/>
              </a:solidFill>
              <a:latin typeface="Times New Roman" panose="02020603050405020304" pitchFamily="18" charset="0"/>
            </a:endParaRPr>
          </a:p>
        </p:txBody>
      </p:sp>
      <p:sp>
        <p:nvSpPr>
          <p:cNvPr id="7" name="标题 1"/>
          <p:cNvSpPr>
            <a:spLocks noGrp="1"/>
          </p:cNvSpPr>
          <p:nvPr>
            <p:ph type="title"/>
          </p:nvPr>
        </p:nvSpPr>
        <p:spPr>
          <a:xfrm>
            <a:off x="410848" y="365125"/>
            <a:ext cx="11639638" cy="749997"/>
          </a:xfrm>
        </p:spPr>
        <p:txBody>
          <a:bodyPr>
            <a:normAutofit/>
          </a:bodyPr>
          <a:lstStyle/>
          <a:p>
            <a:r>
              <a:rPr lang="en-US" altLang="zh-CN" dirty="0"/>
              <a:t>When </a:t>
            </a:r>
            <a:r>
              <a:rPr lang="en-US" altLang="zh-CN" dirty="0" err="1"/>
              <a:t>OpenMP</a:t>
            </a:r>
            <a:r>
              <a:rPr lang="en-US" altLang="zh-CN" dirty="0"/>
              <a:t> threads are used together</a:t>
            </a:r>
            <a:endParaRPr lang="zh-CN" altLang="en-US" dirty="0"/>
          </a:p>
        </p:txBody>
      </p:sp>
      <p:sp>
        <p:nvSpPr>
          <p:cNvPr id="2" name="矩形 1">
            <a:extLst>
              <a:ext uri="{FF2B5EF4-FFF2-40B4-BE49-F238E27FC236}">
                <a16:creationId xmlns:a16="http://schemas.microsoft.com/office/drawing/2014/main" id="{8011EBD2-D650-4A05-AA67-BA9B941A39E3}"/>
              </a:ext>
            </a:extLst>
          </p:cNvPr>
          <p:cNvSpPr/>
          <p:nvPr/>
        </p:nvSpPr>
        <p:spPr>
          <a:xfrm>
            <a:off x="222171" y="5929632"/>
            <a:ext cx="1167246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sz="2400" kern="100" dirty="0">
                <a:latin typeface="Times New Roman" panose="02020603050405020304" pitchFamily="18" charset="0"/>
                <a:cs typeface="Tahoma" panose="020B0604030504040204" pitchFamily="34" charset="0"/>
              </a:rPr>
              <a:t>should adjust those parameters in the different examples and computing scale.</a:t>
            </a:r>
            <a:endParaRPr lang="zh-CN" altLang="en-US" sz="2400" dirty="0"/>
          </a:p>
        </p:txBody>
      </p:sp>
    </p:spTree>
    <p:extLst>
      <p:ext uri="{BB962C8B-B14F-4D97-AF65-F5344CB8AC3E}">
        <p14:creationId xmlns:p14="http://schemas.microsoft.com/office/powerpoint/2010/main" val="1687956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FF70B0C-C969-4C74-B32D-837D75022239}" type="slidenum">
              <a:rPr lang="zh-CN" altLang="en-US" smtClean="0"/>
              <a:t>35</a:t>
            </a:fld>
            <a:endParaRPr lang="zh-CN" altLang="en-US"/>
          </a:p>
        </p:txBody>
      </p:sp>
      <p:grpSp>
        <p:nvGrpSpPr>
          <p:cNvPr id="11" name="组合 10"/>
          <p:cNvGrpSpPr/>
          <p:nvPr/>
        </p:nvGrpSpPr>
        <p:grpSpPr>
          <a:xfrm>
            <a:off x="292304" y="512532"/>
            <a:ext cx="11892352" cy="5970865"/>
            <a:chOff x="124930" y="1856254"/>
            <a:chExt cx="11892352" cy="5970865"/>
          </a:xfrm>
        </p:grpSpPr>
        <p:sp>
          <p:nvSpPr>
            <p:cNvPr id="9" name="文本框 8"/>
            <p:cNvSpPr txBox="1"/>
            <p:nvPr/>
          </p:nvSpPr>
          <p:spPr>
            <a:xfrm>
              <a:off x="6443604" y="1856254"/>
              <a:ext cx="5573678" cy="563231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zh-CN" altLang="en-US" sz="2400" dirty="0"/>
                <a:t>大连化物所李国辉团队通过一系列分子建模方法构建了全长的</a:t>
              </a:r>
              <a:r>
                <a:rPr lang="en-US" altLang="zh-CN" sz="2400" dirty="0"/>
                <a:t>AURKA</a:t>
              </a:r>
              <a:r>
                <a:rPr lang="zh-CN" altLang="en-US" sz="2400" dirty="0"/>
                <a:t>和</a:t>
              </a:r>
              <a:r>
                <a:rPr lang="en-US" altLang="zh-CN" sz="2400" dirty="0"/>
                <a:t>RNPK</a:t>
              </a:r>
              <a:r>
                <a:rPr lang="zh-CN" altLang="en-US" sz="2400" dirty="0"/>
                <a:t>蛋白三维结构，利用超算的计算资源和巧妙的模拟计算过程设计，首次完成了</a:t>
              </a:r>
              <a:r>
                <a:rPr lang="en-US" altLang="zh-CN" sz="2400" dirty="0"/>
                <a:t>2</a:t>
              </a:r>
              <a:r>
                <a:rPr lang="zh-CN" altLang="en-US" sz="2400" dirty="0"/>
                <a:t>微秒长度的两种蛋白质识别过程分子动力学模拟，经过统计分析发现了他们结合的可能模式以及相互作用位点，理论预测的结合位点中有</a:t>
              </a:r>
              <a:r>
                <a:rPr lang="en-US" altLang="zh-CN" sz="2400" dirty="0"/>
                <a:t>75%</a:t>
              </a:r>
              <a:r>
                <a:rPr lang="zh-CN" altLang="en-US" sz="2400" dirty="0"/>
                <a:t>都被实验证实确实影响两个蛋白的结合，为解析这一复合体分子识别的机制提供了重要理论基础，与实验工作者紧密合作完整地回答了实验发现的微观分子机制，为疾病的诊断治疗提供了崭新的研究思路，为下一代抗癌药物研发提供了全新的设计靶标。</a:t>
              </a:r>
            </a:p>
          </p:txBody>
        </p:sp>
        <p:grpSp>
          <p:nvGrpSpPr>
            <p:cNvPr id="10" name="组合 9"/>
            <p:cNvGrpSpPr/>
            <p:nvPr/>
          </p:nvGrpSpPr>
          <p:grpSpPr>
            <a:xfrm>
              <a:off x="124930" y="2168343"/>
              <a:ext cx="11892352" cy="5658776"/>
              <a:chOff x="71966" y="2232828"/>
              <a:chExt cx="11892352" cy="5658776"/>
            </a:xfrm>
          </p:grpSpPr>
          <p:pic>
            <p:nvPicPr>
              <p:cNvPr id="1028" name="Picture 4" descr="http://www.bio360.net/attachments/2016/01/145380492809f5706f6e2ad7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6" y="2232828"/>
                <a:ext cx="6153816" cy="521803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6390640" y="7553050"/>
                <a:ext cx="5573678" cy="338554"/>
              </a:xfrm>
              <a:prstGeom prst="rect">
                <a:avLst/>
              </a:prstGeom>
              <a:solidFill>
                <a:srgbClr val="92D050"/>
              </a:solidFill>
              <a:ln>
                <a:solidFill>
                  <a:srgbClr val="92D050"/>
                </a:solidFill>
              </a:ln>
            </p:spPr>
            <p:txBody>
              <a:bodyPr wrap="square" rtlCol="0">
                <a:spAutoFit/>
              </a:bodyPr>
              <a:lstStyle/>
              <a:p>
                <a:r>
                  <a:rPr lang="en-US" altLang="zh-CN" sz="1600" dirty="0"/>
                  <a:t>Nature Comm., 7, 10180</a:t>
                </a:r>
                <a:r>
                  <a:rPr lang="zh-CN" altLang="en-US" sz="1600" dirty="0"/>
                  <a:t>，</a:t>
                </a:r>
                <a:r>
                  <a:rPr lang="en-US" altLang="zh-CN" sz="1600" dirty="0"/>
                  <a:t>2016</a:t>
                </a:r>
                <a:endParaRPr lang="zh-CN" altLang="en-US" sz="1600" dirty="0"/>
              </a:p>
            </p:txBody>
          </p:sp>
        </p:grpSp>
      </p:grpSp>
    </p:spTree>
    <p:extLst>
      <p:ext uri="{BB962C8B-B14F-4D97-AF65-F5344CB8AC3E}">
        <p14:creationId xmlns:p14="http://schemas.microsoft.com/office/powerpoint/2010/main" val="24353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F3C2B6-9739-483B-B72D-B8DF8AF0095C}"/>
              </a:ext>
            </a:extLst>
          </p:cNvPr>
          <p:cNvSpPr>
            <a:spLocks noGrp="1"/>
          </p:cNvSpPr>
          <p:nvPr>
            <p:ph type="title"/>
          </p:nvPr>
        </p:nvSpPr>
        <p:spPr>
          <a:xfrm>
            <a:off x="447040" y="365125"/>
            <a:ext cx="10906760" cy="701675"/>
          </a:xfrm>
        </p:spPr>
        <p:txBody>
          <a:bodyPr/>
          <a:lstStyle/>
          <a:p>
            <a:r>
              <a:rPr lang="zh-CN" altLang="en-US" dirty="0"/>
              <a:t>总结与思考</a:t>
            </a:r>
          </a:p>
        </p:txBody>
      </p:sp>
      <p:sp>
        <p:nvSpPr>
          <p:cNvPr id="3" name="内容占位符 2">
            <a:extLst>
              <a:ext uri="{FF2B5EF4-FFF2-40B4-BE49-F238E27FC236}">
                <a16:creationId xmlns:a16="http://schemas.microsoft.com/office/drawing/2014/main" id="{076CD5A2-2E30-4798-B08D-DB2AE827075E}"/>
              </a:ext>
            </a:extLst>
          </p:cNvPr>
          <p:cNvSpPr>
            <a:spLocks noGrp="1"/>
          </p:cNvSpPr>
          <p:nvPr>
            <p:ph idx="1"/>
          </p:nvPr>
        </p:nvSpPr>
        <p:spPr>
          <a:xfrm>
            <a:off x="348621" y="1066800"/>
            <a:ext cx="11615697" cy="5212080"/>
          </a:xfrm>
        </p:spPr>
        <p:txBody>
          <a:bodyPr>
            <a:normAutofit/>
          </a:bodyPr>
          <a:lstStyle/>
          <a:p>
            <a:pPr>
              <a:lnSpc>
                <a:spcPct val="100000"/>
              </a:lnSpc>
            </a:pPr>
            <a:r>
              <a:rPr lang="zh-CN" altLang="en-US" dirty="0"/>
              <a:t>科学计算是最基本的科研手段之一，在物理学科发展的不同时期起到了关键性作用</a:t>
            </a:r>
            <a:endParaRPr lang="en-US" altLang="zh-CN" dirty="0"/>
          </a:p>
          <a:p>
            <a:pPr>
              <a:lnSpc>
                <a:spcPct val="100000"/>
              </a:lnSpc>
            </a:pPr>
            <a:r>
              <a:rPr lang="zh-CN" altLang="en-US" dirty="0"/>
              <a:t>研究所在科学计算（科研信息化）建设与发展与国外仍有很大的差距，领域内软件的开发与应用差距尤其明显、科研信息化起步。</a:t>
            </a:r>
            <a:endParaRPr lang="en-US" altLang="zh-CN" dirty="0"/>
          </a:p>
          <a:p>
            <a:pPr>
              <a:lnSpc>
                <a:spcPct val="100000"/>
              </a:lnSpc>
            </a:pPr>
            <a:r>
              <a:rPr lang="zh-CN" altLang="en-US" dirty="0"/>
              <a:t>新时期科学计算（或科研信息化）该如何发展？</a:t>
            </a:r>
            <a:endParaRPr lang="en-US" altLang="zh-CN" dirty="0"/>
          </a:p>
          <a:p>
            <a:pPr lvl="1">
              <a:lnSpc>
                <a:spcPct val="100000"/>
              </a:lnSpc>
            </a:pPr>
            <a:r>
              <a:rPr lang="zh-CN" altLang="en-US" dirty="0"/>
              <a:t>应在放在更高的高度，与学科发展统一规划，保持连续性</a:t>
            </a:r>
            <a:endParaRPr lang="en-US" altLang="zh-CN" dirty="0"/>
          </a:p>
          <a:p>
            <a:pPr lvl="1">
              <a:lnSpc>
                <a:spcPct val="100000"/>
              </a:lnSpc>
            </a:pPr>
            <a:r>
              <a:rPr lang="zh-CN" altLang="en-US" dirty="0"/>
              <a:t>加强对相关交叉型、复合型人才的培养和支持</a:t>
            </a:r>
            <a:endParaRPr lang="en-US" altLang="zh-CN" dirty="0"/>
          </a:p>
          <a:p>
            <a:pPr lvl="1">
              <a:lnSpc>
                <a:spcPct val="100000"/>
              </a:lnSpc>
            </a:pPr>
            <a:r>
              <a:rPr lang="zh-CN" altLang="en-US" dirty="0"/>
              <a:t>开放、合作始终是科学发展的主流，应加强硬件系统、软件生态、数学建模、专业研究等领域内的交流与合作，通力营造创新型合作模式。</a:t>
            </a:r>
            <a:endParaRPr lang="en-US" altLang="zh-CN" dirty="0"/>
          </a:p>
          <a:p>
            <a:pPr lvl="1">
              <a:lnSpc>
                <a:spcPct val="100000"/>
              </a:lnSpc>
            </a:pPr>
            <a:r>
              <a:rPr lang="zh-CN" altLang="en-US" dirty="0"/>
              <a:t>科学计算的社会基础薄弱，很多大学生都没接触过</a:t>
            </a:r>
            <a:r>
              <a:rPr lang="en-US" altLang="zh-CN" dirty="0"/>
              <a:t>HPC</a:t>
            </a:r>
            <a:r>
              <a:rPr lang="zh-CN" altLang="en-US" dirty="0"/>
              <a:t>，科学计算的普及与推广既要面向科研、也要面向社会</a:t>
            </a:r>
          </a:p>
        </p:txBody>
      </p:sp>
      <p:sp>
        <p:nvSpPr>
          <p:cNvPr id="4" name="灯片编号占位符 3">
            <a:extLst>
              <a:ext uri="{FF2B5EF4-FFF2-40B4-BE49-F238E27FC236}">
                <a16:creationId xmlns:a16="http://schemas.microsoft.com/office/drawing/2014/main" id="{455C5019-8237-4522-95AB-0E46B8D9D914}"/>
              </a:ext>
            </a:extLst>
          </p:cNvPr>
          <p:cNvSpPr>
            <a:spLocks noGrp="1"/>
          </p:cNvSpPr>
          <p:nvPr>
            <p:ph type="sldNum" sz="quarter" idx="12"/>
          </p:nvPr>
        </p:nvSpPr>
        <p:spPr/>
        <p:txBody>
          <a:bodyPr/>
          <a:lstStyle/>
          <a:p>
            <a:fld id="{9FF70B0C-C969-4C74-B32D-837D75022239}" type="slidenum">
              <a:rPr lang="zh-CN" altLang="en-US" smtClean="0"/>
              <a:t>36</a:t>
            </a:fld>
            <a:endParaRPr lang="zh-CN" altLang="en-US"/>
          </a:p>
        </p:txBody>
      </p:sp>
    </p:spTree>
    <p:extLst>
      <p:ext uri="{BB962C8B-B14F-4D97-AF65-F5344CB8AC3E}">
        <p14:creationId xmlns:p14="http://schemas.microsoft.com/office/powerpoint/2010/main" val="3458316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9FF70B0C-C969-4C74-B32D-837D75022239}" type="slidenum">
              <a:rPr lang="zh-CN" altLang="en-US" smtClean="0"/>
              <a:t>37</a:t>
            </a:fld>
            <a:endParaRPr lang="zh-CN" altLang="en-US"/>
          </a:p>
        </p:txBody>
      </p:sp>
      <p:pic>
        <p:nvPicPr>
          <p:cNvPr id="3074" name="Picture 2" descr="希腊 神庙 的图像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6348" t="5599" r="13620" b="26907"/>
          <a:stretch/>
        </p:blipFill>
        <p:spPr bwMode="auto">
          <a:xfrm>
            <a:off x="10160" y="1391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103120" y="791762"/>
            <a:ext cx="8362041"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5400" b="1" dirty="0">
                <a:ln/>
                <a:solidFill>
                  <a:srgbClr val="FFC000"/>
                </a:solidFill>
              </a:rPr>
              <a:t>集体、集体、集集体</a:t>
            </a:r>
            <a:endParaRPr lang="en-US" altLang="zh-CN" sz="5400" b="1" dirty="0">
              <a:ln/>
              <a:solidFill>
                <a:srgbClr val="FFC000"/>
              </a:solidFill>
            </a:endParaRPr>
          </a:p>
          <a:p>
            <a:pPr algn="ctr"/>
            <a:r>
              <a:rPr lang="zh-CN" altLang="en-US" sz="5400" b="1" dirty="0">
                <a:ln/>
                <a:solidFill>
                  <a:srgbClr val="FFC000"/>
                </a:solidFill>
              </a:rPr>
              <a:t>日新、日新、日日新</a:t>
            </a:r>
          </a:p>
        </p:txBody>
      </p:sp>
    </p:spTree>
    <p:extLst>
      <p:ext uri="{BB962C8B-B14F-4D97-AF65-F5344CB8AC3E}">
        <p14:creationId xmlns:p14="http://schemas.microsoft.com/office/powerpoint/2010/main" val="357559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590" y="365125"/>
            <a:ext cx="10968210" cy="853809"/>
          </a:xfrm>
        </p:spPr>
        <p:txBody>
          <a:bodyPr/>
          <a:lstStyle/>
          <a:p>
            <a:r>
              <a:rPr lang="zh-CN" altLang="en-US" dirty="0"/>
              <a:t>理论、实验和计算是最基本的科研范式</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4</a:t>
            </a:fld>
            <a:endParaRPr lang="zh-CN" altLang="en-US"/>
          </a:p>
        </p:txBody>
      </p:sp>
      <p:sp>
        <p:nvSpPr>
          <p:cNvPr id="8" name="内容占位符 2"/>
          <p:cNvSpPr>
            <a:spLocks noGrp="1"/>
          </p:cNvSpPr>
          <p:nvPr>
            <p:ph idx="1"/>
          </p:nvPr>
        </p:nvSpPr>
        <p:spPr>
          <a:xfrm>
            <a:off x="385590" y="1279527"/>
            <a:ext cx="11799066" cy="2047567"/>
          </a:xfrm>
        </p:spPr>
        <p:txBody>
          <a:bodyPr>
            <a:normAutofit/>
          </a:bodyPr>
          <a:lstStyle/>
          <a:p>
            <a:r>
              <a:rPr lang="zh-CN" altLang="en-US" dirty="0"/>
              <a:t>新的大型观测和实验装置为探索这些问题提供了丰富的数据</a:t>
            </a:r>
            <a:endParaRPr lang="en-US" altLang="zh-CN" dirty="0"/>
          </a:p>
          <a:p>
            <a:pPr lvl="1"/>
            <a:r>
              <a:rPr lang="en-US" altLang="zh-CN" dirty="0"/>
              <a:t>LHC</a:t>
            </a:r>
            <a:r>
              <a:rPr lang="zh-CN" altLang="en-US" dirty="0"/>
              <a:t>、</a:t>
            </a:r>
            <a:r>
              <a:rPr lang="en-US" altLang="zh-CN" dirty="0"/>
              <a:t>BEPCII/BESIII</a:t>
            </a:r>
            <a:r>
              <a:rPr lang="zh-CN" altLang="en-US" dirty="0"/>
              <a:t>、</a:t>
            </a:r>
            <a:r>
              <a:rPr lang="en-US" altLang="zh-CN" dirty="0"/>
              <a:t>DYB</a:t>
            </a:r>
            <a:r>
              <a:rPr lang="zh-CN" altLang="en-US" dirty="0"/>
              <a:t>、</a:t>
            </a:r>
            <a:r>
              <a:rPr lang="en-US" altLang="zh-CN" dirty="0"/>
              <a:t>JUNO……</a:t>
            </a:r>
          </a:p>
          <a:p>
            <a:pPr lvl="1"/>
            <a:r>
              <a:rPr lang="en-US" altLang="zh-CN" dirty="0"/>
              <a:t>WMAP</a:t>
            </a:r>
            <a:r>
              <a:rPr lang="zh-CN" altLang="en-US" dirty="0"/>
              <a:t>、</a:t>
            </a:r>
            <a:r>
              <a:rPr lang="en-US" altLang="zh-CN" dirty="0"/>
              <a:t>DAMA</a:t>
            </a:r>
            <a:r>
              <a:rPr lang="zh-CN" altLang="en-US" dirty="0"/>
              <a:t>、</a:t>
            </a:r>
            <a:r>
              <a:rPr lang="en-US" altLang="zh-CN" dirty="0"/>
              <a:t>PAMELA</a:t>
            </a:r>
            <a:r>
              <a:rPr lang="zh-CN" altLang="en-US" dirty="0"/>
              <a:t>卫星、</a:t>
            </a:r>
            <a:r>
              <a:rPr lang="en-US" altLang="zh-CN" dirty="0"/>
              <a:t>ATIC</a:t>
            </a:r>
            <a:r>
              <a:rPr lang="zh-CN" altLang="en-US" dirty="0"/>
              <a:t>气球、</a:t>
            </a:r>
            <a:r>
              <a:rPr lang="en-US" altLang="zh-CN" dirty="0"/>
              <a:t>Fermi LAT</a:t>
            </a:r>
            <a:r>
              <a:rPr lang="zh-CN" altLang="en-US" dirty="0"/>
              <a:t>卫星、悟空、</a:t>
            </a:r>
            <a:r>
              <a:rPr lang="en-US" altLang="zh-CN" dirty="0"/>
              <a:t>……</a:t>
            </a:r>
          </a:p>
          <a:p>
            <a:pPr lvl="1"/>
            <a:r>
              <a:rPr lang="en-US" altLang="zh-CN" dirty="0"/>
              <a:t>FAST</a:t>
            </a:r>
            <a:r>
              <a:rPr lang="zh-CN" altLang="en-US" dirty="0"/>
              <a:t>、羊八井宇宙线观测站、</a:t>
            </a:r>
            <a:r>
              <a:rPr lang="en-US" altLang="zh-CN" dirty="0"/>
              <a:t>……</a:t>
            </a:r>
          </a:p>
          <a:p>
            <a:pPr lvl="1"/>
            <a:r>
              <a:rPr lang="zh-CN" altLang="en-US" dirty="0"/>
              <a:t>人类基因库、生物样本库、组学数据库、</a:t>
            </a:r>
            <a:r>
              <a:rPr lang="en-US" altLang="zh-CN" dirty="0"/>
              <a:t>……</a:t>
            </a:r>
          </a:p>
        </p:txBody>
      </p:sp>
      <p:grpSp>
        <p:nvGrpSpPr>
          <p:cNvPr id="6" name="组合 5"/>
          <p:cNvGrpSpPr/>
          <p:nvPr/>
        </p:nvGrpSpPr>
        <p:grpSpPr>
          <a:xfrm>
            <a:off x="0" y="4087258"/>
            <a:ext cx="12184657" cy="2440236"/>
            <a:chOff x="730910" y="3739383"/>
            <a:chExt cx="11013071" cy="2540232"/>
          </a:xfrm>
        </p:grpSpPr>
        <p:pic>
          <p:nvPicPr>
            <p:cNvPr id="2050" name="Picture 2" descr="http://home.cern/sites/home.web.cern.ch/files/styles/large/public/image/featured/2014/01/higgs-simulation-3.jpg?itok=m414X8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10" y="3739383"/>
              <a:ext cx="3662414" cy="25402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sinaimg.cn/tech/transform/20160112/_aQ5-fxnkvtn9814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652" y="3739383"/>
              <a:ext cx="3682329" cy="25402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kepu.net.cn/gb/lives/dna/find/200307140017_119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324" y="3739383"/>
              <a:ext cx="3662414" cy="25402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标题 1">
            <a:extLst>
              <a:ext uri="{FF2B5EF4-FFF2-40B4-BE49-F238E27FC236}">
                <a16:creationId xmlns:a16="http://schemas.microsoft.com/office/drawing/2014/main" id="{D1DDFF2F-1EC7-4A8E-8586-B50D04464F6B}"/>
              </a:ext>
            </a:extLst>
          </p:cNvPr>
          <p:cNvSpPr txBox="1">
            <a:spLocks/>
          </p:cNvSpPr>
          <p:nvPr/>
        </p:nvSpPr>
        <p:spPr>
          <a:xfrm>
            <a:off x="0" y="3387687"/>
            <a:ext cx="12184656" cy="699571"/>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3266A"/>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600" dirty="0"/>
              <a:t>假说</a:t>
            </a:r>
            <a:r>
              <a:rPr lang="en-US" altLang="zh-CN" sz="3600" dirty="0"/>
              <a:t>-</a:t>
            </a:r>
            <a:r>
              <a:rPr lang="zh-CN" altLang="en-US" sz="3600" dirty="0"/>
              <a:t>演绎与定量实验相结合是理论物理的精髓</a:t>
            </a:r>
          </a:p>
        </p:txBody>
      </p:sp>
    </p:spTree>
    <p:extLst>
      <p:ext uri="{BB962C8B-B14F-4D97-AF65-F5344CB8AC3E}">
        <p14:creationId xmlns:p14="http://schemas.microsoft.com/office/powerpoint/2010/main" val="255872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501" y="334344"/>
            <a:ext cx="11817156" cy="1125802"/>
          </a:xfrm>
        </p:spPr>
        <p:style>
          <a:lnRef idx="1">
            <a:schemeClr val="accent6"/>
          </a:lnRef>
          <a:fillRef idx="3">
            <a:schemeClr val="accent6"/>
          </a:fillRef>
          <a:effectRef idx="2">
            <a:schemeClr val="accent6"/>
          </a:effectRef>
          <a:fontRef idx="minor">
            <a:schemeClr val="lt1"/>
          </a:fontRef>
        </p:style>
        <p:txBody>
          <a:bodyPr>
            <a:normAutofit/>
          </a:bodyPr>
          <a:lstStyle/>
          <a:p>
            <a:r>
              <a:rPr lang="en-US" altLang="zh-CN" sz="3600" dirty="0">
                <a:solidFill>
                  <a:srgbClr val="0070C0"/>
                </a:solidFill>
              </a:rPr>
              <a:t>Simulation, Calculation and Visualization </a:t>
            </a:r>
            <a:r>
              <a:rPr lang="en-US" altLang="zh-CN" sz="3600" dirty="0">
                <a:solidFill>
                  <a:schemeClr val="bg2"/>
                </a:solidFill>
              </a:rPr>
              <a:t>are more important </a:t>
            </a:r>
            <a:br>
              <a:rPr lang="en-US" altLang="zh-CN" sz="3600" dirty="0">
                <a:solidFill>
                  <a:schemeClr val="bg2"/>
                </a:solidFill>
              </a:rPr>
            </a:br>
            <a:r>
              <a:rPr lang="en-US" altLang="zh-CN" sz="3600" dirty="0">
                <a:solidFill>
                  <a:schemeClr val="bg2"/>
                </a:solidFill>
              </a:rPr>
              <a:t>in both experimental and theoretical fields</a:t>
            </a:r>
            <a:endParaRPr lang="zh-CN" altLang="en-US" sz="3600" dirty="0">
              <a:solidFill>
                <a:schemeClr val="bg2"/>
              </a:solidFill>
            </a:endParaRPr>
          </a:p>
        </p:txBody>
      </p:sp>
      <p:sp>
        <p:nvSpPr>
          <p:cNvPr id="4" name="灯片编号占位符 3"/>
          <p:cNvSpPr>
            <a:spLocks noGrp="1"/>
          </p:cNvSpPr>
          <p:nvPr>
            <p:ph type="sldNum" sz="quarter" idx="12"/>
          </p:nvPr>
        </p:nvSpPr>
        <p:spPr/>
        <p:txBody>
          <a:bodyPr/>
          <a:lstStyle/>
          <a:p>
            <a:fld id="{9FF70B0C-C969-4C74-B32D-837D75022239}" type="slidenum">
              <a:rPr lang="zh-CN" altLang="en-US" smtClean="0"/>
              <a:t>5</a:t>
            </a:fld>
            <a:endParaRPr lang="zh-CN" altLang="en-US"/>
          </a:p>
        </p:txBody>
      </p:sp>
      <p:pic>
        <p:nvPicPr>
          <p:cNvPr id="3" name="图片 2"/>
          <p:cNvPicPr>
            <a:picLocks noChangeAspect="1"/>
          </p:cNvPicPr>
          <p:nvPr/>
        </p:nvPicPr>
        <p:blipFill>
          <a:blip r:embed="rId3"/>
          <a:stretch>
            <a:fillRect/>
          </a:stretch>
        </p:blipFill>
        <p:spPr>
          <a:xfrm>
            <a:off x="367501" y="1460146"/>
            <a:ext cx="4461674" cy="3846985"/>
          </a:xfrm>
          <a:prstGeom prst="rect">
            <a:avLst/>
          </a:prstGeom>
        </p:spPr>
      </p:pic>
      <p:pic>
        <p:nvPicPr>
          <p:cNvPr id="9" name="图片 8"/>
          <p:cNvPicPr>
            <a:picLocks noChangeAspect="1"/>
          </p:cNvPicPr>
          <p:nvPr/>
        </p:nvPicPr>
        <p:blipFill>
          <a:blip r:embed="rId4"/>
          <a:stretch>
            <a:fillRect/>
          </a:stretch>
        </p:blipFill>
        <p:spPr>
          <a:xfrm>
            <a:off x="5186363" y="1460146"/>
            <a:ext cx="6885112" cy="3780329"/>
          </a:xfrm>
          <a:prstGeom prst="rect">
            <a:avLst/>
          </a:prstGeom>
        </p:spPr>
      </p:pic>
      <p:sp>
        <p:nvSpPr>
          <p:cNvPr id="12" name="文本框 11"/>
          <p:cNvSpPr txBox="1"/>
          <p:nvPr/>
        </p:nvSpPr>
        <p:spPr>
          <a:xfrm>
            <a:off x="389335" y="4958640"/>
            <a:ext cx="4464843"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altLang="zh-CN" dirty="0">
                <a:solidFill>
                  <a:srgbClr val="FF0000"/>
                </a:solidFill>
              </a:rPr>
              <a:t>The Nobel Prize in Physics 2013 </a:t>
            </a:r>
            <a:r>
              <a:rPr lang="en-US" altLang="zh-CN" dirty="0"/>
              <a:t>was awarded jointly to François </a:t>
            </a:r>
            <a:r>
              <a:rPr lang="en-US" altLang="zh-CN" dirty="0" err="1"/>
              <a:t>Englert</a:t>
            </a:r>
            <a:r>
              <a:rPr lang="en-US" altLang="zh-CN" dirty="0"/>
              <a:t> and Peter W. Higgs </a:t>
            </a:r>
            <a:r>
              <a:rPr lang="en-US" altLang="zh-CN" i="1" dirty="0"/>
              <a:t>"</a:t>
            </a:r>
            <a:r>
              <a:rPr lang="en-US" altLang="zh-CN" i="1" dirty="0">
                <a:solidFill>
                  <a:schemeClr val="bg1"/>
                </a:solidFill>
              </a:rPr>
              <a:t>for the theoretical discovery of … the origin of mass of subatomic particles, and which recently was confirmed  </a:t>
            </a:r>
            <a:r>
              <a:rPr lang="en-US" altLang="zh-CN" i="1" dirty="0"/>
              <a:t>…</a:t>
            </a:r>
            <a:endParaRPr lang="zh-CN" altLang="en-US" dirty="0">
              <a:solidFill>
                <a:srgbClr val="FFFF00"/>
              </a:solidFill>
            </a:endParaRPr>
          </a:p>
        </p:txBody>
      </p:sp>
      <p:sp>
        <p:nvSpPr>
          <p:cNvPr id="13" name="文本框 12"/>
          <p:cNvSpPr txBox="1"/>
          <p:nvPr/>
        </p:nvSpPr>
        <p:spPr>
          <a:xfrm>
            <a:off x="5211366" y="4958640"/>
            <a:ext cx="6785100"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dirty="0"/>
              <a:t>The Nobel Laureates in Chemistry 2013 </a:t>
            </a:r>
            <a:r>
              <a:rPr lang="en-US" altLang="zh-CN" dirty="0">
                <a:hlinkClick r:id="rId5"/>
              </a:rPr>
              <a:t>Martin </a:t>
            </a:r>
            <a:r>
              <a:rPr lang="en-US" altLang="zh-CN" dirty="0" err="1">
                <a:hlinkClick r:id="rId5"/>
              </a:rPr>
              <a:t>Karplus</a:t>
            </a:r>
            <a:r>
              <a:rPr lang="en-US" altLang="zh-CN" dirty="0"/>
              <a:t>, </a:t>
            </a:r>
            <a:r>
              <a:rPr lang="en-US" altLang="zh-CN" dirty="0">
                <a:hlinkClick r:id="rId6"/>
              </a:rPr>
              <a:t>Michael Levitt</a:t>
            </a:r>
            <a:r>
              <a:rPr lang="en-US" altLang="zh-CN" dirty="0"/>
              <a:t> </a:t>
            </a:r>
            <a:r>
              <a:rPr lang="en-US" altLang="zh-CN" dirty="0" err="1"/>
              <a:t>och</a:t>
            </a:r>
            <a:r>
              <a:rPr lang="en-US" altLang="zh-CN" dirty="0"/>
              <a:t> </a:t>
            </a:r>
            <a:r>
              <a:rPr lang="en-US" altLang="zh-CN" dirty="0" err="1">
                <a:hlinkClick r:id="rId7"/>
              </a:rPr>
              <a:t>Arieh</a:t>
            </a:r>
            <a:r>
              <a:rPr lang="en-US" altLang="zh-CN" dirty="0">
                <a:hlinkClick r:id="rId7"/>
              </a:rPr>
              <a:t> </a:t>
            </a:r>
            <a:r>
              <a:rPr lang="en-US" altLang="zh-CN" dirty="0" err="1">
                <a:hlinkClick r:id="rId7"/>
              </a:rPr>
              <a:t>Warshel</a:t>
            </a:r>
            <a:r>
              <a:rPr lang="en-US" altLang="zh-CN" dirty="0"/>
              <a:t> have </a:t>
            </a:r>
            <a:r>
              <a:rPr lang="en-US" altLang="zh-CN" dirty="0">
                <a:solidFill>
                  <a:srgbClr val="FFFF00"/>
                </a:solidFill>
              </a:rPr>
              <a:t>d</a:t>
            </a:r>
            <a:r>
              <a:rPr lang="en-US" altLang="zh-CN" b="1" dirty="0">
                <a:solidFill>
                  <a:srgbClr val="FFFF00"/>
                </a:solidFill>
              </a:rPr>
              <a:t>eveloped methods based on models from physics, which we use aided by computers to look into the world of molecules </a:t>
            </a:r>
            <a:r>
              <a:rPr lang="en-US" altLang="zh-CN" b="1" dirty="0">
                <a:solidFill>
                  <a:schemeClr val="bg1"/>
                </a:solidFill>
              </a:rPr>
              <a:t>a</a:t>
            </a:r>
            <a:r>
              <a:rPr lang="en-US" altLang="zh-CN" dirty="0"/>
              <a:t>nd to understand the function and </a:t>
            </a:r>
            <a:r>
              <a:rPr lang="en-US" altLang="zh-CN" dirty="0" err="1"/>
              <a:t>behaviour</a:t>
            </a:r>
            <a:r>
              <a:rPr lang="en-US" altLang="zh-CN" dirty="0"/>
              <a:t> of chemical systems. </a:t>
            </a:r>
            <a:endParaRPr lang="zh-CN" altLang="en-US" dirty="0"/>
          </a:p>
        </p:txBody>
      </p:sp>
    </p:spTree>
    <p:extLst>
      <p:ext uri="{BB962C8B-B14F-4D97-AF65-F5344CB8AC3E}">
        <p14:creationId xmlns:p14="http://schemas.microsoft.com/office/powerpoint/2010/main" val="126938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1886" y="361319"/>
            <a:ext cx="11753984" cy="549274"/>
          </a:xfrm>
        </p:spPr>
        <p:txBody>
          <a:bodyPr>
            <a:normAutofit fontScale="90000"/>
          </a:bodyPr>
          <a:lstStyle/>
          <a:p>
            <a:r>
              <a:rPr lang="zh-CN" altLang="en-US" b="1" dirty="0">
                <a:solidFill>
                  <a:srgbClr val="FF0000"/>
                </a:solidFill>
              </a:rPr>
              <a:t>万有引力定律</a:t>
            </a:r>
            <a:r>
              <a:rPr lang="zh-CN" altLang="en-US" dirty="0"/>
              <a:t>：搜集数据、整理数据，发现规律</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6</a:t>
            </a:fld>
            <a:endParaRPr lang="zh-CN" altLang="en-US"/>
          </a:p>
        </p:txBody>
      </p:sp>
      <p:grpSp>
        <p:nvGrpSpPr>
          <p:cNvPr id="13" name="组合 12"/>
          <p:cNvGrpSpPr/>
          <p:nvPr/>
        </p:nvGrpSpPr>
        <p:grpSpPr>
          <a:xfrm>
            <a:off x="502529" y="898295"/>
            <a:ext cx="11118557" cy="5569741"/>
            <a:chOff x="489969" y="886176"/>
            <a:chExt cx="11118557" cy="5569741"/>
          </a:xfrm>
        </p:grpSpPr>
        <p:grpSp>
          <p:nvGrpSpPr>
            <p:cNvPr id="7" name="组合 6"/>
            <p:cNvGrpSpPr/>
            <p:nvPr/>
          </p:nvGrpSpPr>
          <p:grpSpPr>
            <a:xfrm>
              <a:off x="489969" y="4524989"/>
              <a:ext cx="11118557" cy="1930928"/>
              <a:chOff x="489969" y="4794407"/>
              <a:chExt cx="11118557" cy="1930928"/>
            </a:xfrm>
          </p:grpSpPr>
          <p:pic>
            <p:nvPicPr>
              <p:cNvPr id="1026" name="Picture 2" descr="https://upload.wikimedia.org/wikipedia/commons/thumb/3/39/GodfreyKneller-IsaacNewton-1689.jpg/200px-GodfreyKneller-IsaacNewton-1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69" y="4794407"/>
                <a:ext cx="1392567" cy="191478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026492" y="4859866"/>
                <a:ext cx="5651863" cy="1569660"/>
              </a:xfrm>
              <a:prstGeom prst="rect">
                <a:avLst/>
              </a:prstGeom>
              <a:noFill/>
            </p:spPr>
            <p:txBody>
              <a:bodyPr wrap="square" rtlCol="0">
                <a:spAutoFit/>
              </a:bodyPr>
              <a:lstStyle/>
              <a:p>
                <a:r>
                  <a:rPr lang="en-US" altLang="zh-CN" sz="2400" dirty="0"/>
                  <a:t> </a:t>
                </a:r>
                <a:r>
                  <a:rPr lang="en-US" altLang="zh-CN" sz="2400" b="1" dirty="0"/>
                  <a:t>Isaac Newton</a:t>
                </a:r>
                <a:r>
                  <a:rPr lang="zh-CN" altLang="en-US" sz="2400" b="1" dirty="0"/>
                  <a:t>（</a:t>
                </a:r>
                <a:r>
                  <a:rPr lang="en-US" altLang="zh-CN" sz="2400" b="1" dirty="0"/>
                  <a:t>1643-1727</a:t>
                </a:r>
                <a:r>
                  <a:rPr lang="zh-CN" altLang="en-US" sz="2400" b="1" dirty="0"/>
                  <a:t>）</a:t>
                </a:r>
                <a:endParaRPr lang="en-US" altLang="zh-CN" sz="2400" b="1" dirty="0"/>
              </a:p>
              <a:p>
                <a:r>
                  <a:rPr lang="en-US" altLang="zh-CN" sz="2400" dirty="0"/>
                  <a:t>1687</a:t>
                </a:r>
                <a:r>
                  <a:rPr lang="zh-CN" altLang="en-US" sz="2400" dirty="0"/>
                  <a:t>年，在开普勒行星运动定律及其他人研究基础上，提出了万有引力定律，发表于</a:t>
                </a:r>
                <a:r>
                  <a:rPr lang="en-US" altLang="zh-CN" sz="2400" dirty="0"/>
                  <a:t>《</a:t>
                </a:r>
                <a:r>
                  <a:rPr lang="zh-CN" altLang="en-US" sz="2400" dirty="0"/>
                  <a:t>自然哲学的数学原理</a:t>
                </a:r>
                <a:r>
                  <a:rPr lang="en-US" altLang="zh-CN" sz="2400" dirty="0"/>
                  <a:t>》</a:t>
                </a:r>
                <a:r>
                  <a:rPr lang="zh-CN" altLang="en-US" sz="2400" dirty="0"/>
                  <a:t>。</a:t>
                </a:r>
              </a:p>
            </p:txBody>
          </p:sp>
          <p:pic>
            <p:nvPicPr>
              <p:cNvPr id="6" name="图片 5"/>
              <p:cNvPicPr>
                <a:picLocks noChangeAspect="1"/>
              </p:cNvPicPr>
              <p:nvPr/>
            </p:nvPicPr>
            <p:blipFill>
              <a:blip r:embed="rId3"/>
              <a:stretch>
                <a:fillRect/>
              </a:stretch>
            </p:blipFill>
            <p:spPr>
              <a:xfrm>
                <a:off x="7562144" y="4794407"/>
                <a:ext cx="4046382" cy="1930928"/>
              </a:xfrm>
              <a:prstGeom prst="rect">
                <a:avLst/>
              </a:prstGeom>
            </p:spPr>
          </p:pic>
        </p:grpSp>
        <p:grpSp>
          <p:nvGrpSpPr>
            <p:cNvPr id="10" name="组合 9"/>
            <p:cNvGrpSpPr/>
            <p:nvPr/>
          </p:nvGrpSpPr>
          <p:grpSpPr>
            <a:xfrm>
              <a:off x="499838" y="2534001"/>
              <a:ext cx="11108688" cy="1990988"/>
              <a:chOff x="499838" y="2708018"/>
              <a:chExt cx="11108688" cy="1990988"/>
            </a:xfrm>
          </p:grpSpPr>
          <p:grpSp>
            <p:nvGrpSpPr>
              <p:cNvPr id="8" name="组合 7"/>
              <p:cNvGrpSpPr/>
              <p:nvPr/>
            </p:nvGrpSpPr>
            <p:grpSpPr>
              <a:xfrm>
                <a:off x="499838" y="2800374"/>
                <a:ext cx="8869231" cy="1898632"/>
                <a:chOff x="499838" y="3129342"/>
                <a:chExt cx="8869231" cy="1898632"/>
              </a:xfrm>
            </p:grpSpPr>
            <p:pic>
              <p:nvPicPr>
                <p:cNvPr id="1028" name="Picture 4" descr="http://b.hiphotos.baidu.com/baike/w%3D268%3Bg%3D0/sign=752809e214950a7b753549c232ea05e4/b2de9c82d158ccbf55a1e7ee10d8bc3eb03541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38" y="3129342"/>
                  <a:ext cx="1382699" cy="189863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026493" y="3154441"/>
                  <a:ext cx="7342576" cy="1569660"/>
                </a:xfrm>
                <a:prstGeom prst="rect">
                  <a:avLst/>
                </a:prstGeom>
                <a:noFill/>
              </p:spPr>
              <p:txBody>
                <a:bodyPr wrap="square" rtlCol="0">
                  <a:spAutoFit/>
                </a:bodyPr>
                <a:lstStyle/>
                <a:p>
                  <a:r>
                    <a:rPr lang="en-US" altLang="zh-CN" sz="2400" b="1" dirty="0"/>
                    <a:t>Johannes Kepler</a:t>
                  </a:r>
                  <a:r>
                    <a:rPr lang="zh-CN" altLang="en-US" sz="2400" b="1" dirty="0"/>
                    <a:t>（</a:t>
                  </a:r>
                  <a:r>
                    <a:rPr lang="en-US" altLang="zh-CN" sz="2400" b="1" dirty="0"/>
                    <a:t>1571-1630</a:t>
                  </a:r>
                  <a:r>
                    <a:rPr lang="zh-CN" altLang="en-US" sz="2400" b="1" dirty="0"/>
                    <a:t>）</a:t>
                  </a:r>
                  <a:endParaRPr lang="en-US" altLang="zh-CN" sz="2400" b="1" dirty="0"/>
                </a:p>
                <a:p>
                  <a:r>
                    <a:rPr lang="zh-CN" altLang="en-US" sz="2400" dirty="0"/>
                    <a:t>开普勒发现了行星运动的三大定律，分别是轨道定律、面积定律和</a:t>
                  </a:r>
                  <a:r>
                    <a:rPr lang="zh-CN" altLang="en-US" sz="2400" b="1" dirty="0">
                      <a:solidFill>
                        <a:srgbClr val="FF0000"/>
                      </a:solidFill>
                    </a:rPr>
                    <a:t>周期定律</a:t>
                  </a:r>
                  <a:r>
                    <a:rPr lang="zh-CN" altLang="en-US" sz="2400" dirty="0"/>
                    <a:t>。开普勒意识到</a:t>
                  </a:r>
                  <a:r>
                    <a:rPr lang="zh-CN" altLang="en-US" sz="2400" b="1" dirty="0">
                      <a:solidFill>
                        <a:srgbClr val="FF0000"/>
                      </a:solidFill>
                    </a:rPr>
                    <a:t>行星轨道不是圆形（相差</a:t>
                  </a:r>
                  <a:r>
                    <a:rPr lang="en-US" altLang="zh-CN" sz="2400" b="1" dirty="0">
                      <a:solidFill>
                        <a:srgbClr val="FF0000"/>
                      </a:solidFill>
                    </a:rPr>
                    <a:t>1.133</a:t>
                  </a:r>
                  <a:r>
                    <a:rPr lang="zh-CN" altLang="en-US" sz="2400" b="1" dirty="0">
                      <a:solidFill>
                        <a:srgbClr val="FF0000"/>
                      </a:solidFill>
                    </a:rPr>
                    <a:t>度）而是椭圆形</a:t>
                  </a:r>
                  <a:r>
                    <a:rPr lang="zh-CN" altLang="en-US" sz="2400" dirty="0"/>
                    <a:t>。</a:t>
                  </a:r>
                </a:p>
              </p:txBody>
            </p:sp>
          </p:grpSp>
          <p:pic>
            <p:nvPicPr>
              <p:cNvPr id="1030" name="Picture 6" descr="行星定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3026" y="2708018"/>
                <a:ext cx="2095500" cy="1938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498678" y="886176"/>
              <a:ext cx="11109848" cy="1736592"/>
              <a:chOff x="498678" y="994621"/>
              <a:chExt cx="11109848" cy="1736592"/>
            </a:xfrm>
          </p:grpSpPr>
          <p:pic>
            <p:nvPicPr>
              <p:cNvPr id="1032" name="Picture 8" descr="http://c.hiphotos.baidu.com/baike/w%3D268%3Bg%3D0/sign=49c24dc9f636afc30e0c38638b228cf9/203fb80e7bec54e77c5c1a17b8389b504fc26a02.jpg"/>
              <p:cNvPicPr>
                <a:picLocks noChangeAspect="1" noChangeArrowheads="1"/>
              </p:cNvPicPr>
              <p:nvPr/>
            </p:nvPicPr>
            <p:blipFill rotWithShape="1">
              <a:blip r:embed="rId6">
                <a:extLst>
                  <a:ext uri="{28A0092B-C50C-407E-A947-70E740481C1C}">
                    <a14:useLocalDpi xmlns:a14="http://schemas.microsoft.com/office/drawing/2010/main" val="0"/>
                  </a:ext>
                </a:extLst>
              </a:blip>
              <a:srcRect l="13524" t="-1" r="22244" b="11411"/>
              <a:stretch/>
            </p:blipFill>
            <p:spPr bwMode="auto">
              <a:xfrm>
                <a:off x="498678" y="1003330"/>
                <a:ext cx="1364823" cy="1727883"/>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2020925" y="1004642"/>
                <a:ext cx="7342576" cy="1569660"/>
              </a:xfrm>
              <a:prstGeom prst="rect">
                <a:avLst/>
              </a:prstGeom>
              <a:noFill/>
            </p:spPr>
            <p:txBody>
              <a:bodyPr wrap="square" rtlCol="0">
                <a:spAutoFit/>
              </a:bodyPr>
              <a:lstStyle/>
              <a:p>
                <a:r>
                  <a:rPr lang="en-US" altLang="zh-CN" sz="2400" b="1" dirty="0" err="1"/>
                  <a:t>Tycho</a:t>
                </a:r>
                <a:r>
                  <a:rPr lang="en-US" altLang="zh-CN" sz="2400" b="1" dirty="0"/>
                  <a:t> Brahe</a:t>
                </a:r>
                <a:r>
                  <a:rPr lang="zh-CN" altLang="en-US" sz="2400" b="1" dirty="0"/>
                  <a:t>（</a:t>
                </a:r>
                <a:r>
                  <a:rPr lang="en-US" altLang="zh-CN" sz="2400" b="1" dirty="0"/>
                  <a:t>1546</a:t>
                </a:r>
                <a:r>
                  <a:rPr lang="zh-CN" altLang="en-US" sz="2400" b="1" dirty="0"/>
                  <a:t>－</a:t>
                </a:r>
                <a:r>
                  <a:rPr lang="en-US" altLang="zh-CN" sz="2400" b="1" dirty="0"/>
                  <a:t>1601</a:t>
                </a:r>
                <a:r>
                  <a:rPr lang="zh-CN" altLang="en-US" sz="2400" b="1" dirty="0"/>
                  <a:t>）</a:t>
                </a:r>
                <a:endParaRPr lang="en-US" altLang="zh-CN" sz="2400" b="1" dirty="0"/>
              </a:p>
              <a:p>
                <a:r>
                  <a:rPr lang="zh-CN" altLang="en-US" sz="2400" dirty="0"/>
                  <a:t>耗资黄金</a:t>
                </a:r>
                <a:r>
                  <a:rPr lang="en-US" altLang="zh-CN" sz="2400" dirty="0"/>
                  <a:t>1</a:t>
                </a:r>
                <a:r>
                  <a:rPr lang="zh-CN" altLang="en-US" sz="2400" dirty="0"/>
                  <a:t>吨多在丹麦与瑞典间的汶岛，建立“观天堡”，辛勤观测</a:t>
                </a:r>
                <a:r>
                  <a:rPr lang="en-US" altLang="zh-CN" sz="2400" dirty="0"/>
                  <a:t>20</a:t>
                </a:r>
                <a:r>
                  <a:rPr lang="zh-CN" altLang="en-US" sz="2400" dirty="0"/>
                  <a:t>多年，获得了一系列精确的天文观测数据。</a:t>
                </a:r>
                <a:endParaRPr lang="en-US" altLang="zh-CN" sz="2400" b="1" dirty="0"/>
              </a:p>
            </p:txBody>
          </p:sp>
          <p:pic>
            <p:nvPicPr>
              <p:cNvPr id="1034" name="Picture 10" descr="丹麦天文学家第谷1576年建立的汶岛天文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3026" y="994621"/>
                <a:ext cx="2095500" cy="1647825"/>
              </a:xfrm>
              <a:prstGeom prst="rect">
                <a:avLst/>
              </a:prstGeom>
              <a:noFill/>
              <a:extLst>
                <a:ext uri="{909E8E84-426E-40DD-AFC4-6F175D3DCCD1}">
                  <a14:hiddenFill xmlns:a14="http://schemas.microsoft.com/office/drawing/2010/main">
                    <a:solidFill>
                      <a:srgbClr val="FFFFFF"/>
                    </a:solidFill>
                  </a14:hiddenFill>
                </a:ext>
              </a:extLst>
            </p:spPr>
          </p:pic>
        </p:grpSp>
      </p:grpSp>
      <p:graphicFrame>
        <p:nvGraphicFramePr>
          <p:cNvPr id="3" name="图示 2">
            <a:extLst>
              <a:ext uri="{FF2B5EF4-FFF2-40B4-BE49-F238E27FC236}">
                <a16:creationId xmlns:a16="http://schemas.microsoft.com/office/drawing/2014/main" id="{C1EA41E1-5C2B-4E64-AD1F-F11D2DE095D5}"/>
              </a:ext>
            </a:extLst>
          </p:cNvPr>
          <p:cNvGraphicFramePr/>
          <p:nvPr>
            <p:extLst>
              <p:ext uri="{D42A27DB-BD31-4B8C-83A1-F6EECF244321}">
                <p14:modId xmlns:p14="http://schemas.microsoft.com/office/powerpoint/2010/main" val="1658618945"/>
              </p:ext>
            </p:extLst>
          </p:nvPr>
        </p:nvGraphicFramePr>
        <p:xfrm>
          <a:off x="2032000" y="907004"/>
          <a:ext cx="9936480" cy="5561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90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9299" y="365126"/>
            <a:ext cx="11615596" cy="875200"/>
          </a:xfrm>
        </p:spPr>
        <p:txBody>
          <a:bodyPr/>
          <a:lstStyle/>
          <a:p>
            <a:r>
              <a:rPr lang="zh-CN" altLang="en-US" b="1" dirty="0">
                <a:solidFill>
                  <a:srgbClr val="FF0000"/>
                </a:solidFill>
              </a:rPr>
              <a:t>广义相对论</a:t>
            </a:r>
            <a:r>
              <a:rPr lang="zh-CN" altLang="en-US" dirty="0"/>
              <a:t>：提出设想、推理演绎、实验验证</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7</a:t>
            </a:fld>
            <a:endParaRPr lang="zh-CN" altLang="en-US"/>
          </a:p>
        </p:txBody>
      </p:sp>
      <p:pic>
        <p:nvPicPr>
          <p:cNvPr id="2050" name="Picture 2" descr="爱因斯坦吐舌头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00" y="1117645"/>
            <a:ext cx="2197058" cy="28099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文本框 5"/>
              <p:cNvSpPr txBox="1"/>
              <p:nvPr/>
            </p:nvSpPr>
            <p:spPr>
              <a:xfrm>
                <a:off x="2586358" y="1117645"/>
                <a:ext cx="9091836" cy="2308324"/>
              </a:xfrm>
              <a:prstGeom prst="rect">
                <a:avLst/>
              </a:prstGeom>
              <a:noFill/>
            </p:spPr>
            <p:txBody>
              <a:bodyPr wrap="square" rtlCol="0">
                <a:spAutoFit/>
              </a:bodyPr>
              <a:lstStyle/>
              <a:p>
                <a:r>
                  <a:rPr lang="en-US" altLang="zh-CN" sz="2400" b="1" dirty="0"/>
                  <a:t>Albert.Einstein</a:t>
                </a:r>
                <a:r>
                  <a:rPr lang="zh-CN" altLang="en-US" sz="2400" b="1" dirty="0"/>
                  <a:t>（</a:t>
                </a:r>
                <a:r>
                  <a:rPr lang="en-US" altLang="zh-CN" sz="2400" b="1" dirty="0"/>
                  <a:t>1879-1955</a:t>
                </a:r>
                <a:r>
                  <a:rPr lang="zh-CN" altLang="en-US" sz="2400" b="1" dirty="0"/>
                  <a:t>）</a:t>
                </a:r>
                <a:endParaRPr lang="en-US" altLang="zh-CN" sz="2400" b="1" dirty="0"/>
              </a:p>
              <a:p>
                <a:r>
                  <a:rPr lang="zh-CN" altLang="en-US" sz="2400" dirty="0"/>
                  <a:t>狭义相对论：基于</a:t>
                </a:r>
                <a:r>
                  <a:rPr lang="zh-CN" altLang="en-US" sz="2400" b="1" dirty="0">
                    <a:solidFill>
                      <a:srgbClr val="FF0000"/>
                    </a:solidFill>
                  </a:rPr>
                  <a:t>相对性原理</a:t>
                </a:r>
                <a:r>
                  <a:rPr lang="zh-CN" altLang="en-US" sz="2400" dirty="0"/>
                  <a:t>和</a:t>
                </a:r>
                <a:r>
                  <a:rPr lang="zh-CN" altLang="en-US" sz="2400" b="1" dirty="0">
                    <a:solidFill>
                      <a:srgbClr val="FF0000"/>
                    </a:solidFill>
                  </a:rPr>
                  <a:t>光速不变</a:t>
                </a:r>
                <a:r>
                  <a:rPr lang="zh-CN" altLang="en-US" sz="2400" dirty="0"/>
                  <a:t>原理，统一了牛顿力学和电动力学，并给出了著名的质能方程： </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𝐸</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𝑚𝑐</m:t>
                        </m:r>
                      </m:e>
                      <m:sup>
                        <m:r>
                          <a:rPr lang="en-US" altLang="zh-CN" sz="2400" i="1" smtClean="0">
                            <a:latin typeface="Cambria Math" panose="02040503050406030204" pitchFamily="18" charset="0"/>
                          </a:rPr>
                          <m:t>2</m:t>
                        </m:r>
                      </m:sup>
                    </m:sSup>
                  </m:oMath>
                </a14:m>
                <a:endParaRPr lang="en-US" altLang="zh-CN" sz="2400" dirty="0"/>
              </a:p>
              <a:p>
                <a:r>
                  <a:rPr lang="zh-CN" altLang="en-US" sz="2400" dirty="0"/>
                  <a:t>广义相对论：引入</a:t>
                </a:r>
                <a:r>
                  <a:rPr lang="zh-CN" altLang="en-US" sz="2400" b="1" dirty="0">
                    <a:solidFill>
                      <a:srgbClr val="FF0000"/>
                    </a:solidFill>
                  </a:rPr>
                  <a:t>等效原理</a:t>
                </a:r>
                <a:r>
                  <a:rPr lang="zh-CN" altLang="en-US" sz="2400" dirty="0"/>
                  <a:t>，推广为</a:t>
                </a:r>
                <a:r>
                  <a:rPr lang="zh-CN" altLang="en-US" sz="2400" b="1" dirty="0">
                    <a:solidFill>
                      <a:srgbClr val="FF0000"/>
                    </a:solidFill>
                  </a:rPr>
                  <a:t>物理定律在一切参考系都是不变</a:t>
                </a:r>
                <a:r>
                  <a:rPr lang="zh-CN" altLang="en-US" sz="2400" dirty="0"/>
                  <a:t>。将引力纳入狭义相对论，引力被描述为时空的曲率，曲率与引力场相关。</a:t>
                </a:r>
              </a:p>
            </p:txBody>
          </p:sp>
        </mc:Choice>
        <mc:Fallback xmlns="">
          <p:sp>
            <p:nvSpPr>
              <p:cNvPr id="6" name="文本框 5"/>
              <p:cNvSpPr txBox="1">
                <a:spLocks noRot="1" noChangeAspect="1" noMove="1" noResize="1" noEditPoints="1" noAdjustHandles="1" noChangeArrowheads="1" noChangeShapeType="1" noTextEdit="1"/>
              </p:cNvSpPr>
              <p:nvPr/>
            </p:nvSpPr>
            <p:spPr>
              <a:xfrm>
                <a:off x="2586358" y="1117645"/>
                <a:ext cx="9091836" cy="2308324"/>
              </a:xfrm>
              <a:prstGeom prst="rect">
                <a:avLst/>
              </a:prstGeom>
              <a:blipFill rotWithShape="0">
                <a:blip r:embed="rId3"/>
                <a:stretch>
                  <a:fillRect l="-1005" t="-3166" r="-737" b="-3958"/>
                </a:stretch>
              </a:blipFill>
            </p:spPr>
            <p:txBody>
              <a:bodyPr/>
              <a:lstStyle/>
              <a:p>
                <a:r>
                  <a:rPr lang="zh-CN" altLang="en-US">
                    <a:noFill/>
                  </a:rPr>
                  <a:t> </a:t>
                </a:r>
              </a:p>
            </p:txBody>
          </p:sp>
        </mc:Fallback>
      </mc:AlternateContent>
      <p:sp>
        <p:nvSpPr>
          <p:cNvPr id="5" name="文本框 4"/>
          <p:cNvSpPr txBox="1"/>
          <p:nvPr/>
        </p:nvSpPr>
        <p:spPr>
          <a:xfrm>
            <a:off x="1743136" y="4178488"/>
            <a:ext cx="8907919" cy="461665"/>
          </a:xfrm>
          <a:prstGeom prst="rect">
            <a:avLst/>
          </a:prstGeom>
          <a:noFill/>
        </p:spPr>
        <p:txBody>
          <a:bodyPr wrap="square" rtlCol="0">
            <a:spAutoFit/>
          </a:bodyPr>
          <a:lstStyle/>
          <a:p>
            <a:r>
              <a:rPr lang="zh-CN" altLang="en-US" sz="2400" dirty="0"/>
              <a:t>数学上是一个有</a:t>
            </a:r>
            <a:r>
              <a:rPr lang="en-US" altLang="zh-CN" sz="2400" b="1" dirty="0">
                <a:solidFill>
                  <a:srgbClr val="FF0000"/>
                </a:solidFill>
              </a:rPr>
              <a:t>16</a:t>
            </a:r>
            <a:r>
              <a:rPr lang="zh-CN" altLang="en-US" sz="2400" b="1" dirty="0">
                <a:solidFill>
                  <a:srgbClr val="FF0000"/>
                </a:solidFill>
              </a:rPr>
              <a:t>个自变量</a:t>
            </a:r>
            <a:r>
              <a:rPr lang="zh-CN" altLang="en-US" sz="2400" dirty="0"/>
              <a:t>的、</a:t>
            </a:r>
            <a:r>
              <a:rPr lang="zh-CN" altLang="en-US" sz="2400" b="1" dirty="0">
                <a:solidFill>
                  <a:srgbClr val="FF0000"/>
                </a:solidFill>
              </a:rPr>
              <a:t>二阶</a:t>
            </a:r>
            <a:r>
              <a:rPr lang="zh-CN" altLang="en-US" sz="2400" dirty="0"/>
              <a:t>、</a:t>
            </a:r>
            <a:r>
              <a:rPr lang="zh-CN" altLang="en-US" sz="2400" b="1" dirty="0">
                <a:solidFill>
                  <a:srgbClr val="FF0000"/>
                </a:solidFill>
              </a:rPr>
              <a:t>非线性</a:t>
            </a:r>
            <a:r>
              <a:rPr lang="zh-CN" altLang="en-US" sz="2400" dirty="0"/>
              <a:t>偏微分方程</a:t>
            </a:r>
            <a:r>
              <a:rPr lang="zh-CN" altLang="en-US" dirty="0"/>
              <a:t>。</a:t>
            </a:r>
          </a:p>
        </p:txBody>
      </p:sp>
      <p:pic>
        <p:nvPicPr>
          <p:cNvPr id="2054" name="Picture 6" descr="http://a.hiphotos.baidu.com/baike/s%3D218/sign=ebd60438f9039245a5b5e60ebf95a4a8/a50f4bfbfbedab642b57bf35f236afc379311e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869" y="3181131"/>
            <a:ext cx="4398454" cy="70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6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587" y="365125"/>
            <a:ext cx="10968213" cy="770009"/>
          </a:xfrm>
        </p:spPr>
        <p:txBody>
          <a:bodyPr/>
          <a:lstStyle/>
          <a:p>
            <a:r>
              <a:rPr lang="en-US" altLang="zh-CN" dirty="0"/>
              <a:t>2016</a:t>
            </a:r>
            <a:r>
              <a:rPr lang="zh-CN" altLang="en-US" dirty="0"/>
              <a:t>年</a:t>
            </a:r>
            <a:r>
              <a:rPr lang="en-US" altLang="zh-CN" dirty="0"/>
              <a:t>LIGO</a:t>
            </a:r>
            <a:r>
              <a:rPr lang="zh-CN" altLang="en-US" dirty="0"/>
              <a:t>实验组发现引力波</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8</a:t>
            </a:fld>
            <a:endParaRPr lang="zh-CN" altLang="en-US"/>
          </a:p>
        </p:txBody>
      </p:sp>
      <p:pic>
        <p:nvPicPr>
          <p:cNvPr id="1026" name="Picture 2" descr="Ligo20160211d"/>
          <p:cNvPicPr>
            <a:picLocks noChangeAspect="1" noChangeArrowheads="1"/>
          </p:cNvPicPr>
          <p:nvPr/>
        </p:nvPicPr>
        <p:blipFill rotWithShape="1">
          <a:blip r:embed="rId2">
            <a:extLst>
              <a:ext uri="{28A0092B-C50C-407E-A947-70E740481C1C}">
                <a14:useLocalDpi xmlns:a14="http://schemas.microsoft.com/office/drawing/2010/main" val="0"/>
              </a:ext>
            </a:extLst>
          </a:blip>
          <a:srcRect l="17096" t="1527" r="17827" b="9522"/>
          <a:stretch/>
        </p:blipFill>
        <p:spPr bwMode="auto">
          <a:xfrm>
            <a:off x="385590" y="1233890"/>
            <a:ext cx="2823775" cy="163268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85590" y="2866572"/>
            <a:ext cx="2823775" cy="2923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zh-CN" sz="1300" dirty="0">
                <a:solidFill>
                  <a:srgbClr val="333333"/>
                </a:solidFill>
                <a:latin typeface="Play"/>
              </a:rPr>
              <a:t>Two Black Holes Merge into One</a:t>
            </a:r>
            <a:endParaRPr lang="en-US" altLang="zh-CN" sz="1300" b="0" i="0" dirty="0">
              <a:solidFill>
                <a:srgbClr val="333333"/>
              </a:solidFill>
              <a:effectLst/>
              <a:latin typeface="Play"/>
            </a:endParaRPr>
          </a:p>
        </p:txBody>
      </p:sp>
      <p:sp>
        <p:nvSpPr>
          <p:cNvPr id="7" name="文本框 6"/>
          <p:cNvSpPr txBox="1"/>
          <p:nvPr/>
        </p:nvSpPr>
        <p:spPr>
          <a:xfrm>
            <a:off x="3306356" y="1280578"/>
            <a:ext cx="888564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dirty="0"/>
              <a:t>2016</a:t>
            </a:r>
            <a:r>
              <a:rPr lang="zh-CN" altLang="en-US" dirty="0"/>
              <a:t>年</a:t>
            </a:r>
            <a:r>
              <a:rPr lang="en-US" altLang="zh-CN" dirty="0"/>
              <a:t>2</a:t>
            </a:r>
            <a:r>
              <a:rPr lang="zh-CN" altLang="en-US" dirty="0"/>
              <a:t>月，国际科学研究团队“</a:t>
            </a:r>
            <a:r>
              <a:rPr lang="en-US" altLang="zh-CN" dirty="0"/>
              <a:t>LIGO </a:t>
            </a:r>
            <a:r>
              <a:rPr lang="zh-CN" altLang="en-US" dirty="0"/>
              <a:t>科学合作” 宣布人类数十年来最重要的物理学与天文学发现：</a:t>
            </a:r>
            <a:r>
              <a:rPr lang="zh-CN" altLang="en-US" dirty="0">
                <a:solidFill>
                  <a:srgbClr val="FFC000"/>
                </a:solidFill>
              </a:rPr>
              <a:t>爱因斯坦广义相对论</a:t>
            </a:r>
            <a:r>
              <a:rPr lang="zh-CN" altLang="en-US" dirty="0"/>
              <a:t>百年前预言的“引力波”（</a:t>
            </a:r>
            <a:r>
              <a:rPr lang="en-US" altLang="zh-CN" dirty="0"/>
              <a:t>Gravitational Waves</a:t>
            </a:r>
            <a:r>
              <a:rPr lang="zh-CN" altLang="en-US" dirty="0"/>
              <a:t>）</a:t>
            </a:r>
          </a:p>
        </p:txBody>
      </p:sp>
      <p:pic>
        <p:nvPicPr>
          <p:cNvPr id="1028" name="Picture 4" descr="Ligo20160211a"/>
          <p:cNvPicPr>
            <a:picLocks noChangeAspect="1" noChangeArrowheads="1"/>
          </p:cNvPicPr>
          <p:nvPr/>
        </p:nvPicPr>
        <p:blipFill rotWithShape="1">
          <a:blip r:embed="rId3">
            <a:extLst>
              <a:ext uri="{28A0092B-C50C-407E-A947-70E740481C1C}">
                <a14:useLocalDpi xmlns:a14="http://schemas.microsoft.com/office/drawing/2010/main" val="0"/>
              </a:ext>
            </a:extLst>
          </a:blip>
          <a:srcRect l="28125" t="5392" r="19278" b="12368"/>
          <a:stretch/>
        </p:blipFill>
        <p:spPr bwMode="auto">
          <a:xfrm>
            <a:off x="9948673" y="3241470"/>
            <a:ext cx="2235984" cy="1944220"/>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3299012" y="1942770"/>
            <a:ext cx="8885644"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a:t>According to </a:t>
            </a:r>
            <a:r>
              <a:rPr lang="en-US" altLang="zh-CN" dirty="0">
                <a:solidFill>
                  <a:srgbClr val="FFC000"/>
                </a:solidFill>
              </a:rPr>
              <a:t>Einstein’s theory</a:t>
            </a:r>
            <a:r>
              <a:rPr lang="en-US" altLang="zh-CN" dirty="0"/>
              <a:t>, the distance between the mirrors will change by an infinitesimal amount when a gravitational wave passes by the detector. A change in the lengths of the arms smaller than </a:t>
            </a:r>
            <a:r>
              <a:rPr lang="en-US" altLang="zh-CN" dirty="0">
                <a:solidFill>
                  <a:srgbClr val="FFC000"/>
                </a:solidFill>
              </a:rPr>
              <a:t>1/10000 the diameter of a proton (10</a:t>
            </a:r>
            <a:r>
              <a:rPr lang="en-US" altLang="zh-CN" baseline="30000" dirty="0">
                <a:solidFill>
                  <a:srgbClr val="FFC000"/>
                </a:solidFill>
              </a:rPr>
              <a:t>-19</a:t>
            </a:r>
            <a:r>
              <a:rPr lang="en-US" altLang="zh-CN" dirty="0">
                <a:solidFill>
                  <a:srgbClr val="FFC000"/>
                </a:solidFill>
              </a:rPr>
              <a:t> meter)</a:t>
            </a:r>
            <a:r>
              <a:rPr lang="en-US" altLang="zh-CN" dirty="0"/>
              <a:t> can be detected.</a:t>
            </a:r>
            <a:endParaRPr lang="zh-CN" altLang="en-US" dirty="0"/>
          </a:p>
        </p:txBody>
      </p:sp>
      <p:sp>
        <p:nvSpPr>
          <p:cNvPr id="11" name="文本框 10"/>
          <p:cNvSpPr txBox="1"/>
          <p:nvPr/>
        </p:nvSpPr>
        <p:spPr>
          <a:xfrm>
            <a:off x="385589" y="3252286"/>
            <a:ext cx="949907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altLang="zh-CN" dirty="0"/>
              <a:t>LIGO generates </a:t>
            </a:r>
            <a:r>
              <a:rPr lang="en-US" altLang="zh-CN" dirty="0">
                <a:solidFill>
                  <a:srgbClr val="FFC000"/>
                </a:solidFill>
              </a:rPr>
              <a:t>terabytes (</a:t>
            </a:r>
            <a:r>
              <a:rPr lang="en-US" altLang="zh-CN" i="1" dirty="0">
                <a:solidFill>
                  <a:srgbClr val="FFC000"/>
                </a:solidFill>
              </a:rPr>
              <a:t>1000's of gigabytes</a:t>
            </a:r>
            <a:r>
              <a:rPr lang="en-US" altLang="zh-CN" dirty="0">
                <a:solidFill>
                  <a:srgbClr val="FFC000"/>
                </a:solidFill>
              </a:rPr>
              <a:t>) of data </a:t>
            </a:r>
            <a:r>
              <a:rPr lang="en-US" altLang="zh-CN" i="1" dirty="0">
                <a:solidFill>
                  <a:srgbClr val="FFC000"/>
                </a:solidFill>
              </a:rPr>
              <a:t>every day</a:t>
            </a:r>
            <a:r>
              <a:rPr lang="en-US" altLang="zh-CN" dirty="0"/>
              <a:t>. All of this information must be transferred to a network of supercomputers for storage and archiving.</a:t>
            </a:r>
            <a:endParaRPr lang="zh-CN" altLang="en-US" dirty="0"/>
          </a:p>
        </p:txBody>
      </p:sp>
      <p:sp>
        <p:nvSpPr>
          <p:cNvPr id="12" name="文本框 11"/>
          <p:cNvSpPr txBox="1"/>
          <p:nvPr/>
        </p:nvSpPr>
        <p:spPr>
          <a:xfrm>
            <a:off x="385588" y="3898144"/>
            <a:ext cx="9499075"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altLang="zh-CN" dirty="0"/>
              <a:t>the data archive at Caltech holds over </a:t>
            </a:r>
            <a:r>
              <a:rPr lang="en-US" altLang="zh-CN" dirty="0">
                <a:solidFill>
                  <a:srgbClr val="FFC000"/>
                </a:solidFill>
              </a:rPr>
              <a:t>4.5 Petabytes (</a:t>
            </a:r>
            <a:r>
              <a:rPr lang="en-US" altLang="zh-CN" dirty="0" err="1">
                <a:solidFill>
                  <a:srgbClr val="FFC000"/>
                </a:solidFill>
              </a:rPr>
              <a:t>Pb</a:t>
            </a:r>
            <a:r>
              <a:rPr lang="en-US" altLang="zh-CN" dirty="0">
                <a:solidFill>
                  <a:srgbClr val="FFC000"/>
                </a:solidFill>
              </a:rPr>
              <a:t>) of data</a:t>
            </a:r>
            <a:r>
              <a:rPr lang="en-US" altLang="zh-CN" dirty="0"/>
              <a:t>, and will grow at a rate of about </a:t>
            </a:r>
            <a:r>
              <a:rPr lang="en-US" altLang="zh-CN" dirty="0">
                <a:solidFill>
                  <a:srgbClr val="FFC000"/>
                </a:solidFill>
              </a:rPr>
              <a:t>0.8 </a:t>
            </a:r>
            <a:r>
              <a:rPr lang="en-US" altLang="zh-CN" dirty="0" err="1">
                <a:solidFill>
                  <a:srgbClr val="FFC000"/>
                </a:solidFill>
              </a:rPr>
              <a:t>Pb</a:t>
            </a:r>
            <a:r>
              <a:rPr lang="en-US" altLang="zh-CN" dirty="0">
                <a:solidFill>
                  <a:srgbClr val="FFC000"/>
                </a:solidFill>
              </a:rPr>
              <a:t> (800 terabytes) per year</a:t>
            </a:r>
            <a:r>
              <a:rPr lang="en-US" altLang="zh-CN" dirty="0"/>
              <a:t>.</a:t>
            </a:r>
            <a:endParaRPr lang="zh-CN" altLang="en-US" dirty="0"/>
          </a:p>
        </p:txBody>
      </p:sp>
      <p:sp>
        <p:nvSpPr>
          <p:cNvPr id="13" name="文本框 12"/>
          <p:cNvSpPr txBox="1"/>
          <p:nvPr/>
        </p:nvSpPr>
        <p:spPr>
          <a:xfrm>
            <a:off x="615605" y="12541083"/>
            <a:ext cx="969565" cy="117262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dirty="0"/>
              <a:t>For LIGO's first observing run in 2015, the LIGO Lab will provide </a:t>
            </a:r>
            <a:r>
              <a:rPr lang="en-US" altLang="zh-CN" dirty="0">
                <a:solidFill>
                  <a:srgbClr val="FFC000"/>
                </a:solidFill>
              </a:rPr>
              <a:t>35 MSU (</a:t>
            </a:r>
            <a:r>
              <a:rPr lang="en-US" altLang="zh-CN" b="1" dirty="0">
                <a:solidFill>
                  <a:srgbClr val="FFC000"/>
                </a:solidFill>
                <a:hlinkClick r:id="rId4"/>
              </a:rPr>
              <a:t>million service units</a:t>
            </a:r>
            <a:r>
              <a:rPr lang="en-US" altLang="zh-CN" dirty="0">
                <a:solidFill>
                  <a:srgbClr val="FFC000"/>
                </a:solidFill>
              </a:rPr>
              <a:t>) </a:t>
            </a:r>
            <a:r>
              <a:rPr lang="en-US" altLang="zh-CN" dirty="0"/>
              <a:t>worth of computing cycles/time. The amount of computing time is expected to grow by a factor of 10 to around 400 MSU by the time LIGO has completed its third observing run.</a:t>
            </a:r>
            <a:endParaRPr lang="zh-CN" altLang="en-US" dirty="0"/>
          </a:p>
        </p:txBody>
      </p:sp>
      <p:pic>
        <p:nvPicPr>
          <p:cNvPr id="1030" name="Picture 6" descr="http://www.thebigdata.cn/upload/2015-07/150717160792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87" y="5221782"/>
            <a:ext cx="1810766" cy="1353159"/>
          </a:xfrm>
          <a:prstGeom prst="rect">
            <a:avLst/>
          </a:prstGeom>
          <a:noFill/>
          <a:extLst>
            <a:ext uri="{909E8E84-426E-40DD-AFC4-6F175D3DCCD1}">
              <a14:hiddenFill xmlns:a14="http://schemas.microsoft.com/office/drawing/2010/main">
                <a:solidFill>
                  <a:srgbClr val="FFFFFF"/>
                </a:solidFill>
              </a14:hiddenFill>
            </a:ext>
          </a:extLst>
        </p:spPr>
      </p:pic>
      <p:sp>
        <p:nvSpPr>
          <p:cNvPr id="18" name="内容占位符 2"/>
          <p:cNvSpPr>
            <a:spLocks noGrp="1"/>
          </p:cNvSpPr>
          <p:nvPr>
            <p:ph idx="1"/>
          </p:nvPr>
        </p:nvSpPr>
        <p:spPr>
          <a:xfrm>
            <a:off x="2197974" y="5235011"/>
            <a:ext cx="9986682" cy="1241174"/>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altLang="zh-CN" dirty="0"/>
              <a:t>LIGO</a:t>
            </a:r>
            <a:r>
              <a:rPr lang="zh-CN" altLang="en-US" dirty="0"/>
              <a:t>使用</a:t>
            </a:r>
            <a:r>
              <a:rPr lang="en-US" altLang="zh-CN" dirty="0"/>
              <a:t>Python</a:t>
            </a:r>
            <a:r>
              <a:rPr lang="zh-CN" altLang="en-US" dirty="0"/>
              <a:t>对大部分监测设备进行自动化管理</a:t>
            </a:r>
            <a:endParaRPr lang="en-US" altLang="zh-CN" dirty="0"/>
          </a:p>
          <a:p>
            <a:r>
              <a:rPr lang="en-US" altLang="zh-CN" dirty="0"/>
              <a:t>LIGO</a:t>
            </a:r>
            <a:r>
              <a:rPr lang="zh-CN" altLang="en-US" dirty="0"/>
              <a:t>使用的许多分析工具都是用</a:t>
            </a:r>
            <a:r>
              <a:rPr lang="en-US" altLang="zh-CN" dirty="0"/>
              <a:t>Python</a:t>
            </a:r>
            <a:r>
              <a:rPr lang="zh-CN" altLang="en-US" dirty="0"/>
              <a:t>开发的</a:t>
            </a:r>
            <a:endParaRPr lang="en-US" altLang="zh-CN" dirty="0"/>
          </a:p>
          <a:p>
            <a:r>
              <a:rPr lang="en-US" altLang="zh-CN" dirty="0"/>
              <a:t>The final significance for the detection was calculated using Python</a:t>
            </a:r>
          </a:p>
          <a:p>
            <a:r>
              <a:rPr lang="zh-CN" altLang="en-US" dirty="0"/>
              <a:t>论文中几乎所有的图表都是用</a:t>
            </a:r>
            <a:r>
              <a:rPr lang="en-US" altLang="zh-CN" dirty="0"/>
              <a:t>Python</a:t>
            </a:r>
            <a:r>
              <a:rPr lang="zh-CN" altLang="en-US" dirty="0"/>
              <a:t>和</a:t>
            </a:r>
            <a:r>
              <a:rPr lang="en-US" altLang="zh-CN" dirty="0" err="1"/>
              <a:t>Matplotlib</a:t>
            </a:r>
            <a:r>
              <a:rPr lang="zh-CN" altLang="en-US" dirty="0"/>
              <a:t>绘制的</a:t>
            </a:r>
            <a:endParaRPr lang="en-US" altLang="zh-CN" dirty="0"/>
          </a:p>
          <a:p>
            <a:endParaRPr lang="zh-CN" altLang="en-US" dirty="0"/>
          </a:p>
        </p:txBody>
      </p:sp>
      <p:sp>
        <p:nvSpPr>
          <p:cNvPr id="19" name="文本框 18"/>
          <p:cNvSpPr txBox="1"/>
          <p:nvPr/>
        </p:nvSpPr>
        <p:spPr>
          <a:xfrm>
            <a:off x="385587" y="4539359"/>
            <a:ext cx="949907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a:t>For LIGO‘s first observing run in 2015, the LIGO Lab will provide 35 MSU (</a:t>
            </a:r>
            <a:r>
              <a:rPr lang="en-US" altLang="zh-CN" b="1" dirty="0">
                <a:hlinkClick r:id="rId4"/>
              </a:rPr>
              <a:t>million service units</a:t>
            </a:r>
            <a:r>
              <a:rPr lang="en-US" altLang="zh-CN" dirty="0"/>
              <a:t>) worth of computing cycles/time(running a modern </a:t>
            </a:r>
            <a:r>
              <a:rPr lang="en-US" altLang="zh-CN" dirty="0">
                <a:solidFill>
                  <a:srgbClr val="FF0000"/>
                </a:solidFill>
              </a:rPr>
              <a:t>4-core laptop computer for 1,000 years</a:t>
            </a:r>
            <a:r>
              <a:rPr lang="en-US" altLang="zh-CN" dirty="0"/>
              <a:t>).</a:t>
            </a:r>
            <a:endParaRPr lang="zh-CN" altLang="en-US" dirty="0"/>
          </a:p>
        </p:txBody>
      </p:sp>
    </p:spTree>
    <p:extLst>
      <p:ext uri="{BB962C8B-B14F-4D97-AF65-F5344CB8AC3E}">
        <p14:creationId xmlns:p14="http://schemas.microsoft.com/office/powerpoint/2010/main" val="10967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763" y="365126"/>
            <a:ext cx="11798893" cy="935038"/>
          </a:xfrm>
        </p:spPr>
        <p:style>
          <a:lnRef idx="1">
            <a:schemeClr val="accent6"/>
          </a:lnRef>
          <a:fillRef idx="2">
            <a:schemeClr val="accent6"/>
          </a:fillRef>
          <a:effectRef idx="1">
            <a:schemeClr val="accent6"/>
          </a:effectRef>
          <a:fontRef idx="minor">
            <a:schemeClr val="dk1"/>
          </a:fontRef>
        </p:style>
        <p:txBody>
          <a:bodyPr/>
          <a:lstStyle/>
          <a:p>
            <a:r>
              <a:rPr lang="zh-CN" altLang="en-US" dirty="0"/>
              <a:t>理论物理所介绍</a:t>
            </a:r>
          </a:p>
        </p:txBody>
      </p:sp>
      <p:sp>
        <p:nvSpPr>
          <p:cNvPr id="4" name="灯片编号占位符 3"/>
          <p:cNvSpPr>
            <a:spLocks noGrp="1"/>
          </p:cNvSpPr>
          <p:nvPr>
            <p:ph type="sldNum" sz="quarter" idx="12"/>
          </p:nvPr>
        </p:nvSpPr>
        <p:spPr/>
        <p:txBody>
          <a:bodyPr/>
          <a:lstStyle/>
          <a:p>
            <a:fld id="{9FF70B0C-C969-4C74-B32D-837D75022239}" type="slidenum">
              <a:rPr lang="zh-CN" altLang="en-US" smtClean="0"/>
              <a:t>9</a:t>
            </a:fld>
            <a:endParaRPr lang="zh-CN" altLang="en-US"/>
          </a:p>
        </p:txBody>
      </p:sp>
      <p:sp>
        <p:nvSpPr>
          <p:cNvPr id="5" name="Rectangle 3"/>
          <p:cNvSpPr txBox="1">
            <a:spLocks noChangeArrowheads="1"/>
          </p:cNvSpPr>
          <p:nvPr/>
        </p:nvSpPr>
        <p:spPr>
          <a:xfrm>
            <a:off x="385764" y="1300164"/>
            <a:ext cx="8229600" cy="5072061"/>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marL="342900" lvl="0" indent="-342900" algn="just">
              <a:lnSpc>
                <a:spcPts val="3600"/>
              </a:lnSpc>
              <a:spcBef>
                <a:spcPts val="600"/>
              </a:spcBef>
              <a:spcAft>
                <a:spcPts val="600"/>
              </a:spcAft>
              <a:buFont typeface="Wingdings" pitchFamily="2" charset="2"/>
              <a:buChar char="Ø"/>
            </a:pPr>
            <a:r>
              <a:rPr lang="en-US" altLang="zh-CN" sz="2400" b="1" dirty="0">
                <a:latin typeface="+mn-ea"/>
              </a:rPr>
              <a:t>1978</a:t>
            </a:r>
            <a:r>
              <a:rPr lang="zh-CN" altLang="en-US" sz="2400" b="1" dirty="0">
                <a:latin typeface="+mn-ea"/>
              </a:rPr>
              <a:t>年</a:t>
            </a:r>
            <a:r>
              <a:rPr lang="zh-CN" altLang="en-US" sz="2400" b="1" dirty="0">
                <a:solidFill>
                  <a:srgbClr val="FF0000"/>
                </a:solidFill>
                <a:latin typeface="+mn-ea"/>
              </a:rPr>
              <a:t>邓小平同志亲自批准</a:t>
            </a:r>
            <a:r>
              <a:rPr lang="zh-CN" altLang="en-US" sz="2400" b="1" dirty="0">
                <a:latin typeface="+mn-ea"/>
              </a:rPr>
              <a:t>成立理论物理研究所</a:t>
            </a:r>
            <a:endParaRPr lang="en-US" altLang="zh-CN" sz="2400" b="1" dirty="0">
              <a:latin typeface="+mn-ea"/>
            </a:endParaRPr>
          </a:p>
          <a:p>
            <a:pPr algn="just">
              <a:lnSpc>
                <a:spcPct val="105000"/>
              </a:lnSpc>
              <a:spcBef>
                <a:spcPct val="40000"/>
              </a:spcBef>
              <a:buSzPct val="80000"/>
              <a:buFont typeface="Wingdings" pitchFamily="2" charset="2"/>
              <a:buChar char="Ø"/>
            </a:pPr>
            <a:r>
              <a:rPr lang="en-US" altLang="zh-CN" sz="2400" b="1" dirty="0">
                <a:latin typeface="+mn-ea"/>
              </a:rPr>
              <a:t> 1984</a:t>
            </a:r>
            <a:r>
              <a:rPr lang="zh-CN" altLang="en-US" sz="2400" b="1" dirty="0">
                <a:latin typeface="+mn-ea"/>
              </a:rPr>
              <a:t>年国内</a:t>
            </a:r>
            <a:r>
              <a:rPr lang="zh-CN" altLang="en-US" sz="2400" b="1" dirty="0">
                <a:solidFill>
                  <a:srgbClr val="FF0000"/>
                </a:solidFill>
                <a:latin typeface="+mn-ea"/>
              </a:rPr>
              <a:t>第一个博士后工作站</a:t>
            </a:r>
          </a:p>
          <a:p>
            <a:pPr>
              <a:lnSpc>
                <a:spcPct val="105000"/>
              </a:lnSpc>
              <a:spcBef>
                <a:spcPct val="40000"/>
              </a:spcBef>
              <a:buSzPct val="80000"/>
              <a:buFont typeface="Wingdings" pitchFamily="2" charset="2"/>
              <a:buChar char="Ø"/>
            </a:pPr>
            <a:r>
              <a:rPr lang="en-US" altLang="zh-CN" sz="2400" b="1" dirty="0">
                <a:solidFill>
                  <a:srgbClr val="C00000"/>
                </a:solidFill>
                <a:latin typeface="+mn-ea"/>
              </a:rPr>
              <a:t> </a:t>
            </a:r>
            <a:r>
              <a:rPr lang="en-US" altLang="zh-CN" sz="2400" b="1" dirty="0">
                <a:solidFill>
                  <a:schemeClr val="tx1"/>
                </a:solidFill>
                <a:latin typeface="+mn-ea"/>
              </a:rPr>
              <a:t>1985</a:t>
            </a:r>
            <a:r>
              <a:rPr lang="zh-CN" altLang="en-US" sz="2400" b="1" dirty="0">
                <a:solidFill>
                  <a:schemeClr val="tx1"/>
                </a:solidFill>
                <a:latin typeface="+mn-ea"/>
              </a:rPr>
              <a:t>年成为中科院</a:t>
            </a:r>
            <a:r>
              <a:rPr lang="zh-CN" altLang="en-US" sz="2400" b="1" dirty="0">
                <a:solidFill>
                  <a:srgbClr val="FF0000"/>
                </a:solidFill>
                <a:latin typeface="+mn-ea"/>
              </a:rPr>
              <a:t>第一批两个“开放所”</a:t>
            </a:r>
            <a:r>
              <a:rPr lang="zh-CN" altLang="en-US" sz="2400" b="1" dirty="0">
                <a:solidFill>
                  <a:schemeClr val="tx1"/>
                </a:solidFill>
                <a:latin typeface="+mn-ea"/>
              </a:rPr>
              <a:t>之一</a:t>
            </a:r>
            <a:endParaRPr lang="en-US" altLang="zh-CN" sz="2400" b="1" dirty="0">
              <a:solidFill>
                <a:schemeClr val="tx1"/>
              </a:solidFill>
              <a:latin typeface="+mn-ea"/>
            </a:endParaRPr>
          </a:p>
          <a:p>
            <a:pPr marL="342900" indent="-342900">
              <a:lnSpc>
                <a:spcPct val="130000"/>
              </a:lnSpc>
              <a:spcBef>
                <a:spcPct val="10000"/>
              </a:spcBef>
              <a:buSzPct val="70000"/>
              <a:buFont typeface="Wingdings" pitchFamily="2" charset="2"/>
              <a:buChar char="Ø"/>
            </a:pPr>
            <a:r>
              <a:rPr lang="en-US" altLang="zh-CN" sz="2400" b="1" dirty="0">
                <a:latin typeface="+mn-ea"/>
              </a:rPr>
              <a:t>1998</a:t>
            </a:r>
            <a:r>
              <a:rPr lang="zh-CN" altLang="en-US" sz="2400" b="1" dirty="0">
                <a:latin typeface="+mn-ea"/>
              </a:rPr>
              <a:t>年被列为</a:t>
            </a:r>
            <a:r>
              <a:rPr lang="zh-CN" altLang="en-US" sz="2400" b="1" dirty="0">
                <a:solidFill>
                  <a:srgbClr val="FF0000"/>
                </a:solidFill>
                <a:latin typeface="+mn-ea"/>
              </a:rPr>
              <a:t>中科院首批创新工程</a:t>
            </a:r>
            <a:r>
              <a:rPr lang="zh-CN" altLang="en-US" sz="2400" b="1" dirty="0">
                <a:latin typeface="+mn-ea"/>
              </a:rPr>
              <a:t>十二个试点单位之一</a:t>
            </a:r>
          </a:p>
          <a:p>
            <a:pPr marL="342900" indent="-342900">
              <a:lnSpc>
                <a:spcPct val="130000"/>
              </a:lnSpc>
              <a:spcBef>
                <a:spcPct val="10000"/>
              </a:spcBef>
              <a:buSzPct val="70000"/>
              <a:buFont typeface="Wingdings" pitchFamily="2" charset="2"/>
              <a:buChar char="Ø"/>
            </a:pPr>
            <a:r>
              <a:rPr lang="en-US" altLang="zh-CN" sz="2400" b="1" dirty="0">
                <a:solidFill>
                  <a:schemeClr val="tx1"/>
                </a:solidFill>
                <a:latin typeface="+mn-ea"/>
              </a:rPr>
              <a:t>2004</a:t>
            </a:r>
            <a:r>
              <a:rPr lang="zh-CN" altLang="en-US" sz="2400" b="1" dirty="0">
                <a:solidFill>
                  <a:schemeClr val="tx1"/>
                </a:solidFill>
                <a:latin typeface="+mn-ea"/>
              </a:rPr>
              <a:t>年</a:t>
            </a:r>
            <a:r>
              <a:rPr lang="en-US" altLang="zh-CN" sz="2400" b="1" dirty="0">
                <a:solidFill>
                  <a:schemeClr val="tx1"/>
                </a:solidFill>
                <a:latin typeface="+mn-ea"/>
              </a:rPr>
              <a:t>11</a:t>
            </a:r>
            <a:r>
              <a:rPr lang="zh-CN" altLang="en-US" sz="2400" b="1" dirty="0">
                <a:solidFill>
                  <a:schemeClr val="tx1"/>
                </a:solidFill>
                <a:latin typeface="+mn-ea"/>
              </a:rPr>
              <a:t>月被选为中科院四个国际现场评估研究院所之一</a:t>
            </a:r>
          </a:p>
          <a:p>
            <a:pPr marL="342900" indent="-342900">
              <a:lnSpc>
                <a:spcPct val="130000"/>
              </a:lnSpc>
              <a:spcBef>
                <a:spcPct val="10000"/>
              </a:spcBef>
              <a:buSzPct val="70000"/>
              <a:buFont typeface="Wingdings" pitchFamily="2" charset="2"/>
              <a:buChar char="Ø"/>
            </a:pPr>
            <a:r>
              <a:rPr lang="en-US" altLang="zh-CN" sz="2400" b="1" dirty="0">
                <a:solidFill>
                  <a:schemeClr val="tx1"/>
                </a:solidFill>
                <a:latin typeface="+mn-ea"/>
              </a:rPr>
              <a:t>2005</a:t>
            </a:r>
            <a:r>
              <a:rPr lang="zh-CN" altLang="en-US" sz="2400" b="1" dirty="0">
                <a:solidFill>
                  <a:schemeClr val="tx1"/>
                </a:solidFill>
                <a:latin typeface="+mn-ea"/>
              </a:rPr>
              <a:t>年被评为</a:t>
            </a:r>
            <a:r>
              <a:rPr lang="en-US" altLang="zh-CN" sz="2400" b="1" dirty="0">
                <a:solidFill>
                  <a:schemeClr val="tx1"/>
                </a:solidFill>
                <a:latin typeface="+mn-ea"/>
              </a:rPr>
              <a:t>A</a:t>
            </a:r>
            <a:r>
              <a:rPr lang="zh-CN" altLang="en-US" sz="2400" b="1" dirty="0">
                <a:solidFill>
                  <a:schemeClr val="tx1"/>
                </a:solidFill>
                <a:latin typeface="+mn-ea"/>
              </a:rPr>
              <a:t>类研究所</a:t>
            </a:r>
            <a:endParaRPr lang="en-US" altLang="zh-CN" sz="2400" b="1" dirty="0">
              <a:solidFill>
                <a:schemeClr val="tx1"/>
              </a:solidFill>
              <a:latin typeface="+mn-ea"/>
            </a:endParaRPr>
          </a:p>
          <a:p>
            <a:pPr marL="342900" indent="-342900">
              <a:lnSpc>
                <a:spcPct val="130000"/>
              </a:lnSpc>
              <a:spcBef>
                <a:spcPct val="10000"/>
              </a:spcBef>
              <a:buSzPct val="70000"/>
              <a:buFont typeface="Wingdings" pitchFamily="2" charset="2"/>
              <a:buChar char="Ø"/>
            </a:pPr>
            <a:r>
              <a:rPr lang="en-US" altLang="zh-CN" sz="2400" b="1" dirty="0">
                <a:solidFill>
                  <a:schemeClr val="tx1"/>
                </a:solidFill>
                <a:latin typeface="+mn-ea"/>
              </a:rPr>
              <a:t>2006</a:t>
            </a:r>
            <a:r>
              <a:rPr lang="zh-CN" altLang="en-US" sz="2400" b="1" dirty="0">
                <a:solidFill>
                  <a:schemeClr val="tx1"/>
                </a:solidFill>
                <a:latin typeface="+mn-ea"/>
              </a:rPr>
              <a:t>年成立</a:t>
            </a:r>
            <a:r>
              <a:rPr lang="zh-CN" altLang="en-US" sz="2400" b="1" dirty="0">
                <a:solidFill>
                  <a:srgbClr val="FF0000"/>
                </a:solidFill>
                <a:latin typeface="+mn-ea"/>
              </a:rPr>
              <a:t>亚洲首个的卡弗里理论物理研究所</a:t>
            </a:r>
            <a:r>
              <a:rPr lang="zh-CN" altLang="en-US" sz="2400" b="1" dirty="0">
                <a:solidFill>
                  <a:schemeClr val="tx1"/>
                </a:solidFill>
                <a:latin typeface="+mn-ea"/>
              </a:rPr>
              <a:t>（</a:t>
            </a:r>
            <a:r>
              <a:rPr lang="en-US" altLang="zh-CN" sz="2400" b="1" dirty="0">
                <a:solidFill>
                  <a:schemeClr val="tx1"/>
                </a:solidFill>
                <a:latin typeface="+mn-ea"/>
              </a:rPr>
              <a:t>KITPC</a:t>
            </a:r>
            <a:r>
              <a:rPr lang="zh-CN" altLang="en-US" sz="2400" b="1" dirty="0">
                <a:solidFill>
                  <a:schemeClr val="tx1"/>
                </a:solidFill>
                <a:latin typeface="+mn-ea"/>
              </a:rPr>
              <a:t>）</a:t>
            </a:r>
            <a:endParaRPr lang="en-US" altLang="zh-CN" sz="2400" b="1" dirty="0">
              <a:solidFill>
                <a:schemeClr val="tx1"/>
              </a:solidFill>
              <a:latin typeface="+mn-ea"/>
            </a:endParaRPr>
          </a:p>
          <a:p>
            <a:pPr marL="342900" indent="-342900">
              <a:lnSpc>
                <a:spcPct val="130000"/>
              </a:lnSpc>
              <a:spcBef>
                <a:spcPct val="10000"/>
              </a:spcBef>
              <a:buSzPct val="70000"/>
              <a:buFont typeface="Wingdings" pitchFamily="2" charset="2"/>
              <a:buChar char="Ø"/>
            </a:pPr>
            <a:r>
              <a:rPr lang="en-US" altLang="zh-CN" sz="2400" b="1" dirty="0">
                <a:solidFill>
                  <a:schemeClr val="tx1"/>
                </a:solidFill>
                <a:latin typeface="+mn-ea"/>
              </a:rPr>
              <a:t>2008</a:t>
            </a:r>
            <a:r>
              <a:rPr lang="zh-CN" altLang="en-US" sz="2400" b="1" dirty="0">
                <a:solidFill>
                  <a:schemeClr val="tx1"/>
                </a:solidFill>
                <a:latin typeface="+mn-ea"/>
              </a:rPr>
              <a:t>年成立</a:t>
            </a:r>
            <a:r>
              <a:rPr lang="zh-CN" altLang="en-US" sz="2400" b="1" dirty="0">
                <a:solidFill>
                  <a:srgbClr val="FF0000"/>
                </a:solidFill>
                <a:latin typeface="+mn-ea"/>
              </a:rPr>
              <a:t>中国科学院理论物理前沿重点实验室</a:t>
            </a:r>
            <a:endParaRPr lang="en-US" altLang="zh-CN" sz="2400" b="1" dirty="0">
              <a:solidFill>
                <a:srgbClr val="FF0000"/>
              </a:solidFill>
              <a:latin typeface="+mn-ea"/>
            </a:endParaRPr>
          </a:p>
          <a:p>
            <a:pPr marL="342900" indent="-342900">
              <a:lnSpc>
                <a:spcPct val="130000"/>
              </a:lnSpc>
              <a:spcBef>
                <a:spcPct val="10000"/>
              </a:spcBef>
              <a:buSzPct val="70000"/>
              <a:buFont typeface="Wingdings" pitchFamily="2" charset="2"/>
              <a:buChar char="Ø"/>
            </a:pPr>
            <a:r>
              <a:rPr lang="en-US" altLang="zh-CN" sz="2400" b="1" dirty="0">
                <a:solidFill>
                  <a:schemeClr val="tx1"/>
                </a:solidFill>
                <a:latin typeface="+mn-ea"/>
              </a:rPr>
              <a:t>2016</a:t>
            </a:r>
            <a:r>
              <a:rPr lang="zh-CN" altLang="en-US" sz="2400" b="1" dirty="0">
                <a:solidFill>
                  <a:schemeClr val="tx1"/>
                </a:solidFill>
                <a:latin typeface="+mn-ea"/>
              </a:rPr>
              <a:t>年成立</a:t>
            </a:r>
            <a:r>
              <a:rPr lang="zh-CN" altLang="en-US" sz="2400" b="1" dirty="0">
                <a:solidFill>
                  <a:srgbClr val="FF0000"/>
                </a:solidFill>
                <a:latin typeface="+mn-ea"/>
              </a:rPr>
              <a:t>彭桓武理论物理创新研究中心</a:t>
            </a:r>
            <a:r>
              <a:rPr lang="zh-CN" altLang="en-US" sz="2400" b="1" dirty="0">
                <a:solidFill>
                  <a:schemeClr val="tx1"/>
                </a:solidFill>
                <a:latin typeface="+mn-ea"/>
              </a:rPr>
              <a:t>成立</a:t>
            </a:r>
            <a:endParaRPr lang="en-US" altLang="zh-CN" sz="2400" b="1" dirty="0">
              <a:solidFill>
                <a:schemeClr val="tx1"/>
              </a:solidFill>
              <a:latin typeface="+mn-ea"/>
            </a:endParaRPr>
          </a:p>
        </p:txBody>
      </p:sp>
      <p:graphicFrame>
        <p:nvGraphicFramePr>
          <p:cNvPr id="6" name="表格 5"/>
          <p:cNvGraphicFramePr>
            <a:graphicFrameLocks noGrp="1"/>
          </p:cNvGraphicFramePr>
          <p:nvPr>
            <p:extLst>
              <p:ext uri="{D42A27DB-BD31-4B8C-83A1-F6EECF244321}">
                <p14:modId xmlns:p14="http://schemas.microsoft.com/office/powerpoint/2010/main" val="100990098"/>
              </p:ext>
            </p:extLst>
          </p:nvPr>
        </p:nvGraphicFramePr>
        <p:xfrm>
          <a:off x="8615364" y="3486787"/>
          <a:ext cx="3569292" cy="3100266"/>
        </p:xfrm>
        <a:graphic>
          <a:graphicData uri="http://schemas.openxmlformats.org/drawingml/2006/table">
            <a:tbl>
              <a:tblPr firstRow="1" bandRow="1">
                <a:tableStyleId>{FABFCF23-3B69-468F-B69F-88F6DE6A72F2}</a:tableStyleId>
              </a:tblPr>
              <a:tblGrid>
                <a:gridCol w="2265996">
                  <a:extLst>
                    <a:ext uri="{9D8B030D-6E8A-4147-A177-3AD203B41FA5}">
                      <a16:colId xmlns:a16="http://schemas.microsoft.com/office/drawing/2014/main" val="20000"/>
                    </a:ext>
                  </a:extLst>
                </a:gridCol>
                <a:gridCol w="1303296">
                  <a:extLst>
                    <a:ext uri="{9D8B030D-6E8A-4147-A177-3AD203B41FA5}">
                      <a16:colId xmlns:a16="http://schemas.microsoft.com/office/drawing/2014/main" val="20001"/>
                    </a:ext>
                  </a:extLst>
                </a:gridCol>
              </a:tblGrid>
              <a:tr h="526413">
                <a:tc>
                  <a:txBody>
                    <a:bodyPr/>
                    <a:lstStyle/>
                    <a:p>
                      <a:pPr algn="ctr"/>
                      <a:r>
                        <a:rPr lang="zh-CN" altLang="en-US" sz="1800" kern="1200" dirty="0"/>
                        <a:t>  院士</a:t>
                      </a:r>
                      <a:endParaRPr lang="zh-CN" altLang="en-US" sz="1800" b="1" kern="1200" dirty="0">
                        <a:solidFill>
                          <a:schemeClr val="tx1"/>
                        </a:solidFill>
                        <a:latin typeface="+mn-lt"/>
                        <a:ea typeface="+mn-ea"/>
                        <a:cs typeface="+mn-cs"/>
                      </a:endParaRPr>
                    </a:p>
                  </a:txBody>
                  <a:tcPr marL="68609" marR="68609" marT="45717" marB="45717" anchor="ctr"/>
                </a:tc>
                <a:tc>
                  <a:txBody>
                    <a:bodyPr/>
                    <a:lstStyle/>
                    <a:p>
                      <a:pPr algn="ctr"/>
                      <a:r>
                        <a:rPr lang="en-US" altLang="zh-CN" sz="1800" dirty="0"/>
                        <a:t>6</a:t>
                      </a:r>
                      <a:endParaRPr lang="zh-CN" altLang="en-US" sz="1800" b="1" dirty="0">
                        <a:latin typeface="Times New Roman" panose="02020603050405020304" pitchFamily="18" charset="0"/>
                        <a:cs typeface="Times New Roman" panose="02020603050405020304" pitchFamily="18" charset="0"/>
                      </a:endParaRPr>
                    </a:p>
                  </a:txBody>
                  <a:tcPr marL="68609" marR="68609" marT="45717" marB="45717" anchor="ctr"/>
                </a:tc>
                <a:extLst>
                  <a:ext uri="{0D108BD9-81ED-4DB2-BD59-A6C34878D82A}">
                    <a16:rowId xmlns:a16="http://schemas.microsoft.com/office/drawing/2014/main" val="10000"/>
                  </a:ext>
                </a:extLst>
              </a:tr>
              <a:tr h="482152">
                <a:tc>
                  <a:txBody>
                    <a:bodyPr/>
                    <a:lstStyle/>
                    <a:p>
                      <a:pPr algn="ctr"/>
                      <a:r>
                        <a:rPr lang="zh-CN" altLang="en-US" sz="1800" kern="1200" dirty="0"/>
                        <a:t>第三世界科学院院士</a:t>
                      </a:r>
                      <a:endParaRPr lang="zh-CN" altLang="en-US" sz="1800" b="1" kern="1200" dirty="0">
                        <a:solidFill>
                          <a:schemeClr val="tx1"/>
                        </a:solidFill>
                        <a:latin typeface="+mn-lt"/>
                        <a:ea typeface="+mn-ea"/>
                        <a:cs typeface="+mn-cs"/>
                      </a:endParaRPr>
                    </a:p>
                  </a:txBody>
                  <a:tcPr marL="68609" marR="68609" marT="45717" marB="45717" anchor="ctr">
                    <a:solidFill>
                      <a:srgbClr val="FFFF00"/>
                    </a:solidFill>
                  </a:tcPr>
                </a:tc>
                <a:tc>
                  <a:txBody>
                    <a:bodyPr/>
                    <a:lstStyle/>
                    <a:p>
                      <a:pPr algn="ctr"/>
                      <a:r>
                        <a:rPr lang="en-US" altLang="zh-CN" sz="1800" dirty="0"/>
                        <a:t>3</a:t>
                      </a:r>
                      <a:endParaRPr lang="zh-CN" altLang="en-US" sz="1800" b="1" dirty="0">
                        <a:latin typeface="Times New Roman" panose="02020603050405020304" pitchFamily="18" charset="0"/>
                        <a:cs typeface="Times New Roman" panose="02020603050405020304" pitchFamily="18" charset="0"/>
                      </a:endParaRPr>
                    </a:p>
                  </a:txBody>
                  <a:tcPr marL="68609" marR="68609" marT="45717" marB="45717" anchor="ctr">
                    <a:solidFill>
                      <a:srgbClr val="FFFF00"/>
                    </a:solidFill>
                  </a:tcPr>
                </a:tc>
                <a:extLst>
                  <a:ext uri="{0D108BD9-81ED-4DB2-BD59-A6C34878D82A}">
                    <a16:rowId xmlns:a16="http://schemas.microsoft.com/office/drawing/2014/main" val="10001"/>
                  </a:ext>
                </a:extLst>
              </a:tr>
              <a:tr h="4469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a:t>“杰青”</a:t>
                      </a:r>
                      <a:endParaRPr lang="zh-CN" altLang="en-US" sz="1800" b="1" dirty="0"/>
                    </a:p>
                  </a:txBody>
                  <a:tcPr marL="68609" marR="68609"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a:t>10</a:t>
                      </a:r>
                      <a:endParaRPr lang="zh-CN" altLang="en-US" sz="1800" b="1" dirty="0">
                        <a:latin typeface="Times New Roman" panose="02020603050405020304" pitchFamily="18" charset="0"/>
                        <a:cs typeface="Times New Roman" panose="02020603050405020304" pitchFamily="18" charset="0"/>
                      </a:endParaRPr>
                    </a:p>
                  </a:txBody>
                  <a:tcPr marL="68609" marR="68609" marT="45717" marB="45717" anchor="ctr"/>
                </a:tc>
                <a:extLst>
                  <a:ext uri="{0D108BD9-81ED-4DB2-BD59-A6C34878D82A}">
                    <a16:rowId xmlns:a16="http://schemas.microsoft.com/office/drawing/2014/main" val="10002"/>
                  </a:ext>
                </a:extLst>
              </a:tr>
              <a:tr h="404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“百人计划”</a:t>
                      </a:r>
                      <a:endParaRPr lang="zh-CN" altLang="en-US" sz="1800" b="1" dirty="0"/>
                    </a:p>
                  </a:txBody>
                  <a:tcPr marL="68609" marR="68609"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t>19</a:t>
                      </a:r>
                      <a:endParaRPr lang="zh-CN" altLang="en-US" sz="1800" b="1" kern="1200" dirty="0">
                        <a:solidFill>
                          <a:schemeClr val="dk1"/>
                        </a:solidFill>
                        <a:latin typeface="Times New Roman" panose="02020603050405020304" pitchFamily="18" charset="0"/>
                        <a:ea typeface="+mn-ea"/>
                        <a:cs typeface="Times New Roman" panose="02020603050405020304" pitchFamily="18" charset="0"/>
                      </a:endParaRPr>
                    </a:p>
                  </a:txBody>
                  <a:tcPr marL="68609" marR="68609" marT="45717" marB="45717" anchor="ctr"/>
                </a:tc>
                <a:extLst>
                  <a:ext uri="{0D108BD9-81ED-4DB2-BD59-A6C34878D82A}">
                    <a16:rowId xmlns:a16="http://schemas.microsoft.com/office/drawing/2014/main" val="10003"/>
                  </a:ext>
                </a:extLst>
              </a:tr>
              <a:tr h="404814">
                <a:tc>
                  <a:txBody>
                    <a:bodyPr/>
                    <a:lstStyle/>
                    <a:p>
                      <a:pPr algn="ctr"/>
                      <a:r>
                        <a:rPr lang="zh-CN" altLang="en-US" sz="1800" dirty="0"/>
                        <a:t>“青年千人”</a:t>
                      </a:r>
                      <a:endParaRPr lang="zh-CN" altLang="en-US" sz="1800" b="1" dirty="0"/>
                    </a:p>
                  </a:txBody>
                  <a:tcPr marL="68609" marR="68609" marT="45717" marB="45717" anchor="ctr"/>
                </a:tc>
                <a:tc>
                  <a:txBody>
                    <a:bodyPr/>
                    <a:lstStyle/>
                    <a:p>
                      <a:pPr algn="ctr"/>
                      <a:r>
                        <a:rPr lang="en-US" altLang="zh-CN" sz="1800" b="1" dirty="0">
                          <a:latin typeface="Times New Roman" panose="02020603050405020304" pitchFamily="18" charset="0"/>
                          <a:cs typeface="Times New Roman" panose="02020603050405020304" pitchFamily="18" charset="0"/>
                        </a:rPr>
                        <a:t>7</a:t>
                      </a:r>
                      <a:endParaRPr lang="zh-CN" altLang="en-US" sz="1800" b="1" dirty="0">
                        <a:latin typeface="Times New Roman" panose="02020603050405020304" pitchFamily="18" charset="0"/>
                        <a:cs typeface="Times New Roman" panose="02020603050405020304" pitchFamily="18" charset="0"/>
                      </a:endParaRPr>
                    </a:p>
                  </a:txBody>
                  <a:tcPr marL="68609" marR="68609" marT="45717" marB="45717" anchor="ctr"/>
                </a:tc>
                <a:extLst>
                  <a:ext uri="{0D108BD9-81ED-4DB2-BD59-A6C34878D82A}">
                    <a16:rowId xmlns:a16="http://schemas.microsoft.com/office/drawing/2014/main" val="10004"/>
                  </a:ext>
                </a:extLst>
              </a:tr>
              <a:tr h="404814">
                <a:tc>
                  <a:txBody>
                    <a:bodyPr/>
                    <a:lstStyle/>
                    <a:p>
                      <a:pPr algn="ctr"/>
                      <a:r>
                        <a:rPr lang="zh-CN" altLang="en-US" sz="1800" b="1" dirty="0"/>
                        <a:t>“万人计划”</a:t>
                      </a:r>
                    </a:p>
                  </a:txBody>
                  <a:tcPr marL="68609" marR="68609" marT="45717" marB="45717" anchor="ctr"/>
                </a:tc>
                <a:tc>
                  <a:txBody>
                    <a:bodyPr/>
                    <a:lstStyle/>
                    <a:p>
                      <a:pPr algn="ctr"/>
                      <a:r>
                        <a:rPr lang="en-US" altLang="zh-CN" sz="1800" b="1" dirty="0">
                          <a:latin typeface="Times New Roman" panose="02020603050405020304" pitchFamily="18" charset="0"/>
                          <a:cs typeface="Times New Roman" panose="02020603050405020304" pitchFamily="18" charset="0"/>
                        </a:rPr>
                        <a:t>2</a:t>
                      </a:r>
                      <a:endParaRPr lang="zh-CN" altLang="en-US" sz="1800" b="1" dirty="0">
                        <a:latin typeface="Times New Roman" panose="02020603050405020304" pitchFamily="18" charset="0"/>
                        <a:cs typeface="Times New Roman" panose="02020603050405020304" pitchFamily="18" charset="0"/>
                      </a:endParaRPr>
                    </a:p>
                  </a:txBody>
                  <a:tcPr marL="68609" marR="68609" marT="45717" marB="45717" anchor="ctr"/>
                </a:tc>
                <a:extLst>
                  <a:ext uri="{0D108BD9-81ED-4DB2-BD59-A6C34878D82A}">
                    <a16:rowId xmlns:a16="http://schemas.microsoft.com/office/drawing/2014/main" val="417256941"/>
                  </a:ext>
                </a:extLst>
              </a:tr>
              <a:tr h="430341">
                <a:tc>
                  <a:txBody>
                    <a:bodyPr/>
                    <a:lstStyle/>
                    <a:p>
                      <a:pPr algn="ctr"/>
                      <a:r>
                        <a:rPr lang="zh-CN" altLang="en-US" sz="1800" dirty="0"/>
                        <a:t>“优青”</a:t>
                      </a:r>
                      <a:endParaRPr lang="zh-CN" altLang="en-US" sz="1800" b="1" dirty="0"/>
                    </a:p>
                  </a:txBody>
                  <a:tcPr marL="68609" marR="68609" marT="45717" marB="45717" anchor="ctr"/>
                </a:tc>
                <a:tc>
                  <a:txBody>
                    <a:bodyPr/>
                    <a:lstStyle/>
                    <a:p>
                      <a:pPr algn="ctr"/>
                      <a:r>
                        <a:rPr lang="en-US" altLang="zh-CN" sz="1800" dirty="0"/>
                        <a:t>1</a:t>
                      </a:r>
                      <a:endParaRPr lang="zh-CN" altLang="en-US" sz="1800" b="1" dirty="0">
                        <a:latin typeface="Times New Roman" panose="02020603050405020304" pitchFamily="18" charset="0"/>
                        <a:cs typeface="Times New Roman" panose="02020603050405020304" pitchFamily="18" charset="0"/>
                      </a:endParaRPr>
                    </a:p>
                  </a:txBody>
                  <a:tcPr marL="68609" marR="68609" marT="45717" marB="45717" anchor="ctr"/>
                </a:tc>
                <a:extLst>
                  <a:ext uri="{0D108BD9-81ED-4DB2-BD59-A6C34878D82A}">
                    <a16:rowId xmlns:a16="http://schemas.microsoft.com/office/drawing/2014/main" val="10005"/>
                  </a:ext>
                </a:extLst>
              </a:tr>
            </a:tbl>
          </a:graphicData>
        </a:graphic>
      </p:graphicFrame>
      <p:sp>
        <p:nvSpPr>
          <p:cNvPr id="7" name="文本框 6"/>
          <p:cNvSpPr txBox="1"/>
          <p:nvPr/>
        </p:nvSpPr>
        <p:spPr>
          <a:xfrm>
            <a:off x="8615364" y="1300164"/>
            <a:ext cx="3569292"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800" dirty="0"/>
              <a:t>目前，共有</a:t>
            </a:r>
            <a:r>
              <a:rPr lang="en-US" altLang="zh-CN" sz="2800" dirty="0">
                <a:solidFill>
                  <a:srgbClr val="FF0000"/>
                </a:solidFill>
              </a:rPr>
              <a:t>39</a:t>
            </a:r>
            <a:r>
              <a:rPr lang="zh-CN" altLang="en-US" sz="2800" dirty="0"/>
              <a:t>名研究人员，</a:t>
            </a:r>
            <a:r>
              <a:rPr lang="en-US" altLang="zh-CN" sz="2800" dirty="0"/>
              <a:t>23</a:t>
            </a:r>
            <a:r>
              <a:rPr lang="zh-CN" altLang="en-US" sz="2800" dirty="0"/>
              <a:t>名博士后，</a:t>
            </a:r>
            <a:r>
              <a:rPr lang="en-US" altLang="zh-CN" sz="2800" dirty="0"/>
              <a:t>130</a:t>
            </a:r>
            <a:r>
              <a:rPr lang="zh-CN" altLang="en-US" sz="2800" dirty="0"/>
              <a:t>名研究生，访问人员</a:t>
            </a:r>
            <a:r>
              <a:rPr lang="zh-CN" altLang="en-US" sz="2800" dirty="0">
                <a:solidFill>
                  <a:srgbClr val="FF0000"/>
                </a:solidFill>
              </a:rPr>
              <a:t>年均</a:t>
            </a:r>
            <a:r>
              <a:rPr lang="en-US" altLang="zh-CN" sz="2800" dirty="0">
                <a:solidFill>
                  <a:srgbClr val="FF0000"/>
                </a:solidFill>
              </a:rPr>
              <a:t>800</a:t>
            </a:r>
            <a:r>
              <a:rPr lang="zh-CN" altLang="en-US" sz="2800" dirty="0"/>
              <a:t>多人次</a:t>
            </a:r>
            <a:r>
              <a:rPr lang="en-US" altLang="zh-CN" sz="2800" dirty="0"/>
              <a:t>.</a:t>
            </a:r>
            <a:endParaRPr lang="zh-CN" altLang="en-US" sz="2800" dirty="0"/>
          </a:p>
        </p:txBody>
      </p:sp>
    </p:spTree>
    <p:extLst>
      <p:ext uri="{BB962C8B-B14F-4D97-AF65-F5344CB8AC3E}">
        <p14:creationId xmlns:p14="http://schemas.microsoft.com/office/powerpoint/2010/main" val="581751445"/>
      </p:ext>
    </p:extLst>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4131</Words>
  <Application>Microsoft Office PowerPoint</Application>
  <PresentationFormat>宽屏</PresentationFormat>
  <Paragraphs>463</Paragraphs>
  <Slides>37</Slides>
  <Notes>13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37</vt:i4>
      </vt:variant>
    </vt:vector>
  </HeadingPairs>
  <TitlesOfParts>
    <vt:vector size="57" baseType="lpstr">
      <vt:lpstr>Adobe 楷体 Std R</vt:lpstr>
      <vt:lpstr>CMMI10</vt:lpstr>
      <vt:lpstr>CMSY10</vt:lpstr>
      <vt:lpstr>CMTT10</vt:lpstr>
      <vt:lpstr>CourierPS</vt:lpstr>
      <vt:lpstr>Microsoft YaHei UI</vt:lpstr>
      <vt:lpstr>Play</vt:lpstr>
      <vt:lpstr>黑体</vt:lpstr>
      <vt:lpstr>宋体</vt:lpstr>
      <vt:lpstr>Arial</vt:lpstr>
      <vt:lpstr>Arial</vt:lpstr>
      <vt:lpstr>Calibri</vt:lpstr>
      <vt:lpstr>Calibri Light</vt:lpstr>
      <vt:lpstr>Cambria Math</vt:lpstr>
      <vt:lpstr>Helvetica</vt:lpstr>
      <vt:lpstr>Tahoma</vt:lpstr>
      <vt:lpstr>Times</vt:lpstr>
      <vt:lpstr>Times New Roman</vt:lpstr>
      <vt:lpstr>Wingdings</vt:lpstr>
      <vt:lpstr>Office Theme</vt:lpstr>
      <vt:lpstr>科学计算与理论物理</vt:lpstr>
      <vt:lpstr>报告提纲</vt:lpstr>
      <vt:lpstr>什么是理论物理？</vt:lpstr>
      <vt:lpstr>理论、实验和计算是最基本的科研范式</vt:lpstr>
      <vt:lpstr>Simulation, Calculation and Visualization are more important  in both experimental and theoretical fields</vt:lpstr>
      <vt:lpstr>万有引力定律：搜集数据、整理数据，发现规律</vt:lpstr>
      <vt:lpstr>广义相对论：提出设想、推理演绎、实验验证</vt:lpstr>
      <vt:lpstr>2016年LIGO实验组发现引力波</vt:lpstr>
      <vt:lpstr>理论物理所介绍</vt:lpstr>
      <vt:lpstr>理论物理所介绍</vt:lpstr>
      <vt:lpstr>PowerPoint 演示文稿</vt:lpstr>
      <vt:lpstr>PowerPoint 演示文稿</vt:lpstr>
      <vt:lpstr>理论物理研究要和新技术结合</vt:lpstr>
      <vt:lpstr>信息化建设历史</vt:lpstr>
      <vt:lpstr>部门介绍与定位</vt:lpstr>
      <vt:lpstr>科学计算与信息平台建设（2012-2017）</vt:lpstr>
      <vt:lpstr>高性能计算集群建设情况（2012-2017）</vt:lpstr>
      <vt:lpstr>计算平台成果统计</vt:lpstr>
      <vt:lpstr>高能实验与量子场论</vt:lpstr>
      <vt:lpstr>高能实验与量子场论</vt:lpstr>
      <vt:lpstr>微扰计算程序包的比较</vt:lpstr>
      <vt:lpstr>对给定过程求解散射截面</vt:lpstr>
      <vt:lpstr>PowerPoint 演示文稿</vt:lpstr>
      <vt:lpstr>FormCalc</vt:lpstr>
      <vt:lpstr>PowerPoint 演示文稿</vt:lpstr>
      <vt:lpstr>Mathematica Shell 脚本</vt:lpstr>
      <vt:lpstr>PowerPoint 演示文稿</vt:lpstr>
      <vt:lpstr>Running Gromacs example in GPU nodes</vt:lpstr>
      <vt:lpstr>PowerPoint 演示文稿</vt:lpstr>
      <vt:lpstr>Example in Type I GPU nodes</vt:lpstr>
      <vt:lpstr>Compared between using CPU, GPU and GPU_CPU</vt:lpstr>
      <vt:lpstr>Example in Type II GPU nodes</vt:lpstr>
      <vt:lpstr>When OpenMP threads are used together</vt:lpstr>
      <vt:lpstr>When OpenMP threads are used together</vt:lpstr>
      <vt:lpstr>PowerPoint 演示文稿</vt:lpstr>
      <vt:lpstr>总结与思考</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侯丰尧</dc:creator>
  <cp:lastModifiedBy>Fengyao HOU</cp:lastModifiedBy>
  <cp:revision>83</cp:revision>
  <dcterms:created xsi:type="dcterms:W3CDTF">2014-02-18T07:37:13Z</dcterms:created>
  <dcterms:modified xsi:type="dcterms:W3CDTF">2017-07-05T09:13:17Z</dcterms:modified>
</cp:coreProperties>
</file>