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710" r:id="rId1"/>
  </p:sldMasterIdLst>
  <p:notesMasterIdLst>
    <p:notesMasterId r:id="rId28"/>
  </p:notesMasterIdLst>
  <p:handoutMasterIdLst>
    <p:handoutMasterId r:id="rId29"/>
  </p:handoutMasterIdLst>
  <p:sldIdLst>
    <p:sldId id="3219" r:id="rId2"/>
    <p:sldId id="3246" r:id="rId3"/>
    <p:sldId id="3263" r:id="rId4"/>
    <p:sldId id="3307" r:id="rId5"/>
    <p:sldId id="3302" r:id="rId6"/>
    <p:sldId id="3306" r:id="rId7"/>
    <p:sldId id="3311" r:id="rId8"/>
    <p:sldId id="3309" r:id="rId9"/>
    <p:sldId id="3308" r:id="rId10"/>
    <p:sldId id="3272" r:id="rId11"/>
    <p:sldId id="3313" r:id="rId12"/>
    <p:sldId id="3315" r:id="rId13"/>
    <p:sldId id="3288" r:id="rId14"/>
    <p:sldId id="3283" r:id="rId15"/>
    <p:sldId id="3291" r:id="rId16"/>
    <p:sldId id="3284" r:id="rId17"/>
    <p:sldId id="3314" r:id="rId18"/>
    <p:sldId id="3286" r:id="rId19"/>
    <p:sldId id="3319" r:id="rId20"/>
    <p:sldId id="3320" r:id="rId21"/>
    <p:sldId id="3312" r:id="rId22"/>
    <p:sldId id="3317" r:id="rId23"/>
    <p:sldId id="3318" r:id="rId24"/>
    <p:sldId id="3280" r:id="rId25"/>
    <p:sldId id="3300" r:id="rId26"/>
    <p:sldId id="3261" r:id="rId27"/>
  </p:sldIdLst>
  <p:sldSz cx="9144000" cy="6858000" type="screen4x3"/>
  <p:notesSz cx="6797675" cy="98742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4208B"/>
    <a:srgbClr val="9966FF"/>
    <a:srgbClr val="FF9966"/>
    <a:srgbClr val="FF9999"/>
    <a:srgbClr val="00FFCC"/>
    <a:srgbClr val="0066FF"/>
    <a:srgbClr val="002060"/>
    <a:srgbClr val="FFCCCC"/>
    <a:srgbClr val="001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1207" autoAdjust="0"/>
  </p:normalViewPr>
  <p:slideViewPr>
    <p:cSldViewPr>
      <p:cViewPr varScale="1">
        <p:scale>
          <a:sx n="62" d="100"/>
          <a:sy n="62" d="100"/>
        </p:scale>
        <p:origin x="1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48" cy="493241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1227" y="1"/>
            <a:ext cx="2944869" cy="493241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r">
              <a:defRPr sz="1200"/>
            </a:lvl1pPr>
          </a:lstStyle>
          <a:p>
            <a:fld id="{45F26E69-21CF-4E86-9C4A-FA53EBBB892B}" type="datetimeFigureOut">
              <a:rPr lang="zh-CN" altLang="en-US" smtClean="0"/>
              <a:pPr/>
              <a:t>2017/7/4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379439"/>
            <a:ext cx="2946448" cy="493241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1227" y="9379439"/>
            <a:ext cx="2944869" cy="493241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r">
              <a:defRPr sz="1200"/>
            </a:lvl1pPr>
          </a:lstStyle>
          <a:p>
            <a:fld id="{263A17BC-C2DE-40A4-A26A-B623285762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665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448" cy="494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134" tIns="45567" rIns="91134" bIns="45567" numCol="1" anchor="t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48" y="0"/>
            <a:ext cx="2946448" cy="494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134" tIns="45567" rIns="91134" bIns="45567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30275" y="739775"/>
            <a:ext cx="4937125" cy="370205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978" y="4690504"/>
            <a:ext cx="5439719" cy="4443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134" tIns="45567" rIns="91134" bIns="45567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7867"/>
            <a:ext cx="2946448" cy="494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134" tIns="45567" rIns="91134" bIns="45567" numCol="1" anchor="b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48" y="9377867"/>
            <a:ext cx="2946448" cy="494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134" tIns="45567" rIns="91134" bIns="45567" numCol="1" anchor="b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13905BD-5D49-4FAD-BC1C-E8C4C443E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4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28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概念图改造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9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概念图改造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2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3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1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70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97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2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5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3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33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概念图改造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905BD-5D49-4FAD-BC1C-E8C4C443E98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8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14089-4E05-49A0-843F-A449FEE5F29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036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D5E40-CE93-455C-88E1-E5DBAC8A798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02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753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753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C4895-EBB2-4A7C-B088-BEBCACC8694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319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69330"/>
            <a:ext cx="9144000" cy="655414"/>
          </a:xfrm>
        </p:spPr>
        <p:txBody>
          <a:bodyPr/>
          <a:lstStyle>
            <a:lvl1pPr>
              <a:defRPr sz="3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AEED5-2927-47EB-881C-C46A288875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416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27254-6B52-4CAB-8055-2C7E3C7DC1E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472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B6D0-039B-4961-8ED3-42CBE7A5A4C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380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E473-7661-4DA4-A62E-71C74C4E73F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816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25F20-DC2E-4DDE-9E68-901486512E7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935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3865D-FD57-4D74-B221-67949493714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724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ABDFD-7645-42D4-9A05-5832BEBF824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599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EB14A-2360-4A02-81E3-90311E1DF6E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630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45"/>
          <p:cNvSpPr txBox="1">
            <a:spLocks noChangeArrowheads="1"/>
          </p:cNvSpPr>
          <p:nvPr/>
        </p:nvSpPr>
        <p:spPr bwMode="auto">
          <a:xfrm>
            <a:off x="323850" y="6538913"/>
            <a:ext cx="431800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4DF8F00E-0F1A-48E1-9CEA-1A770C511B64}" type="slidenum">
              <a:rPr lang="en-US" altLang="zh-CN" sz="1200" smtClean="0">
                <a:solidFill>
                  <a:srgbClr val="CCAF0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200">
              <a:solidFill>
                <a:srgbClr val="CCAF0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9" name="Line 2069"/>
          <p:cNvSpPr>
            <a:spLocks noChangeShapeType="1"/>
          </p:cNvSpPr>
          <p:nvPr/>
        </p:nvSpPr>
        <p:spPr bwMode="auto">
          <a:xfrm>
            <a:off x="304800" y="6553200"/>
            <a:ext cx="8640763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 wrap="none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3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1338"/>
            <a:ext cx="8229600" cy="6554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760"/>
            <a:ext cx="8229600" cy="5270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1"/>
            <a:endParaRPr lang="zh-CN" altLang="zh-CN" dirty="0"/>
          </a:p>
          <a:p>
            <a:pPr lvl="1"/>
            <a:endParaRPr lang="zh-CN" altLang="zh-CN" dirty="0"/>
          </a:p>
          <a:p>
            <a:pPr lvl="1"/>
            <a:endParaRPr lang="zh-CN" altLang="zh-CN" dirty="0"/>
          </a:p>
          <a:p>
            <a:pPr lvl="1"/>
            <a:endParaRPr lang="zh-CN" altLang="zh-CN" dirty="0"/>
          </a:p>
        </p:txBody>
      </p:sp>
      <p:sp>
        <p:nvSpPr>
          <p:cNvPr id="10" name="矩形 9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003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912" y="6465116"/>
            <a:ext cx="2135560" cy="38110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4616"/>
            <a:ext cx="9144000" cy="403200"/>
          </a:xfrm>
          <a:prstGeom prst="rect">
            <a:avLst/>
          </a:prstGeom>
          <a:solidFill>
            <a:srgbClr val="003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107504" y="26364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第十八届全国科学计算与信息化会议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90" y="6553200"/>
            <a:ext cx="792549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0" lang="zh-CN" altLang="en-US" sz="3600" b="0" i="0" u="none" strike="noStrike" kern="1200" cap="none" spc="0" normalizeH="0" baseline="0" dirty="0">
          <a:ln>
            <a:noFill/>
          </a:ln>
          <a:solidFill>
            <a:srgbClr val="003399"/>
          </a:solidFill>
          <a:effectLst/>
          <a:uLnTx/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anose="02020603050405020304" pitchFamily="18" charset="0"/>
          <a:ea typeface="华文中宋" panose="0201060004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2800" b="0">
          <a:solidFill>
            <a:srgbClr val="00206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b="0">
          <a:solidFill>
            <a:srgbClr val="00206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  <a:cs typeface="华文中宋" panose="0201060004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  <a:cs typeface="华文中宋" panose="0201060004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  <a:cs typeface="华文中宋" panose="02010600040101010101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10" Type="http://schemas.openxmlformats.org/officeDocument/2006/relationships/image" Target="../media/image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4889" y="4051721"/>
            <a:ext cx="6002337" cy="11774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A116E0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zh-CN" altLang="en-US" sz="2000" dirty="0" smtClean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邹自明</a:t>
            </a:r>
            <a:endParaRPr lang="en-US" altLang="zh-CN" sz="2000" dirty="0" smtClean="0">
              <a:solidFill>
                <a:srgbClr val="04208B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A116E0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zh-CN" altLang="en-US" sz="2000" dirty="0" smtClean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中国科学院国家空间科学中心</a:t>
            </a:r>
            <a:endParaRPr lang="en-US" altLang="zh-CN" sz="2000" dirty="0">
              <a:solidFill>
                <a:srgbClr val="04208B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A116E0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sz="2000" dirty="0" smtClean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2017</a:t>
            </a:r>
            <a:r>
              <a:rPr lang="zh-CN" altLang="en-US" sz="2000" dirty="0" smtClean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000" dirty="0" smtClean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000" dirty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000" dirty="0" smtClean="0">
                <a:solidFill>
                  <a:srgbClr val="04208B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日 山东威海</a:t>
            </a:r>
            <a:endParaRPr lang="zh-CN" altLang="en-US" sz="2000" dirty="0">
              <a:solidFill>
                <a:srgbClr val="04208B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568" y="1124744"/>
            <a:ext cx="7848872" cy="205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  <a:defRPr/>
            </a:pPr>
            <a:r>
              <a:rPr lang="zh-CN" altLang="en-US" sz="4400" b="1" kern="0" spc="600" smtClean="0">
                <a:solidFill>
                  <a:srgbClr val="002060"/>
                </a:solidFill>
                <a:latin typeface="微软雅黑"/>
                <a:ea typeface="微软雅黑"/>
              </a:rPr>
              <a:t>助力空间科学卫星计划的</a:t>
            </a:r>
            <a:endParaRPr lang="en-US" altLang="zh-CN" sz="4400" b="1" kern="0" spc="600" smtClean="0">
              <a:solidFill>
                <a:srgbClr val="002060"/>
              </a:solidFill>
              <a:latin typeface="微软雅黑"/>
              <a:ea typeface="微软雅黑"/>
            </a:endParaRPr>
          </a:p>
          <a:p>
            <a:pPr algn="ctr">
              <a:lnSpc>
                <a:spcPct val="145000"/>
              </a:lnSpc>
              <a:defRPr/>
            </a:pPr>
            <a:r>
              <a:rPr lang="zh-CN" altLang="en-US" sz="4400" b="1" kern="0" spc="600" smtClean="0">
                <a:solidFill>
                  <a:srgbClr val="002060"/>
                </a:solidFill>
                <a:latin typeface="微软雅黑"/>
                <a:ea typeface="微软雅黑"/>
              </a:rPr>
              <a:t>科研信息化应用发展实践</a:t>
            </a:r>
          </a:p>
        </p:txBody>
      </p:sp>
      <p:pic>
        <p:nvPicPr>
          <p:cNvPr id="17" name="Picture 2" descr="http://www.ihep.cas.cn/zt/sq35/images/HXM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418" y="5301208"/>
            <a:ext cx="1809138" cy="1188000"/>
          </a:xfrm>
          <a:prstGeom prst="rect">
            <a:avLst/>
          </a:prstGeom>
          <a:noFill/>
        </p:spPr>
      </p:pic>
      <p:pic>
        <p:nvPicPr>
          <p:cNvPr id="18" name="Picture 19" descr="http://image.s1979.com/allimg/131222/471-131222162952.jpg"/>
          <p:cNvPicPr>
            <a:picLocks noChangeAspect="1" noChangeArrowheads="1"/>
          </p:cNvPicPr>
          <p:nvPr/>
        </p:nvPicPr>
        <p:blipFill rotWithShape="1">
          <a:blip r:embed="rId4" cstate="print"/>
          <a:srcRect l="6561" t="19418"/>
          <a:stretch/>
        </p:blipFill>
        <p:spPr bwMode="auto">
          <a:xfrm>
            <a:off x="4569738" y="5301208"/>
            <a:ext cx="1872208" cy="1188000"/>
          </a:xfrm>
          <a:prstGeom prst="rect">
            <a:avLst/>
          </a:prstGeom>
          <a:noFill/>
        </p:spPr>
      </p:pic>
      <p:pic>
        <p:nvPicPr>
          <p:cNvPr id="19" name="Picture 27" descr="http://pic1.hebei.com.cn/0/11/28/32/11283259_938812.jpg"/>
          <p:cNvPicPr>
            <a:picLocks noChangeAspect="1" noChangeArrowheads="1"/>
          </p:cNvPicPr>
          <p:nvPr/>
        </p:nvPicPr>
        <p:blipFill rotWithShape="1">
          <a:blip r:embed="rId5" cstate="print"/>
          <a:srcRect r="7736"/>
          <a:stretch/>
        </p:blipFill>
        <p:spPr bwMode="auto">
          <a:xfrm>
            <a:off x="2913556" y="5301208"/>
            <a:ext cx="1656182" cy="1188000"/>
          </a:xfrm>
          <a:prstGeom prst="rect">
            <a:avLst/>
          </a:prstGeom>
          <a:noFill/>
        </p:spPr>
      </p:pic>
      <p:pic>
        <p:nvPicPr>
          <p:cNvPr id="20" name="Picture 45" descr="http://www.chinanews.com/gj/2013/04-19/U381P4T8D4747258F107DT201304191710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1964" y="5301208"/>
            <a:ext cx="1350000" cy="1188000"/>
          </a:xfrm>
          <a:prstGeom prst="rect">
            <a:avLst/>
          </a:prstGeom>
          <a:noFill/>
        </p:spPr>
      </p:pic>
      <p:pic>
        <p:nvPicPr>
          <p:cNvPr id="21" name="Picture 59" descr="地球"/>
          <p:cNvPicPr>
            <a:picLocks noChangeAspect="1" noChangeArrowheads="1"/>
          </p:cNvPicPr>
          <p:nvPr/>
        </p:nvPicPr>
        <p:blipFill>
          <a:blip r:embed="rId7" cstate="print"/>
          <a:srcRect l="11333"/>
          <a:stretch>
            <a:fillRect/>
          </a:stretch>
        </p:blipFill>
        <p:spPr bwMode="auto">
          <a:xfrm>
            <a:off x="-3101" y="5301208"/>
            <a:ext cx="1404489" cy="1188000"/>
          </a:xfrm>
          <a:prstGeom prst="rect">
            <a:avLst/>
          </a:prstGeom>
          <a:noFill/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7544" y="5301208"/>
            <a:ext cx="1392556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6636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>
                <a:solidFill>
                  <a:srgbClr val="C00000"/>
                </a:solidFill>
              </a:rPr>
              <a:t>任务设计分析工具与协同论证环境</a:t>
            </a:r>
          </a:p>
        </p:txBody>
      </p:sp>
      <p:sp>
        <p:nvSpPr>
          <p:cNvPr id="14" name="内容占位符 1"/>
          <p:cNvSpPr txBox="1">
            <a:spLocks/>
          </p:cNvSpPr>
          <p:nvPr/>
        </p:nvSpPr>
        <p:spPr>
          <a:xfrm>
            <a:off x="755576" y="1124744"/>
            <a:ext cx="6768752" cy="24233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任务论证分析工具</a:t>
            </a:r>
            <a:endParaRPr lang="en-US" altLang="zh-CN" sz="18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Arial" pitchFamily="34" charset="0"/>
              <a:buChar char="–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卫星轨道交互设计工具，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支持任务快速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搭建</a:t>
            </a:r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Arial" pitchFamily="34" charset="0"/>
              <a:buChar char="–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卫星结构与有效载荷布局工具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，支持平台与载荷构型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设计</a:t>
            </a:r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Arial" pitchFamily="34" charset="0"/>
              <a:buChar char="–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有效载荷观测区分析工具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，支持覆盖分析与效能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仿真</a:t>
            </a:r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Arial" pitchFamily="34" charset="0"/>
              <a:buChar char="–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卫星数据传输分析工具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，支持数据传输分析与通信链路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仿真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40" y="3643096"/>
            <a:ext cx="5040560" cy="2622365"/>
            <a:chOff x="755576" y="2953474"/>
            <a:chExt cx="7200800" cy="3362007"/>
          </a:xfrm>
        </p:grpSpPr>
        <p:pic>
          <p:nvPicPr>
            <p:cNvPr id="19" name="Picture 3" descr="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" t="18098" r="5295" b="9090"/>
            <a:stretch/>
          </p:blipFill>
          <p:spPr bwMode="auto">
            <a:xfrm>
              <a:off x="755576" y="4654487"/>
              <a:ext cx="3528392" cy="16609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" t="24182" r="4992" b="1921"/>
            <a:stretch/>
          </p:blipFill>
          <p:spPr bwMode="auto">
            <a:xfrm>
              <a:off x="755576" y="2953474"/>
              <a:ext cx="3528392" cy="16233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/>
          </p:blipFill>
          <p:spPr>
            <a:xfrm>
              <a:off x="4427984" y="2979497"/>
              <a:ext cx="3528392" cy="1601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4653136"/>
              <a:ext cx="3528392" cy="1650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内容占位符 1"/>
          <p:cNvSpPr txBox="1">
            <a:spLocks/>
          </p:cNvSpPr>
          <p:nvPr/>
        </p:nvSpPr>
        <p:spPr>
          <a:xfrm>
            <a:off x="755576" y="2605628"/>
            <a:ext cx="7125735" cy="10374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任务协同论证支持环境</a:t>
            </a:r>
            <a:endParaRPr lang="en-US" altLang="zh-CN" sz="18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–"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支持多位科学家异地、同时开展空间科学论证分析，共同完成整个空间科学任务的创建和论证过程</a:t>
            </a: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 b="1324"/>
          <a:stretch/>
        </p:blipFill>
        <p:spPr bwMode="auto">
          <a:xfrm>
            <a:off x="5147912" y="3663394"/>
            <a:ext cx="3922718" cy="258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5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>
                <a:solidFill>
                  <a:srgbClr val="C00000"/>
                </a:solidFill>
              </a:rPr>
              <a:t>支持科学卫星任务运行的公共服务</a:t>
            </a:r>
            <a:endParaRPr lang="zh-CN" altLang="en-US" b="0" dirty="0"/>
          </a:p>
        </p:txBody>
      </p:sp>
      <p:sp>
        <p:nvSpPr>
          <p:cNvPr id="16" name="圆角矩形 15"/>
          <p:cNvSpPr/>
          <p:nvPr/>
        </p:nvSpPr>
        <p:spPr>
          <a:xfrm>
            <a:off x="6016099" y="1559204"/>
            <a:ext cx="2552255" cy="384044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移动</a:t>
            </a:r>
            <a:r>
              <a:rPr lang="en-US" altLang="zh-CN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App</a:t>
            </a:r>
            <a:r>
              <a:rPr lang="zh-CN" altLang="en-US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服务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34229" y="2117336"/>
            <a:ext cx="3515993" cy="3458866"/>
            <a:chOff x="5409950" y="2332134"/>
            <a:chExt cx="2121334" cy="208686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950" y="2352709"/>
              <a:ext cx="981805" cy="14218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768" y="2332134"/>
              <a:ext cx="943516" cy="13664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093" y="3052594"/>
              <a:ext cx="943518" cy="13664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1" name="Picture 5" descr="H:\KX01-硬X射线调制望远镜卫星\20161101-地面应用系统预验收评审\HXMT界面2\官网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7" y="1560884"/>
            <a:ext cx="502681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圆角矩形 21"/>
          <p:cNvSpPr/>
          <p:nvPr/>
        </p:nvSpPr>
        <p:spPr>
          <a:xfrm>
            <a:off x="1502545" y="5214565"/>
            <a:ext cx="2552255" cy="384044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科学卫星任务运行官网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2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76436"/>
            <a:ext cx="3950901" cy="2488868"/>
          </a:xfrm>
          <a:prstGeom prst="rect">
            <a:avLst/>
          </a:prstGeom>
        </p:spPr>
      </p:pic>
      <p:pic>
        <p:nvPicPr>
          <p:cNvPr id="14" name="Picture 9" descr="H:\KX01-硬X射线调制望远镜卫星\20161101-地面应用系统预验收评审\HXMT界面2\预处理作业管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2" y="3676436"/>
            <a:ext cx="3914227" cy="2488868"/>
          </a:xfrm>
          <a:prstGeom prst="rect">
            <a:avLst/>
          </a:prstGeom>
          <a:extLst/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>
                <a:solidFill>
                  <a:srgbClr val="C00000"/>
                </a:solidFill>
              </a:rPr>
              <a:t>支持科学卫星任务运行的公共服务</a:t>
            </a:r>
            <a:endParaRPr lang="zh-CN" altLang="en-US" b="0" dirty="0"/>
          </a:p>
        </p:txBody>
      </p:sp>
      <p:pic>
        <p:nvPicPr>
          <p:cNvPr id="13" name="Picture 2" descr="2016-10-18_HXM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73" y="1277210"/>
            <a:ext cx="3950828" cy="22467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06" y="1277210"/>
            <a:ext cx="3914227" cy="2246761"/>
          </a:xfrm>
          <a:prstGeom prst="rect">
            <a:avLst/>
          </a:prstGeom>
        </p:spPr>
      </p:pic>
      <p:sp>
        <p:nvSpPr>
          <p:cNvPr id="9" name="TextBox 10"/>
          <p:cNvSpPr txBox="1"/>
          <p:nvPr/>
        </p:nvSpPr>
        <p:spPr>
          <a:xfrm>
            <a:off x="475207" y="1277210"/>
            <a:ext cx="1931105" cy="33019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任务态势全面扫描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75" y="3681422"/>
            <a:ext cx="193110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数据产品分发服务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72074" y="1268760"/>
            <a:ext cx="1931105" cy="33019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科学观测计划生成</a:t>
            </a:r>
            <a:endParaRPr lang="zh-CN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475374" y="3689055"/>
            <a:ext cx="235069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多星多任务预处理作业管理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89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:\基本工作资料20160628\工作2014.7至今\项目工作\领域云\验收\视频-整理版\视频制作素材\图片\界面截图\公共服务界面截图\事例显示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7" b="8629"/>
          <a:stretch/>
        </p:blipFill>
        <p:spPr bwMode="auto">
          <a:xfrm>
            <a:off x="4619649" y="1626017"/>
            <a:ext cx="3915397" cy="225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11" y="3892257"/>
            <a:ext cx="3924535" cy="2383448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>
                <a:solidFill>
                  <a:srgbClr val="C00000"/>
                </a:solidFill>
              </a:rPr>
              <a:t>支持科学卫星任务运行的公共服务</a:t>
            </a:r>
            <a:endParaRPr lang="zh-CN" altLang="en-US" b="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0" y="3916521"/>
            <a:ext cx="3821701" cy="2359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3396775" y="1195655"/>
            <a:ext cx="2350450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数据快视</a:t>
            </a:r>
            <a:endParaRPr lang="zh-CN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0" y="1627253"/>
            <a:ext cx="3830841" cy="2274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1297855" y="3509551"/>
            <a:ext cx="281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暗物质卫星科学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数据</a:t>
            </a: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快视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255802" y="5828211"/>
            <a:ext cx="306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实践十号卫星科学数据快视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227928" y="5820505"/>
            <a:ext cx="281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HXMT</a:t>
            </a: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卫星科学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数据</a:t>
            </a: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快视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128695" y="3476914"/>
            <a:ext cx="306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暗物质</a:t>
            </a: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卫星科学数据快视</a:t>
            </a:r>
          </a:p>
        </p:txBody>
      </p:sp>
    </p:spTree>
    <p:extLst>
      <p:ext uri="{BB962C8B-B14F-4D97-AF65-F5344CB8AC3E}">
        <p14:creationId xmlns:p14="http://schemas.microsoft.com/office/powerpoint/2010/main" val="571310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 dirty="0">
                <a:solidFill>
                  <a:srgbClr val="C00000"/>
                </a:solidFill>
              </a:rPr>
              <a:t>科学数据资源</a:t>
            </a:r>
            <a:r>
              <a:rPr lang="zh-CN" altLang="en-US" sz="2800" b="0" dirty="0" smtClean="0">
                <a:solidFill>
                  <a:srgbClr val="C00000"/>
                </a:solidFill>
              </a:rPr>
              <a:t>体系</a:t>
            </a:r>
            <a:endParaRPr lang="zh-CN" altLang="en-US" sz="2800" b="0" dirty="0">
              <a:solidFill>
                <a:srgbClr val="C00000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251520" y="1610180"/>
            <a:ext cx="8568952" cy="4578154"/>
          </a:xfrm>
          <a:prstGeom prst="roundRect">
            <a:avLst/>
          </a:prstGeom>
          <a:noFill/>
          <a:ln w="25400" cap="flat" cmpd="sng" algn="ctr">
            <a:solidFill>
              <a:srgbClr val="8064A2"/>
            </a:solidFill>
            <a:prstDash val="solid"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1115616" y="2271272"/>
            <a:ext cx="7128792" cy="707060"/>
          </a:xfrm>
          <a:prstGeom prst="rect">
            <a:avLst/>
          </a:prstGeom>
          <a:noFill/>
        </p:spPr>
        <p:txBody>
          <a:bodyPr wrap="square" numCol="3" rtlCol="0">
            <a:no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dirty="0" smtClean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暗物质卫星数据库</a:t>
            </a:r>
            <a:endParaRPr lang="en-US" altLang="zh-CN" dirty="0" smtClean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 smtClean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SJ10</a:t>
            </a:r>
            <a:r>
              <a:rPr lang="zh-CN" altLang="en-US" dirty="0" smtClean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卫星数据库</a:t>
            </a:r>
            <a:endParaRPr lang="en-US" altLang="zh-CN" dirty="0" smtClean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dirty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量子卫星数据库</a:t>
            </a:r>
            <a:endParaRPr lang="en-US" altLang="zh-CN" dirty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>
                <a:solidFill>
                  <a:srgbClr val="4F81B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</a:t>
            </a:r>
            <a:r>
              <a:rPr lang="zh-CN" altLang="en-US" dirty="0">
                <a:solidFill>
                  <a:srgbClr val="4F81B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</a:t>
            </a:r>
            <a:r>
              <a:rPr lang="zh-CN" altLang="en-US" dirty="0" smtClean="0">
                <a:solidFill>
                  <a:srgbClr val="4F81B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endParaRPr lang="en-US" altLang="zh-CN" dirty="0" smtClean="0">
              <a:solidFill>
                <a:srgbClr val="4F81B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SVOM</a:t>
            </a:r>
            <a:r>
              <a:rPr lang="zh-CN" altLang="en-US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卫星数据库</a:t>
            </a:r>
            <a:endParaRPr lang="en-US" altLang="zh-CN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SMILE</a:t>
            </a:r>
            <a:r>
              <a:rPr lang="zh-CN" altLang="en-US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卫星数据库</a:t>
            </a:r>
            <a:endParaRPr lang="en-US" altLang="zh-CN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卫星数据库</a:t>
            </a:r>
            <a:endParaRPr lang="en-US" altLang="zh-CN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WCOM</a:t>
            </a:r>
            <a:r>
              <a:rPr lang="zh-CN" altLang="en-US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卫星数据库</a:t>
            </a:r>
            <a:endParaRPr lang="en-US" altLang="zh-CN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 smtClean="0">
                <a:solidFill>
                  <a:srgbClr val="4F81B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dirty="0">
              <a:solidFill>
                <a:srgbClr val="4F81B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791855" y="1268760"/>
            <a:ext cx="1620325" cy="70146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空间物理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6745551" y="1268760"/>
            <a:ext cx="1620325" cy="70146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行星科学</a:t>
            </a:r>
          </a:p>
        </p:txBody>
      </p:sp>
      <p:sp>
        <p:nvSpPr>
          <p:cNvPr id="41" name="圆角矩形 40"/>
          <p:cNvSpPr/>
          <p:nvPr/>
        </p:nvSpPr>
        <p:spPr>
          <a:xfrm>
            <a:off x="815007" y="1268760"/>
            <a:ext cx="1620325" cy="701460"/>
          </a:xfrm>
          <a:prstGeom prst="round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空间天文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4768703" y="1268760"/>
            <a:ext cx="1620325" cy="701460"/>
          </a:xfrm>
          <a:prstGeom prst="round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空间生命与基础物理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4817778"/>
            <a:ext cx="1769318" cy="1326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46" y="4826942"/>
            <a:ext cx="1747679" cy="1319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44"/>
          <p:cNvSpPr/>
          <p:nvPr/>
        </p:nvSpPr>
        <p:spPr>
          <a:xfrm>
            <a:off x="1079612" y="3828538"/>
            <a:ext cx="7048596" cy="956754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dirty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子午工程数据库</a:t>
            </a:r>
            <a:endParaRPr lang="en-US" altLang="zh-CN" dirty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dirty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双星计划数据库</a:t>
            </a:r>
            <a:endParaRPr lang="en-US" altLang="zh-CN" dirty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dirty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空间辐射环境</a:t>
            </a:r>
            <a:r>
              <a:rPr lang="zh-CN" altLang="en-US" dirty="0" smtClean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endParaRPr lang="en-US" altLang="zh-CN" dirty="0" smtClean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dirty="0" smtClean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月球</a:t>
            </a:r>
            <a:r>
              <a:rPr lang="zh-CN" altLang="en-US" dirty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</a:t>
            </a:r>
            <a:r>
              <a:rPr lang="zh-CN" altLang="en-US" dirty="0" smtClean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探测数据库</a:t>
            </a:r>
            <a:endParaRPr lang="en-US" altLang="zh-CN" dirty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WDS</a:t>
            </a:r>
            <a:r>
              <a:rPr lang="zh-CN" altLang="en-US" dirty="0">
                <a:solidFill>
                  <a:srgbClr val="0035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交换资源数据库</a:t>
            </a:r>
            <a:endParaRPr lang="en-US" altLang="zh-CN" dirty="0">
              <a:solidFill>
                <a:srgbClr val="0035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>
                <a:solidFill>
                  <a:srgbClr val="4F81B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46" name="矩形 45"/>
          <p:cNvSpPr/>
          <p:nvPr/>
        </p:nvSpPr>
        <p:spPr>
          <a:xfrm>
            <a:off x="3037444" y="1920278"/>
            <a:ext cx="27494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空间科学卫星</a:t>
            </a:r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数据资源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3" y="4826385"/>
            <a:ext cx="3586085" cy="13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矩形 47"/>
          <p:cNvSpPr/>
          <p:nvPr/>
        </p:nvSpPr>
        <p:spPr>
          <a:xfrm>
            <a:off x="3550405" y="3486820"/>
            <a:ext cx="1723549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其他数据资源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272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>
                <a:solidFill>
                  <a:srgbClr val="C00000"/>
                </a:solidFill>
              </a:rPr>
              <a:t>科学数据档案发布与在线分析工具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14500" r="16489"/>
          <a:stretch/>
        </p:blipFill>
        <p:spPr>
          <a:xfrm>
            <a:off x="292527" y="1484784"/>
            <a:ext cx="3982765" cy="4711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4739953" y="1697417"/>
            <a:ext cx="3528000" cy="2163631"/>
            <a:chOff x="4764056" y="1382284"/>
            <a:chExt cx="3528000" cy="2163631"/>
          </a:xfrm>
        </p:grpSpPr>
        <p:sp>
          <p:nvSpPr>
            <p:cNvPr id="14" name="矩形 13"/>
            <p:cNvSpPr/>
            <p:nvPr/>
          </p:nvSpPr>
          <p:spPr>
            <a:xfrm>
              <a:off x="4788024" y="1382284"/>
              <a:ext cx="3476082" cy="2132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764056" y="1382284"/>
              <a:ext cx="3528000" cy="2163631"/>
              <a:chOff x="4454742" y="1268760"/>
              <a:chExt cx="3528000" cy="216363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4742" y="1480958"/>
                <a:ext cx="1555430" cy="19514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0172" y="1480958"/>
                <a:ext cx="1972570" cy="19322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4742" y="1268760"/>
                <a:ext cx="3528000" cy="2168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9" name="Picture 3" descr="exam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40" y="4889404"/>
            <a:ext cx="1419916" cy="141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36" y="4125265"/>
            <a:ext cx="1361619" cy="1655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24" y="5104329"/>
            <a:ext cx="1664673" cy="1204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3" descr="mv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6" y="4125265"/>
            <a:ext cx="2091100" cy="1308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5541771" y="1344566"/>
            <a:ext cx="1924366" cy="3508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多</a:t>
            </a:r>
            <a:r>
              <a:rPr lang="zh-CN" altLang="en-US" sz="14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类型数据检索</a:t>
            </a:r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工具</a:t>
            </a:r>
            <a:endParaRPr lang="en-US" altLang="zh-CN" sz="14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459212" y="3738949"/>
            <a:ext cx="2089483" cy="3508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在线</a:t>
            </a:r>
            <a:r>
              <a:rPr lang="zh-CN" altLang="en-US" sz="14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数据处理分析工具</a:t>
            </a:r>
            <a:endParaRPr lang="en-US" altLang="zh-CN" sz="14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2469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>
                <a:solidFill>
                  <a:srgbClr val="C00000"/>
                </a:solidFill>
              </a:rPr>
              <a:t>空间天气预报计算与模拟分析</a:t>
            </a:r>
          </a:p>
        </p:txBody>
      </p:sp>
      <p:sp>
        <p:nvSpPr>
          <p:cNvPr id="19" name="文本框 4"/>
          <p:cNvSpPr txBox="1"/>
          <p:nvPr/>
        </p:nvSpPr>
        <p:spPr>
          <a:xfrm>
            <a:off x="1187624" y="1052736"/>
            <a:ext cx="4536504" cy="42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j-ea"/>
              </a:defRPr>
            </a:lvl1pPr>
            <a:lvl2pPr marL="593725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>
                <a:solidFill>
                  <a:schemeClr val="tx2"/>
                </a:solidFill>
              </a:defRPr>
            </a:lvl2pPr>
            <a:lvl3pPr marL="8683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>
                <a:solidFill>
                  <a:schemeClr val="tx2"/>
                </a:solidFill>
              </a:defRPr>
            </a:lvl3pPr>
            <a:lvl4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</a:defRPr>
            </a:lvl4pPr>
            <a:lvl5pPr marL="1371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</a:defRPr>
            </a:lvl5pPr>
            <a:lvl6pPr marL="1645920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6pPr>
            <a:lvl7pPr marL="1901952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2194560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8pPr>
            <a:lvl9pPr marL="2468880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9pPr>
          </a:lstStyle>
          <a:p>
            <a:pPr marL="0" lvl="1" indent="0">
              <a:buNone/>
              <a:defRPr/>
            </a:pPr>
            <a:endParaRPr lang="en-US" altLang="zh-CN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73050" lvl="1"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太阳与行星际</a:t>
            </a:r>
            <a:endParaRPr lang="en-US" altLang="zh-CN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ClrTx/>
              <a:buFont typeface="Arial" pitchFamily="34" charset="0"/>
              <a:buChar char="–"/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太阳高能粒子传播模式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73050" lvl="1"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磁层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&amp;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辐射带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地球弓激波、磁层顶位型预报模式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AE-8/AP-8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辐射带模型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L1-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磁层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电离层因果链物理模式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73050" lvl="1">
              <a:buFont typeface="Wingdings" pitchFamily="2" charset="2"/>
              <a:buChar char="Ø"/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地磁场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地磁暴预报模式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IGRF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国际地磁参考场模型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en-US" altLang="zh-CN" sz="16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Tsyganenko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96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磁场模型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73050" lvl="1"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大气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与电离层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多站点中层大气气候模式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电离层预报模式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临近空间大气预报模式</a:t>
            </a:r>
          </a:p>
          <a:p>
            <a:pPr marL="742950" lvl="1" indent="-285750">
              <a:buClrTx/>
              <a:buFont typeface="Arial" pitchFamily="34" charset="0"/>
              <a:buChar char="–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中国低纬度地区电离层闪烁模型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82353" y="1169632"/>
            <a:ext cx="2668049" cy="3399225"/>
            <a:chOff x="5482353" y="1172749"/>
            <a:chExt cx="2668049" cy="363528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2353" y="1172749"/>
              <a:ext cx="2668049" cy="18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" descr="G:\lingxi_work_完成版勿删！\项目工作\领域云\验收\视频-整理版\视频制作素材\图片\界面截图\模式工具界面截图\apa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353" y="2995612"/>
              <a:ext cx="2668049" cy="18124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43741" r="20766" b="27453"/>
          <a:stretch/>
        </p:blipFill>
        <p:spPr>
          <a:xfrm>
            <a:off x="5505924" y="4590048"/>
            <a:ext cx="2644478" cy="168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左大括号 2"/>
          <p:cNvSpPr/>
          <p:nvPr/>
        </p:nvSpPr>
        <p:spPr bwMode="auto">
          <a:xfrm>
            <a:off x="755576" y="1556792"/>
            <a:ext cx="504056" cy="4320480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134" y="2011284"/>
            <a:ext cx="492443" cy="32849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地关系因果链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3055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0">
                <a:solidFill>
                  <a:srgbClr val="C00000"/>
                </a:solidFill>
              </a:rPr>
              <a:t>空间天气预报计算与模拟分析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3097882" cy="3366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6" name="组合 25"/>
          <p:cNvGrpSpPr/>
          <p:nvPr/>
        </p:nvGrpSpPr>
        <p:grpSpPr>
          <a:xfrm>
            <a:off x="755575" y="4797152"/>
            <a:ext cx="7704857" cy="2032520"/>
            <a:chOff x="906579" y="4641475"/>
            <a:chExt cx="6721543" cy="203252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2423" y="4641475"/>
              <a:ext cx="3155699" cy="19939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矩形 27"/>
            <p:cNvSpPr/>
            <p:nvPr/>
          </p:nvSpPr>
          <p:spPr>
            <a:xfrm>
              <a:off x="4441918" y="4641475"/>
              <a:ext cx="3182815" cy="313932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1200"/>
                </a:spcBef>
              </a:pPr>
              <a:r>
                <a:rPr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地球弓激波、磁层顶位型预报</a:t>
              </a:r>
              <a:r>
                <a:rPr lang="zh-CN" altLang="en-US" sz="120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模式计算结果可视化</a:t>
              </a:r>
              <a:endParaRPr lang="zh-CN" altLang="en-US" sz="12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906579" y="4644241"/>
              <a:ext cx="3146510" cy="2029754"/>
              <a:chOff x="5072806" y="3707948"/>
              <a:chExt cx="3504318" cy="226056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78"/>
              <a:stretch/>
            </p:blipFill>
            <p:spPr>
              <a:xfrm>
                <a:off x="5072807" y="3712901"/>
                <a:ext cx="3504317" cy="2255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1" name="矩形 30"/>
              <p:cNvSpPr/>
              <p:nvPr/>
            </p:nvSpPr>
            <p:spPr>
              <a:xfrm>
                <a:off x="5072806" y="3707948"/>
                <a:ext cx="3504317" cy="349631"/>
              </a:xfrm>
              <a:prstGeom prst="rect">
                <a:avLst/>
              </a:prstGeom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altLang="zh-CN" sz="12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rPr>
                  <a:t>L1-</a:t>
                </a:r>
                <a:r>
                  <a:rPr lang="zh-CN" altLang="en-US" sz="12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rPr>
                  <a:t>磁层</a:t>
                </a:r>
                <a:r>
                  <a:rPr lang="en-US" altLang="zh-CN" sz="12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rPr>
                  <a:t>-</a:t>
                </a:r>
                <a:r>
                  <a:rPr lang="zh-CN" altLang="en-US" sz="12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rPr>
                  <a:t>电离层因果链</a:t>
                </a:r>
                <a:r>
                  <a:rPr lang="zh-CN" altLang="en-US" sz="1200" smtClean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rPr>
                  <a:t>物理模式计算结果可视化</a:t>
                </a:r>
                <a:endParaRPr lang="en-US" altLang="zh-CN" sz="12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17286" r="11112" b="27643"/>
          <a:stretch/>
        </p:blipFill>
        <p:spPr>
          <a:xfrm>
            <a:off x="5417480" y="1124744"/>
            <a:ext cx="3042952" cy="1727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578" y="2977427"/>
            <a:ext cx="3013853" cy="1603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圆角矩形 33"/>
          <p:cNvSpPr/>
          <p:nvPr/>
        </p:nvSpPr>
        <p:spPr>
          <a:xfrm>
            <a:off x="4179106" y="1720183"/>
            <a:ext cx="1022350" cy="64770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400" b="1" dirty="0"/>
              <a:t>计算交互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4150326" y="2925316"/>
            <a:ext cx="1023937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400" b="1" dirty="0"/>
              <a:t>结果分析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4150326" y="4175353"/>
            <a:ext cx="1023937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400" b="1" smtClean="0"/>
              <a:t>计算结果可视化</a:t>
            </a:r>
            <a:endParaRPr lang="zh-CN" altLang="en-US" sz="1400" b="1" dirty="0"/>
          </a:p>
        </p:txBody>
      </p:sp>
      <p:sp>
        <p:nvSpPr>
          <p:cNvPr id="37" name="右箭头 36"/>
          <p:cNvSpPr/>
          <p:nvPr/>
        </p:nvSpPr>
        <p:spPr>
          <a:xfrm rot="5400000">
            <a:off x="4383147" y="2465725"/>
            <a:ext cx="587715" cy="354025"/>
          </a:xfrm>
          <a:prstGeom prst="rightArrow">
            <a:avLst>
              <a:gd name="adj1" fmla="val 44936"/>
              <a:gd name="adj2" fmla="val 47814"/>
            </a:avLst>
          </a:prstGeom>
          <a:solidFill>
            <a:srgbClr val="C0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8" name="右箭头 37"/>
          <p:cNvSpPr/>
          <p:nvPr/>
        </p:nvSpPr>
        <p:spPr>
          <a:xfrm rot="5400000">
            <a:off x="4275662" y="3657445"/>
            <a:ext cx="773262" cy="354025"/>
          </a:xfrm>
          <a:prstGeom prst="rightArrow">
            <a:avLst>
              <a:gd name="adj1" fmla="val 44936"/>
              <a:gd name="adj2" fmla="val 47814"/>
            </a:avLst>
          </a:prstGeom>
          <a:solidFill>
            <a:srgbClr val="C0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2145350" y="990601"/>
            <a:ext cx="1022350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400" b="1" dirty="0"/>
              <a:t>选择计算</a:t>
            </a:r>
            <a:endParaRPr lang="en-US" altLang="zh-CN" sz="1400" b="1" dirty="0"/>
          </a:p>
          <a:p>
            <a:pPr algn="ctr" eaLnBrk="1" hangingPunct="1">
              <a:defRPr/>
            </a:pPr>
            <a:r>
              <a:rPr lang="zh-CN" altLang="en-US" sz="1400" b="1" dirty="0"/>
              <a:t>模式</a:t>
            </a:r>
          </a:p>
        </p:txBody>
      </p:sp>
      <p:sp>
        <p:nvSpPr>
          <p:cNvPr id="40" name="圆角右箭头 39"/>
          <p:cNvSpPr/>
          <p:nvPr/>
        </p:nvSpPr>
        <p:spPr>
          <a:xfrm rot="16200000" flipH="1" flipV="1">
            <a:off x="3694077" y="604291"/>
            <a:ext cx="651321" cy="1692227"/>
          </a:xfrm>
          <a:prstGeom prst="bentArrow">
            <a:avLst>
              <a:gd name="adj1" fmla="val 23970"/>
              <a:gd name="adj2" fmla="val 26760"/>
              <a:gd name="adj3" fmla="val 23228"/>
              <a:gd name="adj4" fmla="val 30367"/>
            </a:avLst>
          </a:prstGeom>
          <a:solidFill>
            <a:srgbClr val="C0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89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0" dirty="0" smtClean="0">
                <a:solidFill>
                  <a:srgbClr val="C00000"/>
                </a:solidFill>
              </a:rPr>
              <a:t>IT</a:t>
            </a:r>
            <a:r>
              <a:rPr lang="zh-CN" altLang="en-US" sz="2800" b="0" dirty="0" smtClean="0">
                <a:solidFill>
                  <a:srgbClr val="C00000"/>
                </a:solidFill>
              </a:rPr>
              <a:t>基础设施</a:t>
            </a:r>
            <a:r>
              <a:rPr lang="en-US" altLang="zh-CN" sz="2800" b="0" dirty="0" smtClean="0">
                <a:solidFill>
                  <a:srgbClr val="C00000"/>
                </a:solidFill>
              </a:rPr>
              <a:t>——</a:t>
            </a:r>
            <a:r>
              <a:rPr lang="zh-CN" altLang="en-US" sz="2800" b="0" dirty="0" smtClean="0">
                <a:solidFill>
                  <a:srgbClr val="C00000"/>
                </a:solidFill>
              </a:rPr>
              <a:t>存储与灾备</a:t>
            </a:r>
            <a:endParaRPr lang="zh-CN" altLang="en-US" b="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3" y="1268765"/>
            <a:ext cx="2119605" cy="2563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8" name="矩形 17"/>
          <p:cNvSpPr/>
          <p:nvPr/>
        </p:nvSpPr>
        <p:spPr>
          <a:xfrm>
            <a:off x="250632" y="3861048"/>
            <a:ext cx="2026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在线盘阵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62" y="1268760"/>
            <a:ext cx="1867766" cy="2563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56" y="1268760"/>
            <a:ext cx="1540846" cy="256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1" name="矩形 20"/>
          <p:cNvSpPr/>
          <p:nvPr/>
        </p:nvSpPr>
        <p:spPr>
          <a:xfrm>
            <a:off x="2543945" y="3886308"/>
            <a:ext cx="2449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分布式存储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51638" y="3862069"/>
            <a:ext cx="1604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磁带库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4" y="4259644"/>
            <a:ext cx="2756664" cy="1818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255640"/>
            <a:ext cx="2898576" cy="1818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9" name="矩形 28"/>
          <p:cNvSpPr/>
          <p:nvPr/>
        </p:nvSpPr>
        <p:spPr>
          <a:xfrm>
            <a:off x="673004" y="6093296"/>
            <a:ext cx="2026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昆明灾备中心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769348" y="6094760"/>
            <a:ext cx="2026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东莞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灾备中心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06026" y="1253112"/>
            <a:ext cx="298782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怀柔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本地分级存储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500TB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，存储空间卫星各级数据产品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存储：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850TB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，面向科学应用系统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提供云盘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磁带库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槽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位，数据长期归档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06026" y="4077072"/>
            <a:ext cx="298782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异地灾备存储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VPN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数据灾备传输通道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/150M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，最大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/2.5-10G)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按需分配的灾备存储空间，（当前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200T/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20P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7762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0" dirty="0" smtClean="0">
                <a:solidFill>
                  <a:srgbClr val="C00000"/>
                </a:solidFill>
              </a:rPr>
              <a:t>IT</a:t>
            </a:r>
            <a:r>
              <a:rPr lang="zh-CN" altLang="en-US" sz="2800" b="0" dirty="0" smtClean="0">
                <a:solidFill>
                  <a:srgbClr val="C00000"/>
                </a:solidFill>
              </a:rPr>
              <a:t>基础设施</a:t>
            </a:r>
            <a:r>
              <a:rPr lang="en-US" altLang="zh-CN" sz="2800" b="0" dirty="0" smtClean="0">
                <a:solidFill>
                  <a:srgbClr val="C00000"/>
                </a:solidFill>
              </a:rPr>
              <a:t>——</a:t>
            </a:r>
            <a:r>
              <a:rPr lang="zh-CN" altLang="en-US" sz="2800" b="0" dirty="0" smtClean="0">
                <a:solidFill>
                  <a:srgbClr val="C00000"/>
                </a:solidFill>
              </a:rPr>
              <a:t>计算环境</a:t>
            </a:r>
            <a:endParaRPr lang="zh-CN" altLang="en-US" b="0" dirty="0"/>
          </a:p>
        </p:txBody>
      </p:sp>
      <p:sp>
        <p:nvSpPr>
          <p:cNvPr id="7" name="矩形 6"/>
          <p:cNvSpPr/>
          <p:nvPr/>
        </p:nvSpPr>
        <p:spPr>
          <a:xfrm>
            <a:off x="251520" y="3901698"/>
            <a:ext cx="3816424" cy="2551638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67544" y="3717032"/>
            <a:ext cx="3456384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午超算环境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1309410"/>
            <a:ext cx="8568952" cy="228509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75656" y="1124744"/>
            <a:ext cx="5832648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怀柔本部：一体化计算机网络环境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4"/>
          <a:stretch/>
        </p:blipFill>
        <p:spPr>
          <a:xfrm>
            <a:off x="4535996" y="4438002"/>
            <a:ext cx="2313609" cy="144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矩形 25"/>
          <p:cNvSpPr/>
          <p:nvPr/>
        </p:nvSpPr>
        <p:spPr>
          <a:xfrm>
            <a:off x="4283968" y="3901698"/>
            <a:ext cx="4536504" cy="2551638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499992" y="3717032"/>
            <a:ext cx="3456384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科学院云计算环境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0" y="4442730"/>
            <a:ext cx="2445283" cy="176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721990"/>
              </p:ext>
            </p:extLst>
          </p:nvPr>
        </p:nvGraphicFramePr>
        <p:xfrm>
          <a:off x="688018" y="1545056"/>
          <a:ext cx="2803862" cy="189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Visio" r:id="rId5" imgW="16418140" imgH="9214290" progId="Visio.Drawing.11">
                  <p:embed/>
                </p:oleObj>
              </mc:Choice>
              <mc:Fallback>
                <p:oleObj name="Visio" r:id="rId5" imgW="16418140" imgH="9214290" progId="Visio.Drawing.11">
                  <p:embed/>
                  <p:pic>
                    <p:nvPicPr>
                      <p:cNvPr id="11" name="对象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018" y="1545056"/>
                        <a:ext cx="2803862" cy="1890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3734372" y="1759573"/>
            <a:ext cx="4572000" cy="17727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实时处理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集群：由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台高性能服务器组成，共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处理器，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Linpack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指标超过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数据预处理集群：有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台管理节点、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台计算节点构成，通过万兆网络连接，处理能力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3Tflops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并行计算集群：配置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块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Telsa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pt-BR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K80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图形</a:t>
            </a:r>
            <a:r>
              <a:rPr lang="zh-CN" altLang="pt-BR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加速卡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，计算性能达到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70Tflops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集群：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节点，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OracleRAC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集群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9501" y="4121252"/>
            <a:ext cx="3160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支持大型空间天气模式计算模拟</a:t>
            </a:r>
            <a:endParaRPr lang="zh-CN" altLang="en-US" sz="160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83020" y="4104176"/>
            <a:ext cx="402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支持论证、分析、可视化等工具在线计算</a:t>
            </a:r>
            <a:endParaRPr lang="zh-CN" altLang="en-US" sz="160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94375" y="1481110"/>
            <a:ext cx="471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支持科学卫星任务运行、数据处理、管理与服务</a:t>
            </a:r>
            <a:endParaRPr lang="zh-CN" altLang="en-US" sz="1600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0072" y="6169701"/>
            <a:ext cx="2419252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12TFlops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刀片式超级计算机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4825146"/>
            <a:ext cx="1915685" cy="143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876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 t="40022" r="52574"/>
          <a:stretch/>
        </p:blipFill>
        <p:spPr>
          <a:xfrm>
            <a:off x="0" y="1405562"/>
            <a:ext cx="4427984" cy="4111670"/>
          </a:xfrm>
          <a:custGeom>
            <a:avLst/>
            <a:gdLst>
              <a:gd name="connsiteX0" fmla="*/ 0 w 4336630"/>
              <a:gd name="connsiteY0" fmla="*/ 0 h 3297937"/>
              <a:gd name="connsiteX1" fmla="*/ 4336630 w 4336630"/>
              <a:gd name="connsiteY1" fmla="*/ 0 h 3297937"/>
              <a:gd name="connsiteX2" fmla="*/ 2395102 w 4336630"/>
              <a:gd name="connsiteY2" fmla="*/ 3297937 h 3297937"/>
              <a:gd name="connsiteX3" fmla="*/ 0 w 4336630"/>
              <a:gd name="connsiteY3" fmla="*/ 3297937 h 3297937"/>
              <a:gd name="connsiteX4" fmla="*/ 0 w 4336630"/>
              <a:gd name="connsiteY4" fmla="*/ 0 h 329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6630" h="3297937">
                <a:moveTo>
                  <a:pt x="0" y="0"/>
                </a:moveTo>
                <a:lnTo>
                  <a:pt x="4336630" y="0"/>
                </a:lnTo>
                <a:lnTo>
                  <a:pt x="2395102" y="3297937"/>
                </a:lnTo>
                <a:lnTo>
                  <a:pt x="0" y="329793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/>
          <p:cNvGrpSpPr/>
          <p:nvPr/>
        </p:nvGrpSpPr>
        <p:grpSpPr>
          <a:xfrm>
            <a:off x="3692103" y="1734531"/>
            <a:ext cx="3040137" cy="815691"/>
            <a:chOff x="2801212" y="1844824"/>
            <a:chExt cx="3040137" cy="815691"/>
          </a:xfrm>
        </p:grpSpPr>
        <p:sp>
          <p:nvSpPr>
            <p:cNvPr id="20" name="椭圆 19"/>
            <p:cNvSpPr/>
            <p:nvPr/>
          </p:nvSpPr>
          <p:spPr bwMode="auto">
            <a:xfrm>
              <a:off x="2801212" y="1844824"/>
              <a:ext cx="815691" cy="815691"/>
            </a:xfrm>
            <a:prstGeom prst="ellipse">
              <a:avLst/>
            </a:prstGeom>
            <a:solidFill>
              <a:srgbClr val="04208B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tx1">
                  <a:gamma/>
                  <a:shade val="60000"/>
                  <a:invGamma/>
                  <a:alpha val="50000"/>
                </a:scheme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bg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一</a:t>
              </a:r>
              <a:endPara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812908" y="2010991"/>
              <a:ext cx="2028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4208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需求背景</a:t>
              </a:r>
              <a:endParaRPr lang="zh-CN" altLang="en-US" sz="2800" b="1" dirty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83768" y="4240808"/>
            <a:ext cx="3888432" cy="815691"/>
            <a:chOff x="2081132" y="3717032"/>
            <a:chExt cx="3888432" cy="815691"/>
          </a:xfrm>
        </p:grpSpPr>
        <p:sp>
          <p:nvSpPr>
            <p:cNvPr id="21" name="椭圆 20"/>
            <p:cNvSpPr/>
            <p:nvPr/>
          </p:nvSpPr>
          <p:spPr bwMode="auto">
            <a:xfrm>
              <a:off x="2081132" y="3717032"/>
              <a:ext cx="815691" cy="81569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tx1">
                  <a:gamma/>
                  <a:shade val="60000"/>
                  <a:invGamma/>
                  <a:alpha val="50000"/>
                </a:scheme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bg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三</a:t>
              </a:r>
              <a:endPara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158060" y="3883199"/>
              <a:ext cx="2811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未来发展展望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00133" y="3007601"/>
            <a:ext cx="4020139" cy="815691"/>
            <a:chOff x="2441172" y="2780928"/>
            <a:chExt cx="4020139" cy="815691"/>
          </a:xfrm>
        </p:grpSpPr>
        <p:sp>
          <p:nvSpPr>
            <p:cNvPr id="12" name="椭圆 11"/>
            <p:cNvSpPr/>
            <p:nvPr/>
          </p:nvSpPr>
          <p:spPr bwMode="auto">
            <a:xfrm>
              <a:off x="2441172" y="2780928"/>
              <a:ext cx="815691" cy="81569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tx1">
                  <a:gamma/>
                  <a:shade val="60000"/>
                  <a:invGamma/>
                  <a:alpha val="50000"/>
                </a:scheme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3200" dirty="0">
                  <a:solidFill>
                    <a:schemeClr val="bg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二</a:t>
              </a:r>
              <a:endPara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518100" y="2947095"/>
              <a:ext cx="2943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应用实践进展</a:t>
              </a:r>
              <a:endPara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8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0" dirty="0" smtClean="0">
                <a:solidFill>
                  <a:srgbClr val="C00000"/>
                </a:solidFill>
              </a:rPr>
              <a:t>IT</a:t>
            </a:r>
            <a:r>
              <a:rPr lang="zh-CN" altLang="en-US" sz="2800" b="0" dirty="0" smtClean="0">
                <a:solidFill>
                  <a:srgbClr val="C00000"/>
                </a:solidFill>
              </a:rPr>
              <a:t>基础设施</a:t>
            </a:r>
            <a:r>
              <a:rPr lang="en-US" altLang="zh-CN" sz="2800" b="0" dirty="0">
                <a:solidFill>
                  <a:srgbClr val="C00000"/>
                </a:solidFill>
              </a:rPr>
              <a:t>——</a:t>
            </a:r>
            <a:r>
              <a:rPr lang="zh-CN" altLang="en-US" sz="2800" b="0" dirty="0" smtClean="0">
                <a:solidFill>
                  <a:srgbClr val="C00000"/>
                </a:solidFill>
              </a:rPr>
              <a:t>卫星</a:t>
            </a:r>
            <a:r>
              <a:rPr lang="zh-CN" altLang="en-US" sz="2800" b="0" dirty="0">
                <a:solidFill>
                  <a:srgbClr val="C00000"/>
                </a:solidFill>
              </a:rPr>
              <a:t>地面通信传输专用网络</a:t>
            </a:r>
            <a:endParaRPr lang="zh-CN" altLang="en-US" b="0" dirty="0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extLst/>
          </p:nvPr>
        </p:nvGraphicFramePr>
        <p:xfrm>
          <a:off x="251520" y="1268760"/>
          <a:ext cx="7309006" cy="472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Visio" r:id="rId3" imgW="10807970" imgH="7531130" progId="Visio.Drawing.11">
                  <p:embed/>
                </p:oleObj>
              </mc:Choice>
              <mc:Fallback>
                <p:oleObj name="Visio" r:id="rId3" imgW="10807970" imgH="7531130" progId="Visio.Drawing.11">
                  <p:embed/>
                  <p:pic>
                    <p:nvPicPr>
                      <p:cNvPr id="21" name="对象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268760"/>
                        <a:ext cx="7309006" cy="4725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55189"/>
            <a:ext cx="5062657" cy="278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973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 t="40022" r="52574"/>
          <a:stretch/>
        </p:blipFill>
        <p:spPr>
          <a:xfrm>
            <a:off x="0" y="1405562"/>
            <a:ext cx="4427984" cy="4111670"/>
          </a:xfrm>
          <a:custGeom>
            <a:avLst/>
            <a:gdLst>
              <a:gd name="connsiteX0" fmla="*/ 0 w 4336630"/>
              <a:gd name="connsiteY0" fmla="*/ 0 h 3297937"/>
              <a:gd name="connsiteX1" fmla="*/ 4336630 w 4336630"/>
              <a:gd name="connsiteY1" fmla="*/ 0 h 3297937"/>
              <a:gd name="connsiteX2" fmla="*/ 2395102 w 4336630"/>
              <a:gd name="connsiteY2" fmla="*/ 3297937 h 3297937"/>
              <a:gd name="connsiteX3" fmla="*/ 0 w 4336630"/>
              <a:gd name="connsiteY3" fmla="*/ 3297937 h 3297937"/>
              <a:gd name="connsiteX4" fmla="*/ 0 w 4336630"/>
              <a:gd name="connsiteY4" fmla="*/ 0 h 329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6630" h="3297937">
                <a:moveTo>
                  <a:pt x="0" y="0"/>
                </a:moveTo>
                <a:lnTo>
                  <a:pt x="4336630" y="0"/>
                </a:lnTo>
                <a:lnTo>
                  <a:pt x="2395102" y="3297937"/>
                </a:lnTo>
                <a:lnTo>
                  <a:pt x="0" y="32979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椭圆 19"/>
          <p:cNvSpPr/>
          <p:nvPr/>
        </p:nvSpPr>
        <p:spPr bwMode="auto">
          <a:xfrm>
            <a:off x="3692103" y="1734531"/>
            <a:ext cx="815691" cy="8156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703799" y="1900698"/>
            <a:ext cx="260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需求背景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2411760" y="4240808"/>
            <a:ext cx="815691" cy="815691"/>
          </a:xfrm>
          <a:prstGeom prst="ellipse">
            <a:avLst/>
          </a:prstGeom>
          <a:solidFill>
            <a:srgbClr val="04208B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三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488688" y="4406975"/>
            <a:ext cx="281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未来发展展望</a:t>
            </a:r>
          </a:p>
        </p:txBody>
      </p:sp>
      <p:sp>
        <p:nvSpPr>
          <p:cNvPr id="12" name="椭圆 11"/>
          <p:cNvSpPr/>
          <p:nvPr/>
        </p:nvSpPr>
        <p:spPr bwMode="auto">
          <a:xfrm>
            <a:off x="3000133" y="3007601"/>
            <a:ext cx="815691" cy="8156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二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077061" y="3173768"/>
            <a:ext cx="294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应用实践进展</a:t>
            </a:r>
          </a:p>
        </p:txBody>
      </p:sp>
    </p:spTree>
    <p:extLst>
      <p:ext uri="{BB962C8B-B14F-4D97-AF65-F5344CB8AC3E}">
        <p14:creationId xmlns:p14="http://schemas.microsoft.com/office/powerpoint/2010/main" val="39746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Road to the Future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284003" y="1369339"/>
            <a:ext cx="8373239" cy="3190543"/>
            <a:chOff x="284003" y="1369339"/>
            <a:chExt cx="8373239" cy="3190543"/>
          </a:xfrm>
        </p:grpSpPr>
        <p:sp>
          <p:nvSpPr>
            <p:cNvPr id="6" name="任意多边形 5"/>
            <p:cNvSpPr/>
            <p:nvPr/>
          </p:nvSpPr>
          <p:spPr>
            <a:xfrm rot="16200000">
              <a:off x="81750" y="1571592"/>
              <a:ext cx="2427027" cy="2022522"/>
            </a:xfrm>
            <a:custGeom>
              <a:avLst/>
              <a:gdLst>
                <a:gd name="connsiteX0" fmla="*/ 0 w 2022521"/>
                <a:gd name="connsiteY0" fmla="*/ 101126 h 2427026"/>
                <a:gd name="connsiteX1" fmla="*/ 101126 w 2022521"/>
                <a:gd name="connsiteY1" fmla="*/ 0 h 2427026"/>
                <a:gd name="connsiteX2" fmla="*/ 1921395 w 2022521"/>
                <a:gd name="connsiteY2" fmla="*/ 0 h 2427026"/>
                <a:gd name="connsiteX3" fmla="*/ 2022521 w 2022521"/>
                <a:gd name="connsiteY3" fmla="*/ 101126 h 2427026"/>
                <a:gd name="connsiteX4" fmla="*/ 2022521 w 2022521"/>
                <a:gd name="connsiteY4" fmla="*/ 2325900 h 2427026"/>
                <a:gd name="connsiteX5" fmla="*/ 1921395 w 2022521"/>
                <a:gd name="connsiteY5" fmla="*/ 2427026 h 2427026"/>
                <a:gd name="connsiteX6" fmla="*/ 101126 w 2022521"/>
                <a:gd name="connsiteY6" fmla="*/ 2427026 h 2427026"/>
                <a:gd name="connsiteX7" fmla="*/ 0 w 2022521"/>
                <a:gd name="connsiteY7" fmla="*/ 2325900 h 2427026"/>
                <a:gd name="connsiteX8" fmla="*/ 0 w 2022521"/>
                <a:gd name="connsiteY8" fmla="*/ 101126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521" h="2427026">
                  <a:moveTo>
                    <a:pt x="1938249" y="1"/>
                  </a:moveTo>
                  <a:cubicBezTo>
                    <a:pt x="1984791" y="1"/>
                    <a:pt x="2022521" y="54332"/>
                    <a:pt x="2022521" y="121352"/>
                  </a:cubicBezTo>
                  <a:lnTo>
                    <a:pt x="2022521" y="2305674"/>
                  </a:lnTo>
                  <a:cubicBezTo>
                    <a:pt x="2022521" y="2372694"/>
                    <a:pt x="1984791" y="2427025"/>
                    <a:pt x="1938249" y="2427025"/>
                  </a:cubicBezTo>
                  <a:lnTo>
                    <a:pt x="84272" y="2427025"/>
                  </a:lnTo>
                  <a:cubicBezTo>
                    <a:pt x="37730" y="2427025"/>
                    <a:pt x="0" y="2372694"/>
                    <a:pt x="0" y="2305674"/>
                  </a:cubicBezTo>
                  <a:lnTo>
                    <a:pt x="0" y="121352"/>
                  </a:lnTo>
                  <a:cubicBezTo>
                    <a:pt x="0" y="54332"/>
                    <a:pt x="37730" y="1"/>
                    <a:pt x="84272" y="1"/>
                  </a:cubicBezTo>
                  <a:lnTo>
                    <a:pt x="1938249" y="1"/>
                  </a:lnTo>
                  <a:close/>
                </a:path>
              </a:pathLst>
            </a:cu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2788" tIns="77934" rIns="99270" bIns="1623940" numCol="1" spcCol="1270" anchor="t" anchorCtr="0">
              <a:noAutofit/>
            </a:bodyPr>
            <a:lstStyle/>
            <a:p>
              <a:pPr lvl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几千年来</a:t>
              </a:r>
              <a:endParaRPr lang="zh-CN" altLang="en-US" sz="21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688507" y="1369340"/>
              <a:ext cx="1506778" cy="2427026"/>
            </a:xfrm>
            <a:custGeom>
              <a:avLst/>
              <a:gdLst>
                <a:gd name="connsiteX0" fmla="*/ 0 w 1506778"/>
                <a:gd name="connsiteY0" fmla="*/ 0 h 2427026"/>
                <a:gd name="connsiteX1" fmla="*/ 1506778 w 1506778"/>
                <a:gd name="connsiteY1" fmla="*/ 0 h 2427026"/>
                <a:gd name="connsiteX2" fmla="*/ 1506778 w 1506778"/>
                <a:gd name="connsiteY2" fmla="*/ 2427026 h 2427026"/>
                <a:gd name="connsiteX3" fmla="*/ 0 w 1506778"/>
                <a:gd name="connsiteY3" fmla="*/ 2427026 h 2427026"/>
                <a:gd name="connsiteX4" fmla="*/ 0 w 1506778"/>
                <a:gd name="connsiteY4" fmla="*/ 0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78" h="2427026">
                  <a:moveTo>
                    <a:pt x="0" y="0"/>
                  </a:moveTo>
                  <a:lnTo>
                    <a:pt x="1506778" y="0"/>
                  </a:lnTo>
                  <a:lnTo>
                    <a:pt x="1506778" y="2427026"/>
                  </a:lnTo>
                  <a:lnTo>
                    <a:pt x="0" y="242702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0876" rIns="0" bIns="0" numCol="1" spcCol="1270" anchor="t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CN" sz="4400" kern="1200" dirty="0" smtClean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4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科学实验</a:t>
              </a:r>
              <a:endParaRPr lang="zh-CN" altLang="en-US" sz="44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2" name="任意多边形 91"/>
            <p:cNvSpPr/>
            <p:nvPr/>
          </p:nvSpPr>
          <p:spPr>
            <a:xfrm rot="16200000">
              <a:off x="2175060" y="1571592"/>
              <a:ext cx="2427027" cy="2022522"/>
            </a:xfrm>
            <a:custGeom>
              <a:avLst/>
              <a:gdLst>
                <a:gd name="connsiteX0" fmla="*/ 0 w 2022521"/>
                <a:gd name="connsiteY0" fmla="*/ 101126 h 2427026"/>
                <a:gd name="connsiteX1" fmla="*/ 101126 w 2022521"/>
                <a:gd name="connsiteY1" fmla="*/ 0 h 2427026"/>
                <a:gd name="connsiteX2" fmla="*/ 1921395 w 2022521"/>
                <a:gd name="connsiteY2" fmla="*/ 0 h 2427026"/>
                <a:gd name="connsiteX3" fmla="*/ 2022521 w 2022521"/>
                <a:gd name="connsiteY3" fmla="*/ 101126 h 2427026"/>
                <a:gd name="connsiteX4" fmla="*/ 2022521 w 2022521"/>
                <a:gd name="connsiteY4" fmla="*/ 2325900 h 2427026"/>
                <a:gd name="connsiteX5" fmla="*/ 1921395 w 2022521"/>
                <a:gd name="connsiteY5" fmla="*/ 2427026 h 2427026"/>
                <a:gd name="connsiteX6" fmla="*/ 101126 w 2022521"/>
                <a:gd name="connsiteY6" fmla="*/ 2427026 h 2427026"/>
                <a:gd name="connsiteX7" fmla="*/ 0 w 2022521"/>
                <a:gd name="connsiteY7" fmla="*/ 2325900 h 2427026"/>
                <a:gd name="connsiteX8" fmla="*/ 0 w 2022521"/>
                <a:gd name="connsiteY8" fmla="*/ 101126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521" h="2427026">
                  <a:moveTo>
                    <a:pt x="1938249" y="1"/>
                  </a:moveTo>
                  <a:cubicBezTo>
                    <a:pt x="1984791" y="1"/>
                    <a:pt x="2022521" y="54332"/>
                    <a:pt x="2022521" y="121352"/>
                  </a:cubicBezTo>
                  <a:lnTo>
                    <a:pt x="2022521" y="2305674"/>
                  </a:lnTo>
                  <a:cubicBezTo>
                    <a:pt x="2022521" y="2372694"/>
                    <a:pt x="1984791" y="2427025"/>
                    <a:pt x="1938249" y="2427025"/>
                  </a:cubicBezTo>
                  <a:lnTo>
                    <a:pt x="84272" y="2427025"/>
                  </a:lnTo>
                  <a:cubicBezTo>
                    <a:pt x="37730" y="2427025"/>
                    <a:pt x="0" y="2372694"/>
                    <a:pt x="0" y="2305674"/>
                  </a:cubicBezTo>
                  <a:lnTo>
                    <a:pt x="0" y="121352"/>
                  </a:lnTo>
                  <a:cubicBezTo>
                    <a:pt x="0" y="54332"/>
                    <a:pt x="37730" y="1"/>
                    <a:pt x="84272" y="1"/>
                  </a:cubicBezTo>
                  <a:lnTo>
                    <a:pt x="1938249" y="1"/>
                  </a:lnTo>
                  <a:close/>
                </a:path>
              </a:pathLst>
            </a:custGeom>
            <a:solidFill>
              <a:srgbClr val="8064A2">
                <a:hueOff val="-1488257"/>
                <a:satOff val="8966"/>
                <a:lumOff val="719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2788" tIns="77933" rIns="99270" bIns="1623941" numCol="1" spcCol="1270" anchor="t" anchorCtr="0">
              <a:noAutofit/>
            </a:bodyPr>
            <a:lstStyle/>
            <a:p>
              <a:pPr lvl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数百年来</a:t>
              </a:r>
              <a:endParaRPr lang="zh-CN" altLang="en-US" sz="21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3" name="流程图: 摘录 92"/>
            <p:cNvSpPr/>
            <p:nvPr/>
          </p:nvSpPr>
          <p:spPr>
            <a:xfrm rot="5400000">
              <a:off x="2208998" y="3299313"/>
              <a:ext cx="356856" cy="303378"/>
            </a:xfrm>
            <a:prstGeom prst="flowChartExtra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任意多边形 93"/>
            <p:cNvSpPr/>
            <p:nvPr/>
          </p:nvSpPr>
          <p:spPr>
            <a:xfrm>
              <a:off x="2781817" y="1369340"/>
              <a:ext cx="1506778" cy="2427026"/>
            </a:xfrm>
            <a:custGeom>
              <a:avLst/>
              <a:gdLst>
                <a:gd name="connsiteX0" fmla="*/ 0 w 1506778"/>
                <a:gd name="connsiteY0" fmla="*/ 0 h 2427026"/>
                <a:gd name="connsiteX1" fmla="*/ 1506778 w 1506778"/>
                <a:gd name="connsiteY1" fmla="*/ 0 h 2427026"/>
                <a:gd name="connsiteX2" fmla="*/ 1506778 w 1506778"/>
                <a:gd name="connsiteY2" fmla="*/ 2427026 h 2427026"/>
                <a:gd name="connsiteX3" fmla="*/ 0 w 1506778"/>
                <a:gd name="connsiteY3" fmla="*/ 2427026 h 2427026"/>
                <a:gd name="connsiteX4" fmla="*/ 0 w 1506778"/>
                <a:gd name="connsiteY4" fmla="*/ 0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78" h="2427026">
                  <a:moveTo>
                    <a:pt x="0" y="0"/>
                  </a:moveTo>
                  <a:lnTo>
                    <a:pt x="1506778" y="0"/>
                  </a:lnTo>
                  <a:lnTo>
                    <a:pt x="1506778" y="2427026"/>
                  </a:lnTo>
                  <a:lnTo>
                    <a:pt x="0" y="242702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0876" rIns="0" bIns="0" numCol="1" spcCol="1270" anchor="t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CN" sz="4400" kern="1200" dirty="0" smtClean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4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模型归纳</a:t>
              </a:r>
              <a:endParaRPr lang="zh-CN" altLang="en-US" sz="44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5" name="任意多边形 94"/>
            <p:cNvSpPr/>
            <p:nvPr/>
          </p:nvSpPr>
          <p:spPr>
            <a:xfrm rot="16200000">
              <a:off x="4268370" y="1571592"/>
              <a:ext cx="2427027" cy="2022522"/>
            </a:xfrm>
            <a:custGeom>
              <a:avLst/>
              <a:gdLst>
                <a:gd name="connsiteX0" fmla="*/ 0 w 2022521"/>
                <a:gd name="connsiteY0" fmla="*/ 101126 h 2427026"/>
                <a:gd name="connsiteX1" fmla="*/ 101126 w 2022521"/>
                <a:gd name="connsiteY1" fmla="*/ 0 h 2427026"/>
                <a:gd name="connsiteX2" fmla="*/ 1921395 w 2022521"/>
                <a:gd name="connsiteY2" fmla="*/ 0 h 2427026"/>
                <a:gd name="connsiteX3" fmla="*/ 2022521 w 2022521"/>
                <a:gd name="connsiteY3" fmla="*/ 101126 h 2427026"/>
                <a:gd name="connsiteX4" fmla="*/ 2022521 w 2022521"/>
                <a:gd name="connsiteY4" fmla="*/ 2325900 h 2427026"/>
                <a:gd name="connsiteX5" fmla="*/ 1921395 w 2022521"/>
                <a:gd name="connsiteY5" fmla="*/ 2427026 h 2427026"/>
                <a:gd name="connsiteX6" fmla="*/ 101126 w 2022521"/>
                <a:gd name="connsiteY6" fmla="*/ 2427026 h 2427026"/>
                <a:gd name="connsiteX7" fmla="*/ 0 w 2022521"/>
                <a:gd name="connsiteY7" fmla="*/ 2325900 h 2427026"/>
                <a:gd name="connsiteX8" fmla="*/ 0 w 2022521"/>
                <a:gd name="connsiteY8" fmla="*/ 101126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521" h="2427026">
                  <a:moveTo>
                    <a:pt x="1938249" y="1"/>
                  </a:moveTo>
                  <a:cubicBezTo>
                    <a:pt x="1984791" y="1"/>
                    <a:pt x="2022521" y="54332"/>
                    <a:pt x="2022521" y="121352"/>
                  </a:cubicBezTo>
                  <a:lnTo>
                    <a:pt x="2022521" y="2305674"/>
                  </a:lnTo>
                  <a:cubicBezTo>
                    <a:pt x="2022521" y="2372694"/>
                    <a:pt x="1984791" y="2427025"/>
                    <a:pt x="1938249" y="2427025"/>
                  </a:cubicBezTo>
                  <a:lnTo>
                    <a:pt x="84272" y="2427025"/>
                  </a:lnTo>
                  <a:cubicBezTo>
                    <a:pt x="37730" y="2427025"/>
                    <a:pt x="0" y="2372694"/>
                    <a:pt x="0" y="2305674"/>
                  </a:cubicBezTo>
                  <a:lnTo>
                    <a:pt x="0" y="121352"/>
                  </a:lnTo>
                  <a:cubicBezTo>
                    <a:pt x="0" y="54332"/>
                    <a:pt x="37730" y="1"/>
                    <a:pt x="84272" y="1"/>
                  </a:cubicBezTo>
                  <a:lnTo>
                    <a:pt x="1938249" y="1"/>
                  </a:lnTo>
                  <a:close/>
                </a:path>
              </a:pathLst>
            </a:custGeom>
            <a:solidFill>
              <a:srgbClr val="8064A2">
                <a:hueOff val="-2976513"/>
                <a:satOff val="17933"/>
                <a:lumOff val="1437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2788" tIns="77934" rIns="99270" bIns="1623940" numCol="1" spcCol="1270" anchor="t" anchorCtr="0">
              <a:noAutofit/>
            </a:bodyPr>
            <a:lstStyle/>
            <a:p>
              <a:pPr lvl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数十年来</a:t>
              </a:r>
              <a:endParaRPr lang="zh-CN" altLang="en-US" sz="21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6" name="流程图: 摘录 95"/>
            <p:cNvSpPr/>
            <p:nvPr/>
          </p:nvSpPr>
          <p:spPr>
            <a:xfrm rot="5400000">
              <a:off x="4302308" y="3299313"/>
              <a:ext cx="356856" cy="303378"/>
            </a:xfrm>
            <a:prstGeom prst="flowChartExtra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8064A2">
                  <a:hueOff val="-2232385"/>
                  <a:satOff val="13449"/>
                  <a:lumOff val="1078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任意多边形 96"/>
            <p:cNvSpPr/>
            <p:nvPr/>
          </p:nvSpPr>
          <p:spPr>
            <a:xfrm>
              <a:off x="4875128" y="1369340"/>
              <a:ext cx="1506778" cy="2427026"/>
            </a:xfrm>
            <a:custGeom>
              <a:avLst/>
              <a:gdLst>
                <a:gd name="connsiteX0" fmla="*/ 0 w 1506778"/>
                <a:gd name="connsiteY0" fmla="*/ 0 h 2427026"/>
                <a:gd name="connsiteX1" fmla="*/ 1506778 w 1506778"/>
                <a:gd name="connsiteY1" fmla="*/ 0 h 2427026"/>
                <a:gd name="connsiteX2" fmla="*/ 1506778 w 1506778"/>
                <a:gd name="connsiteY2" fmla="*/ 2427026 h 2427026"/>
                <a:gd name="connsiteX3" fmla="*/ 0 w 1506778"/>
                <a:gd name="connsiteY3" fmla="*/ 2427026 h 2427026"/>
                <a:gd name="connsiteX4" fmla="*/ 0 w 1506778"/>
                <a:gd name="connsiteY4" fmla="*/ 0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78" h="2427026">
                  <a:moveTo>
                    <a:pt x="0" y="0"/>
                  </a:moveTo>
                  <a:lnTo>
                    <a:pt x="1506778" y="0"/>
                  </a:lnTo>
                  <a:lnTo>
                    <a:pt x="1506778" y="2427026"/>
                  </a:lnTo>
                  <a:lnTo>
                    <a:pt x="0" y="242702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0876" rIns="0" bIns="0" numCol="1" spcCol="1270" anchor="t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CN" sz="4400" kern="1200" dirty="0" smtClean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4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模拟仿真</a:t>
              </a:r>
              <a:endParaRPr lang="zh-CN" altLang="en-US" sz="44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8" name="任意多边形 97"/>
            <p:cNvSpPr/>
            <p:nvPr/>
          </p:nvSpPr>
          <p:spPr>
            <a:xfrm rot="16200000">
              <a:off x="6361680" y="1571592"/>
              <a:ext cx="2427027" cy="2022522"/>
            </a:xfrm>
            <a:custGeom>
              <a:avLst/>
              <a:gdLst>
                <a:gd name="connsiteX0" fmla="*/ 0 w 2022521"/>
                <a:gd name="connsiteY0" fmla="*/ 101126 h 2427026"/>
                <a:gd name="connsiteX1" fmla="*/ 101126 w 2022521"/>
                <a:gd name="connsiteY1" fmla="*/ 0 h 2427026"/>
                <a:gd name="connsiteX2" fmla="*/ 1921395 w 2022521"/>
                <a:gd name="connsiteY2" fmla="*/ 0 h 2427026"/>
                <a:gd name="connsiteX3" fmla="*/ 2022521 w 2022521"/>
                <a:gd name="connsiteY3" fmla="*/ 101126 h 2427026"/>
                <a:gd name="connsiteX4" fmla="*/ 2022521 w 2022521"/>
                <a:gd name="connsiteY4" fmla="*/ 2325900 h 2427026"/>
                <a:gd name="connsiteX5" fmla="*/ 1921395 w 2022521"/>
                <a:gd name="connsiteY5" fmla="*/ 2427026 h 2427026"/>
                <a:gd name="connsiteX6" fmla="*/ 101126 w 2022521"/>
                <a:gd name="connsiteY6" fmla="*/ 2427026 h 2427026"/>
                <a:gd name="connsiteX7" fmla="*/ 0 w 2022521"/>
                <a:gd name="connsiteY7" fmla="*/ 2325900 h 2427026"/>
                <a:gd name="connsiteX8" fmla="*/ 0 w 2022521"/>
                <a:gd name="connsiteY8" fmla="*/ 101126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521" h="2427026">
                  <a:moveTo>
                    <a:pt x="1938249" y="1"/>
                  </a:moveTo>
                  <a:cubicBezTo>
                    <a:pt x="1984791" y="1"/>
                    <a:pt x="2022521" y="54332"/>
                    <a:pt x="2022521" y="121352"/>
                  </a:cubicBezTo>
                  <a:lnTo>
                    <a:pt x="2022521" y="2305674"/>
                  </a:lnTo>
                  <a:cubicBezTo>
                    <a:pt x="2022521" y="2372694"/>
                    <a:pt x="1984791" y="2427025"/>
                    <a:pt x="1938249" y="2427025"/>
                  </a:cubicBezTo>
                  <a:lnTo>
                    <a:pt x="84272" y="2427025"/>
                  </a:lnTo>
                  <a:cubicBezTo>
                    <a:pt x="37730" y="2427025"/>
                    <a:pt x="0" y="2372694"/>
                    <a:pt x="0" y="2305674"/>
                  </a:cubicBezTo>
                  <a:lnTo>
                    <a:pt x="0" y="121352"/>
                  </a:lnTo>
                  <a:cubicBezTo>
                    <a:pt x="0" y="54332"/>
                    <a:pt x="37730" y="1"/>
                    <a:pt x="84272" y="1"/>
                  </a:cubicBezTo>
                  <a:lnTo>
                    <a:pt x="1938249" y="1"/>
                  </a:lnTo>
                  <a:close/>
                </a:path>
              </a:pathLst>
            </a:custGeom>
            <a:solidFill>
              <a:srgbClr val="8064A2">
                <a:hueOff val="-4464770"/>
                <a:satOff val="26899"/>
                <a:lumOff val="2156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2788" tIns="77934" rIns="99270" bIns="1623940" numCol="1" spcCol="1270" anchor="t" anchorCtr="0">
              <a:noAutofit/>
            </a:bodyPr>
            <a:lstStyle/>
            <a:p>
              <a:pPr lvl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今天</a:t>
              </a:r>
              <a:endParaRPr lang="zh-CN" altLang="en-US" sz="21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9" name="流程图: 摘录 98"/>
            <p:cNvSpPr/>
            <p:nvPr/>
          </p:nvSpPr>
          <p:spPr>
            <a:xfrm rot="5400000">
              <a:off x="6395618" y="3299313"/>
              <a:ext cx="356856" cy="303378"/>
            </a:xfrm>
            <a:prstGeom prst="flowChartExtra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8064A2">
                  <a:hueOff val="-4464770"/>
                  <a:satOff val="26899"/>
                  <a:lumOff val="2156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任意多边形 99"/>
            <p:cNvSpPr/>
            <p:nvPr/>
          </p:nvSpPr>
          <p:spPr>
            <a:xfrm>
              <a:off x="6861160" y="2132856"/>
              <a:ext cx="1796082" cy="2427026"/>
            </a:xfrm>
            <a:custGeom>
              <a:avLst/>
              <a:gdLst>
                <a:gd name="connsiteX0" fmla="*/ 0 w 1506778"/>
                <a:gd name="connsiteY0" fmla="*/ 0 h 2427026"/>
                <a:gd name="connsiteX1" fmla="*/ 1506778 w 1506778"/>
                <a:gd name="connsiteY1" fmla="*/ 0 h 2427026"/>
                <a:gd name="connsiteX2" fmla="*/ 1506778 w 1506778"/>
                <a:gd name="connsiteY2" fmla="*/ 2427026 h 2427026"/>
                <a:gd name="connsiteX3" fmla="*/ 0 w 1506778"/>
                <a:gd name="connsiteY3" fmla="*/ 2427026 h 2427026"/>
                <a:gd name="connsiteX4" fmla="*/ 0 w 1506778"/>
                <a:gd name="connsiteY4" fmla="*/ 0 h 24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78" h="2427026">
                  <a:moveTo>
                    <a:pt x="0" y="0"/>
                  </a:moveTo>
                  <a:lnTo>
                    <a:pt x="1506778" y="0"/>
                  </a:lnTo>
                  <a:lnTo>
                    <a:pt x="1506778" y="2427026"/>
                  </a:lnTo>
                  <a:lnTo>
                    <a:pt x="0" y="242702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7160" rIns="0" bIns="0" numCol="1" spcCol="1270" anchor="t" anchorCtr="0">
              <a:noAutofit/>
            </a:bodyPr>
            <a:lstStyle/>
            <a:p>
              <a:pPr lvl="0" algn="l" defTabSz="1778000"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40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数据</a:t>
              </a:r>
              <a:endParaRPr lang="en-US" altLang="zh-CN" sz="4000" kern="1200" dirty="0" smtClean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  <a:p>
              <a:pPr lvl="0" algn="l" defTabSz="1778000"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4000" kern="1200" dirty="0" smtClean="0">
                  <a:solidFill>
                    <a:sysClr val="window" lastClr="FFFFFF"/>
                  </a:solidFill>
                  <a:latin typeface="Arial"/>
                  <a:ea typeface="黑体" panose="02010609060101010101" pitchFamily="49" charset="-122"/>
                  <a:cs typeface="+mn-cs"/>
                </a:rPr>
                <a:t>密集型</a:t>
              </a:r>
              <a:endParaRPr lang="zh-CN" altLang="en-US" sz="4000" kern="1200" dirty="0">
                <a:solidFill>
                  <a:sysClr val="window" lastClr="FFFFFF"/>
                </a:solidFill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87" name="矩形 86"/>
          <p:cNvSpPr/>
          <p:nvPr/>
        </p:nvSpPr>
        <p:spPr>
          <a:xfrm>
            <a:off x="208003" y="3921496"/>
            <a:ext cx="7638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800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挑战  </a:t>
            </a:r>
            <a:r>
              <a:rPr kumimoji="1" lang="zh-CN" altLang="en-US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研究</a:t>
            </a:r>
            <a:r>
              <a:rPr kumimoji="1" lang="zh-CN" altLang="en-US" dirty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方法改变</a:t>
            </a:r>
            <a:r>
              <a:rPr kumimoji="1" lang="zh-CN" altLang="en-US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，驱动</a:t>
            </a:r>
            <a:r>
              <a:rPr kumimoji="1" lang="zh-CN" altLang="en-US" dirty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新研究</a:t>
            </a:r>
            <a:r>
              <a:rPr kumimoji="1" lang="zh-CN" altLang="en-US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方法</a:t>
            </a:r>
            <a:endParaRPr kumimoji="1" lang="en-US" altLang="zh-CN" dirty="0" smtClean="0">
              <a:solidFill>
                <a:prstClr val="black"/>
              </a:solidFill>
              <a:latin typeface="Arial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en-US" altLang="zh-CN" dirty="0">
              <a:solidFill>
                <a:prstClr val="black"/>
              </a:solidFill>
              <a:latin typeface="Arial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en-US" altLang="zh-CN" dirty="0">
              <a:solidFill>
                <a:prstClr val="black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1547664" y="4347122"/>
            <a:ext cx="6915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800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途径</a:t>
            </a:r>
            <a:r>
              <a:rPr kumimoji="1" lang="zh-CN" altLang="en-US" sz="3200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 </a:t>
            </a:r>
            <a:r>
              <a:rPr kumimoji="1" lang="zh-CN" altLang="en-US" sz="2000" dirty="0" smtClean="0">
                <a:solidFill>
                  <a:srgbClr val="0053A3"/>
                </a:solidFill>
                <a:latin typeface="Arial"/>
                <a:ea typeface="黑体" panose="02010609060101010101" pitchFamily="49" charset="-122"/>
              </a:rPr>
              <a:t>构建四位一体的科研信息化应用平台</a:t>
            </a:r>
            <a:r>
              <a:rPr kumimoji="1" lang="zh-CN" altLang="en-US" sz="2000" dirty="0">
                <a:solidFill>
                  <a:srgbClr val="0053A3"/>
                </a:solidFill>
                <a:latin typeface="Arial"/>
                <a:ea typeface="黑体" panose="02010609060101010101" pitchFamily="49" charset="-122"/>
              </a:rPr>
              <a:t>，</a:t>
            </a:r>
            <a:r>
              <a:rPr kumimoji="1" lang="zh-CN" altLang="en-US" sz="2000" dirty="0" smtClean="0">
                <a:solidFill>
                  <a:srgbClr val="0053A3"/>
                </a:solidFill>
                <a:latin typeface="Arial"/>
                <a:ea typeface="黑体" panose="02010609060101010101" pitchFamily="49" charset="-122"/>
              </a:rPr>
              <a:t>发展数字空间</a:t>
            </a:r>
            <a:endParaRPr kumimoji="1" lang="en-US" altLang="zh-CN" sz="2400" dirty="0">
              <a:solidFill>
                <a:srgbClr val="0053A3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08003" y="5309920"/>
            <a:ext cx="6784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太阳活动的近地空间响应</a:t>
            </a:r>
            <a:r>
              <a:rPr lang="zh-CN" altLang="en-US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关联分析</a:t>
            </a:r>
            <a:r>
              <a:rPr lang="en-US" altLang="zh-CN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endParaRPr lang="zh-CN" altLang="en-US" sz="1600" dirty="0">
              <a:solidFill>
                <a:prstClr val="black">
                  <a:lumMod val="95000"/>
                  <a:lumOff val="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通过融合来研究宇宙</a:t>
            </a:r>
            <a:r>
              <a:rPr lang="zh-CN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的大尺度结构和银河系的精细结构；</a:t>
            </a:r>
            <a:endParaRPr lang="en-US" altLang="zh-CN" sz="1600" dirty="0">
              <a:solidFill>
                <a:prstClr val="black">
                  <a:lumMod val="95000"/>
                  <a:lumOff val="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在海量数据中借助高级的数据挖掘手段发现稀有和新</a:t>
            </a:r>
            <a:r>
              <a:rPr lang="zh-CN" altLang="en-US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的天体</a:t>
            </a:r>
            <a:r>
              <a:rPr lang="zh-CN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类型；</a:t>
            </a:r>
            <a:endParaRPr lang="en-US" altLang="zh-CN" sz="1600" dirty="0">
              <a:solidFill>
                <a:prstClr val="black">
                  <a:lumMod val="95000"/>
                  <a:lumOff val="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在宇宙时标尺度上揭示类星体、星系和星系团</a:t>
            </a:r>
            <a:r>
              <a:rPr lang="zh-CN" altLang="en-US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演化</a:t>
            </a:r>
            <a:r>
              <a:rPr lang="en-US" altLang="zh-CN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1600" dirty="0">
              <a:solidFill>
                <a:prstClr val="black">
                  <a:lumMod val="95000"/>
                  <a:lumOff val="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8"/>
          <a:stretch/>
        </p:blipFill>
        <p:spPr>
          <a:xfrm>
            <a:off x="6043381" y="5157969"/>
            <a:ext cx="3014548" cy="1576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" name="矩形 90"/>
          <p:cNvSpPr/>
          <p:nvPr/>
        </p:nvSpPr>
        <p:spPr>
          <a:xfrm>
            <a:off x="208003" y="4786700"/>
            <a:ext cx="2486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800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助力  </a:t>
            </a:r>
            <a:r>
              <a:rPr kumimoji="1" lang="zh-CN" altLang="en-US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</a:rPr>
              <a:t>科学研究活动</a:t>
            </a:r>
            <a:endParaRPr lang="zh-CN" altLang="en-US" sz="1200" dirty="0">
              <a:solidFill>
                <a:prstClr val="black"/>
              </a:solidFill>
              <a:latin typeface="Arial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4549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融合化、泛在化、云化</a:t>
            </a:r>
            <a:r>
              <a:rPr lang="zh-CN" altLang="en-US" dirty="0" smtClean="0"/>
              <a:t>的科研信息化应用平台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827584" y="1268760"/>
            <a:ext cx="7879238" cy="3516160"/>
            <a:chOff x="856564" y="1589221"/>
            <a:chExt cx="7879238" cy="3516160"/>
          </a:xfrm>
        </p:grpSpPr>
        <p:grpSp>
          <p:nvGrpSpPr>
            <p:cNvPr id="55" name="组合 54"/>
            <p:cNvGrpSpPr/>
            <p:nvPr/>
          </p:nvGrpSpPr>
          <p:grpSpPr>
            <a:xfrm>
              <a:off x="856564" y="1589221"/>
              <a:ext cx="7879238" cy="3516160"/>
              <a:chOff x="-428565" y="786719"/>
              <a:chExt cx="10409634" cy="4645367"/>
            </a:xfrm>
          </p:grpSpPr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 rot="20400000">
                <a:off x="5507395" y="3421881"/>
                <a:ext cx="794629" cy="55791"/>
              </a:xfrm>
              <a:prstGeom prst="line">
                <a:avLst/>
              </a:prstGeom>
              <a:solidFill>
                <a:srgbClr val="003686"/>
              </a:solidFill>
              <a:ln w="38100">
                <a:solidFill>
                  <a:srgbClr val="003686"/>
                </a:solidFill>
                <a:miter lim="800000"/>
                <a:tailEnd type="triangle" w="lg" len="lg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7"/>
              <p:cNvSpPr/>
              <p:nvPr/>
            </p:nvSpPr>
            <p:spPr bwMode="auto">
              <a:xfrm rot="8571120">
                <a:off x="5341779" y="786719"/>
                <a:ext cx="1260475" cy="4265612"/>
              </a:xfrm>
              <a:custGeom>
                <a:avLst/>
                <a:gdLst>
                  <a:gd name="T0" fmla="*/ 2147483647 w 1750"/>
                  <a:gd name="T1" fmla="*/ 2147483647 h 5527"/>
                  <a:gd name="T2" fmla="*/ 2147483647 w 1750"/>
                  <a:gd name="T3" fmla="*/ 2147483647 h 5527"/>
                  <a:gd name="T4" fmla="*/ 2147483647 w 1750"/>
                  <a:gd name="T5" fmla="*/ 2147483647 h 5527"/>
                  <a:gd name="T6" fmla="*/ 2147483647 w 1750"/>
                  <a:gd name="T7" fmla="*/ 2147483647 h 5527"/>
                  <a:gd name="T8" fmla="*/ 0 w 1750"/>
                  <a:gd name="T9" fmla="*/ 2147483647 h 5527"/>
                  <a:gd name="T10" fmla="*/ 2147483647 w 1750"/>
                  <a:gd name="T11" fmla="*/ 0 h 5527"/>
                  <a:gd name="T12" fmla="*/ 2147483647 w 1750"/>
                  <a:gd name="T13" fmla="*/ 2147483647 h 55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50"/>
                  <a:gd name="T22" fmla="*/ 0 h 5527"/>
                  <a:gd name="T23" fmla="*/ 1750 w 1750"/>
                  <a:gd name="T24" fmla="*/ 5527 h 55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50" h="5527">
                    <a:moveTo>
                      <a:pt x="1750" y="272"/>
                    </a:moveTo>
                    <a:cubicBezTo>
                      <a:pt x="891" y="777"/>
                      <a:pt x="314" y="1710"/>
                      <a:pt x="314" y="2778"/>
                    </a:cubicBezTo>
                    <a:cubicBezTo>
                      <a:pt x="314" y="3825"/>
                      <a:pt x="868" y="4743"/>
                      <a:pt x="1699" y="5254"/>
                    </a:cubicBezTo>
                    <a:lnTo>
                      <a:pt x="1542" y="5527"/>
                    </a:lnTo>
                    <a:cubicBezTo>
                      <a:pt x="617" y="4961"/>
                      <a:pt x="0" y="3942"/>
                      <a:pt x="0" y="2778"/>
                    </a:cubicBezTo>
                    <a:cubicBezTo>
                      <a:pt x="0" y="1594"/>
                      <a:pt x="640" y="559"/>
                      <a:pt x="1593" y="0"/>
                    </a:cubicBezTo>
                    <a:lnTo>
                      <a:pt x="1750" y="272"/>
                    </a:lnTo>
                    <a:close/>
                  </a:path>
                </a:pathLst>
              </a:custGeom>
              <a:solidFill>
                <a:srgbClr val="003686"/>
              </a:solidFill>
              <a:ln w="9525">
                <a:solidFill>
                  <a:srgbClr val="003686"/>
                </a:solidFill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7"/>
              <p:cNvSpPr/>
              <p:nvPr/>
            </p:nvSpPr>
            <p:spPr bwMode="auto">
              <a:xfrm rot="1033530">
                <a:off x="2129249" y="1263055"/>
                <a:ext cx="1665983" cy="4154091"/>
              </a:xfrm>
              <a:custGeom>
                <a:avLst/>
                <a:gdLst>
                  <a:gd name="T0" fmla="*/ 2147483647 w 1750"/>
                  <a:gd name="T1" fmla="*/ 2147483647 h 5527"/>
                  <a:gd name="T2" fmla="*/ 2147483647 w 1750"/>
                  <a:gd name="T3" fmla="*/ 2147483647 h 5527"/>
                  <a:gd name="T4" fmla="*/ 2147483647 w 1750"/>
                  <a:gd name="T5" fmla="*/ 2147483647 h 5527"/>
                  <a:gd name="T6" fmla="*/ 2147483647 w 1750"/>
                  <a:gd name="T7" fmla="*/ 2147483647 h 5527"/>
                  <a:gd name="T8" fmla="*/ 0 w 1750"/>
                  <a:gd name="T9" fmla="*/ 2147483647 h 5527"/>
                  <a:gd name="T10" fmla="*/ 2147483647 w 1750"/>
                  <a:gd name="T11" fmla="*/ 0 h 5527"/>
                  <a:gd name="T12" fmla="*/ 2147483647 w 1750"/>
                  <a:gd name="T13" fmla="*/ 2147483647 h 55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50"/>
                  <a:gd name="T22" fmla="*/ 0 h 5527"/>
                  <a:gd name="T23" fmla="*/ 1750 w 1750"/>
                  <a:gd name="T24" fmla="*/ 5527 h 55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50" h="5527">
                    <a:moveTo>
                      <a:pt x="1750" y="272"/>
                    </a:moveTo>
                    <a:cubicBezTo>
                      <a:pt x="891" y="777"/>
                      <a:pt x="314" y="1710"/>
                      <a:pt x="314" y="2778"/>
                    </a:cubicBezTo>
                    <a:cubicBezTo>
                      <a:pt x="314" y="3825"/>
                      <a:pt x="868" y="4743"/>
                      <a:pt x="1699" y="5254"/>
                    </a:cubicBezTo>
                    <a:lnTo>
                      <a:pt x="1542" y="5527"/>
                    </a:lnTo>
                    <a:cubicBezTo>
                      <a:pt x="617" y="4961"/>
                      <a:pt x="0" y="3942"/>
                      <a:pt x="0" y="2778"/>
                    </a:cubicBezTo>
                    <a:cubicBezTo>
                      <a:pt x="0" y="1594"/>
                      <a:pt x="640" y="559"/>
                      <a:pt x="1593" y="0"/>
                    </a:cubicBezTo>
                    <a:lnTo>
                      <a:pt x="1750" y="272"/>
                    </a:lnTo>
                    <a:close/>
                  </a:path>
                </a:pathLst>
              </a:custGeom>
              <a:solidFill>
                <a:srgbClr val="003686"/>
              </a:solidFill>
              <a:ln w="9525">
                <a:solidFill>
                  <a:srgbClr val="003686"/>
                </a:solidFill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 flipH="1" flipV="1">
                <a:off x="2937515" y="3132274"/>
                <a:ext cx="1003059" cy="479604"/>
              </a:xfrm>
              <a:prstGeom prst="line">
                <a:avLst/>
              </a:prstGeom>
              <a:solidFill>
                <a:srgbClr val="003686"/>
              </a:solidFill>
              <a:ln w="38100">
                <a:solidFill>
                  <a:srgbClr val="003686"/>
                </a:solidFill>
                <a:miter lim="800000"/>
                <a:tailEnd type="triangle" w="lg" len="lg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 flipH="1">
                <a:off x="3392880" y="4178435"/>
                <a:ext cx="826543" cy="572160"/>
              </a:xfrm>
              <a:prstGeom prst="line">
                <a:avLst/>
              </a:prstGeom>
              <a:solidFill>
                <a:srgbClr val="003686"/>
              </a:solidFill>
              <a:ln w="38100">
                <a:solidFill>
                  <a:srgbClr val="003686"/>
                </a:solidFill>
                <a:miter lim="800000"/>
                <a:tailEnd type="triangle" w="lg" len="lg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Line 11"/>
              <p:cNvSpPr>
                <a:spLocks noChangeShapeType="1"/>
              </p:cNvSpPr>
              <p:nvPr/>
            </p:nvSpPr>
            <p:spPr bwMode="auto">
              <a:xfrm flipH="1" flipV="1">
                <a:off x="4563409" y="2365698"/>
                <a:ext cx="31096" cy="921976"/>
              </a:xfrm>
              <a:prstGeom prst="line">
                <a:avLst/>
              </a:prstGeom>
              <a:solidFill>
                <a:srgbClr val="003686"/>
              </a:solidFill>
              <a:ln w="38100">
                <a:solidFill>
                  <a:srgbClr val="003686"/>
                </a:solidFill>
                <a:miter lim="800000"/>
                <a:tailEnd type="triangle" w="lg" len="lg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-336667" y="4606741"/>
                <a:ext cx="1785949" cy="487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kern="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</a:rPr>
                  <a:t>IT</a:t>
                </a:r>
                <a:r>
                  <a:rPr lang="zh-CN" altLang="en-US" kern="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</a:rPr>
                  <a:t>基础设施</a:t>
                </a:r>
                <a:endParaRPr lang="zh-CN" altLang="zh-CN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-428565" y="1827182"/>
                <a:ext cx="2171282" cy="487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</a:rPr>
                  <a:t>共性技术软件</a:t>
                </a:r>
                <a:endParaRPr lang="zh-CN" altLang="zh-CN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7443552" y="3205805"/>
                <a:ext cx="2537517" cy="487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</a:rPr>
                  <a:t>科学数据资源</a:t>
                </a:r>
                <a:endParaRPr lang="zh-CN" altLang="zh-CN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1645770" y="4079536"/>
                <a:ext cx="1354136" cy="1352550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椭圆 69"/>
              <p:cNvSpPr/>
              <p:nvPr/>
            </p:nvSpPr>
            <p:spPr>
              <a:xfrm>
                <a:off x="6212653" y="2653142"/>
                <a:ext cx="1352797" cy="1319229"/>
              </a:xfrm>
              <a:prstGeom prst="ellipse">
                <a:avLst/>
              </a:prstGeom>
              <a:blipFill>
                <a:blip r:embed="rId4"/>
                <a:srcRect/>
                <a:stretch>
                  <a:fillRect l="-21000" r="-21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1" name="矩形 32"/>
              <p:cNvSpPr>
                <a:spLocks noChangeArrowheads="1"/>
              </p:cNvSpPr>
              <p:nvPr/>
            </p:nvSpPr>
            <p:spPr bwMode="auto">
              <a:xfrm>
                <a:off x="2788834" y="4729375"/>
                <a:ext cx="4183401" cy="52860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科研信息化应用平台</a:t>
                </a:r>
                <a:endPara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5389818" y="1068999"/>
                <a:ext cx="2137167" cy="487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/>
                  </a:rPr>
                  <a:t>专业模型工具</a:t>
                </a:r>
                <a:endParaRPr lang="zh-CN" altLang="zh-CN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4019965" y="924022"/>
                <a:ext cx="1368152" cy="1368152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7" name="椭圆 76"/>
              <p:cNvSpPr/>
              <p:nvPr/>
            </p:nvSpPr>
            <p:spPr>
              <a:xfrm>
                <a:off x="1628463" y="2043956"/>
                <a:ext cx="1296145" cy="129614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79" name="Picture 4" descr="http://ltcs.pku.edu.cn/image/20146161201191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4" b="5884"/>
            <a:stretch/>
          </p:blipFill>
          <p:spPr bwMode="auto">
            <a:xfrm>
              <a:off x="3879418" y="3431613"/>
              <a:ext cx="1705461" cy="876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文本框 19"/>
          <p:cNvSpPr txBox="1"/>
          <p:nvPr/>
        </p:nvSpPr>
        <p:spPr>
          <a:xfrm>
            <a:off x="1356720" y="5292305"/>
            <a:ext cx="753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	</a:t>
            </a:r>
            <a:r>
              <a:rPr lang="zh-CN" altLang="en-US" sz="2000" dirty="0" smtClean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单一要素发展→多要素融合</a:t>
            </a:r>
            <a:r>
              <a:rPr lang="en-US" altLang="zh-CN" sz="2000" dirty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r>
              <a:rPr lang="en-US" altLang="zh-CN" sz="2000" dirty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2000" dirty="0" smtClean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000" dirty="0" smtClean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小样本数据→大数据</a:t>
            </a:r>
            <a:r>
              <a:rPr lang="en-US" altLang="zh-CN" sz="2000" dirty="0" smtClean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</a:p>
          <a:p>
            <a:r>
              <a:rPr lang="zh-CN" altLang="en-US" sz="2000" dirty="0" smtClean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独立建设→社区联盟</a:t>
            </a:r>
            <a:endParaRPr lang="zh-CN" altLang="en-US" sz="2000" dirty="0">
              <a:solidFill>
                <a:srgbClr val="0420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8458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科研信息化</a:t>
            </a:r>
            <a:r>
              <a:rPr lang="zh-CN" altLang="en-US" dirty="0" smtClean="0"/>
              <a:t>应用平台概念设计</a:t>
            </a:r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2406150" y="2459068"/>
            <a:ext cx="6180371" cy="1869517"/>
          </a:xfrm>
          <a:prstGeom prst="round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406150" y="4328586"/>
            <a:ext cx="6185608" cy="965262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406150" y="5293847"/>
            <a:ext cx="6185608" cy="942166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576987" y="5961930"/>
            <a:ext cx="1836696" cy="2295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高性能计算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2634853" y="5961930"/>
            <a:ext cx="1836696" cy="2295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高速网络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519122" y="5961930"/>
            <a:ext cx="1836696" cy="2295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海量存储与备份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2634852" y="5650136"/>
            <a:ext cx="3837383" cy="2295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虚拟化软件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634852" y="5364101"/>
            <a:ext cx="5706877" cy="2295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设施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资源池</a:t>
            </a:r>
          </a:p>
        </p:txBody>
      </p:sp>
      <p:sp>
        <p:nvSpPr>
          <p:cNvPr id="15" name="五边形 14"/>
          <p:cNvSpPr/>
          <p:nvPr/>
        </p:nvSpPr>
        <p:spPr>
          <a:xfrm>
            <a:off x="755576" y="1569881"/>
            <a:ext cx="1429876" cy="656036"/>
          </a:xfrm>
          <a:prstGeom prst="homePlate">
            <a:avLst/>
          </a:prstGeom>
          <a:solidFill>
            <a:srgbClr val="4472C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endParaRPr kumimoji="0" lang="en-US" altLang="zh-CN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应用示范</a:t>
            </a:r>
          </a:p>
        </p:txBody>
      </p:sp>
      <p:sp>
        <p:nvSpPr>
          <p:cNvPr id="16" name="五边形 15"/>
          <p:cNvSpPr/>
          <p:nvPr/>
        </p:nvSpPr>
        <p:spPr>
          <a:xfrm>
            <a:off x="755576" y="3067056"/>
            <a:ext cx="1429876" cy="656036"/>
          </a:xfrm>
          <a:prstGeom prst="homePlate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大数据应用</a:t>
            </a:r>
            <a:endParaRPr kumimoji="0" lang="en-US" altLang="zh-CN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支撑平台</a:t>
            </a:r>
          </a:p>
        </p:txBody>
      </p:sp>
      <p:sp>
        <p:nvSpPr>
          <p:cNvPr id="17" name="五边形 16"/>
          <p:cNvSpPr/>
          <p:nvPr/>
        </p:nvSpPr>
        <p:spPr>
          <a:xfrm>
            <a:off x="755576" y="4503280"/>
            <a:ext cx="1429876" cy="656036"/>
          </a:xfrm>
          <a:prstGeom prst="homePlat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</a:t>
            </a:r>
            <a:endParaRPr kumimoji="0" lang="en-US" altLang="zh-CN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数据资源</a:t>
            </a:r>
          </a:p>
        </p:txBody>
      </p:sp>
      <p:sp>
        <p:nvSpPr>
          <p:cNvPr id="18" name="五边形 17"/>
          <p:cNvSpPr/>
          <p:nvPr/>
        </p:nvSpPr>
        <p:spPr>
          <a:xfrm>
            <a:off x="755576" y="5441009"/>
            <a:ext cx="1429876" cy="656036"/>
          </a:xfrm>
          <a:prstGeom prst="homePlate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CN" altLang="en-US" sz="1600" b="1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基础设施云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6574205" y="5663940"/>
            <a:ext cx="1771100" cy="2295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  <p:sp>
        <p:nvSpPr>
          <p:cNvPr id="20" name="圆柱形 19"/>
          <p:cNvSpPr/>
          <p:nvPr/>
        </p:nvSpPr>
        <p:spPr>
          <a:xfrm>
            <a:off x="2724074" y="4469705"/>
            <a:ext cx="1705504" cy="305069"/>
          </a:xfrm>
          <a:prstGeom prst="can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空间物理数据资源库</a:t>
            </a:r>
          </a:p>
        </p:txBody>
      </p:sp>
      <p:sp>
        <p:nvSpPr>
          <p:cNvPr id="21" name="圆柱形 20"/>
          <p:cNvSpPr/>
          <p:nvPr/>
        </p:nvSpPr>
        <p:spPr>
          <a:xfrm>
            <a:off x="4635569" y="4870205"/>
            <a:ext cx="1705504" cy="305069"/>
          </a:xfrm>
          <a:prstGeom prst="can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空间地球科学数据资源库</a:t>
            </a:r>
          </a:p>
        </p:txBody>
      </p:sp>
      <p:sp>
        <p:nvSpPr>
          <p:cNvPr id="22" name="圆柱形 21"/>
          <p:cNvSpPr/>
          <p:nvPr/>
        </p:nvSpPr>
        <p:spPr>
          <a:xfrm>
            <a:off x="6513848" y="4469705"/>
            <a:ext cx="1705504" cy="305069"/>
          </a:xfrm>
          <a:prstGeom prst="can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行星科学数据资源库</a:t>
            </a:r>
          </a:p>
        </p:txBody>
      </p:sp>
      <p:sp>
        <p:nvSpPr>
          <p:cNvPr id="23" name="圆柱形 22"/>
          <p:cNvSpPr/>
          <p:nvPr/>
        </p:nvSpPr>
        <p:spPr>
          <a:xfrm>
            <a:off x="2724074" y="4870205"/>
            <a:ext cx="1705504" cy="305069"/>
          </a:xfrm>
          <a:prstGeom prst="can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微重力科学数据资源库</a:t>
            </a:r>
          </a:p>
        </p:txBody>
      </p:sp>
      <p:sp>
        <p:nvSpPr>
          <p:cNvPr id="24" name="圆柱形 23"/>
          <p:cNvSpPr/>
          <p:nvPr/>
        </p:nvSpPr>
        <p:spPr>
          <a:xfrm>
            <a:off x="6529826" y="4870205"/>
            <a:ext cx="1705504" cy="305069"/>
          </a:xfrm>
          <a:prstGeom prst="can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406150" y="1268760"/>
            <a:ext cx="6180372" cy="1200458"/>
          </a:xfrm>
          <a:prstGeom prst="roundRect">
            <a:avLst/>
          </a:prstGeom>
          <a:solidFill>
            <a:srgbClr val="4472C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3339811" y="1361611"/>
            <a:ext cx="1899461" cy="21739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协同论证</a:t>
            </a:r>
            <a:endParaRPr lang="zh-CN" altLang="en-US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634853" y="1440098"/>
            <a:ext cx="591332" cy="5959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altLang="en-US" sz="1400" b="1" i="1" dirty="0">
                <a:solidFill>
                  <a:prstClr val="white"/>
                </a:solidFill>
                <a:latin typeface="黑体" panose="02010609060101010101" pitchFamily="49" charset="-122"/>
              </a:rPr>
              <a:t>科学卫星任务支持</a:t>
            </a:r>
            <a:endParaRPr lang="en-US" altLang="zh-CN" sz="1400" b="1" i="1" dirty="0">
              <a:solidFill>
                <a:prstClr val="white"/>
              </a:solidFill>
              <a:latin typeface="黑体" panose="02010609060101010101" pitchFamily="49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6354078" y="1331430"/>
            <a:ext cx="2022598" cy="38769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高能天文多维度数据</a:t>
            </a:r>
            <a:endParaRPr lang="en-US" altLang="zh-CN" sz="1200" kern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特征识别与发现</a:t>
            </a:r>
            <a:endParaRPr lang="en-US" altLang="zh-CN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580112" y="1367676"/>
            <a:ext cx="630440" cy="9359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i="1" dirty="0">
                <a:solidFill>
                  <a:prstClr val="white"/>
                </a:solidFill>
                <a:latin typeface="黑体" panose="02010609060101010101" pitchFamily="49" charset="-122"/>
              </a:rPr>
              <a:t>科学知识发现</a:t>
            </a:r>
            <a:endParaRPr lang="en-US" altLang="zh-CN" sz="1400" b="1" i="1" dirty="0">
              <a:solidFill>
                <a:prstClr val="white"/>
              </a:solidFill>
              <a:latin typeface="黑体" panose="02010609060101010101" pitchFamily="49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3339811" y="1629357"/>
            <a:ext cx="1899461" cy="21739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数字卫星</a:t>
            </a:r>
            <a:endParaRPr lang="zh-CN" altLang="en-US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339811" y="1897104"/>
            <a:ext cx="1899461" cy="21739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载荷健康诊断</a:t>
            </a:r>
            <a:endParaRPr lang="zh-CN" altLang="en-US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354078" y="1761083"/>
            <a:ext cx="2022598" cy="38769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交互式太阳风</a:t>
            </a:r>
            <a:r>
              <a:rPr lang="en-US" altLang="zh-CN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磁层相互作用数据可视分析</a:t>
            </a:r>
            <a:endParaRPr lang="en-US" altLang="zh-CN" sz="1200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3339811" y="2164851"/>
            <a:ext cx="1899461" cy="21739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1200" i="1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200" i="1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343155" y="2188599"/>
            <a:ext cx="2036392" cy="21739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1200" i="1" kern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200" i="1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476833" y="4008720"/>
            <a:ext cx="2128255" cy="28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可计算的时空框架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3203424" y="3206341"/>
            <a:ext cx="2568751" cy="21781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映射</a:t>
            </a:r>
          </a:p>
        </p:txBody>
      </p:sp>
      <p:sp>
        <p:nvSpPr>
          <p:cNvPr id="37" name="圆角矩形 36"/>
          <p:cNvSpPr/>
          <p:nvPr/>
        </p:nvSpPr>
        <p:spPr>
          <a:xfrm>
            <a:off x="2697426" y="2591999"/>
            <a:ext cx="429009" cy="14406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误差估计</a:t>
            </a:r>
          </a:p>
        </p:txBody>
      </p:sp>
      <p:sp>
        <p:nvSpPr>
          <p:cNvPr id="38" name="圆柱形 37"/>
          <p:cNvSpPr/>
          <p:nvPr/>
        </p:nvSpPr>
        <p:spPr>
          <a:xfrm>
            <a:off x="4618962" y="4469705"/>
            <a:ext cx="1705504" cy="305069"/>
          </a:xfrm>
          <a:prstGeom prst="can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空间天文数据资源库</a:t>
            </a:r>
          </a:p>
        </p:txBody>
      </p:sp>
      <p:sp>
        <p:nvSpPr>
          <p:cNvPr id="39" name="圆角矩形 38"/>
          <p:cNvSpPr/>
          <p:nvPr/>
        </p:nvSpPr>
        <p:spPr>
          <a:xfrm>
            <a:off x="3200124" y="2592902"/>
            <a:ext cx="1271426" cy="2289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检索发现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7020271" y="2591021"/>
            <a:ext cx="1345615" cy="23802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可视分析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5864652" y="3206341"/>
            <a:ext cx="0" cy="819954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ysDash"/>
          </a:ln>
          <a:effectLst/>
        </p:spPr>
      </p:cxnSp>
      <p:sp>
        <p:nvSpPr>
          <p:cNvPr id="42" name="文本框 41"/>
          <p:cNvSpPr txBox="1"/>
          <p:nvPr/>
        </p:nvSpPr>
        <p:spPr>
          <a:xfrm>
            <a:off x="6012636" y="4022781"/>
            <a:ext cx="230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基于语义的组织模型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5998615" y="3789040"/>
            <a:ext cx="1147935" cy="2238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本体网络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7213613" y="3789040"/>
            <a:ext cx="1147935" cy="2238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标准规范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5998615" y="3191932"/>
            <a:ext cx="2361466" cy="2238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数据管理模型</a:t>
            </a:r>
          </a:p>
        </p:txBody>
      </p:sp>
      <p:sp>
        <p:nvSpPr>
          <p:cNvPr id="46" name="圆角矩形 45"/>
          <p:cNvSpPr/>
          <p:nvPr/>
        </p:nvSpPr>
        <p:spPr>
          <a:xfrm>
            <a:off x="3203424" y="2893816"/>
            <a:ext cx="5165357" cy="22039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系统集成</a:t>
            </a:r>
          </a:p>
        </p:txBody>
      </p:sp>
      <p:sp>
        <p:nvSpPr>
          <p:cNvPr id="47" name="圆角矩形 46"/>
          <p:cNvSpPr/>
          <p:nvPr/>
        </p:nvSpPr>
        <p:spPr>
          <a:xfrm>
            <a:off x="3203848" y="3511134"/>
            <a:ext cx="828000" cy="2238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拓扑构建</a:t>
            </a:r>
          </a:p>
        </p:txBody>
      </p:sp>
      <p:sp>
        <p:nvSpPr>
          <p:cNvPr id="48" name="圆角矩形 47"/>
          <p:cNvSpPr/>
          <p:nvPr/>
        </p:nvSpPr>
        <p:spPr>
          <a:xfrm>
            <a:off x="3203848" y="3811001"/>
            <a:ext cx="2583815" cy="21178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数据融合</a:t>
            </a:r>
          </a:p>
        </p:txBody>
      </p:sp>
      <p:sp>
        <p:nvSpPr>
          <p:cNvPr id="49" name="圆角矩形 48"/>
          <p:cNvSpPr/>
          <p:nvPr/>
        </p:nvSpPr>
        <p:spPr>
          <a:xfrm>
            <a:off x="4094552" y="3511134"/>
            <a:ext cx="828000" cy="2238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时空</a:t>
            </a: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</a:t>
            </a:r>
          </a:p>
        </p:txBody>
      </p:sp>
      <p:sp>
        <p:nvSpPr>
          <p:cNvPr id="51" name="圆角矩形 50"/>
          <p:cNvSpPr/>
          <p:nvPr/>
        </p:nvSpPr>
        <p:spPr>
          <a:xfrm>
            <a:off x="5998615" y="3497977"/>
            <a:ext cx="2361466" cy="2238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数据字典</a:t>
            </a:r>
          </a:p>
        </p:txBody>
      </p:sp>
      <p:sp>
        <p:nvSpPr>
          <p:cNvPr id="52" name="圆角矩形 51"/>
          <p:cNvSpPr/>
          <p:nvPr/>
        </p:nvSpPr>
        <p:spPr>
          <a:xfrm>
            <a:off x="4966632" y="3509437"/>
            <a:ext cx="828000" cy="2238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存储方案</a:t>
            </a:r>
          </a:p>
        </p:txBody>
      </p:sp>
      <p:sp>
        <p:nvSpPr>
          <p:cNvPr id="53" name="圆角矩形 52"/>
          <p:cNvSpPr/>
          <p:nvPr/>
        </p:nvSpPr>
        <p:spPr>
          <a:xfrm>
            <a:off x="4501444" y="2584760"/>
            <a:ext cx="1229519" cy="23707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物理重构</a:t>
            </a:r>
          </a:p>
        </p:txBody>
      </p:sp>
      <p:sp>
        <p:nvSpPr>
          <p:cNvPr id="54" name="圆角矩形 53"/>
          <p:cNvSpPr/>
          <p:nvPr/>
        </p:nvSpPr>
        <p:spPr>
          <a:xfrm>
            <a:off x="5760857" y="2584225"/>
            <a:ext cx="1229519" cy="23707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200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关联挖掘</a:t>
            </a:r>
          </a:p>
        </p:txBody>
      </p:sp>
    </p:spTree>
    <p:extLst>
      <p:ext uri="{BB962C8B-B14F-4D97-AF65-F5344CB8AC3E}">
        <p14:creationId xmlns:p14="http://schemas.microsoft.com/office/powerpoint/2010/main" val="960411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集中突破技术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29178" y="1772816"/>
            <a:ext cx="2844000" cy="36933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数字空间引擎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4227" y="2142148"/>
            <a:ext cx="461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包括时空数据组织、科学可视化、科学计算等应用引擎技术，是新一代科研信息化应用平台的基础。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1560" y="4978360"/>
            <a:ext cx="461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充分利用其他领域发展的先进技术，针对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空间科学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领域应用特征，实现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不同要素层级之间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的融合，构建本领域专用的基础设施云。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6512" y="3100318"/>
            <a:ext cx="2844000" cy="36933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基于机器学习的知识发现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1560" y="3469650"/>
            <a:ext cx="461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利用认知模型等大数据分析技术，实现数据驱动的科学发现过程，研制具有自主知识产权的学科专业工具与模型。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6" descr="wps_clip_image-2508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6829" r="2903" b="8756"/>
          <a:stretch/>
        </p:blipFill>
        <p:spPr bwMode="auto">
          <a:xfrm>
            <a:off x="6012160" y="1556792"/>
            <a:ext cx="2661630" cy="21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326512" y="4438113"/>
            <a:ext cx="2844000" cy="369332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资源融合与虚拟化技术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 descr="暗物质能量方程 的图像结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93" y="4191873"/>
            <a:ext cx="2664297" cy="17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s4.sinaimg.cn/mw690/001wYlX7ty6TvYZ0TSza3&amp;69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t="7134"/>
          <a:stretch/>
        </p:blipFill>
        <p:spPr bwMode="auto">
          <a:xfrm>
            <a:off x="6009493" y="3039745"/>
            <a:ext cx="2664297" cy="14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95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行政工作\空间科学LOGO 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19872" y="3356992"/>
            <a:ext cx="1872208" cy="1864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907704" y="620688"/>
            <a:ext cx="5616624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endParaRPr lang="en-US" altLang="zh-CN" sz="4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5400" b="1" spc="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谢 谢！</a:t>
            </a:r>
            <a:endParaRPr lang="en-US" altLang="zh-CN" sz="5400" b="1" spc="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7992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空间科学的学科</a:t>
            </a:r>
            <a:r>
              <a:rPr lang="zh-CN" altLang="en-US"/>
              <a:t>方向</a:t>
            </a:r>
            <a:endParaRPr lang="zh-CN" altLang="en-US" dirty="0"/>
          </a:p>
        </p:txBody>
      </p: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477046" y="1615584"/>
            <a:ext cx="2859712" cy="285945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>
              <a:lnSpc>
                <a:spcPct val="12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zh-CN" altLang="en-US" sz="2000" dirty="0" smtClean="0">
                <a:latin typeface="微软雅黑"/>
                <a:ea typeface="微软雅黑"/>
              </a:rPr>
              <a:t>以</a:t>
            </a:r>
            <a:r>
              <a:rPr lang="zh-CN" altLang="en-US" sz="2000" dirty="0">
                <a:latin typeface="微软雅黑"/>
                <a:ea typeface="微软雅黑"/>
              </a:rPr>
              <a:t>航天器（科学卫星</a:t>
            </a:r>
            <a:r>
              <a:rPr lang="en-US" altLang="zh-CN" sz="2000" dirty="0">
                <a:latin typeface="微软雅黑"/>
                <a:ea typeface="微软雅黑"/>
              </a:rPr>
              <a:t>/</a:t>
            </a:r>
            <a:r>
              <a:rPr lang="zh-CN" altLang="en-US" sz="2000" dirty="0">
                <a:latin typeface="微软雅黑"/>
                <a:ea typeface="微软雅黑"/>
              </a:rPr>
              <a:t>飞船</a:t>
            </a:r>
            <a:r>
              <a:rPr lang="en-US" altLang="zh-CN" sz="2000" dirty="0">
                <a:latin typeface="微软雅黑"/>
                <a:ea typeface="微软雅黑"/>
              </a:rPr>
              <a:t>/</a:t>
            </a:r>
            <a:r>
              <a:rPr lang="zh-CN" altLang="en-US" sz="2000" dirty="0">
                <a:latin typeface="微软雅黑"/>
                <a:ea typeface="微软雅黑"/>
              </a:rPr>
              <a:t>空间站等）为主要平台，研究发生在地球、日地空间、行星际空间乃至整个宇宙空间的物理、天文、化学以及生命等自然现象及其规律的</a:t>
            </a:r>
            <a:r>
              <a:rPr lang="zh-CN" altLang="en-US" sz="2000" dirty="0" smtClean="0">
                <a:latin typeface="微软雅黑"/>
                <a:ea typeface="微软雅黑"/>
              </a:rPr>
              <a:t>科学。</a:t>
            </a:r>
            <a:endParaRPr lang="en-US" altLang="zh-CN" sz="2000" dirty="0" smtClean="0">
              <a:latin typeface="微软雅黑"/>
              <a:ea typeface="微软雅黑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31840" y="5337502"/>
            <a:ext cx="46916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ct val="10000"/>
              </a:spcBef>
            </a:pPr>
            <a:r>
              <a:rPr lang="zh-CN" altLang="en-US" sz="2000" b="1" u="sng" smtClean="0">
                <a:solidFill>
                  <a:srgbClr val="C00000"/>
                </a:solidFill>
                <a:latin typeface="微软雅黑"/>
                <a:ea typeface="微软雅黑"/>
              </a:rPr>
              <a:t>宇宙</a:t>
            </a:r>
            <a:r>
              <a:rPr lang="zh-CN" altLang="en-US" sz="2000" b="1" u="sng" dirty="0">
                <a:solidFill>
                  <a:srgbClr val="C00000"/>
                </a:solidFill>
                <a:latin typeface="微软雅黑"/>
                <a:ea typeface="微软雅黑"/>
              </a:rPr>
              <a:t>和生命是如何起源和</a:t>
            </a:r>
            <a:r>
              <a:rPr lang="zh-CN" altLang="en-US" sz="2000" b="1" u="sng">
                <a:solidFill>
                  <a:srgbClr val="C00000"/>
                </a:solidFill>
                <a:latin typeface="微软雅黑"/>
                <a:ea typeface="微软雅黑"/>
              </a:rPr>
              <a:t>演化</a:t>
            </a:r>
            <a:r>
              <a:rPr lang="zh-CN" altLang="en-US" sz="2000" b="1" u="sng" smtClean="0">
                <a:solidFill>
                  <a:srgbClr val="C00000"/>
                </a:solidFill>
                <a:latin typeface="微软雅黑"/>
                <a:ea typeface="微软雅黑"/>
              </a:rPr>
              <a:t>的</a:t>
            </a:r>
            <a:endParaRPr lang="en-US" altLang="zh-CN" sz="2000" dirty="0">
              <a:solidFill>
                <a:srgbClr val="C00000"/>
              </a:solidFill>
              <a:latin typeface="微软雅黑"/>
              <a:ea typeface="微软雅黑"/>
            </a:endParaRPr>
          </a:p>
          <a:p>
            <a:pPr lvl="0" algn="ctr">
              <a:lnSpc>
                <a:spcPct val="120000"/>
              </a:lnSpc>
              <a:spcBef>
                <a:spcPct val="10000"/>
              </a:spcBef>
            </a:pPr>
            <a:r>
              <a:rPr lang="zh-CN" altLang="en-US" sz="2000" b="1" u="sng" smtClean="0">
                <a:solidFill>
                  <a:srgbClr val="C00000"/>
                </a:solidFill>
                <a:latin typeface="微软雅黑"/>
                <a:ea typeface="微软雅黑"/>
              </a:rPr>
              <a:t>太阳系</a:t>
            </a:r>
            <a:r>
              <a:rPr lang="zh-CN" altLang="en-US" sz="2000" b="1" u="sng" dirty="0">
                <a:solidFill>
                  <a:srgbClr val="C00000"/>
                </a:solidFill>
                <a:latin typeface="微软雅黑"/>
                <a:ea typeface="微软雅黑"/>
              </a:rPr>
              <a:t>与人类的关系是</a:t>
            </a:r>
            <a:r>
              <a:rPr lang="zh-CN" altLang="en-US" sz="2000" b="1" u="sng">
                <a:solidFill>
                  <a:srgbClr val="C00000"/>
                </a:solidFill>
                <a:latin typeface="微软雅黑"/>
                <a:ea typeface="微软雅黑"/>
              </a:rPr>
              <a:t>怎样</a:t>
            </a:r>
            <a:r>
              <a:rPr lang="zh-CN" altLang="en-US" sz="2000" b="1" u="sng" smtClean="0">
                <a:solidFill>
                  <a:srgbClr val="C00000"/>
                </a:solidFill>
                <a:latin typeface="微软雅黑"/>
                <a:ea typeface="微软雅黑"/>
              </a:rPr>
              <a:t>的</a:t>
            </a:r>
            <a:endParaRPr lang="en-US" altLang="zh-CN" sz="2000" dirty="0">
              <a:solidFill>
                <a:srgbClr val="C00000"/>
              </a:solidFill>
              <a:latin typeface="微软雅黑"/>
              <a:ea typeface="微软雅黑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1600" y="5445223"/>
            <a:ext cx="2438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i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两大主题</a:t>
            </a:r>
            <a:endParaRPr lang="zh-CN" altLang="en-US" sz="3600" b="1" i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4816" y="1376634"/>
            <a:ext cx="5589184" cy="3780558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 bwMode="auto">
          <a:xfrm>
            <a:off x="539552" y="5195228"/>
            <a:ext cx="8064896" cy="1042084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9194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 bwMode="auto">
          <a:xfrm>
            <a:off x="4644008" y="4672619"/>
            <a:ext cx="3413702" cy="1996741"/>
          </a:xfrm>
          <a:prstGeom prst="roundRect">
            <a:avLst/>
          </a:prstGeom>
          <a:solidFill>
            <a:srgbClr val="00FFCC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8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52" y="5452056"/>
            <a:ext cx="1112837" cy="804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圆角矩形 80"/>
          <p:cNvSpPr/>
          <p:nvPr/>
        </p:nvSpPr>
        <p:spPr bwMode="auto">
          <a:xfrm>
            <a:off x="5172660" y="1300423"/>
            <a:ext cx="3413702" cy="1996741"/>
          </a:xfrm>
          <a:prstGeom prst="roundRect">
            <a:avLst/>
          </a:prstGeom>
          <a:solidFill>
            <a:srgbClr val="9966FF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" name="圆角矩形 74"/>
          <p:cNvSpPr/>
          <p:nvPr/>
        </p:nvSpPr>
        <p:spPr bwMode="auto">
          <a:xfrm>
            <a:off x="355767" y="2776525"/>
            <a:ext cx="3131840" cy="1783865"/>
          </a:xfrm>
          <a:prstGeom prst="roundRect">
            <a:avLst/>
          </a:prstGeom>
          <a:solidFill>
            <a:srgbClr val="00B0F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9" name="圆角矩形 68"/>
          <p:cNvSpPr/>
          <p:nvPr/>
        </p:nvSpPr>
        <p:spPr bwMode="auto">
          <a:xfrm>
            <a:off x="72008" y="1556792"/>
            <a:ext cx="3131840" cy="1783865"/>
          </a:xfrm>
          <a:prstGeom prst="roundRect">
            <a:avLst/>
          </a:prstGeom>
          <a:solidFill>
            <a:srgbClr val="0066FF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4" name="Picture 2" descr="http://www.nssc.ac.cn/xwdt2015/kydt2015/201703/W0201703084472767107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80" y="2116963"/>
            <a:ext cx="2263670" cy="1019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空间科学的主要研究模式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 rot="20618117">
            <a:off x="2578107" y="4281848"/>
            <a:ext cx="392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0066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以数据为主线的科学工作</a:t>
            </a:r>
            <a:endParaRPr lang="zh-CN" altLang="en-US" b="1">
              <a:solidFill>
                <a:srgbClr val="0066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47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45" y="4826139"/>
            <a:ext cx="1217612" cy="847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下弧形箭头 50"/>
          <p:cNvSpPr/>
          <p:nvPr/>
        </p:nvSpPr>
        <p:spPr bwMode="auto">
          <a:xfrm rot="20539194">
            <a:off x="1837389" y="3632886"/>
            <a:ext cx="5400600" cy="1179182"/>
          </a:xfrm>
          <a:prstGeom prst="curvedUpArrow">
            <a:avLst/>
          </a:prstGeom>
          <a:gradFill>
            <a:gsLst>
              <a:gs pos="0">
                <a:srgbClr val="002060"/>
              </a:gs>
              <a:gs pos="80000">
                <a:srgbClr val="0066FF"/>
              </a:gs>
              <a:gs pos="100000">
                <a:srgbClr val="0066FF"/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37368" y="4720869"/>
            <a:ext cx="170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6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数据获取</a:t>
            </a:r>
            <a:endParaRPr lang="zh-CN" altLang="en-US" sz="16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176765" y="5506129"/>
            <a:ext cx="174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6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数据应用</a:t>
            </a:r>
            <a:endParaRPr lang="zh-CN" altLang="en-US" sz="16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070367" y="3310068"/>
            <a:ext cx="151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6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科学产出</a:t>
            </a:r>
            <a:endParaRPr lang="zh-CN" altLang="en-US" sz="16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6" name="Picture 4" descr="http://www.nssc.ac.cn/xwdt2015/kydt2015/201611/W0201611245101754236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55" y="1401654"/>
            <a:ext cx="1830088" cy="113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50" y="1841759"/>
            <a:ext cx="1041068" cy="1328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743" y="1700808"/>
            <a:ext cx="825977" cy="794344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1627866" y="2532293"/>
            <a:ext cx="1016299" cy="609536"/>
            <a:chOff x="2049789" y="2243240"/>
            <a:chExt cx="930066" cy="557817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"/>
            <a:stretch/>
          </p:blipFill>
          <p:spPr bwMode="auto">
            <a:xfrm>
              <a:off x="2049789" y="2246546"/>
              <a:ext cx="897853" cy="5545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文本框 56"/>
            <p:cNvSpPr txBox="1"/>
            <p:nvPr/>
          </p:nvSpPr>
          <p:spPr>
            <a:xfrm>
              <a:off x="2425744" y="2243240"/>
              <a:ext cx="5541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smtClean="0">
                  <a:solidFill>
                    <a:schemeClr val="bg1"/>
                  </a:solidFill>
                </a:rPr>
                <a:t>ASOS</a:t>
              </a:r>
              <a:endParaRPr lang="zh-CN" altLang="en-US" sz="1050">
                <a:solidFill>
                  <a:schemeClr val="bg1"/>
                </a:solidFill>
              </a:endParaRPr>
            </a:p>
          </p:txBody>
        </p:sp>
      </p:grpSp>
      <p:pic>
        <p:nvPicPr>
          <p:cNvPr id="62" name="Picture 2" descr="http://www.ihep.cas.cn/zt/sq35/images/HXM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3658" y="1841956"/>
            <a:ext cx="993966" cy="652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" name="文本框 57"/>
          <p:cNvSpPr txBox="1"/>
          <p:nvPr/>
        </p:nvSpPr>
        <p:spPr>
          <a:xfrm>
            <a:off x="596351" y="1819829"/>
            <a:ext cx="735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悟</a:t>
            </a:r>
            <a:r>
              <a:rPr lang="zh-CN" altLang="en-US" sz="11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空号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Picture 26"/>
          <p:cNvPicPr/>
          <p:nvPr/>
        </p:nvPicPr>
        <p:blipFill>
          <a:blip r:embed="rId11"/>
          <a:stretch>
            <a:fillRect/>
          </a:stretch>
        </p:blipFill>
        <p:spPr>
          <a:xfrm>
            <a:off x="497830" y="2524964"/>
            <a:ext cx="996921" cy="616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" name="文本框 65"/>
          <p:cNvSpPr txBox="1"/>
          <p:nvPr/>
        </p:nvSpPr>
        <p:spPr>
          <a:xfrm>
            <a:off x="501884" y="2533645"/>
            <a:ext cx="735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墨子号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7" name="Picture 8" descr="http://www.kepu.net.cn/gb/kpdt/gb/special/innoexpo2013/zdjd/zdjd04/201307/W02013071961834633356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2" y="3411818"/>
            <a:ext cx="1338633" cy="1025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23444" r="13116" b="3319"/>
          <a:stretch>
            <a:fillRect/>
          </a:stretch>
        </p:blipFill>
        <p:spPr bwMode="auto">
          <a:xfrm>
            <a:off x="2050028" y="3425873"/>
            <a:ext cx="1369844" cy="983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文本框 62"/>
          <p:cNvSpPr txBox="1"/>
          <p:nvPr/>
        </p:nvSpPr>
        <p:spPr>
          <a:xfrm>
            <a:off x="2077073" y="3474359"/>
            <a:ext cx="1114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子午工程二期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31642" y="3429197"/>
            <a:ext cx="1114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子午工程一期</a:t>
            </a:r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72327" y="5125579"/>
            <a:ext cx="2029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天、地基科学探测工程</a:t>
            </a:r>
            <a:endParaRPr lang="zh-CN" altLang="en-US" sz="1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450046" y="3747125"/>
            <a:ext cx="2709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科学认知、前沿技术、行业应用</a:t>
            </a:r>
            <a:endParaRPr lang="zh-CN" altLang="en-US" sz="1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049880" y="5949142"/>
            <a:ext cx="2709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数据分析、物理建模、关联挖掘</a:t>
            </a:r>
            <a:endParaRPr lang="zh-CN" altLang="en-US" sz="1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" name="图片 78" descr="C:\Users\lenovo\AppData\Local\Temp\F8D8.tmp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28" y="1824326"/>
            <a:ext cx="868459" cy="640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8" name="文本框 77"/>
          <p:cNvSpPr txBox="1"/>
          <p:nvPr/>
        </p:nvSpPr>
        <p:spPr>
          <a:xfrm>
            <a:off x="1992581" y="1809696"/>
            <a:ext cx="6054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smtClean="0">
                <a:solidFill>
                  <a:schemeClr val="bg1"/>
                </a:solidFill>
              </a:rPr>
              <a:t>STEP</a:t>
            </a:r>
            <a:endParaRPr lang="zh-CN" altLang="en-US" sz="1050">
              <a:solidFill>
                <a:schemeClr val="bg1"/>
              </a:solidFill>
            </a:endParaRPr>
          </a:p>
        </p:txBody>
      </p:sp>
      <p:pic>
        <p:nvPicPr>
          <p:cNvPr id="3080" name="Picture 8" descr="http://www.nssc.ac.cn/xwdt2015/kydt2015/201605/W02016051731139614781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3"/>
          <a:stretch/>
        </p:blipFill>
        <p:spPr bwMode="auto">
          <a:xfrm>
            <a:off x="6270778" y="4815617"/>
            <a:ext cx="1462790" cy="961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ssc.ac.cn/xwdt2015/kydt2015/201607/W02016071930164833086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04" y="5681429"/>
            <a:ext cx="2232606" cy="785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1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科研信息化基础设施需求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3007" y="1448718"/>
            <a:ext cx="5390764" cy="47185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3059832" y="4941168"/>
            <a:ext cx="5293939" cy="108012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47864" y="5353471"/>
            <a:ext cx="107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基础设施</a:t>
            </a:r>
            <a:endPara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44008" y="5221398"/>
            <a:ext cx="107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共性技术</a:t>
            </a:r>
            <a:endParaRPr lang="en-US" altLang="zh-CN" sz="1400" b="1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endParaRPr lang="zh-CN" altLang="en-US" sz="14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68144" y="5221398"/>
            <a:ext cx="107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专业模型</a:t>
            </a:r>
            <a:endParaRPr lang="en-US" altLang="zh-CN" sz="1400" b="1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</a:t>
            </a:r>
            <a:endParaRPr lang="en-US" altLang="zh-CN" sz="1400" b="1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20272" y="5221398"/>
            <a:ext cx="107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科学数据</a:t>
            </a:r>
            <a:endParaRPr lang="en-US" altLang="zh-CN" sz="1400" b="1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en-US" altLang="zh-CN" sz="1400" b="1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8268" y="5241814"/>
            <a:ext cx="2052629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核心要素</a:t>
            </a:r>
            <a:endParaRPr lang="zh-CN" altLang="en-US" sz="36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8269" y="4047583"/>
            <a:ext cx="2052629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重大</a:t>
            </a:r>
            <a:r>
              <a:rPr lang="zh-CN" altLang="en-US" sz="3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任务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8269" y="2783281"/>
            <a:ext cx="2052629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两大</a:t>
            </a:r>
            <a:r>
              <a:rPr lang="zh-CN" altLang="en-US" sz="3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主题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8268" y="1613933"/>
            <a:ext cx="2052629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前沿探索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8514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科研信息化主要内涵</a:t>
            </a:r>
            <a:endParaRPr lang="zh-CN" altLang="en-US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457200" y="1340768"/>
            <a:ext cx="81534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50" lvl="1" indent="0" eaLnBrk="1" hangingPunct="1">
              <a:lnSpc>
                <a:spcPct val="120000"/>
              </a:lnSpc>
              <a:spcAft>
                <a:spcPts val="0"/>
              </a:spcAft>
              <a:buClr>
                <a:srgbClr val="F9751B"/>
              </a:buClr>
              <a:buFont typeface="Arial" charset="0"/>
              <a:buNone/>
            </a:pPr>
            <a:r>
              <a:rPr lang="zh-CN" altLang="en-US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核心要素</a:t>
            </a:r>
            <a:r>
              <a:rPr lang="en-US" altLang="zh-CN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1   </a:t>
            </a:r>
            <a:r>
              <a:rPr lang="en-US" altLang="zh-CN" sz="1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IT</a:t>
            </a:r>
            <a:r>
              <a:rPr lang="zh-CN" altLang="en-US" sz="1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基础设施</a:t>
            </a:r>
            <a:endParaRPr lang="en-US" altLang="zh-CN" sz="18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  <a:p>
            <a:pPr marL="720000" lvl="1" indent="0" eaLnBrk="1" hangingPunct="1">
              <a:lnSpc>
                <a:spcPct val="120000"/>
              </a:lnSpc>
              <a:spcAft>
                <a:spcPts val="600"/>
              </a:spcAft>
              <a:buClr>
                <a:srgbClr val="F9751B"/>
              </a:buClr>
              <a:buNone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超级计算机、云计算平台等计算设施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；分布式存储、高密度存储、高速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I/O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存储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等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存储设施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；高速网络、移动互联网、物联网等网络设施；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  <a:p>
            <a:pPr marL="196850" lvl="1" indent="0" eaLnBrk="1" hangingPunct="1">
              <a:lnSpc>
                <a:spcPct val="120000"/>
              </a:lnSpc>
              <a:spcAft>
                <a:spcPts val="0"/>
              </a:spcAft>
              <a:buClr>
                <a:srgbClr val="F9751B"/>
              </a:buClr>
              <a:buFont typeface="Arial" charset="0"/>
              <a:buNone/>
            </a:pPr>
            <a:r>
              <a:rPr lang="zh-CN" altLang="en-US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核心要素</a:t>
            </a:r>
            <a:r>
              <a:rPr lang="en-US" altLang="zh-CN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2   </a:t>
            </a:r>
            <a:r>
              <a:rPr lang="zh-CN" altLang="en-US" sz="1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共性技术软件</a:t>
            </a:r>
            <a:endParaRPr lang="en-US" altLang="zh-CN" sz="18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  <a:p>
            <a:pPr marL="720000" lvl="1" indent="0" eaLnBrk="1" hangingPunct="1">
              <a:lnSpc>
                <a:spcPct val="120000"/>
              </a:lnSpc>
              <a:spcAft>
                <a:spcPts val="600"/>
              </a:spcAft>
              <a:buClr>
                <a:srgbClr val="F9751B"/>
              </a:buClr>
              <a:buFont typeface="Arial" charset="0"/>
              <a:buNone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各领域通用的、被广泛使用的算法、软件与工具，如各类数据库、可视化工具、数学算法、科研协同平台等；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  <a:p>
            <a:pPr marL="196850" lvl="1" indent="0" eaLnBrk="1" hangingPunct="1">
              <a:lnSpc>
                <a:spcPct val="120000"/>
              </a:lnSpc>
              <a:spcAft>
                <a:spcPts val="0"/>
              </a:spcAft>
              <a:buClr>
                <a:srgbClr val="F9751B"/>
              </a:buClr>
              <a:buFont typeface="Arial" charset="0"/>
              <a:buNone/>
            </a:pPr>
            <a:r>
              <a:rPr lang="zh-CN" altLang="en-US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核心要素</a:t>
            </a:r>
            <a:r>
              <a:rPr lang="en-US" altLang="zh-CN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3   </a:t>
            </a:r>
            <a:r>
              <a:rPr lang="zh-CN" altLang="en-US" sz="1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专业模型工具</a:t>
            </a:r>
            <a:endParaRPr lang="en-US" altLang="zh-CN" sz="18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  <a:p>
            <a:pPr marL="720000" lvl="1" indent="0" eaLnBrk="1" hangingPunct="1">
              <a:lnSpc>
                <a:spcPct val="120000"/>
              </a:lnSpc>
              <a:spcAft>
                <a:spcPts val="600"/>
              </a:spcAft>
              <a:buClr>
                <a:srgbClr val="F9751B"/>
              </a:buClr>
              <a:buNone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与学科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问题紧密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结合、面向具体的研究问题与对象的，基于共性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技术和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软件开发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的专业科学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数据分析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工具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、物理模型等；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  <a:p>
            <a:pPr marL="196850" lvl="1" indent="0" eaLnBrk="1" hangingPunct="1">
              <a:lnSpc>
                <a:spcPct val="120000"/>
              </a:lnSpc>
              <a:spcAft>
                <a:spcPts val="0"/>
              </a:spcAft>
              <a:buClr>
                <a:srgbClr val="F9751B"/>
              </a:buClr>
              <a:buFont typeface="Arial" charset="0"/>
              <a:buNone/>
            </a:pPr>
            <a:r>
              <a:rPr lang="zh-CN" altLang="en-US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核心要素</a:t>
            </a:r>
            <a:r>
              <a:rPr lang="en-US" altLang="zh-CN" sz="2000" b="1" i="1" dirty="0" smtClean="0">
                <a:solidFill>
                  <a:srgbClr val="F975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4   </a:t>
            </a:r>
            <a:r>
              <a:rPr lang="zh-CN" altLang="en-US" sz="1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科学数据资源</a:t>
            </a:r>
            <a:endParaRPr lang="en-US" altLang="zh-CN" sz="18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  <a:p>
            <a:pPr marL="720000" lvl="1" indent="0" eaLnBrk="1" hangingPunct="1">
              <a:lnSpc>
                <a:spcPct val="120000"/>
              </a:lnSpc>
              <a:spcAft>
                <a:spcPts val="600"/>
              </a:spcAft>
              <a:buClr>
                <a:srgbClr val="F9751B"/>
              </a:buClr>
              <a:buNone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数据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资源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体系建设，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以及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贯穿数据获取、处理、管理、共享与发布全生命周期的质量控制手段与标准规范体系等。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6336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/>
          <a:srcRect t="40022" r="52574"/>
          <a:stretch/>
        </p:blipFill>
        <p:spPr>
          <a:xfrm>
            <a:off x="0" y="1405562"/>
            <a:ext cx="4427984" cy="4111670"/>
          </a:xfrm>
          <a:custGeom>
            <a:avLst/>
            <a:gdLst>
              <a:gd name="connsiteX0" fmla="*/ 0 w 4336630"/>
              <a:gd name="connsiteY0" fmla="*/ 0 h 3297937"/>
              <a:gd name="connsiteX1" fmla="*/ 4336630 w 4336630"/>
              <a:gd name="connsiteY1" fmla="*/ 0 h 3297937"/>
              <a:gd name="connsiteX2" fmla="*/ 2395102 w 4336630"/>
              <a:gd name="connsiteY2" fmla="*/ 3297937 h 3297937"/>
              <a:gd name="connsiteX3" fmla="*/ 0 w 4336630"/>
              <a:gd name="connsiteY3" fmla="*/ 3297937 h 3297937"/>
              <a:gd name="connsiteX4" fmla="*/ 0 w 4336630"/>
              <a:gd name="connsiteY4" fmla="*/ 0 h 329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6630" h="3297937">
                <a:moveTo>
                  <a:pt x="0" y="0"/>
                </a:moveTo>
                <a:lnTo>
                  <a:pt x="4336630" y="0"/>
                </a:lnTo>
                <a:lnTo>
                  <a:pt x="2395102" y="3297937"/>
                </a:lnTo>
                <a:lnTo>
                  <a:pt x="0" y="32979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椭圆 19"/>
          <p:cNvSpPr/>
          <p:nvPr/>
        </p:nvSpPr>
        <p:spPr bwMode="auto">
          <a:xfrm>
            <a:off x="3692103" y="1734531"/>
            <a:ext cx="815691" cy="8156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703799" y="1900698"/>
            <a:ext cx="318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需求背景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2411760" y="4240808"/>
            <a:ext cx="815691" cy="815691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三</a:t>
            </a:r>
            <a:endParaRPr kumimoji="0" lang="zh-CN" alt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88688" y="4406975"/>
            <a:ext cx="281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未来发展展望</a:t>
            </a:r>
          </a:p>
        </p:txBody>
      </p:sp>
      <p:sp>
        <p:nvSpPr>
          <p:cNvPr id="12" name="椭圆 11"/>
          <p:cNvSpPr/>
          <p:nvPr/>
        </p:nvSpPr>
        <p:spPr bwMode="auto">
          <a:xfrm>
            <a:off x="3000133" y="3007601"/>
            <a:ext cx="815691" cy="815691"/>
          </a:xfrm>
          <a:prstGeom prst="ellipse">
            <a:avLst/>
          </a:prstGeom>
          <a:solidFill>
            <a:srgbClr val="04208B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二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077061" y="3173768"/>
            <a:ext cx="294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420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应用实践进展</a:t>
            </a:r>
          </a:p>
        </p:txBody>
      </p:sp>
    </p:spTree>
    <p:extLst>
      <p:ext uri="{BB962C8B-B14F-4D97-AF65-F5344CB8AC3E}">
        <p14:creationId xmlns:p14="http://schemas.microsoft.com/office/powerpoint/2010/main" val="5005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 descr="F:\视频20160613\视频所需材料20160613\所需资料\三个版本的图片\完全版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25" y="1909695"/>
            <a:ext cx="3409638" cy="391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971600" y="1381218"/>
            <a:ext cx="349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空间科学卫星地面支撑系统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220072" y="1381218"/>
            <a:ext cx="349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科研信息化应用支撑平台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标题 3"/>
          <p:cNvSpPr>
            <a:spLocks noGrp="1"/>
          </p:cNvSpPr>
          <p:nvPr>
            <p:ph type="title"/>
          </p:nvPr>
        </p:nvSpPr>
        <p:spPr>
          <a:xfrm>
            <a:off x="0" y="469330"/>
            <a:ext cx="9144000" cy="655414"/>
          </a:xfrm>
        </p:spPr>
        <p:txBody>
          <a:bodyPr/>
          <a:lstStyle/>
          <a:p>
            <a:r>
              <a:rPr lang="zh-CN" altLang="en-US" sz="2800" dirty="0" smtClean="0">
                <a:solidFill>
                  <a:srgbClr val="002060"/>
                </a:solidFill>
              </a:rPr>
              <a:t>十二五期间科研信息化应用实践建设成果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5353804" y="5820913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日地空间系统研究网络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STAR-Network</a:t>
            </a:r>
            <a:endParaRPr lang="zh-CN" alt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69" name="图片 52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20888"/>
            <a:ext cx="4924343" cy="30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8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655414"/>
          </a:xfrm>
        </p:spPr>
        <p:txBody>
          <a:bodyPr/>
          <a:lstStyle/>
          <a:p>
            <a:r>
              <a:rPr lang="zh-CN" altLang="en-US" sz="2800" dirty="0">
                <a:solidFill>
                  <a:srgbClr val="002060"/>
                </a:solidFill>
              </a:rPr>
              <a:t>支持</a:t>
            </a:r>
            <a:r>
              <a:rPr lang="zh-CN" altLang="en-US" sz="2800" dirty="0" smtClean="0">
                <a:solidFill>
                  <a:srgbClr val="002060"/>
                </a:solidFill>
              </a:rPr>
              <a:t>空间科学卫星计划与科研创新活动全生命周期</a:t>
            </a:r>
            <a:endParaRPr lang="zh-CN" altLang="en-US" dirty="0"/>
          </a:p>
        </p:txBody>
      </p:sp>
      <p:grpSp>
        <p:nvGrpSpPr>
          <p:cNvPr id="5" name="组合 51"/>
          <p:cNvGrpSpPr/>
          <p:nvPr/>
        </p:nvGrpSpPr>
        <p:grpSpPr>
          <a:xfrm>
            <a:off x="227508" y="1700808"/>
            <a:ext cx="8716156" cy="1800200"/>
            <a:chOff x="227508" y="2042896"/>
            <a:chExt cx="8716156" cy="2599338"/>
          </a:xfrm>
        </p:grpSpPr>
        <p:sp>
          <p:nvSpPr>
            <p:cNvPr id="6" name="流程图: 离页连接符 5"/>
            <p:cNvSpPr/>
            <p:nvPr/>
          </p:nvSpPr>
          <p:spPr>
            <a:xfrm rot="16200000">
              <a:off x="-307135" y="2577542"/>
              <a:ext cx="2599331" cy="1530046"/>
            </a:xfrm>
            <a:prstGeom prst="flowChartOffpageConnector">
              <a:avLst/>
            </a:prstGeom>
            <a:solidFill>
              <a:srgbClr val="04208B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600" b="1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概念论证</a:t>
              </a:r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流程图: 离页连接符 6"/>
            <p:cNvSpPr/>
            <p:nvPr/>
          </p:nvSpPr>
          <p:spPr>
            <a:xfrm rot="16200000">
              <a:off x="1483948" y="2556403"/>
              <a:ext cx="2599331" cy="1572331"/>
            </a:xfrm>
            <a:prstGeom prst="flowChartOffpageConnector">
              <a:avLst/>
            </a:prstGeom>
            <a:solidFill>
              <a:srgbClr val="04208B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eaVert" lIns="0" tIns="0" rIns="0" bIns="0" rtlCol="0" anchor="ctr"/>
            <a:lstStyle/>
            <a:p>
              <a:pPr algn="ctr"/>
              <a:r>
                <a:rPr lang="zh-CN" altLang="en-US" sz="1600" b="1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工程</a:t>
              </a:r>
              <a:r>
                <a:rPr lang="zh-CN" altLang="en-US" sz="1600" b="1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研制</a:t>
              </a:r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流程图: 离页连接符 7"/>
            <p:cNvSpPr/>
            <p:nvPr/>
          </p:nvSpPr>
          <p:spPr>
            <a:xfrm rot="16200000">
              <a:off x="3260634" y="2556397"/>
              <a:ext cx="2599331" cy="1572331"/>
            </a:xfrm>
            <a:prstGeom prst="flowChartOffpageConnector">
              <a:avLst/>
            </a:prstGeom>
            <a:solidFill>
              <a:srgbClr val="04208B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600" b="1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</a:t>
              </a:r>
              <a:r>
                <a:rPr lang="zh-CN" altLang="en-US" sz="1600" b="1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轨运行</a:t>
              </a:r>
              <a:endParaRPr lang="en-US" altLang="zh-CN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" name="流程图: 离页连接符 8"/>
            <p:cNvSpPr/>
            <p:nvPr/>
          </p:nvSpPr>
          <p:spPr>
            <a:xfrm rot="16200000">
              <a:off x="5049717" y="2556397"/>
              <a:ext cx="2599331" cy="1572331"/>
            </a:xfrm>
            <a:prstGeom prst="flowChartOffpageConnector">
              <a:avLst/>
            </a:prstGeom>
            <a:solidFill>
              <a:srgbClr val="04208B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600" b="1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科学分析</a:t>
              </a:r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流程图: 离页连接符 9"/>
            <p:cNvSpPr/>
            <p:nvPr/>
          </p:nvSpPr>
          <p:spPr>
            <a:xfrm rot="16200000">
              <a:off x="6831224" y="2529788"/>
              <a:ext cx="2599331" cy="1625548"/>
            </a:xfrm>
            <a:prstGeom prst="flowChartOffpageConnector">
              <a:avLst/>
            </a:prstGeom>
            <a:solidFill>
              <a:srgbClr val="04208B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600" b="1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成果产出</a:t>
              </a:r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endPara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000" y="2948597"/>
              <a:ext cx="1119263" cy="1349627"/>
            </a:xfrm>
            <a:prstGeom prst="rect">
              <a:avLst/>
            </a:prstGeom>
          </p:spPr>
        </p:pic>
        <p:pic>
          <p:nvPicPr>
            <p:cNvPr id="13" name="图片 11"/>
            <p:cNvPicPr>
              <a:picLocks noChangeAspect="1"/>
            </p:cNvPicPr>
            <p:nvPr/>
          </p:nvPicPr>
          <p:blipFill rotWithShape="1">
            <a:blip r:embed="rId4" cstate="print"/>
            <a:srcRect l="22840" t="10902" r="37046" b="38148"/>
            <a:stretch>
              <a:fillRect/>
            </a:stretch>
          </p:blipFill>
          <p:spPr>
            <a:xfrm>
              <a:off x="327626" y="2934136"/>
              <a:ext cx="1285399" cy="131663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6"/>
            <a:stretch/>
          </p:blipFill>
          <p:spPr>
            <a:xfrm>
              <a:off x="3874674" y="2884422"/>
              <a:ext cx="1206755" cy="142439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527" y="2785427"/>
              <a:ext cx="1255210" cy="1487217"/>
            </a:xfrm>
            <a:prstGeom prst="rect">
              <a:avLst/>
            </a:prstGeom>
          </p:spPr>
        </p:pic>
        <p:sp>
          <p:nvSpPr>
            <p:cNvPr id="18" name="右箭头 17"/>
            <p:cNvSpPr/>
            <p:nvPr/>
          </p:nvSpPr>
          <p:spPr>
            <a:xfrm>
              <a:off x="1620253" y="2923017"/>
              <a:ext cx="471987" cy="70039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右箭头 18"/>
            <p:cNvSpPr/>
            <p:nvPr/>
          </p:nvSpPr>
          <p:spPr>
            <a:xfrm>
              <a:off x="3377639" y="2983810"/>
              <a:ext cx="471987" cy="70039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右箭头 19"/>
            <p:cNvSpPr/>
            <p:nvPr/>
          </p:nvSpPr>
          <p:spPr>
            <a:xfrm>
              <a:off x="5189805" y="2983809"/>
              <a:ext cx="471987" cy="70039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右箭头 20"/>
            <p:cNvSpPr/>
            <p:nvPr/>
          </p:nvSpPr>
          <p:spPr>
            <a:xfrm>
              <a:off x="6951582" y="2960937"/>
              <a:ext cx="471987" cy="70039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云形 31"/>
          <p:cNvSpPr/>
          <p:nvPr/>
        </p:nvSpPr>
        <p:spPr>
          <a:xfrm>
            <a:off x="245727" y="4869160"/>
            <a:ext cx="8857397" cy="1802328"/>
          </a:xfrm>
          <a:prstGeom prst="cloud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467545" y="5689862"/>
            <a:ext cx="8163950" cy="538942"/>
          </a:xfrm>
          <a:prstGeom prst="roundRect">
            <a:avLst/>
          </a:prstGeom>
          <a:gradFill rotWithShape="1">
            <a:gsLst>
              <a:gs pos="0">
                <a:srgbClr val="424E5B">
                  <a:tint val="83000"/>
                  <a:shade val="100000"/>
                  <a:alpha val="100000"/>
                  <a:hueMod val="100000"/>
                  <a:satMod val="220000"/>
                  <a:lumMod val="90000"/>
                </a:srgbClr>
              </a:gs>
              <a:gs pos="76000">
                <a:srgbClr val="424E5B">
                  <a:shade val="100000"/>
                </a:srgbClr>
              </a:gs>
              <a:gs pos="100000">
                <a:srgbClr val="424E5B">
                  <a:shade val="93000"/>
                  <a:alpha val="100000"/>
                  <a:satMod val="100000"/>
                  <a:lumMod val="93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solidFill>
              <a:srgbClr val="424E5B"/>
            </a:solidFill>
            <a:prstDash val="solid"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/>
            <a:r>
              <a:rPr lang="zh-CN" altLang="en-US" b="1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计算环境、存储</a:t>
            </a:r>
            <a:r>
              <a:rPr lang="zh-CN" altLang="en-US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环境</a:t>
            </a:r>
            <a:r>
              <a:rPr lang="zh-CN" altLang="en-US" b="1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、传输网络等</a:t>
            </a:r>
            <a:r>
              <a:rPr lang="en-US" altLang="zh-CN" b="1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b="1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基础</a:t>
            </a:r>
            <a:r>
              <a:rPr lang="zh-CN" altLang="en-US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设施 </a:t>
            </a:r>
            <a:endParaRPr lang="zh-CN" altLang="en-US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上箭头 33"/>
          <p:cNvSpPr/>
          <p:nvPr/>
        </p:nvSpPr>
        <p:spPr>
          <a:xfrm>
            <a:off x="2492908" y="5093178"/>
            <a:ext cx="713061" cy="525407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35" name="上箭头 34"/>
          <p:cNvSpPr/>
          <p:nvPr/>
        </p:nvSpPr>
        <p:spPr>
          <a:xfrm>
            <a:off x="5940152" y="5077796"/>
            <a:ext cx="713061" cy="525407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524745" y="4221088"/>
            <a:ext cx="1310951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任务设计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论证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 descr="http://www.nssc.ac.cn/xwdt2015/kydt2015/201601/W020160127314352454028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382" y="2423429"/>
            <a:ext cx="1159000" cy="10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 bwMode="auto">
          <a:xfrm>
            <a:off x="961832" y="4620364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仿真模拟分析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946314" y="4221088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任务态势分析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2446037" y="4620364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载荷状态监视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 bwMode="auto">
          <a:xfrm>
            <a:off x="4779376" y="4221088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产品分发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3930242" y="4620364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数据处理管理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5414447" y="4639339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科学档案发布</a:t>
            </a:r>
          </a:p>
        </p:txBody>
      </p:sp>
      <p:sp>
        <p:nvSpPr>
          <p:cNvPr id="42" name="矩形 41"/>
          <p:cNvSpPr/>
          <p:nvPr/>
        </p:nvSpPr>
        <p:spPr bwMode="auto">
          <a:xfrm>
            <a:off x="6898652" y="4620364"/>
            <a:ext cx="1849811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空间天气预报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模拟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 bwMode="auto">
          <a:xfrm>
            <a:off x="6195906" y="4229418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数据分析计算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3362845" y="4229418"/>
            <a:ext cx="1305912" cy="30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4208B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科学数据快视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上箭头 42"/>
          <p:cNvSpPr/>
          <p:nvPr/>
        </p:nvSpPr>
        <p:spPr>
          <a:xfrm>
            <a:off x="1436561" y="3429000"/>
            <a:ext cx="713061" cy="525407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44" name="上箭头 43"/>
          <p:cNvSpPr/>
          <p:nvPr/>
        </p:nvSpPr>
        <p:spPr>
          <a:xfrm>
            <a:off x="6813484" y="3429000"/>
            <a:ext cx="713061" cy="525407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327626" y="4051752"/>
            <a:ext cx="8492846" cy="1041426"/>
          </a:xfrm>
          <a:prstGeom prst="roundRect">
            <a:avLst/>
          </a:prstGeom>
          <a:noFill/>
          <a:ln w="1905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5085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9_母板">
  <a:themeElements>
    <a:clrScheme name="技巧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38_母板">
      <a:majorFont>
        <a:latin typeface="Times New Roman"/>
        <a:ea typeface="华文中宋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8_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8983</TotalTime>
  <Words>1407</Words>
  <Application>Microsoft Office PowerPoint</Application>
  <PresentationFormat>全屏显示(4:3)</PresentationFormat>
  <Paragraphs>294</Paragraphs>
  <Slides>26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黑体</vt:lpstr>
      <vt:lpstr>华文琥珀</vt:lpstr>
      <vt:lpstr>华文细黑</vt:lpstr>
      <vt:lpstr>华文中宋</vt:lpstr>
      <vt:lpstr>楷体_GB2312</vt:lpstr>
      <vt:lpstr>宋体</vt:lpstr>
      <vt:lpstr>微软雅黑</vt:lpstr>
      <vt:lpstr>微软雅黑 Light</vt:lpstr>
      <vt:lpstr>Arial</vt:lpstr>
      <vt:lpstr>Calibri</vt:lpstr>
      <vt:lpstr>Franklin Gothic Book</vt:lpstr>
      <vt:lpstr>Times</vt:lpstr>
      <vt:lpstr>Times New Roman</vt:lpstr>
      <vt:lpstr>Wingdings</vt:lpstr>
      <vt:lpstr>39_母板</vt:lpstr>
      <vt:lpstr>Visio</vt:lpstr>
      <vt:lpstr>PowerPoint 演示文稿</vt:lpstr>
      <vt:lpstr>PowerPoint 演示文稿</vt:lpstr>
      <vt:lpstr>空间科学的学科方向</vt:lpstr>
      <vt:lpstr>空间科学的主要研究模式</vt:lpstr>
      <vt:lpstr>科研信息化基础设施需求</vt:lpstr>
      <vt:lpstr>科研信息化主要内涵</vt:lpstr>
      <vt:lpstr>PowerPoint 演示文稿</vt:lpstr>
      <vt:lpstr>十二五期间科研信息化应用实践建设成果</vt:lpstr>
      <vt:lpstr>支持空间科学卫星计划与科研创新活动全生命周期</vt:lpstr>
      <vt:lpstr>任务设计分析工具与协同论证环境</vt:lpstr>
      <vt:lpstr>支持科学卫星任务运行的公共服务</vt:lpstr>
      <vt:lpstr>支持科学卫星任务运行的公共服务</vt:lpstr>
      <vt:lpstr>支持科学卫星任务运行的公共服务</vt:lpstr>
      <vt:lpstr>科学数据资源体系</vt:lpstr>
      <vt:lpstr>科学数据档案发布与在线分析工具</vt:lpstr>
      <vt:lpstr>空间天气预报计算与模拟分析</vt:lpstr>
      <vt:lpstr>空间天气预报计算与模拟分析</vt:lpstr>
      <vt:lpstr>IT基础设施——存储与灾备</vt:lpstr>
      <vt:lpstr>IT基础设施——计算环境</vt:lpstr>
      <vt:lpstr>IT基础设施——卫星地面通信传输专用网络</vt:lpstr>
      <vt:lpstr>PowerPoint 演示文稿</vt:lpstr>
      <vt:lpstr>Road to the Future</vt:lpstr>
      <vt:lpstr>融合化、泛在化、云化的科研信息化应用平台</vt:lpstr>
      <vt:lpstr>科研信息化应用平台概念设计</vt:lpstr>
      <vt:lpstr>集中突破技术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茹加</dc:creator>
  <cp:lastModifiedBy>huxiaoyan</cp:lastModifiedBy>
  <cp:revision>3731</cp:revision>
  <cp:lastPrinted>2016-04-29T10:32:00Z</cp:lastPrinted>
  <dcterms:created xsi:type="dcterms:W3CDTF">2113-01-01T00:00:00Z</dcterms:created>
  <dcterms:modified xsi:type="dcterms:W3CDTF">2017-07-04T07:20:05Z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2052-10.1.0.6065</vt:lpwstr>
  </property>
</Properties>
</file>