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sldIdLst>
    <p:sldId id="256" r:id="rId2"/>
    <p:sldId id="529" r:id="rId3"/>
    <p:sldId id="530" r:id="rId4"/>
    <p:sldId id="433" r:id="rId5"/>
    <p:sldId id="432" r:id="rId6"/>
    <p:sldId id="430" r:id="rId7"/>
    <p:sldId id="519" r:id="rId8"/>
    <p:sldId id="407" r:id="rId9"/>
    <p:sldId id="408" r:id="rId10"/>
    <p:sldId id="409" r:id="rId11"/>
    <p:sldId id="440" r:id="rId12"/>
    <p:sldId id="414" r:id="rId13"/>
    <p:sldId id="415" r:id="rId14"/>
    <p:sldId id="417" r:id="rId15"/>
    <p:sldId id="419" r:id="rId16"/>
    <p:sldId id="420" r:id="rId17"/>
    <p:sldId id="421" r:id="rId18"/>
    <p:sldId id="422" r:id="rId19"/>
    <p:sldId id="531" r:id="rId20"/>
    <p:sldId id="450" r:id="rId21"/>
    <p:sldId id="442" r:id="rId22"/>
    <p:sldId id="451" r:id="rId23"/>
    <p:sldId id="379" r:id="rId24"/>
    <p:sldId id="458" r:id="rId25"/>
    <p:sldId id="483" r:id="rId26"/>
    <p:sldId id="477" r:id="rId27"/>
    <p:sldId id="511" r:id="rId28"/>
    <p:sldId id="518" r:id="rId29"/>
    <p:sldId id="352" r:id="rId30"/>
    <p:sldId id="532" r:id="rId31"/>
    <p:sldId id="289" r:id="rId32"/>
    <p:sldId id="290" r:id="rId33"/>
    <p:sldId id="291" r:id="rId34"/>
    <p:sldId id="296" r:id="rId35"/>
    <p:sldId id="299" r:id="rId36"/>
    <p:sldId id="301" r:id="rId37"/>
    <p:sldId id="524" r:id="rId38"/>
    <p:sldId id="525" r:id="rId39"/>
    <p:sldId id="526" r:id="rId40"/>
    <p:sldId id="527" r:id="rId41"/>
    <p:sldId id="52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530" autoAdjust="0"/>
    <p:restoredTop sz="74603" autoAdjust="0"/>
  </p:normalViewPr>
  <p:slideViewPr>
    <p:cSldViewPr>
      <p:cViewPr varScale="1">
        <p:scale>
          <a:sx n="49" d="100"/>
          <a:sy n="49" d="100"/>
        </p:scale>
        <p:origin x="-165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hasha\Desktop\&#32593;&#26684;&#20316;&#19994;&#20998;&#26512;\2010-2017&#29992;&#2514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asha\Desktop\&#32593;&#26684;&#20316;&#19994;&#20998;&#26512;\2010-2016&#25216;&#26415;&#25903;&#25345;&#37038;&#202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lang="zh-CN"/>
            </a:pPr>
            <a:r>
              <a:rPr lang="zh-CN" altLang="en-US"/>
              <a:t>累计用户（</a:t>
            </a:r>
            <a:r>
              <a:rPr lang="en-US" altLang="zh-CN"/>
              <a:t>2010-2016</a:t>
            </a:r>
            <a:r>
              <a:rPr lang="zh-CN" altLang="en-US"/>
              <a:t>年）</a:t>
            </a:r>
          </a:p>
        </c:rich>
      </c:tx>
      <c:layout/>
    </c:title>
    <c:plotArea>
      <c:layout/>
      <c:lineChart>
        <c:grouping val="standard"/>
        <c:ser>
          <c:idx val="0"/>
          <c:order val="0"/>
          <c:tx>
            <c:strRef>
              <c:f>年度!$D$1</c:f>
              <c:strCache>
                <c:ptCount val="1"/>
                <c:pt idx="0">
                  <c:v>累计用户数</c:v>
                </c:pt>
              </c:strCache>
            </c:strRef>
          </c:tx>
          <c:dLbls>
            <c:txPr>
              <a:bodyPr/>
              <a:lstStyle/>
              <a:p>
                <a:pPr>
                  <a:defRPr lang="zh-CN"/>
                </a:pPr>
                <a:endParaRPr lang="zh-CN"/>
              </a:p>
            </c:txPr>
            <c:showVal val="1"/>
          </c:dLbls>
          <c:cat>
            <c:strRef>
              <c:f>年度!$A$2:$A$8</c:f>
              <c:strCache>
                <c:ptCount val="7"/>
                <c:pt idx="0">
                  <c:v>2010年</c:v>
                </c:pt>
                <c:pt idx="1">
                  <c:v>2011年</c:v>
                </c:pt>
                <c:pt idx="2">
                  <c:v>2012年</c:v>
                </c:pt>
                <c:pt idx="3">
                  <c:v>2013年</c:v>
                </c:pt>
                <c:pt idx="4">
                  <c:v>2014年</c:v>
                </c:pt>
                <c:pt idx="5">
                  <c:v>2015年</c:v>
                </c:pt>
                <c:pt idx="6">
                  <c:v>2016年</c:v>
                </c:pt>
              </c:strCache>
            </c:strRef>
          </c:cat>
          <c:val>
            <c:numRef>
              <c:f>年度!$D$2:$D$8</c:f>
              <c:numCache>
                <c:formatCode>General</c:formatCode>
                <c:ptCount val="7"/>
                <c:pt idx="0">
                  <c:v>138</c:v>
                </c:pt>
                <c:pt idx="1">
                  <c:v>185</c:v>
                </c:pt>
                <c:pt idx="2">
                  <c:v>206</c:v>
                </c:pt>
                <c:pt idx="3">
                  <c:v>244</c:v>
                </c:pt>
                <c:pt idx="4">
                  <c:v>395</c:v>
                </c:pt>
                <c:pt idx="5">
                  <c:v>496</c:v>
                </c:pt>
                <c:pt idx="6">
                  <c:v>913</c:v>
                </c:pt>
              </c:numCache>
            </c:numRef>
          </c:val>
        </c:ser>
        <c:marker val="1"/>
        <c:axId val="67159552"/>
        <c:axId val="67161088"/>
      </c:lineChart>
      <c:catAx>
        <c:axId val="67159552"/>
        <c:scaling>
          <c:orientation val="minMax"/>
        </c:scaling>
        <c:axPos val="b"/>
        <c:tickLblPos val="nextTo"/>
        <c:txPr>
          <a:bodyPr/>
          <a:lstStyle/>
          <a:p>
            <a:pPr>
              <a:defRPr lang="zh-CN"/>
            </a:pPr>
            <a:endParaRPr lang="zh-CN"/>
          </a:p>
        </c:txPr>
        <c:crossAx val="67161088"/>
        <c:crosses val="autoZero"/>
        <c:auto val="1"/>
        <c:lblAlgn val="ctr"/>
        <c:lblOffset val="100"/>
      </c:catAx>
      <c:valAx>
        <c:axId val="67161088"/>
        <c:scaling>
          <c:orientation val="minMax"/>
        </c:scaling>
        <c:axPos val="l"/>
        <c:majorGridlines/>
        <c:numFmt formatCode="General" sourceLinked="1"/>
        <c:tickLblPos val="nextTo"/>
        <c:txPr>
          <a:bodyPr/>
          <a:lstStyle/>
          <a:p>
            <a:pPr>
              <a:defRPr lang="zh-CN"/>
            </a:pPr>
            <a:endParaRPr lang="zh-CN"/>
          </a:p>
        </c:txPr>
        <c:crossAx val="67159552"/>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lang="zh-CN"/>
            </a:pPr>
            <a:r>
              <a:rPr lang="zh-CN" altLang="en-US"/>
              <a:t>技术支持邮件（</a:t>
            </a:r>
            <a:r>
              <a:rPr lang="en-US" altLang="zh-CN"/>
              <a:t>2010-2016</a:t>
            </a:r>
            <a:r>
              <a:rPr lang="zh-CN" altLang="en-US"/>
              <a:t>年）</a:t>
            </a:r>
          </a:p>
        </c:rich>
      </c:tx>
      <c:layout/>
    </c:title>
    <c:plotArea>
      <c:layout/>
      <c:barChart>
        <c:barDir val="col"/>
        <c:grouping val="stacked"/>
        <c:ser>
          <c:idx val="0"/>
          <c:order val="0"/>
          <c:tx>
            <c:strRef>
              <c:f>技术支持邮件!$B$1</c:f>
              <c:strCache>
                <c:ptCount val="1"/>
                <c:pt idx="0">
                  <c:v>原邮件数量</c:v>
                </c:pt>
              </c:strCache>
            </c:strRef>
          </c:tx>
          <c:dLbls>
            <c:dLbl>
              <c:idx val="0"/>
              <c:delete val="1"/>
            </c:dLbl>
            <c:txPr>
              <a:bodyPr/>
              <a:lstStyle/>
              <a:p>
                <a:pPr>
                  <a:defRPr lang="zh-CN"/>
                </a:pPr>
                <a:endParaRPr lang="zh-CN"/>
              </a:p>
            </c:txPr>
            <c:showVal val="1"/>
          </c:dLbls>
          <c:cat>
            <c:strRef>
              <c:f>技术支持邮件!$A$2:$A$8</c:f>
              <c:strCache>
                <c:ptCount val="7"/>
                <c:pt idx="0">
                  <c:v>2010年</c:v>
                </c:pt>
                <c:pt idx="1">
                  <c:v>2011年</c:v>
                </c:pt>
                <c:pt idx="2">
                  <c:v>2012年</c:v>
                </c:pt>
                <c:pt idx="3">
                  <c:v>2013年</c:v>
                </c:pt>
                <c:pt idx="4">
                  <c:v>2014年</c:v>
                </c:pt>
                <c:pt idx="5">
                  <c:v>2015年</c:v>
                </c:pt>
                <c:pt idx="6">
                  <c:v>2016年</c:v>
                </c:pt>
              </c:strCache>
            </c:strRef>
          </c:cat>
          <c:val>
            <c:numRef>
              <c:f>技术支持邮件!$B$2:$B$8</c:f>
              <c:numCache>
                <c:formatCode>General</c:formatCode>
                <c:ptCount val="7"/>
                <c:pt idx="0">
                  <c:v>0</c:v>
                </c:pt>
                <c:pt idx="1">
                  <c:v>1000</c:v>
                </c:pt>
                <c:pt idx="2">
                  <c:v>1860</c:v>
                </c:pt>
                <c:pt idx="3">
                  <c:v>2260</c:v>
                </c:pt>
                <c:pt idx="4">
                  <c:v>2660</c:v>
                </c:pt>
                <c:pt idx="5">
                  <c:v>3290</c:v>
                </c:pt>
                <c:pt idx="6">
                  <c:v>3784</c:v>
                </c:pt>
              </c:numCache>
            </c:numRef>
          </c:val>
        </c:ser>
        <c:ser>
          <c:idx val="1"/>
          <c:order val="1"/>
          <c:tx>
            <c:strRef>
              <c:f>技术支持邮件!$C$1</c:f>
              <c:strCache>
                <c:ptCount val="1"/>
                <c:pt idx="0">
                  <c:v>新增邮件数量</c:v>
                </c:pt>
              </c:strCache>
            </c:strRef>
          </c:tx>
          <c:dLbls>
            <c:txPr>
              <a:bodyPr/>
              <a:lstStyle/>
              <a:p>
                <a:pPr>
                  <a:defRPr lang="zh-CN"/>
                </a:pPr>
                <a:endParaRPr lang="zh-CN"/>
              </a:p>
            </c:txPr>
            <c:showVal val="1"/>
          </c:dLbls>
          <c:cat>
            <c:strRef>
              <c:f>技术支持邮件!$A$2:$A$8</c:f>
              <c:strCache>
                <c:ptCount val="7"/>
                <c:pt idx="0">
                  <c:v>2010年</c:v>
                </c:pt>
                <c:pt idx="1">
                  <c:v>2011年</c:v>
                </c:pt>
                <c:pt idx="2">
                  <c:v>2012年</c:v>
                </c:pt>
                <c:pt idx="3">
                  <c:v>2013年</c:v>
                </c:pt>
                <c:pt idx="4">
                  <c:v>2014年</c:v>
                </c:pt>
                <c:pt idx="5">
                  <c:v>2015年</c:v>
                </c:pt>
                <c:pt idx="6">
                  <c:v>2016年</c:v>
                </c:pt>
              </c:strCache>
            </c:strRef>
          </c:cat>
          <c:val>
            <c:numRef>
              <c:f>技术支持邮件!$C$2:$C$8</c:f>
              <c:numCache>
                <c:formatCode>General</c:formatCode>
                <c:ptCount val="7"/>
                <c:pt idx="0">
                  <c:v>1000</c:v>
                </c:pt>
                <c:pt idx="1">
                  <c:v>860</c:v>
                </c:pt>
                <c:pt idx="2">
                  <c:v>400</c:v>
                </c:pt>
                <c:pt idx="3">
                  <c:v>400</c:v>
                </c:pt>
                <c:pt idx="4">
                  <c:v>630</c:v>
                </c:pt>
                <c:pt idx="5">
                  <c:v>494</c:v>
                </c:pt>
                <c:pt idx="6">
                  <c:v>521</c:v>
                </c:pt>
              </c:numCache>
            </c:numRef>
          </c:val>
        </c:ser>
        <c:gapWidth val="55"/>
        <c:overlap val="100"/>
        <c:axId val="67203072"/>
        <c:axId val="67204608"/>
      </c:barChart>
      <c:catAx>
        <c:axId val="67203072"/>
        <c:scaling>
          <c:orientation val="minMax"/>
        </c:scaling>
        <c:axPos val="b"/>
        <c:majorTickMark val="none"/>
        <c:tickLblPos val="nextTo"/>
        <c:txPr>
          <a:bodyPr/>
          <a:lstStyle/>
          <a:p>
            <a:pPr>
              <a:defRPr lang="zh-CN"/>
            </a:pPr>
            <a:endParaRPr lang="zh-CN"/>
          </a:p>
        </c:txPr>
        <c:crossAx val="67204608"/>
        <c:crosses val="autoZero"/>
        <c:auto val="1"/>
        <c:lblAlgn val="ctr"/>
        <c:lblOffset val="100"/>
      </c:catAx>
      <c:valAx>
        <c:axId val="67204608"/>
        <c:scaling>
          <c:orientation val="minMax"/>
        </c:scaling>
        <c:axPos val="l"/>
        <c:majorGridlines/>
        <c:numFmt formatCode="General" sourceLinked="1"/>
        <c:majorTickMark val="none"/>
        <c:tickLblPos val="nextTo"/>
        <c:txPr>
          <a:bodyPr/>
          <a:lstStyle/>
          <a:p>
            <a:pPr>
              <a:defRPr lang="zh-CN"/>
            </a:pPr>
            <a:endParaRPr lang="zh-CN"/>
          </a:p>
        </c:txPr>
        <c:crossAx val="67203072"/>
        <c:crosses val="autoZero"/>
        <c:crossBetween val="between"/>
      </c:valAx>
    </c:plotArea>
    <c:legend>
      <c:legendPos val="r"/>
      <c:layout/>
      <c:txPr>
        <a:bodyPr/>
        <a:lstStyle/>
        <a:p>
          <a:pPr>
            <a:defRPr lang="zh-CN"/>
          </a:pPr>
          <a:endParaRPr lang="zh-CN"/>
        </a:p>
      </c:txPr>
    </c:legend>
    <c:plotVisOnly val="1"/>
    <c:dispBlanksAs val="gap"/>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50EDDC-1C1C-4649-9378-17C7569250EF}" type="datetimeFigureOut">
              <a:rPr lang="en-US" smtClean="0"/>
              <a:pPr/>
              <a:t>7/5/2017</a:t>
            </a:fld>
            <a:endParaRPr 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F2FC1-D6D0-41EC-907D-5C434E66CF93}" type="slidenum">
              <a:rPr lang="en-US" smtClean="0"/>
              <a:pPr/>
              <a:t>‹#›</a:t>
            </a:fld>
            <a:endParaRPr lang="en-US"/>
          </a:p>
        </p:txBody>
      </p:sp>
    </p:spTree>
    <p:extLst>
      <p:ext uri="{BB962C8B-B14F-4D97-AF65-F5344CB8AC3E}">
        <p14:creationId xmlns="" xmlns:p14="http://schemas.microsoft.com/office/powerpoint/2010/main" val="154261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perations-portal.egi.eu/vo/searc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sz="1200" u="sng" kern="1200" dirty="0" smtClean="0">
                <a:solidFill>
                  <a:schemeClr val="tx1"/>
                </a:solidFill>
                <a:latin typeface="+mn-lt"/>
                <a:ea typeface="+mn-ea"/>
                <a:cs typeface="+mn-cs"/>
                <a:hlinkClick r:id="rId3"/>
              </a:rPr>
              <a:t>https://operations-portal.egi.eu/vo/search</a:t>
            </a:r>
            <a:endParaRPr lang="en-US" sz="1200" u="sng" kern="1200" dirty="0" smtClean="0">
              <a:solidFill>
                <a:schemeClr val="tx1"/>
              </a:solidFill>
              <a:latin typeface="+mn-lt"/>
              <a:ea typeface="+mn-ea"/>
              <a:cs typeface="+mn-cs"/>
            </a:endParaRPr>
          </a:p>
          <a:p>
            <a:endParaRPr lang="en-US" sz="1200" u="sng" kern="1200" dirty="0" smtClean="0">
              <a:solidFill>
                <a:schemeClr val="tx1"/>
              </a:solidFill>
              <a:latin typeface="+mn-lt"/>
              <a:ea typeface="+mn-ea"/>
              <a:cs typeface="+mn-cs"/>
            </a:endParaRPr>
          </a:p>
          <a:p>
            <a:r>
              <a:rPr lang="zh-CN" altLang="en-US" sz="1200" u="none" kern="1200" dirty="0" smtClean="0">
                <a:solidFill>
                  <a:schemeClr val="tx1"/>
                </a:solidFill>
                <a:latin typeface="+mn-lt"/>
                <a:ea typeface="+mn-ea"/>
                <a:cs typeface="+mn-cs"/>
              </a:rPr>
              <a:t>费米实验室</a:t>
            </a:r>
            <a:endParaRPr lang="en-US" altLang="zh-CN" sz="1200" u="none" kern="1200" dirty="0" smtClean="0">
              <a:solidFill>
                <a:schemeClr val="tx1"/>
              </a:solidFill>
              <a:latin typeface="+mn-lt"/>
              <a:ea typeface="+mn-ea"/>
              <a:cs typeface="+mn-cs"/>
            </a:endParaRPr>
          </a:p>
          <a:p>
            <a:r>
              <a:rPr lang="en-US" altLang="zh-CN" sz="1200" u="none" kern="1200" dirty="0" smtClean="0">
                <a:solidFill>
                  <a:schemeClr val="tx1"/>
                </a:solidFill>
                <a:latin typeface="+mn-lt"/>
                <a:ea typeface="+mn-ea"/>
                <a:cs typeface="+mn-cs"/>
              </a:rPr>
              <a:t>CERN atlas</a:t>
            </a:r>
            <a:r>
              <a:rPr lang="zh-CN" altLang="en-US" sz="1200" u="none" kern="1200" dirty="0" smtClean="0">
                <a:solidFill>
                  <a:schemeClr val="tx1"/>
                </a:solidFill>
                <a:latin typeface="+mn-lt"/>
                <a:ea typeface="+mn-ea"/>
                <a:cs typeface="+mn-cs"/>
              </a:rPr>
              <a:t>项目组</a:t>
            </a:r>
            <a:endParaRPr lang="en-US" altLang="zh-CN" sz="1200" u="none" kern="1200" dirty="0" smtClean="0">
              <a:solidFill>
                <a:schemeClr val="tx1"/>
              </a:solidFill>
              <a:latin typeface="+mn-lt"/>
              <a:ea typeface="+mn-ea"/>
              <a:cs typeface="+mn-cs"/>
            </a:endParaRPr>
          </a:p>
          <a:p>
            <a:r>
              <a:rPr lang="en-US" altLang="zh-CN" sz="1200" u="none" kern="1200" dirty="0" smtClean="0">
                <a:solidFill>
                  <a:schemeClr val="tx1"/>
                </a:solidFill>
                <a:latin typeface="+mn-lt"/>
                <a:ea typeface="+mn-ea"/>
                <a:cs typeface="+mn-cs"/>
              </a:rPr>
              <a:t>CERN </a:t>
            </a:r>
            <a:r>
              <a:rPr lang="en-US" altLang="zh-CN" sz="1200" u="none" kern="1200" dirty="0" err="1" smtClean="0">
                <a:solidFill>
                  <a:schemeClr val="tx1"/>
                </a:solidFill>
                <a:latin typeface="+mn-lt"/>
                <a:ea typeface="+mn-ea"/>
                <a:cs typeface="+mn-cs"/>
              </a:rPr>
              <a:t>cms</a:t>
            </a:r>
            <a:r>
              <a:rPr lang="zh-CN" altLang="en-US" sz="1200" u="none" kern="1200" dirty="0" smtClean="0">
                <a:solidFill>
                  <a:schemeClr val="tx1"/>
                </a:solidFill>
                <a:latin typeface="+mn-lt"/>
                <a:ea typeface="+mn-ea"/>
                <a:cs typeface="+mn-cs"/>
              </a:rPr>
              <a:t>项目组</a:t>
            </a:r>
            <a:endParaRPr lang="en-US" altLang="zh-CN" sz="1200" u="none" kern="1200" dirty="0" smtClean="0">
              <a:solidFill>
                <a:schemeClr val="tx1"/>
              </a:solidFill>
              <a:latin typeface="+mn-lt"/>
              <a:ea typeface="+mn-ea"/>
              <a:cs typeface="+mn-cs"/>
            </a:endParaRPr>
          </a:p>
          <a:p>
            <a:r>
              <a:rPr lang="zh-CN" altLang="en-US" sz="1200" u="none" kern="1200" dirty="0" smtClean="0">
                <a:solidFill>
                  <a:schemeClr val="tx1"/>
                </a:solidFill>
                <a:latin typeface="+mn-lt"/>
                <a:ea typeface="+mn-ea"/>
                <a:cs typeface="+mn-cs"/>
              </a:rPr>
              <a:t>波兰国家网格</a:t>
            </a:r>
            <a:endParaRPr lang="en-US" altLang="zh-CN" sz="1200" u="none" kern="1200" dirty="0" smtClean="0">
              <a:solidFill>
                <a:schemeClr val="tx1"/>
              </a:solidFill>
              <a:latin typeface="+mn-lt"/>
              <a:ea typeface="+mn-ea"/>
              <a:cs typeface="+mn-cs"/>
            </a:endParaRPr>
          </a:p>
          <a:p>
            <a:r>
              <a:rPr lang="en-US" altLang="zh-CN" sz="1200" u="none" kern="1200" dirty="0" smtClean="0">
                <a:solidFill>
                  <a:schemeClr val="tx1"/>
                </a:solidFill>
                <a:latin typeface="+mn-lt"/>
                <a:ea typeface="+mn-ea"/>
                <a:cs typeface="+mn-cs"/>
              </a:rPr>
              <a:t>CERN </a:t>
            </a:r>
            <a:r>
              <a:rPr lang="en-US" altLang="zh-CN" sz="1200" u="none" kern="1200" dirty="0" err="1" smtClean="0">
                <a:solidFill>
                  <a:schemeClr val="tx1"/>
                </a:solidFill>
                <a:latin typeface="+mn-lt"/>
                <a:ea typeface="+mn-ea"/>
                <a:cs typeface="+mn-cs"/>
              </a:rPr>
              <a:t>alice</a:t>
            </a:r>
            <a:r>
              <a:rPr lang="zh-CN" altLang="en-US" sz="1200" u="none" kern="1200" dirty="0" smtClean="0">
                <a:solidFill>
                  <a:schemeClr val="tx1"/>
                </a:solidFill>
                <a:latin typeface="+mn-lt"/>
                <a:ea typeface="+mn-ea"/>
                <a:cs typeface="+mn-cs"/>
              </a:rPr>
              <a:t>项目组</a:t>
            </a:r>
            <a:endParaRPr lang="en-US" u="none" dirty="0"/>
          </a:p>
        </p:txBody>
      </p:sp>
      <p:sp>
        <p:nvSpPr>
          <p:cNvPr id="4" name="灯片编号占位符 3"/>
          <p:cNvSpPr>
            <a:spLocks noGrp="1"/>
          </p:cNvSpPr>
          <p:nvPr>
            <p:ph type="sldNum" sz="quarter" idx="10"/>
          </p:nvPr>
        </p:nvSpPr>
        <p:spPr/>
        <p:txBody>
          <a:bodyPr/>
          <a:lstStyle/>
          <a:p>
            <a:fld id="{D380B87D-AC05-40B4-9BC9-99C33B960834}"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世界</a:t>
            </a:r>
            <a:r>
              <a:rPr lang="en-US" sz="1200" kern="1200" dirty="0" smtClean="0">
                <a:solidFill>
                  <a:schemeClr val="tx1"/>
                </a:solidFill>
                <a:latin typeface="+mn-lt"/>
                <a:ea typeface="+mn-ea"/>
                <a:cs typeface="+mn-cs"/>
              </a:rPr>
              <a:t>LHC</a:t>
            </a:r>
            <a:r>
              <a:rPr lang="zh-CN" altLang="en-US" sz="1200" kern="1200" dirty="0" smtClean="0">
                <a:solidFill>
                  <a:schemeClr val="tx1"/>
                </a:solidFill>
                <a:latin typeface="+mn-lt"/>
                <a:ea typeface="+mn-ea"/>
                <a:cs typeface="+mn-cs"/>
              </a:rPr>
              <a:t>计算网格（</a:t>
            </a:r>
            <a:r>
              <a:rPr lang="en-US" sz="1200" kern="1200" dirty="0" smtClean="0">
                <a:solidFill>
                  <a:schemeClr val="tx1"/>
                </a:solidFill>
                <a:latin typeface="+mn-lt"/>
                <a:ea typeface="+mn-ea"/>
                <a:cs typeface="+mn-cs"/>
              </a:rPr>
              <a:t>Worldwide LHC Computing Grid</a:t>
            </a:r>
            <a:r>
              <a:rPr lang="zh-CN" altLang="en-US" sz="1200" kern="1200" dirty="0" smtClean="0">
                <a:solidFill>
                  <a:schemeClr val="tx1"/>
                </a:solidFill>
                <a:latin typeface="+mn-lt"/>
                <a:ea typeface="+mn-ea"/>
                <a:cs typeface="+mn-cs"/>
              </a:rPr>
              <a:t>）是一个全球性的高性能计算协作环境，它是由来自</a:t>
            </a:r>
            <a:r>
              <a:rPr lang="en-US" sz="1200" kern="1200" dirty="0" smtClean="0">
                <a:solidFill>
                  <a:schemeClr val="tx1"/>
                </a:solidFill>
                <a:latin typeface="+mn-lt"/>
                <a:ea typeface="+mn-ea"/>
                <a:cs typeface="+mn-cs"/>
              </a:rPr>
              <a:t>42</a:t>
            </a:r>
            <a:r>
              <a:rPr lang="zh-CN" altLang="en-US" sz="1200" kern="1200" dirty="0" smtClean="0">
                <a:solidFill>
                  <a:schemeClr val="tx1"/>
                </a:solidFill>
                <a:latin typeface="+mn-lt"/>
                <a:ea typeface="+mn-ea"/>
                <a:cs typeface="+mn-cs"/>
              </a:rPr>
              <a:t>个国家的超过</a:t>
            </a:r>
            <a:r>
              <a:rPr lang="en-US" sz="1200" kern="1200" dirty="0" smtClean="0">
                <a:solidFill>
                  <a:schemeClr val="tx1"/>
                </a:solidFill>
                <a:latin typeface="+mn-lt"/>
                <a:ea typeface="+mn-ea"/>
                <a:cs typeface="+mn-cs"/>
              </a:rPr>
              <a:t>170</a:t>
            </a:r>
            <a:r>
              <a:rPr lang="zh-CN" altLang="en-US" sz="1200" kern="1200" dirty="0" smtClean="0">
                <a:solidFill>
                  <a:schemeClr val="tx1"/>
                </a:solidFill>
                <a:latin typeface="+mn-lt"/>
                <a:ea typeface="+mn-ea"/>
                <a:cs typeface="+mn-cs"/>
              </a:rPr>
              <a:t>个计算中心联结而成的国际性网格基础设施。</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项目的主要目标是为研究人员提供存储和计算能力，用以分析欧洲核子研究组织（</a:t>
            </a:r>
            <a:r>
              <a:rPr lang="en-US" sz="1200" kern="1200" dirty="0" smtClean="0">
                <a:solidFill>
                  <a:schemeClr val="tx1"/>
                </a:solidFill>
                <a:latin typeface="+mn-lt"/>
                <a:ea typeface="+mn-ea"/>
                <a:cs typeface="+mn-cs"/>
              </a:rPr>
              <a:t>CERN</a:t>
            </a:r>
            <a:r>
              <a:rPr lang="zh-CN" altLang="en-US" sz="1200" kern="1200" dirty="0" smtClean="0">
                <a:solidFill>
                  <a:schemeClr val="tx1"/>
                </a:solidFill>
                <a:latin typeface="+mn-lt"/>
                <a:ea typeface="+mn-ea"/>
                <a:cs typeface="+mn-cs"/>
              </a:rPr>
              <a:t>）的大型强子对撞机（</a:t>
            </a:r>
            <a:r>
              <a:rPr lang="en-US" sz="1200" kern="1200" dirty="0" smtClean="0">
                <a:solidFill>
                  <a:schemeClr val="tx1"/>
                </a:solidFill>
                <a:latin typeface="+mn-lt"/>
                <a:ea typeface="+mn-ea"/>
                <a:cs typeface="+mn-cs"/>
              </a:rPr>
              <a:t>LHC</a:t>
            </a:r>
            <a:r>
              <a:rPr lang="zh-CN" altLang="en-US" sz="1200" kern="1200" dirty="0" smtClean="0">
                <a:solidFill>
                  <a:schemeClr val="tx1"/>
                </a:solidFill>
                <a:latin typeface="+mn-lt"/>
                <a:ea typeface="+mn-ea"/>
                <a:cs typeface="+mn-cs"/>
              </a:rPr>
              <a:t>）所产生的庞大数据。</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主要服务于参与大型强子对撞机实验的高能物理科学家和研究者。</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与</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的联系比较密切，它们的一些资源是互通的。</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对于</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的前身</a:t>
            </a:r>
            <a:r>
              <a:rPr lang="en-US" sz="1200" kern="1200" dirty="0" smtClean="0">
                <a:solidFill>
                  <a:schemeClr val="tx1"/>
                </a:solidFill>
                <a:latin typeface="+mn-lt"/>
                <a:ea typeface="+mn-ea"/>
                <a:cs typeface="+mn-cs"/>
              </a:rPr>
              <a:t>EGEE</a:t>
            </a:r>
            <a:r>
              <a:rPr lang="zh-CN" altLang="en-US" sz="1200" kern="1200" dirty="0" smtClean="0">
                <a:solidFill>
                  <a:schemeClr val="tx1"/>
                </a:solidFill>
                <a:latin typeface="+mn-lt"/>
                <a:ea typeface="+mn-ea"/>
                <a:cs typeface="+mn-cs"/>
              </a:rPr>
              <a:t>也起到了很重要的推动作用，高能物理研究是欧洲高性能计算资源最主要的需求者之一。</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的另一个主要合作伙伴是美国的</a:t>
            </a:r>
            <a:r>
              <a:rPr lang="en-US" sz="1200" kern="1200" dirty="0" smtClean="0">
                <a:solidFill>
                  <a:schemeClr val="tx1"/>
                </a:solidFill>
                <a:latin typeface="+mn-lt"/>
                <a:ea typeface="+mn-ea"/>
                <a:cs typeface="+mn-cs"/>
              </a:rPr>
              <a:t>Open Science Grid</a:t>
            </a:r>
            <a:r>
              <a:rPr lang="zh-CN" altLang="en-US" sz="1200" kern="1200" dirty="0" smtClean="0">
                <a:solidFill>
                  <a:schemeClr val="tx1"/>
                </a:solidFill>
                <a:latin typeface="+mn-lt"/>
                <a:ea typeface="+mn-ea"/>
                <a:cs typeface="+mn-cs"/>
              </a:rPr>
              <a:t>（也是</a:t>
            </a:r>
            <a:r>
              <a:rPr lang="en-US" altLang="zh-CN"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的资源提供者之一）。</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构建大型高能物理计算网格的设想起源于</a:t>
            </a:r>
            <a:r>
              <a:rPr lang="en-US" sz="1200" kern="1200" dirty="0" smtClean="0">
                <a:solidFill>
                  <a:schemeClr val="tx1"/>
                </a:solidFill>
                <a:latin typeface="+mn-lt"/>
                <a:ea typeface="+mn-ea"/>
                <a:cs typeface="+mn-cs"/>
              </a:rPr>
              <a:t>2001</a:t>
            </a:r>
            <a:r>
              <a:rPr lang="zh-CN" altLang="en-US" sz="1200" kern="1200" dirty="0" smtClean="0">
                <a:solidFill>
                  <a:schemeClr val="tx1"/>
                </a:solidFill>
                <a:latin typeface="+mn-lt"/>
                <a:ea typeface="+mn-ea"/>
                <a:cs typeface="+mn-cs"/>
              </a:rPr>
              <a:t>年，目的为用于处理大型强子对撞机（</a:t>
            </a:r>
            <a:r>
              <a:rPr lang="en-US" sz="1200" kern="1200" dirty="0" smtClean="0">
                <a:solidFill>
                  <a:schemeClr val="tx1"/>
                </a:solidFill>
                <a:latin typeface="+mn-lt"/>
                <a:ea typeface="+mn-ea"/>
                <a:cs typeface="+mn-cs"/>
              </a:rPr>
              <a:t>LHC</a:t>
            </a:r>
            <a:r>
              <a:rPr lang="zh-CN" altLang="en-US" sz="1200" kern="1200" dirty="0" smtClean="0">
                <a:solidFill>
                  <a:schemeClr val="tx1"/>
                </a:solidFill>
                <a:latin typeface="+mn-lt"/>
                <a:ea typeface="+mn-ea"/>
                <a:cs typeface="+mn-cs"/>
              </a:rPr>
              <a:t>）投入运行后预期产生的海量数据，</a:t>
            </a:r>
            <a:r>
              <a:rPr lang="en-US" sz="1200" kern="1200" dirty="0" smtClean="0">
                <a:solidFill>
                  <a:schemeClr val="tx1"/>
                </a:solidFill>
                <a:latin typeface="+mn-lt"/>
                <a:ea typeface="+mn-ea"/>
                <a:cs typeface="+mn-cs"/>
              </a:rPr>
              <a:t>2002</a:t>
            </a:r>
            <a:r>
              <a:rPr lang="zh-CN" altLang="en-US" sz="1200" kern="1200" dirty="0" smtClean="0">
                <a:solidFill>
                  <a:schemeClr val="tx1"/>
                </a:solidFill>
                <a:latin typeface="+mn-lt"/>
                <a:ea typeface="+mn-ea"/>
                <a:cs typeface="+mn-cs"/>
              </a:rPr>
              <a:t>年构建网格的行动方案正式诞生。从</a:t>
            </a:r>
            <a:r>
              <a:rPr lang="en-US" sz="1200" kern="1200" dirty="0" smtClean="0">
                <a:solidFill>
                  <a:schemeClr val="tx1"/>
                </a:solidFill>
                <a:latin typeface="+mn-lt"/>
                <a:ea typeface="+mn-ea"/>
                <a:cs typeface="+mn-cs"/>
              </a:rPr>
              <a:t>2002</a:t>
            </a:r>
            <a:r>
              <a:rPr lang="zh-CN" altLang="en-US" sz="1200" kern="1200" dirty="0" smtClean="0">
                <a:solidFill>
                  <a:schemeClr val="tx1"/>
                </a:solidFill>
                <a:latin typeface="+mn-lt"/>
                <a:ea typeface="+mn-ea"/>
                <a:cs typeface="+mn-cs"/>
              </a:rPr>
              <a:t>年到</a:t>
            </a:r>
            <a:r>
              <a:rPr lang="en-US" sz="1200" kern="1200" dirty="0" smtClean="0">
                <a:solidFill>
                  <a:schemeClr val="tx1"/>
                </a:solidFill>
                <a:latin typeface="+mn-lt"/>
                <a:ea typeface="+mn-ea"/>
                <a:cs typeface="+mn-cs"/>
              </a:rPr>
              <a:t>2005</a:t>
            </a:r>
            <a:r>
              <a:rPr lang="zh-CN" altLang="en-US" sz="1200" kern="1200" dirty="0" smtClean="0">
                <a:solidFill>
                  <a:schemeClr val="tx1"/>
                </a:solidFill>
                <a:latin typeface="+mn-lt"/>
                <a:ea typeface="+mn-ea"/>
                <a:cs typeface="+mn-cs"/>
              </a:rPr>
              <a:t>年，</a:t>
            </a:r>
            <a:r>
              <a:rPr lang="en-US" sz="1200" kern="1200" dirty="0" smtClean="0">
                <a:solidFill>
                  <a:schemeClr val="tx1"/>
                </a:solidFill>
                <a:latin typeface="+mn-lt"/>
                <a:ea typeface="+mn-ea"/>
                <a:cs typeface="+mn-cs"/>
              </a:rPr>
              <a:t>CERN</a:t>
            </a:r>
            <a:r>
              <a:rPr lang="zh-CN" altLang="en-US" sz="1200" kern="1200" dirty="0" smtClean="0">
                <a:solidFill>
                  <a:schemeClr val="tx1"/>
                </a:solidFill>
                <a:latin typeface="+mn-lt"/>
                <a:ea typeface="+mn-ea"/>
                <a:cs typeface="+mn-cs"/>
              </a:rPr>
              <a:t>和相关合作机构处于开发协议阶段，从</a:t>
            </a:r>
            <a:r>
              <a:rPr lang="en-US" sz="1200" kern="1200" dirty="0" smtClean="0">
                <a:solidFill>
                  <a:schemeClr val="tx1"/>
                </a:solidFill>
                <a:latin typeface="+mn-lt"/>
                <a:ea typeface="+mn-ea"/>
                <a:cs typeface="+mn-cs"/>
              </a:rPr>
              <a:t>2006</a:t>
            </a:r>
            <a:r>
              <a:rPr lang="zh-CN" altLang="en-US" sz="1200" kern="1200" dirty="0" smtClean="0">
                <a:solidFill>
                  <a:schemeClr val="tx1"/>
                </a:solidFill>
                <a:latin typeface="+mn-lt"/>
                <a:ea typeface="+mn-ea"/>
                <a:cs typeface="+mn-cs"/>
              </a:rPr>
              <a:t>年起</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正式诞生，世界各地的计算中心联通到了</a:t>
            </a:r>
            <a:r>
              <a:rPr lang="en-US" sz="1200" kern="1200" dirty="0" smtClean="0">
                <a:solidFill>
                  <a:schemeClr val="tx1"/>
                </a:solidFill>
                <a:latin typeface="+mn-lt"/>
                <a:ea typeface="+mn-ea"/>
                <a:cs typeface="+mn-cs"/>
              </a:rPr>
              <a:t>CERN</a:t>
            </a:r>
            <a:r>
              <a:rPr lang="zh-CN" altLang="en-US" sz="1200" kern="1200" dirty="0" smtClean="0">
                <a:solidFill>
                  <a:schemeClr val="tx1"/>
                </a:solidFill>
                <a:latin typeface="+mn-lt"/>
                <a:ea typeface="+mn-ea"/>
                <a:cs typeface="+mn-cs"/>
              </a:rPr>
              <a:t>总中心实现数据存储和提供计算资源的功能。</a:t>
            </a:r>
            <a:endParaRPr lang="en-US"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实际上</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诞生于</a:t>
            </a:r>
            <a:r>
              <a:rPr lang="en-US" sz="1200" kern="1200" dirty="0" smtClean="0">
                <a:solidFill>
                  <a:schemeClr val="tx1"/>
                </a:solidFill>
                <a:latin typeface="+mn-lt"/>
                <a:ea typeface="+mn-ea"/>
                <a:cs typeface="+mn-cs"/>
              </a:rPr>
              <a:t>LHC</a:t>
            </a:r>
            <a:r>
              <a:rPr lang="zh-CN" altLang="en-US" sz="1200" kern="1200" dirty="0" smtClean="0">
                <a:solidFill>
                  <a:schemeClr val="tx1"/>
                </a:solidFill>
                <a:latin typeface="+mn-lt"/>
                <a:ea typeface="+mn-ea"/>
                <a:cs typeface="+mn-cs"/>
              </a:rPr>
              <a:t>运作之前，</a:t>
            </a:r>
            <a:r>
              <a:rPr lang="en-US" sz="1200" kern="1200" dirty="0" smtClean="0">
                <a:solidFill>
                  <a:schemeClr val="tx1"/>
                </a:solidFill>
                <a:latin typeface="+mn-lt"/>
                <a:ea typeface="+mn-ea"/>
                <a:cs typeface="+mn-cs"/>
              </a:rPr>
              <a:t>CERN</a:t>
            </a:r>
            <a:r>
              <a:rPr lang="zh-CN" altLang="en-US" sz="1200" kern="1200" dirty="0" smtClean="0">
                <a:solidFill>
                  <a:schemeClr val="tx1"/>
                </a:solidFill>
                <a:latin typeface="+mn-lt"/>
                <a:ea typeface="+mn-ea"/>
                <a:cs typeface="+mn-cs"/>
              </a:rPr>
              <a:t>的</a:t>
            </a:r>
            <a:r>
              <a:rPr lang="en-US" sz="1200" kern="1200" dirty="0" smtClean="0">
                <a:solidFill>
                  <a:schemeClr val="tx1"/>
                </a:solidFill>
                <a:latin typeface="+mn-lt"/>
                <a:ea typeface="+mn-ea"/>
                <a:cs typeface="+mn-cs"/>
              </a:rPr>
              <a:t>LHC</a:t>
            </a:r>
            <a:r>
              <a:rPr lang="zh-CN" altLang="en-US" sz="1200" kern="1200" dirty="0" smtClean="0">
                <a:solidFill>
                  <a:schemeClr val="tx1"/>
                </a:solidFill>
                <a:latin typeface="+mn-lt"/>
                <a:ea typeface="+mn-ea"/>
                <a:cs typeface="+mn-cs"/>
              </a:rPr>
              <a:t>在</a:t>
            </a:r>
            <a:r>
              <a:rPr lang="en-US" sz="1200" kern="1200" dirty="0" smtClean="0">
                <a:solidFill>
                  <a:schemeClr val="tx1"/>
                </a:solidFill>
                <a:latin typeface="+mn-lt"/>
                <a:ea typeface="+mn-ea"/>
                <a:cs typeface="+mn-cs"/>
              </a:rPr>
              <a:t>2008</a:t>
            </a:r>
            <a:r>
              <a:rPr lang="zh-CN" altLang="en-US" sz="1200" kern="1200" dirty="0" smtClean="0">
                <a:solidFill>
                  <a:schemeClr val="tx1"/>
                </a:solidFill>
                <a:latin typeface="+mn-lt"/>
                <a:ea typeface="+mn-ea"/>
                <a:cs typeface="+mn-cs"/>
              </a:rPr>
              <a:t>年才开始运行测试，并与</a:t>
            </a:r>
            <a:r>
              <a:rPr lang="en-US" sz="1200" kern="1200" dirty="0" smtClean="0">
                <a:solidFill>
                  <a:schemeClr val="tx1"/>
                </a:solidFill>
                <a:latin typeface="+mn-lt"/>
                <a:ea typeface="+mn-ea"/>
                <a:cs typeface="+mn-cs"/>
              </a:rPr>
              <a:t>2009</a:t>
            </a:r>
            <a:r>
              <a:rPr lang="zh-CN" altLang="en-US" sz="1200" kern="1200" dirty="0" smtClean="0">
                <a:solidFill>
                  <a:schemeClr val="tx1"/>
                </a:solidFill>
                <a:latin typeface="+mn-lt"/>
                <a:ea typeface="+mn-ea"/>
                <a:cs typeface="+mn-cs"/>
              </a:rPr>
              <a:t>年开始投入第一阶段的运行。</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F4F2FC1-D6D0-41EC-907D-5C434E66CF9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r>
              <a:rPr lang="zh-CN" altLang="en-US" sz="1200" kern="1200" dirty="0" smtClean="0">
                <a:solidFill>
                  <a:schemeClr val="tx1"/>
                </a:solidFill>
                <a:latin typeface="+mn-lt"/>
                <a:ea typeface="+mn-ea"/>
                <a:cs typeface="+mn-cs"/>
              </a:rPr>
              <a:t>极限科学与工程发现环境（</a:t>
            </a:r>
            <a:r>
              <a:rPr lang="en-US" sz="1200" kern="1200" dirty="0" smtClean="0">
                <a:solidFill>
                  <a:schemeClr val="tx1"/>
                </a:solidFill>
                <a:latin typeface="+mn-lt"/>
                <a:ea typeface="+mn-ea"/>
                <a:cs typeface="+mn-cs"/>
              </a:rPr>
              <a:t>Extreme Science and Engineering Discovery Environment</a:t>
            </a:r>
            <a:r>
              <a:rPr lang="zh-CN" altLang="en-US" sz="1200" kern="1200" dirty="0" smtClean="0">
                <a:solidFill>
                  <a:schemeClr val="tx1"/>
                </a:solidFill>
                <a:latin typeface="+mn-lt"/>
                <a:ea typeface="+mn-ea"/>
                <a:cs typeface="+mn-cs"/>
              </a:rPr>
              <a:t>，简称</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是由美国多家大学与研究机构共同提供资源形成的计算资源基础设施网络和环境，旨在通过对超级计算机、数据集、新的技术和工具等资源的全面整合，为全球的科学家、工程师、社会学家和人类学家等各类研究人员提供一个更加强大而且易用的计算环境，从而为人类社会做出贡献。</a:t>
            </a:r>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包括了美国境内的</a:t>
            </a:r>
            <a:r>
              <a:rPr lang="en-US" sz="1200" kern="1200" dirty="0" smtClean="0">
                <a:solidFill>
                  <a:schemeClr val="tx1"/>
                </a:solidFill>
                <a:latin typeface="+mn-lt"/>
                <a:ea typeface="+mn-ea"/>
                <a:cs typeface="+mn-cs"/>
              </a:rPr>
              <a:t>16</a:t>
            </a:r>
            <a:r>
              <a:rPr lang="zh-CN" altLang="en-US" sz="1200" kern="1200" dirty="0" smtClean="0">
                <a:solidFill>
                  <a:schemeClr val="tx1"/>
                </a:solidFill>
                <a:latin typeface="+mn-lt"/>
                <a:ea typeface="+mn-ea"/>
                <a:cs typeface="+mn-cs"/>
              </a:rPr>
              <a:t>个超级计算机和高端可视化及数据分析资源，为用户提供美国国家科学基金会（</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）的高性能计算和数据资源的无缝访问。</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整合了各研究机构和校园的基础设施，并以此为底层设施形成了国家级别的信息基础设施生态系统。在此基础上，</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提供了以下服务以保证环境的成功运行：</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pPr lvl="0"/>
            <a:r>
              <a:rPr lang="zh-CN" altLang="en-US" sz="1200" kern="1200" dirty="0" smtClean="0">
                <a:solidFill>
                  <a:schemeClr val="tx1"/>
                </a:solidFill>
                <a:latin typeface="+mn-lt"/>
                <a:ea typeface="+mn-ea"/>
                <a:cs typeface="+mn-cs"/>
              </a:rPr>
              <a:t>对个人研究组间或研究社区间的相互合作提供专业支持。</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基于用户需求的软硬件结构，提供允许用户个性化的软件接口。</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提供了</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用户</a:t>
            </a:r>
            <a:r>
              <a:rPr lang="en-US" sz="1200" kern="1200" dirty="0" smtClean="0">
                <a:solidFill>
                  <a:schemeClr val="tx1"/>
                </a:solidFill>
                <a:latin typeface="+mn-lt"/>
                <a:ea typeface="+mn-ea"/>
                <a:cs typeface="+mn-cs"/>
              </a:rPr>
              <a:t>Portal</a:t>
            </a:r>
            <a:r>
              <a:rPr lang="zh-CN" altLang="en-US" sz="1200" kern="1200" dirty="0" smtClean="0">
                <a:solidFill>
                  <a:schemeClr val="tx1"/>
                </a:solidFill>
                <a:latin typeface="+mn-lt"/>
                <a:ea typeface="+mn-ea"/>
                <a:cs typeface="+mn-cs"/>
              </a:rPr>
              <a:t>，让用户能够通过网页接口访问</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资源，并实现管理作业、分析及生成结果等功能。</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实现对</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的高端资源和数字服务的协调分配。</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实现了</a:t>
            </a:r>
            <a:r>
              <a:rPr lang="en-US" sz="1200" kern="1200" dirty="0" smtClean="0">
                <a:solidFill>
                  <a:schemeClr val="tx1"/>
                </a:solidFill>
                <a:latin typeface="+mn-lt"/>
                <a:ea typeface="+mn-ea"/>
                <a:cs typeface="+mn-cs"/>
              </a:rPr>
              <a:t>10Gb/s</a:t>
            </a:r>
            <a:r>
              <a:rPr lang="zh-CN" altLang="en-US" sz="1200" kern="1200" dirty="0" smtClean="0">
                <a:solidFill>
                  <a:schemeClr val="tx1"/>
                </a:solidFill>
                <a:latin typeface="+mn-lt"/>
                <a:ea typeface="+mn-ea"/>
                <a:cs typeface="+mn-cs"/>
              </a:rPr>
              <a:t>级的高速网络互连。</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为特定功能提供了专业社区服务，助力快速创新和实验。</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先进的信息安全系统让用户能够轻松访问资源的同时免于遭受攻击。</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提供基于</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项目的专业培训和教育机会。</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对于新颖的创新项目提供高级支持。</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提供专门的基金项目用于让高校精英在</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服务商的支持下共同合作。</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技术创新服务让研究人员可以推荐新技术，使</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团队能够将其合理地加入到</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架构中。</a:t>
            </a:r>
            <a:endParaRPr 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D380B87D-AC05-40B4-9BC9-99C33B960834}"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美国政府对高性能计算环境的项目表现出相当高的重视程度。</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的前身是美国的</a:t>
            </a:r>
            <a:r>
              <a:rPr lang="en-US" sz="1200" kern="1200" dirty="0" err="1" smtClean="0">
                <a:solidFill>
                  <a:schemeClr val="tx1"/>
                </a:solidFill>
                <a:latin typeface="+mn-lt"/>
                <a:ea typeface="+mn-ea"/>
                <a:cs typeface="+mn-cs"/>
              </a:rPr>
              <a:t>TeraGrid</a:t>
            </a:r>
            <a:r>
              <a:rPr lang="zh-CN" altLang="en-US" sz="1200" kern="1200" dirty="0" smtClean="0">
                <a:solidFill>
                  <a:schemeClr val="tx1"/>
                </a:solidFill>
                <a:latin typeface="+mn-lt"/>
                <a:ea typeface="+mn-ea"/>
                <a:cs typeface="+mn-cs"/>
              </a:rPr>
              <a:t>项目，该项目旨在建设一个可扩展的分布式开放系统设施。</a:t>
            </a:r>
            <a:r>
              <a:rPr lang="en-US" sz="1200" kern="1200" dirty="0" smtClean="0">
                <a:solidFill>
                  <a:schemeClr val="tx1"/>
                </a:solidFill>
                <a:latin typeface="+mn-lt"/>
                <a:ea typeface="+mn-ea"/>
                <a:cs typeface="+mn-cs"/>
              </a:rPr>
              <a:t>2001</a:t>
            </a:r>
            <a:r>
              <a:rPr lang="zh-CN" altLang="en-US" sz="1200" kern="1200" dirty="0" smtClean="0">
                <a:solidFill>
                  <a:schemeClr val="tx1"/>
                </a:solidFill>
                <a:latin typeface="+mn-lt"/>
                <a:ea typeface="+mn-ea"/>
                <a:cs typeface="+mn-cs"/>
              </a:rPr>
              <a:t>年美国国家科学基金会（</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）启动了对</a:t>
            </a:r>
            <a:r>
              <a:rPr lang="en-US" sz="1200" kern="1200" dirty="0" err="1" smtClean="0">
                <a:solidFill>
                  <a:schemeClr val="tx1"/>
                </a:solidFill>
                <a:latin typeface="+mn-lt"/>
                <a:ea typeface="+mn-ea"/>
                <a:cs typeface="+mn-cs"/>
              </a:rPr>
              <a:t>TeraGrid</a:t>
            </a:r>
            <a:r>
              <a:rPr lang="zh-CN" altLang="en-US" sz="1200" kern="1200" dirty="0" smtClean="0">
                <a:solidFill>
                  <a:schemeClr val="tx1"/>
                </a:solidFill>
                <a:latin typeface="+mn-lt"/>
                <a:ea typeface="+mn-ea"/>
                <a:cs typeface="+mn-cs"/>
              </a:rPr>
              <a:t>的</a:t>
            </a:r>
            <a:r>
              <a:rPr lang="en-US" sz="1200" kern="1200" dirty="0" smtClean="0">
                <a:solidFill>
                  <a:schemeClr val="tx1"/>
                </a:solidFill>
                <a:latin typeface="+mn-lt"/>
                <a:ea typeface="+mn-ea"/>
                <a:cs typeface="+mn-cs"/>
              </a:rPr>
              <a:t>5300</a:t>
            </a:r>
            <a:r>
              <a:rPr lang="zh-CN" altLang="en-US" sz="1200" kern="1200" dirty="0" smtClean="0">
                <a:solidFill>
                  <a:schemeClr val="tx1"/>
                </a:solidFill>
                <a:latin typeface="+mn-lt"/>
                <a:ea typeface="+mn-ea"/>
                <a:cs typeface="+mn-cs"/>
              </a:rPr>
              <a:t>万美元的资助计划，并于</a:t>
            </a:r>
            <a:r>
              <a:rPr lang="en-US" sz="1200" kern="1200" dirty="0" smtClean="0">
                <a:solidFill>
                  <a:schemeClr val="tx1"/>
                </a:solidFill>
                <a:latin typeface="+mn-lt"/>
                <a:ea typeface="+mn-ea"/>
                <a:cs typeface="+mn-cs"/>
              </a:rPr>
              <a:t>2002</a:t>
            </a:r>
            <a:r>
              <a:rPr lang="zh-CN" altLang="en-US" sz="1200" kern="1200" dirty="0" smtClean="0">
                <a:solidFill>
                  <a:schemeClr val="tx1"/>
                </a:solidFill>
                <a:latin typeface="+mn-lt"/>
                <a:ea typeface="+mn-ea"/>
                <a:cs typeface="+mn-cs"/>
              </a:rPr>
              <a:t>年和</a:t>
            </a:r>
            <a:r>
              <a:rPr lang="en-US" sz="1200" kern="1200" dirty="0" smtClean="0">
                <a:solidFill>
                  <a:schemeClr val="tx1"/>
                </a:solidFill>
                <a:latin typeface="+mn-lt"/>
                <a:ea typeface="+mn-ea"/>
                <a:cs typeface="+mn-cs"/>
              </a:rPr>
              <a:t>2003</a:t>
            </a:r>
            <a:r>
              <a:rPr lang="zh-CN" altLang="en-US" sz="1200" kern="1200" dirty="0" smtClean="0">
                <a:solidFill>
                  <a:schemeClr val="tx1"/>
                </a:solidFill>
                <a:latin typeface="+mn-lt"/>
                <a:ea typeface="+mn-ea"/>
                <a:cs typeface="+mn-cs"/>
              </a:rPr>
              <a:t>年分别追加了</a:t>
            </a:r>
            <a:r>
              <a:rPr lang="en-US" sz="1200" kern="1200" dirty="0" smtClean="0">
                <a:solidFill>
                  <a:schemeClr val="tx1"/>
                </a:solidFill>
                <a:latin typeface="+mn-lt"/>
                <a:ea typeface="+mn-ea"/>
                <a:cs typeface="+mn-cs"/>
              </a:rPr>
              <a:t>3500</a:t>
            </a:r>
            <a:r>
              <a:rPr lang="zh-CN" altLang="en-US" sz="1200" kern="1200" dirty="0" smtClean="0">
                <a:solidFill>
                  <a:schemeClr val="tx1"/>
                </a:solidFill>
                <a:latin typeface="+mn-lt"/>
                <a:ea typeface="+mn-ea"/>
                <a:cs typeface="+mn-cs"/>
              </a:rPr>
              <a:t>万美元和</a:t>
            </a:r>
            <a:r>
              <a:rPr lang="en-US" sz="1200" kern="1200" dirty="0" smtClean="0">
                <a:solidFill>
                  <a:schemeClr val="tx1"/>
                </a:solidFill>
                <a:latin typeface="+mn-lt"/>
                <a:ea typeface="+mn-ea"/>
                <a:cs typeface="+mn-cs"/>
              </a:rPr>
              <a:t>1000</a:t>
            </a:r>
            <a:r>
              <a:rPr lang="zh-CN" altLang="en-US" sz="1200" kern="1200" dirty="0" smtClean="0">
                <a:solidFill>
                  <a:schemeClr val="tx1"/>
                </a:solidFill>
                <a:latin typeface="+mn-lt"/>
                <a:ea typeface="+mn-ea"/>
                <a:cs typeface="+mn-cs"/>
              </a:rPr>
              <a:t>万美元的资助用于增加环境站点数量。到</a:t>
            </a:r>
            <a:r>
              <a:rPr lang="en-US" sz="1200" kern="1200" dirty="0" smtClean="0">
                <a:solidFill>
                  <a:schemeClr val="tx1"/>
                </a:solidFill>
                <a:latin typeface="+mn-lt"/>
                <a:ea typeface="+mn-ea"/>
                <a:cs typeface="+mn-cs"/>
              </a:rPr>
              <a:t>2004</a:t>
            </a:r>
            <a:r>
              <a:rPr lang="zh-CN" altLang="en-US" sz="1200" kern="1200" dirty="0" smtClean="0">
                <a:solidFill>
                  <a:schemeClr val="tx1"/>
                </a:solidFill>
                <a:latin typeface="+mn-lt"/>
                <a:ea typeface="+mn-ea"/>
                <a:cs typeface="+mn-cs"/>
              </a:rPr>
              <a:t>年，</a:t>
            </a:r>
            <a:r>
              <a:rPr lang="en-US" sz="1200" kern="1200" dirty="0" err="1" smtClean="0">
                <a:solidFill>
                  <a:schemeClr val="tx1"/>
                </a:solidFill>
                <a:latin typeface="+mn-lt"/>
                <a:ea typeface="+mn-ea"/>
                <a:cs typeface="+mn-cs"/>
              </a:rPr>
              <a:t>TeraGrid</a:t>
            </a:r>
            <a:r>
              <a:rPr lang="zh-CN" altLang="en-US" sz="1200" kern="1200" dirty="0" smtClean="0">
                <a:solidFill>
                  <a:schemeClr val="tx1"/>
                </a:solidFill>
                <a:latin typeface="+mn-lt"/>
                <a:ea typeface="+mn-ea"/>
                <a:cs typeface="+mn-cs"/>
              </a:rPr>
              <a:t>设施建设完成并进入生产阶段。</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2005</a:t>
            </a:r>
            <a:r>
              <a:rPr lang="zh-CN" altLang="en-US" sz="1200" kern="1200" dirty="0" smtClean="0">
                <a:solidFill>
                  <a:schemeClr val="tx1"/>
                </a:solidFill>
                <a:latin typeface="+mn-lt"/>
                <a:ea typeface="+mn-ea"/>
                <a:cs typeface="+mn-cs"/>
              </a:rPr>
              <a:t>年，</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设立数字化基础设施办公室（</a:t>
            </a:r>
            <a:r>
              <a:rPr lang="en-US" sz="1200" kern="1200" dirty="0" smtClean="0">
                <a:solidFill>
                  <a:schemeClr val="tx1"/>
                </a:solidFill>
                <a:latin typeface="+mn-lt"/>
                <a:ea typeface="+mn-ea"/>
                <a:cs typeface="+mn-cs"/>
              </a:rPr>
              <a:t>Office of </a:t>
            </a:r>
            <a:r>
              <a:rPr lang="en-US" sz="1200" kern="1200" dirty="0" err="1" smtClean="0">
                <a:solidFill>
                  <a:schemeClr val="tx1"/>
                </a:solidFill>
                <a:latin typeface="+mn-lt"/>
                <a:ea typeface="+mn-ea"/>
                <a:cs typeface="+mn-cs"/>
              </a:rPr>
              <a:t>Cyberinfrastructure</a:t>
            </a:r>
            <a:r>
              <a:rPr lang="zh-CN" altLang="en-US" sz="1200" kern="1200" dirty="0" smtClean="0">
                <a:solidFill>
                  <a:schemeClr val="tx1"/>
                </a:solidFill>
                <a:latin typeface="+mn-lt"/>
                <a:ea typeface="+mn-ea"/>
                <a:cs typeface="+mn-cs"/>
              </a:rPr>
              <a:t>），并继续投入</a:t>
            </a:r>
            <a:r>
              <a:rPr lang="en-US" sz="1200" kern="1200" dirty="0" smtClean="0">
                <a:solidFill>
                  <a:schemeClr val="tx1"/>
                </a:solidFill>
                <a:latin typeface="+mn-lt"/>
                <a:ea typeface="+mn-ea"/>
                <a:cs typeface="+mn-cs"/>
              </a:rPr>
              <a:t>1.5</a:t>
            </a:r>
            <a:r>
              <a:rPr lang="zh-CN" altLang="en-US" sz="1200" kern="1200" dirty="0" smtClean="0">
                <a:solidFill>
                  <a:schemeClr val="tx1"/>
                </a:solidFill>
                <a:latin typeface="+mn-lt"/>
                <a:ea typeface="+mn-ea"/>
                <a:cs typeface="+mn-cs"/>
              </a:rPr>
              <a:t>亿美元资助</a:t>
            </a:r>
            <a:r>
              <a:rPr lang="en-US" sz="1200" kern="1200" dirty="0" err="1" smtClean="0">
                <a:solidFill>
                  <a:schemeClr val="tx1"/>
                </a:solidFill>
                <a:latin typeface="+mn-lt"/>
                <a:ea typeface="+mn-ea"/>
                <a:cs typeface="+mn-cs"/>
              </a:rPr>
              <a:t>TeraGrid</a:t>
            </a:r>
            <a:r>
              <a:rPr lang="zh-CN" altLang="en-US" sz="1200" kern="1200" dirty="0" smtClean="0">
                <a:solidFill>
                  <a:schemeClr val="tx1"/>
                </a:solidFill>
                <a:latin typeface="+mn-lt"/>
                <a:ea typeface="+mn-ea"/>
                <a:cs typeface="+mn-cs"/>
              </a:rPr>
              <a:t>新一轮五年计划，其中包括用于站点协作和用户支持的</a:t>
            </a:r>
            <a:r>
              <a:rPr lang="en-US" sz="1200" kern="1200" dirty="0" smtClean="0">
                <a:solidFill>
                  <a:schemeClr val="tx1"/>
                </a:solidFill>
                <a:latin typeface="+mn-lt"/>
                <a:ea typeface="+mn-ea"/>
                <a:cs typeface="+mn-cs"/>
              </a:rPr>
              <a:t>4800</a:t>
            </a:r>
            <a:r>
              <a:rPr lang="zh-CN" altLang="en-US" sz="1200" kern="1200" dirty="0" smtClean="0">
                <a:solidFill>
                  <a:schemeClr val="tx1"/>
                </a:solidFill>
                <a:latin typeface="+mn-lt"/>
                <a:ea typeface="+mn-ea"/>
                <a:cs typeface="+mn-cs"/>
              </a:rPr>
              <a:t>万美元。</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2011</a:t>
            </a:r>
            <a:r>
              <a:rPr lang="zh-CN" altLang="en-US" sz="1200" kern="1200" dirty="0" smtClean="0">
                <a:solidFill>
                  <a:schemeClr val="tx1"/>
                </a:solidFill>
                <a:latin typeface="+mn-lt"/>
                <a:ea typeface="+mn-ea"/>
                <a:cs typeface="+mn-cs"/>
              </a:rPr>
              <a:t>年，由</a:t>
            </a:r>
            <a:r>
              <a:rPr lang="en-US" sz="1200" kern="1200" dirty="0" smtClean="0">
                <a:solidFill>
                  <a:schemeClr val="tx1"/>
                </a:solidFill>
                <a:latin typeface="+mn-lt"/>
                <a:ea typeface="+mn-ea"/>
                <a:cs typeface="+mn-cs"/>
              </a:rPr>
              <a:t>17</a:t>
            </a:r>
            <a:r>
              <a:rPr lang="zh-CN" altLang="en-US" sz="1200" kern="1200" dirty="0" smtClean="0">
                <a:solidFill>
                  <a:schemeClr val="tx1"/>
                </a:solidFill>
                <a:latin typeface="+mn-lt"/>
                <a:ea typeface="+mn-ea"/>
                <a:cs typeface="+mn-cs"/>
              </a:rPr>
              <a:t>家机构组成的合作组织宣布了</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计划，为研究人员提供超级计算能力、先进计算工具和数字化资源服务的开放性访问，</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启动了对</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项目的</a:t>
            </a:r>
            <a:r>
              <a:rPr lang="en-US" sz="1200" kern="1200" dirty="0" smtClean="0">
                <a:solidFill>
                  <a:schemeClr val="tx1"/>
                </a:solidFill>
                <a:latin typeface="+mn-lt"/>
                <a:ea typeface="+mn-ea"/>
                <a:cs typeface="+mn-cs"/>
              </a:rPr>
              <a:t>1.21</a:t>
            </a:r>
            <a:r>
              <a:rPr lang="zh-CN" altLang="en-US" sz="1200" kern="1200" dirty="0" smtClean="0">
                <a:solidFill>
                  <a:schemeClr val="tx1"/>
                </a:solidFill>
                <a:latin typeface="+mn-lt"/>
                <a:ea typeface="+mn-ea"/>
                <a:cs typeface="+mn-cs"/>
              </a:rPr>
              <a:t>亿美元的五年资助计划。</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2016</a:t>
            </a:r>
            <a:r>
              <a:rPr lang="zh-CN" altLang="en-US" sz="1200" kern="1200" dirty="0" smtClean="0">
                <a:solidFill>
                  <a:schemeClr val="tx1"/>
                </a:solidFill>
                <a:latin typeface="+mn-lt"/>
                <a:ea typeface="+mn-ea"/>
                <a:cs typeface="+mn-cs"/>
              </a:rPr>
              <a:t>年</a:t>
            </a:r>
            <a:r>
              <a:rPr lang="en-US" sz="1200" kern="1200" dirty="0" smtClean="0">
                <a:solidFill>
                  <a:schemeClr val="tx1"/>
                </a:solidFill>
                <a:latin typeface="+mn-lt"/>
                <a:ea typeface="+mn-ea"/>
                <a:cs typeface="+mn-cs"/>
              </a:rPr>
              <a:t>8</a:t>
            </a:r>
            <a:r>
              <a:rPr lang="zh-CN" altLang="en-US" sz="1200" kern="1200" dirty="0" smtClean="0">
                <a:solidFill>
                  <a:schemeClr val="tx1"/>
                </a:solidFill>
                <a:latin typeface="+mn-lt"/>
                <a:ea typeface="+mn-ea"/>
                <a:cs typeface="+mn-cs"/>
              </a:rPr>
              <a:t>月， </a:t>
            </a:r>
            <a:r>
              <a:rPr lang="en-US" sz="1200" kern="1200" dirty="0" smtClean="0">
                <a:solidFill>
                  <a:schemeClr val="tx1"/>
                </a:solidFill>
                <a:latin typeface="+mn-lt"/>
                <a:ea typeface="+mn-ea"/>
                <a:cs typeface="+mn-cs"/>
              </a:rPr>
              <a:t>NSF</a:t>
            </a:r>
            <a:r>
              <a:rPr lang="zh-CN" altLang="en-US" sz="1200" kern="1200" dirty="0" smtClean="0">
                <a:solidFill>
                  <a:schemeClr val="tx1"/>
                </a:solidFill>
                <a:latin typeface="+mn-lt"/>
                <a:ea typeface="+mn-ea"/>
                <a:cs typeface="+mn-cs"/>
              </a:rPr>
              <a:t>宣布将在</a:t>
            </a:r>
            <a:r>
              <a:rPr lang="en-US" sz="1200" kern="1200" dirty="0" smtClean="0">
                <a:solidFill>
                  <a:schemeClr val="tx1"/>
                </a:solidFill>
                <a:latin typeface="+mn-lt"/>
                <a:ea typeface="+mn-ea"/>
                <a:cs typeface="+mn-cs"/>
              </a:rPr>
              <a:t>5</a:t>
            </a:r>
            <a:r>
              <a:rPr lang="zh-CN" altLang="en-US" sz="1200" kern="1200" dirty="0" smtClean="0">
                <a:solidFill>
                  <a:schemeClr val="tx1"/>
                </a:solidFill>
                <a:latin typeface="+mn-lt"/>
                <a:ea typeface="+mn-ea"/>
                <a:cs typeface="+mn-cs"/>
              </a:rPr>
              <a:t>年内拨款</a:t>
            </a:r>
            <a:r>
              <a:rPr lang="en-US" sz="1200" kern="1200" dirty="0" smtClean="0">
                <a:solidFill>
                  <a:schemeClr val="tx1"/>
                </a:solidFill>
                <a:latin typeface="+mn-lt"/>
                <a:ea typeface="+mn-ea"/>
                <a:cs typeface="+mn-cs"/>
              </a:rPr>
              <a:t>1.1</a:t>
            </a:r>
            <a:r>
              <a:rPr lang="zh-CN" altLang="en-US" sz="1200" kern="1200" dirty="0" smtClean="0">
                <a:solidFill>
                  <a:schemeClr val="tx1"/>
                </a:solidFill>
                <a:latin typeface="+mn-lt"/>
                <a:ea typeface="+mn-ea"/>
                <a:cs typeface="+mn-cs"/>
              </a:rPr>
              <a:t>亿美元资助</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及相关项目的活动。本次资助计划将被称为</a:t>
            </a:r>
            <a:r>
              <a:rPr lang="en-US" sz="1200" kern="1200" dirty="0" smtClean="0">
                <a:solidFill>
                  <a:schemeClr val="tx1"/>
                </a:solidFill>
                <a:latin typeface="+mn-lt"/>
                <a:ea typeface="+mn-ea"/>
                <a:cs typeface="+mn-cs"/>
              </a:rPr>
              <a:t>XSEDE 2.0</a:t>
            </a:r>
            <a:r>
              <a:rPr lang="zh-CN" altLang="en-US" sz="1200" kern="1200" dirty="0" smtClean="0">
                <a:solidFill>
                  <a:schemeClr val="tx1"/>
                </a:solidFill>
                <a:latin typeface="+mn-lt"/>
                <a:ea typeface="+mn-ea"/>
                <a:cs typeface="+mn-cs"/>
              </a:rPr>
              <a:t>，会在现有的为用户提供服务的基础之上增加更多的创新元素，以满足日益增长的用户需求和对新技术的支撑服务。</a:t>
            </a:r>
            <a:r>
              <a:rPr lang="en-US" sz="1200" kern="1200" dirty="0" smtClean="0">
                <a:solidFill>
                  <a:schemeClr val="tx1"/>
                </a:solidFill>
                <a:latin typeface="+mn-lt"/>
                <a:ea typeface="+mn-ea"/>
                <a:cs typeface="+mn-cs"/>
              </a:rPr>
              <a:t>XSEDE 2.0</a:t>
            </a:r>
            <a:r>
              <a:rPr lang="zh-CN" altLang="en-US" sz="1200" kern="1200" dirty="0" smtClean="0">
                <a:solidFill>
                  <a:schemeClr val="tx1"/>
                </a:solidFill>
                <a:latin typeface="+mn-lt"/>
                <a:ea typeface="+mn-ea"/>
                <a:cs typeface="+mn-cs"/>
              </a:rPr>
              <a:t>计划为美国国家战略计算计划（</a:t>
            </a:r>
            <a:r>
              <a:rPr lang="en-US" sz="1200" kern="1200" dirty="0" smtClean="0">
                <a:solidFill>
                  <a:schemeClr val="tx1"/>
                </a:solidFill>
                <a:latin typeface="+mn-lt"/>
                <a:ea typeface="+mn-ea"/>
                <a:cs typeface="+mn-cs"/>
              </a:rPr>
              <a:t>NSCI</a:t>
            </a:r>
            <a:r>
              <a:rPr lang="zh-CN" altLang="en-US" sz="1200" kern="1200" dirty="0" smtClean="0">
                <a:solidFill>
                  <a:schemeClr val="tx1"/>
                </a:solidFill>
                <a:latin typeface="+mn-lt"/>
                <a:ea typeface="+mn-ea"/>
                <a:cs typeface="+mn-cs"/>
              </a:rPr>
              <a:t>）服务，从整体上扩展美国高性能计算生态系统的能力，同时为该领域培养更多的研究人员和技术专家，为美国高性能计算的未来发展布局。</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左图为</a:t>
            </a:r>
            <a:r>
              <a:rPr lang="en-US" sz="1200" kern="1200" dirty="0" smtClean="0">
                <a:solidFill>
                  <a:schemeClr val="tx1"/>
                </a:solidFill>
                <a:latin typeface="+mn-lt"/>
                <a:ea typeface="+mn-ea"/>
                <a:cs typeface="+mn-cs"/>
              </a:rPr>
              <a:t>2016</a:t>
            </a:r>
            <a:r>
              <a:rPr lang="zh-CN" altLang="en-US" sz="1200" kern="1200" dirty="0" smtClean="0">
                <a:solidFill>
                  <a:schemeClr val="tx1"/>
                </a:solidFill>
                <a:latin typeface="+mn-lt"/>
                <a:ea typeface="+mn-ea"/>
                <a:cs typeface="+mn-cs"/>
              </a:rPr>
              <a:t>年度</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环境中各学科领域所完成提交作业数和比例。超过一半的作业来自</a:t>
            </a:r>
            <a:r>
              <a:rPr lang="zh-CN" altLang="en-US" sz="1200" b="1" kern="1200" dirty="0" smtClean="0">
                <a:solidFill>
                  <a:schemeClr val="tx1"/>
                </a:solidFill>
                <a:latin typeface="+mn-lt"/>
                <a:ea typeface="+mn-ea"/>
                <a:cs typeface="+mn-cs"/>
              </a:rPr>
              <a:t>行为与神经科学</a:t>
            </a:r>
            <a:r>
              <a:rPr lang="zh-CN" altLang="en-US" sz="1200" kern="1200" dirty="0" smtClean="0">
                <a:solidFill>
                  <a:schemeClr val="tx1"/>
                </a:solidFill>
                <a:latin typeface="+mn-lt"/>
                <a:ea typeface="+mn-ea"/>
                <a:cs typeface="+mn-cs"/>
              </a:rPr>
              <a:t>，第二大类为</a:t>
            </a:r>
            <a:r>
              <a:rPr lang="zh-CN" altLang="en-US" sz="1200" b="1" kern="1200" dirty="0" smtClean="0">
                <a:solidFill>
                  <a:schemeClr val="tx1"/>
                </a:solidFill>
                <a:latin typeface="+mn-lt"/>
                <a:ea typeface="+mn-ea"/>
                <a:cs typeface="+mn-cs"/>
              </a:rPr>
              <a:t>生物交叉学科与神经系统研究</a:t>
            </a:r>
            <a:r>
              <a:rPr lang="zh-CN" altLang="en-US" sz="1200" kern="1200" dirty="0" smtClean="0">
                <a:solidFill>
                  <a:schemeClr val="tx1"/>
                </a:solidFill>
                <a:latin typeface="+mn-lt"/>
                <a:ea typeface="+mn-ea"/>
                <a:cs typeface="+mn-cs"/>
              </a:rPr>
              <a:t>，第三为</a:t>
            </a:r>
            <a:r>
              <a:rPr lang="zh-CN" altLang="en-US" sz="1200" b="1" kern="1200" dirty="0" smtClean="0">
                <a:solidFill>
                  <a:schemeClr val="tx1"/>
                </a:solidFill>
                <a:latin typeface="+mn-lt"/>
                <a:ea typeface="+mn-ea"/>
                <a:cs typeface="+mn-cs"/>
              </a:rPr>
              <a:t>星系天文学与宇宙学</a:t>
            </a:r>
            <a:r>
              <a:rPr lang="zh-CN" altLang="en-US" sz="1200" kern="1200" dirty="0" smtClean="0">
                <a:solidFill>
                  <a:schemeClr val="tx1"/>
                </a:solidFill>
                <a:latin typeface="+mn-lt"/>
                <a:ea typeface="+mn-ea"/>
                <a:cs typeface="+mn-cs"/>
              </a:rPr>
              <a:t>。其后依次是生物化学与分子结构功能学、生物物理学、生物科学、材料科学、天文学科学、物理化学、物理学，以及其他</a:t>
            </a:r>
            <a:r>
              <a:rPr lang="en-US" sz="1200" kern="1200" dirty="0" smtClean="0">
                <a:solidFill>
                  <a:schemeClr val="tx1"/>
                </a:solidFill>
                <a:latin typeface="+mn-lt"/>
                <a:ea typeface="+mn-ea"/>
                <a:cs typeface="+mn-cs"/>
              </a:rPr>
              <a:t>110</a:t>
            </a:r>
            <a:r>
              <a:rPr lang="zh-CN" altLang="en-US" sz="1200" kern="1200" dirty="0" smtClean="0">
                <a:solidFill>
                  <a:schemeClr val="tx1"/>
                </a:solidFill>
                <a:latin typeface="+mn-lt"/>
                <a:ea typeface="+mn-ea"/>
                <a:cs typeface="+mn-cs"/>
              </a:rPr>
              <a:t>个领域。</a:t>
            </a:r>
            <a:endParaRPr lang="en-US" altLang="zh-CN"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zh-CN" altLang="en-US" dirty="0" smtClean="0"/>
              <a:t>右</a:t>
            </a:r>
            <a:r>
              <a:rPr lang="zh-CN" altLang="en-US" sz="1200" kern="1200" dirty="0" smtClean="0">
                <a:solidFill>
                  <a:schemeClr val="tx1"/>
                </a:solidFill>
                <a:latin typeface="+mn-lt"/>
                <a:ea typeface="+mn-ea"/>
                <a:cs typeface="+mn-cs"/>
              </a:rPr>
              <a:t>图为</a:t>
            </a:r>
            <a:r>
              <a:rPr lang="en-US" sz="1200" kern="1200" dirty="0" smtClean="0">
                <a:solidFill>
                  <a:schemeClr val="tx1"/>
                </a:solidFill>
                <a:latin typeface="+mn-lt"/>
                <a:ea typeface="+mn-ea"/>
                <a:cs typeface="+mn-cs"/>
              </a:rPr>
              <a:t>2016</a:t>
            </a:r>
            <a:r>
              <a:rPr lang="zh-CN" altLang="en-US" sz="1200" kern="1200" dirty="0" smtClean="0">
                <a:solidFill>
                  <a:schemeClr val="tx1"/>
                </a:solidFill>
                <a:latin typeface="+mn-lt"/>
                <a:ea typeface="+mn-ea"/>
                <a:cs typeface="+mn-cs"/>
              </a:rPr>
              <a:t>年度</a:t>
            </a:r>
            <a:r>
              <a:rPr lang="en-US" sz="1200" kern="1200" dirty="0" smtClean="0">
                <a:solidFill>
                  <a:schemeClr val="tx1"/>
                </a:solidFill>
                <a:latin typeface="+mn-lt"/>
                <a:ea typeface="+mn-ea"/>
                <a:cs typeface="+mn-cs"/>
              </a:rPr>
              <a:t>XSEDE</a:t>
            </a:r>
            <a:r>
              <a:rPr lang="zh-CN" altLang="en-US" sz="1200" kern="1200" dirty="0" smtClean="0">
                <a:solidFill>
                  <a:schemeClr val="tx1"/>
                </a:solidFill>
                <a:latin typeface="+mn-lt"/>
                <a:ea typeface="+mn-ea"/>
                <a:cs typeface="+mn-cs"/>
              </a:rPr>
              <a:t>环境各学科领域所支付的机时费和比例。机时使用最多的领域为</a:t>
            </a:r>
            <a:r>
              <a:rPr lang="zh-CN" altLang="en-US" sz="1200" b="1" kern="1200" dirty="0" smtClean="0">
                <a:solidFill>
                  <a:schemeClr val="tx1"/>
                </a:solidFill>
                <a:latin typeface="+mn-lt"/>
                <a:ea typeface="+mn-ea"/>
                <a:cs typeface="+mn-cs"/>
              </a:rPr>
              <a:t>生物物理学</a:t>
            </a:r>
            <a:r>
              <a:rPr lang="zh-CN" altLang="en-US" sz="1200" kern="1200" dirty="0" smtClean="0">
                <a:solidFill>
                  <a:schemeClr val="tx1"/>
                </a:solidFill>
                <a:latin typeface="+mn-lt"/>
                <a:ea typeface="+mn-ea"/>
                <a:cs typeface="+mn-cs"/>
              </a:rPr>
              <a:t>，第二名为</a:t>
            </a:r>
            <a:r>
              <a:rPr lang="zh-CN" altLang="en-US" sz="1200" b="1" kern="1200" dirty="0" smtClean="0">
                <a:solidFill>
                  <a:schemeClr val="tx1"/>
                </a:solidFill>
                <a:latin typeface="+mn-lt"/>
                <a:ea typeface="+mn-ea"/>
                <a:cs typeface="+mn-cs"/>
              </a:rPr>
              <a:t>材料科学</a:t>
            </a:r>
            <a:r>
              <a:rPr lang="zh-CN" altLang="en-US" sz="1200" kern="1200" dirty="0" smtClean="0">
                <a:solidFill>
                  <a:schemeClr val="tx1"/>
                </a:solidFill>
                <a:latin typeface="+mn-lt"/>
                <a:ea typeface="+mn-ea"/>
                <a:cs typeface="+mn-cs"/>
              </a:rPr>
              <a:t>，第三名为</a:t>
            </a:r>
            <a:r>
              <a:rPr lang="zh-CN" altLang="en-US" sz="1200" b="1" kern="1200" dirty="0" smtClean="0">
                <a:solidFill>
                  <a:schemeClr val="tx1"/>
                </a:solidFill>
                <a:latin typeface="+mn-lt"/>
                <a:ea typeface="+mn-ea"/>
                <a:cs typeface="+mn-cs"/>
              </a:rPr>
              <a:t>生物化学与分子结构功能学</a:t>
            </a:r>
            <a:r>
              <a:rPr lang="zh-CN" altLang="en-US" sz="1200" kern="1200" dirty="0" smtClean="0">
                <a:solidFill>
                  <a:schemeClr val="tx1"/>
                </a:solidFill>
                <a:latin typeface="+mn-lt"/>
                <a:ea typeface="+mn-ea"/>
                <a:cs typeface="+mn-cs"/>
              </a:rPr>
              <a:t>，其后依次是天文学科学、流体粒子与水力系统、化学、物理学、分子生物科学、重力物理学、物理化学，以及其他</a:t>
            </a:r>
            <a:r>
              <a:rPr lang="en-US" sz="1200" kern="1200" dirty="0" smtClean="0">
                <a:solidFill>
                  <a:schemeClr val="tx1"/>
                </a:solidFill>
                <a:latin typeface="+mn-lt"/>
                <a:ea typeface="+mn-ea"/>
                <a:cs typeface="+mn-cs"/>
              </a:rPr>
              <a:t>110</a:t>
            </a:r>
            <a:r>
              <a:rPr lang="zh-CN" altLang="en-US" sz="1200" kern="1200" dirty="0" smtClean="0">
                <a:solidFill>
                  <a:schemeClr val="tx1"/>
                </a:solidFill>
                <a:latin typeface="+mn-lt"/>
                <a:ea typeface="+mn-ea"/>
                <a:cs typeface="+mn-cs"/>
              </a:rPr>
              <a:t>个领域。</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欧洲网格基础设施（</a:t>
            </a:r>
            <a:r>
              <a:rPr lang="en-US" sz="1200" kern="1200" dirty="0" smtClean="0">
                <a:solidFill>
                  <a:schemeClr val="tx1"/>
                </a:solidFill>
                <a:latin typeface="+mn-lt"/>
                <a:ea typeface="+mn-ea"/>
                <a:cs typeface="+mn-cs"/>
              </a:rPr>
              <a:t>European Grid Infrastructure</a:t>
            </a:r>
            <a:r>
              <a:rPr lang="zh-CN" alt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）是欧洲主要的高性能计算环境，是由欧洲及世界范围内超过</a:t>
            </a:r>
            <a:r>
              <a:rPr lang="en-US" sz="1200" kern="1200" dirty="0" smtClean="0">
                <a:solidFill>
                  <a:schemeClr val="tx1"/>
                </a:solidFill>
                <a:latin typeface="+mn-lt"/>
                <a:ea typeface="+mn-ea"/>
                <a:cs typeface="+mn-cs"/>
              </a:rPr>
              <a:t>300</a:t>
            </a:r>
            <a:r>
              <a:rPr lang="zh-CN" altLang="en-US" sz="1200" kern="1200" dirty="0" smtClean="0">
                <a:solidFill>
                  <a:schemeClr val="tx1"/>
                </a:solidFill>
                <a:latin typeface="+mn-lt"/>
                <a:ea typeface="+mn-ea"/>
                <a:cs typeface="+mn-cs"/>
              </a:rPr>
              <a:t>个数据中心和云服务站点联合组成的大规模分布式计算基础设施，目的是为研究和技术创新提供先进的计算服务。</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由来自所有参与机构的代表组成名为</a:t>
            </a:r>
            <a:r>
              <a:rPr lang="en-US" sz="1200" kern="1200" dirty="0" smtClean="0">
                <a:solidFill>
                  <a:schemeClr val="tx1"/>
                </a:solidFill>
                <a:latin typeface="+mn-lt"/>
                <a:ea typeface="+mn-ea"/>
                <a:cs typeface="+mn-cs"/>
              </a:rPr>
              <a:t>EGI.eu</a:t>
            </a:r>
            <a:r>
              <a:rPr lang="zh-CN" altLang="en-US" sz="1200" kern="1200" dirty="0" smtClean="0">
                <a:solidFill>
                  <a:schemeClr val="tx1"/>
                </a:solidFill>
                <a:latin typeface="+mn-lt"/>
                <a:ea typeface="+mn-ea"/>
                <a:cs typeface="+mn-cs"/>
              </a:rPr>
              <a:t>的理事会负责协调管理工作。</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2001</a:t>
            </a:r>
            <a:r>
              <a:rPr lang="zh-CN" altLang="en-US" sz="1200" kern="1200" dirty="0" smtClean="0">
                <a:solidFill>
                  <a:schemeClr val="tx1"/>
                </a:solidFill>
                <a:latin typeface="+mn-lt"/>
                <a:ea typeface="+mn-ea"/>
                <a:cs typeface="+mn-cs"/>
              </a:rPr>
              <a:t>年，作为研究与技术发展框架项目的其中一个项目，欧洲数据网格（</a:t>
            </a:r>
            <a:r>
              <a:rPr lang="en-US" sz="1200" kern="1200" dirty="0" smtClean="0">
                <a:solidFill>
                  <a:schemeClr val="tx1"/>
                </a:solidFill>
                <a:latin typeface="+mn-lt"/>
                <a:ea typeface="+mn-ea"/>
                <a:cs typeface="+mn-cs"/>
              </a:rPr>
              <a:t>European </a:t>
            </a:r>
            <a:r>
              <a:rPr lang="en-US" sz="1200" kern="1200" dirty="0" err="1" smtClean="0">
                <a:solidFill>
                  <a:schemeClr val="tx1"/>
                </a:solidFill>
                <a:latin typeface="+mn-lt"/>
                <a:ea typeface="+mn-ea"/>
                <a:cs typeface="+mn-cs"/>
              </a:rPr>
              <a:t>DataGrid</a:t>
            </a:r>
            <a:r>
              <a:rPr lang="zh-CN" altLang="en-US" sz="1200" kern="1200" dirty="0" smtClean="0">
                <a:solidFill>
                  <a:schemeClr val="tx1"/>
                </a:solidFill>
                <a:latin typeface="+mn-lt"/>
                <a:ea typeface="+mn-ea"/>
                <a:cs typeface="+mn-cs"/>
              </a:rPr>
              <a:t>）项目得到了为期</a:t>
            </a:r>
            <a:r>
              <a:rPr lang="en-US" sz="1200" kern="1200" dirty="0" smtClean="0">
                <a:solidFill>
                  <a:schemeClr val="tx1"/>
                </a:solidFill>
                <a:latin typeface="+mn-lt"/>
                <a:ea typeface="+mn-ea"/>
                <a:cs typeface="+mn-cs"/>
              </a:rPr>
              <a:t>3</a:t>
            </a:r>
            <a:r>
              <a:rPr lang="zh-CN" altLang="en-US" sz="1200" kern="1200" dirty="0" smtClean="0">
                <a:solidFill>
                  <a:schemeClr val="tx1"/>
                </a:solidFill>
                <a:latin typeface="+mn-lt"/>
                <a:ea typeface="+mn-ea"/>
                <a:cs typeface="+mn-cs"/>
              </a:rPr>
              <a:t>年的资助，预算额度为</a:t>
            </a:r>
            <a:r>
              <a:rPr lang="en-US" sz="1200" kern="1200" dirty="0" smtClean="0">
                <a:solidFill>
                  <a:schemeClr val="tx1"/>
                </a:solidFill>
                <a:latin typeface="+mn-lt"/>
                <a:ea typeface="+mn-ea"/>
                <a:cs typeface="+mn-cs"/>
              </a:rPr>
              <a:t>1200</a:t>
            </a:r>
            <a:r>
              <a:rPr lang="zh-CN" altLang="en-US" sz="1200" kern="1200" dirty="0" smtClean="0">
                <a:solidFill>
                  <a:schemeClr val="tx1"/>
                </a:solidFill>
                <a:latin typeface="+mn-lt"/>
                <a:ea typeface="+mn-ea"/>
                <a:cs typeface="+mn-cs"/>
              </a:rPr>
              <a:t>万欧元，主要为了应对来自大型强子对撞机项目的庞大数据需求，欧洲核子研究组织（</a:t>
            </a:r>
            <a:r>
              <a:rPr lang="en-US" sz="1200" kern="1200" dirty="0" smtClean="0">
                <a:solidFill>
                  <a:schemeClr val="tx1"/>
                </a:solidFill>
                <a:latin typeface="+mn-lt"/>
                <a:ea typeface="+mn-ea"/>
                <a:cs typeface="+mn-cs"/>
              </a:rPr>
              <a:t>CERN</a:t>
            </a:r>
            <a:r>
              <a:rPr lang="zh-CN" altLang="en-US" sz="1200" kern="1200" dirty="0" smtClean="0">
                <a:solidFill>
                  <a:schemeClr val="tx1"/>
                </a:solidFill>
                <a:latin typeface="+mn-lt"/>
                <a:ea typeface="+mn-ea"/>
                <a:cs typeface="+mn-cs"/>
              </a:rPr>
              <a:t>）起到了重要的推动作用。</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2004</a:t>
            </a:r>
            <a:r>
              <a:rPr lang="zh-CN" altLang="en-US" sz="1200" kern="1200" dirty="0" smtClean="0">
                <a:solidFill>
                  <a:schemeClr val="tx1"/>
                </a:solidFill>
                <a:latin typeface="+mn-lt"/>
                <a:ea typeface="+mn-ea"/>
                <a:cs typeface="+mn-cs"/>
              </a:rPr>
              <a:t>年，欧洲委员会（</a:t>
            </a:r>
            <a:r>
              <a:rPr lang="en-US" sz="1200" kern="1200" dirty="0" smtClean="0">
                <a:solidFill>
                  <a:schemeClr val="tx1"/>
                </a:solidFill>
                <a:latin typeface="+mn-lt"/>
                <a:ea typeface="+mn-ea"/>
                <a:cs typeface="+mn-cs"/>
              </a:rPr>
              <a:t>European Commission</a:t>
            </a:r>
            <a:r>
              <a:rPr lang="zh-CN" altLang="en-US" sz="1200" kern="1200" dirty="0" smtClean="0">
                <a:solidFill>
                  <a:schemeClr val="tx1"/>
                </a:solidFill>
                <a:latin typeface="+mn-lt"/>
                <a:ea typeface="+mn-ea"/>
                <a:cs typeface="+mn-cs"/>
              </a:rPr>
              <a:t>）开始资助欧洲信息科学可用网格项目（</a:t>
            </a:r>
            <a:r>
              <a:rPr lang="en-US" sz="1200" kern="1200" dirty="0" smtClean="0">
                <a:solidFill>
                  <a:schemeClr val="tx1"/>
                </a:solidFill>
                <a:latin typeface="+mn-lt"/>
                <a:ea typeface="+mn-ea"/>
                <a:cs typeface="+mn-cs"/>
              </a:rPr>
              <a:t>Enabling Grids for E-Science in Europe</a:t>
            </a:r>
            <a:r>
              <a:rPr lang="zh-CN" alt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EGEE</a:t>
            </a:r>
            <a:r>
              <a:rPr lang="zh-CN" altLang="en-US" sz="1200" kern="1200" dirty="0" smtClean="0">
                <a:solidFill>
                  <a:schemeClr val="tx1"/>
                </a:solidFill>
                <a:latin typeface="+mn-lt"/>
                <a:ea typeface="+mn-ea"/>
                <a:cs typeface="+mn-cs"/>
              </a:rPr>
              <a:t>），资金额为两年</a:t>
            </a:r>
            <a:r>
              <a:rPr lang="en-US" sz="1200" kern="1200" dirty="0" smtClean="0">
                <a:solidFill>
                  <a:schemeClr val="tx1"/>
                </a:solidFill>
                <a:latin typeface="+mn-lt"/>
                <a:ea typeface="+mn-ea"/>
                <a:cs typeface="+mn-cs"/>
              </a:rPr>
              <a:t>4600</a:t>
            </a:r>
            <a:r>
              <a:rPr lang="zh-CN" altLang="en-US" sz="1200" kern="1200" dirty="0" smtClean="0">
                <a:solidFill>
                  <a:schemeClr val="tx1"/>
                </a:solidFill>
                <a:latin typeface="+mn-lt"/>
                <a:ea typeface="+mn-ea"/>
                <a:cs typeface="+mn-cs"/>
              </a:rPr>
              <a:t>万欧元。其项目组包括来自</a:t>
            </a:r>
            <a:r>
              <a:rPr lang="en-US" sz="1200" kern="1200" dirty="0" smtClean="0">
                <a:solidFill>
                  <a:schemeClr val="tx1"/>
                </a:solidFill>
                <a:latin typeface="+mn-lt"/>
                <a:ea typeface="+mn-ea"/>
                <a:cs typeface="+mn-cs"/>
              </a:rPr>
              <a:t>27</a:t>
            </a:r>
            <a:r>
              <a:rPr lang="zh-CN" altLang="en-US" sz="1200" kern="1200" dirty="0" smtClean="0">
                <a:solidFill>
                  <a:schemeClr val="tx1"/>
                </a:solidFill>
                <a:latin typeface="+mn-lt"/>
                <a:ea typeface="+mn-ea"/>
                <a:cs typeface="+mn-cs"/>
              </a:rPr>
              <a:t>个国家的</a:t>
            </a:r>
            <a:r>
              <a:rPr lang="en-US" sz="1200" kern="1200" dirty="0" smtClean="0">
                <a:solidFill>
                  <a:schemeClr val="tx1"/>
                </a:solidFill>
                <a:latin typeface="+mn-lt"/>
                <a:ea typeface="+mn-ea"/>
                <a:cs typeface="+mn-cs"/>
              </a:rPr>
              <a:t>70</a:t>
            </a:r>
            <a:r>
              <a:rPr lang="zh-CN" altLang="en-US" sz="1200" kern="1200" dirty="0" smtClean="0">
                <a:solidFill>
                  <a:schemeClr val="tx1"/>
                </a:solidFill>
                <a:latin typeface="+mn-lt"/>
                <a:ea typeface="+mn-ea"/>
                <a:cs typeface="+mn-cs"/>
              </a:rPr>
              <a:t>家机构。</a:t>
            </a:r>
            <a:r>
              <a:rPr lang="en-US" sz="1200" kern="1200" dirty="0" smtClean="0">
                <a:solidFill>
                  <a:schemeClr val="tx1"/>
                </a:solidFill>
                <a:latin typeface="+mn-lt"/>
                <a:ea typeface="+mn-ea"/>
                <a:cs typeface="+mn-cs"/>
              </a:rPr>
              <a:t>2006</a:t>
            </a:r>
            <a:r>
              <a:rPr lang="zh-CN" altLang="en-US" sz="1200" kern="1200" dirty="0" smtClean="0">
                <a:solidFill>
                  <a:schemeClr val="tx1"/>
                </a:solidFill>
                <a:latin typeface="+mn-lt"/>
                <a:ea typeface="+mn-ea"/>
                <a:cs typeface="+mn-cs"/>
              </a:rPr>
              <a:t>年该项目进入</a:t>
            </a:r>
            <a:r>
              <a:rPr lang="en-US" sz="1200" kern="1200" dirty="0" smtClean="0">
                <a:solidFill>
                  <a:schemeClr val="tx1"/>
                </a:solidFill>
                <a:latin typeface="+mn-lt"/>
                <a:ea typeface="+mn-ea"/>
                <a:cs typeface="+mn-cs"/>
              </a:rPr>
              <a:t>EGEE-II</a:t>
            </a:r>
            <a:r>
              <a:rPr lang="zh-CN" altLang="en-US" sz="1200" kern="1200" dirty="0" smtClean="0">
                <a:solidFill>
                  <a:schemeClr val="tx1"/>
                </a:solidFill>
                <a:latin typeface="+mn-lt"/>
                <a:ea typeface="+mn-ea"/>
                <a:cs typeface="+mn-cs"/>
              </a:rPr>
              <a:t>阶段，新一期的资助额度为两年</a:t>
            </a:r>
            <a:r>
              <a:rPr lang="en-US" sz="1200" kern="1200" dirty="0" smtClean="0">
                <a:solidFill>
                  <a:schemeClr val="tx1"/>
                </a:solidFill>
                <a:latin typeface="+mn-lt"/>
                <a:ea typeface="+mn-ea"/>
                <a:cs typeface="+mn-cs"/>
              </a:rPr>
              <a:t>5260</a:t>
            </a:r>
            <a:r>
              <a:rPr lang="zh-CN" altLang="en-US" sz="1200" kern="1200" dirty="0" smtClean="0">
                <a:solidFill>
                  <a:schemeClr val="tx1"/>
                </a:solidFill>
                <a:latin typeface="+mn-lt"/>
                <a:ea typeface="+mn-ea"/>
                <a:cs typeface="+mn-cs"/>
              </a:rPr>
              <a:t>万欧元，该期项目不再强调“在欧洲”这一概念，开始包含更多的国际化元素，例如其中一个计算集群来自马来西亚。第三阶段项目</a:t>
            </a:r>
            <a:r>
              <a:rPr lang="en-US" sz="1200" kern="1200" dirty="0" smtClean="0">
                <a:solidFill>
                  <a:schemeClr val="tx1"/>
                </a:solidFill>
                <a:latin typeface="+mn-lt"/>
                <a:ea typeface="+mn-ea"/>
                <a:cs typeface="+mn-cs"/>
              </a:rPr>
              <a:t>EGEE-III</a:t>
            </a:r>
            <a:r>
              <a:rPr lang="zh-CN" altLang="en-US" sz="1200" kern="1200" dirty="0" smtClean="0">
                <a:solidFill>
                  <a:schemeClr val="tx1"/>
                </a:solidFill>
                <a:latin typeface="+mn-lt"/>
                <a:ea typeface="+mn-ea"/>
                <a:cs typeface="+mn-cs"/>
              </a:rPr>
              <a:t>在</a:t>
            </a:r>
            <a:r>
              <a:rPr lang="en-US" sz="1200" kern="1200" dirty="0" smtClean="0">
                <a:solidFill>
                  <a:schemeClr val="tx1"/>
                </a:solidFill>
                <a:latin typeface="+mn-lt"/>
                <a:ea typeface="+mn-ea"/>
                <a:cs typeface="+mn-cs"/>
              </a:rPr>
              <a:t>2008</a:t>
            </a:r>
            <a:r>
              <a:rPr lang="zh-CN" altLang="en-US" sz="1200" kern="1200" dirty="0" smtClean="0">
                <a:solidFill>
                  <a:schemeClr val="tx1"/>
                </a:solidFill>
                <a:latin typeface="+mn-lt"/>
                <a:ea typeface="+mn-ea"/>
                <a:cs typeface="+mn-cs"/>
              </a:rPr>
              <a:t>年启动，</a:t>
            </a:r>
            <a:r>
              <a:rPr lang="en-US" sz="1200" kern="1200" dirty="0" smtClean="0">
                <a:solidFill>
                  <a:schemeClr val="tx1"/>
                </a:solidFill>
                <a:latin typeface="+mn-lt"/>
                <a:ea typeface="+mn-ea"/>
                <a:cs typeface="+mn-cs"/>
              </a:rPr>
              <a:t>2010</a:t>
            </a:r>
            <a:r>
              <a:rPr lang="zh-CN" altLang="en-US" sz="1200" kern="1200" dirty="0" smtClean="0">
                <a:solidFill>
                  <a:schemeClr val="tx1"/>
                </a:solidFill>
                <a:latin typeface="+mn-lt"/>
                <a:ea typeface="+mn-ea"/>
                <a:cs typeface="+mn-cs"/>
              </a:rPr>
              <a:t>年</a:t>
            </a:r>
            <a:r>
              <a:rPr lang="en-US" sz="1200" kern="1200" dirty="0" smtClean="0">
                <a:solidFill>
                  <a:schemeClr val="tx1"/>
                </a:solidFill>
                <a:latin typeface="+mn-lt"/>
                <a:ea typeface="+mn-ea"/>
                <a:cs typeface="+mn-cs"/>
              </a:rPr>
              <a:t>EGEE</a:t>
            </a:r>
            <a:r>
              <a:rPr lang="zh-CN" altLang="en-US" sz="1200" kern="1200" dirty="0" smtClean="0">
                <a:solidFill>
                  <a:schemeClr val="tx1"/>
                </a:solidFill>
                <a:latin typeface="+mn-lt"/>
                <a:ea typeface="+mn-ea"/>
                <a:cs typeface="+mn-cs"/>
              </a:rPr>
              <a:t>项目正式结束。</a:t>
            </a:r>
            <a:r>
              <a:rPr lang="en-US" sz="1200" kern="1200" dirty="0" smtClean="0">
                <a:solidFill>
                  <a:schemeClr val="tx1"/>
                </a:solidFill>
                <a:latin typeface="+mn-lt"/>
                <a:ea typeface="+mn-ea"/>
                <a:cs typeface="+mn-cs"/>
              </a:rPr>
              <a:t>EGEE</a:t>
            </a:r>
            <a:r>
              <a:rPr lang="zh-CN" altLang="en-US" sz="1200" kern="1200" dirty="0" smtClean="0">
                <a:solidFill>
                  <a:schemeClr val="tx1"/>
                </a:solidFill>
                <a:latin typeface="+mn-lt"/>
                <a:ea typeface="+mn-ea"/>
                <a:cs typeface="+mn-cs"/>
              </a:rPr>
              <a:t>项目期间开发的</a:t>
            </a:r>
            <a:r>
              <a:rPr lang="en-US" sz="1200" kern="1200" dirty="0" err="1" smtClean="0">
                <a:solidFill>
                  <a:schemeClr val="tx1"/>
                </a:solidFill>
                <a:latin typeface="+mn-lt"/>
                <a:ea typeface="+mn-ea"/>
                <a:cs typeface="+mn-cs"/>
              </a:rPr>
              <a:t>gLite</a:t>
            </a:r>
            <a:r>
              <a:rPr lang="zh-CN" altLang="en-US" sz="1200" kern="1200" dirty="0" smtClean="0">
                <a:solidFill>
                  <a:schemeClr val="tx1"/>
                </a:solidFill>
                <a:latin typeface="+mn-lt"/>
                <a:ea typeface="+mn-ea"/>
                <a:cs typeface="+mn-cs"/>
              </a:rPr>
              <a:t>中间件仍然是目前</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和</a:t>
            </a:r>
            <a:r>
              <a:rPr lang="en-US" sz="1200" kern="1200" dirty="0" smtClean="0">
                <a:solidFill>
                  <a:schemeClr val="tx1"/>
                </a:solidFill>
                <a:latin typeface="+mn-lt"/>
                <a:ea typeface="+mn-ea"/>
                <a:cs typeface="+mn-cs"/>
              </a:rPr>
              <a:t>WLCG</a:t>
            </a:r>
            <a:r>
              <a:rPr lang="zh-CN" altLang="en-US" sz="1200" kern="1200" dirty="0" smtClean="0">
                <a:solidFill>
                  <a:schemeClr val="tx1"/>
                </a:solidFill>
                <a:latin typeface="+mn-lt"/>
                <a:ea typeface="+mn-ea"/>
                <a:cs typeface="+mn-cs"/>
              </a:rPr>
              <a:t>所使用的主要中间件。</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2009</a:t>
            </a:r>
            <a:r>
              <a:rPr lang="zh-CN" altLang="en-US" sz="1200" kern="1200" dirty="0" smtClean="0">
                <a:solidFill>
                  <a:schemeClr val="tx1"/>
                </a:solidFill>
                <a:latin typeface="+mn-lt"/>
                <a:ea typeface="+mn-ea"/>
                <a:cs typeface="+mn-cs"/>
              </a:rPr>
              <a:t>年，欧洲网格计划（</a:t>
            </a:r>
            <a:r>
              <a:rPr lang="en-US" sz="1200" kern="1200" dirty="0" smtClean="0">
                <a:solidFill>
                  <a:schemeClr val="tx1"/>
                </a:solidFill>
                <a:latin typeface="+mn-lt"/>
                <a:ea typeface="+mn-ea"/>
                <a:cs typeface="+mn-cs"/>
              </a:rPr>
              <a:t>European Grid Initiative</a:t>
            </a:r>
            <a:r>
              <a:rPr lang="zh-CN" alt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EGI.eu</a:t>
            </a:r>
            <a:r>
              <a:rPr lang="zh-CN" altLang="en-US" sz="1200" kern="1200" dirty="0" smtClean="0">
                <a:solidFill>
                  <a:schemeClr val="tx1"/>
                </a:solidFill>
                <a:latin typeface="+mn-lt"/>
                <a:ea typeface="+mn-ea"/>
                <a:cs typeface="+mn-cs"/>
              </a:rPr>
              <a:t>）的概念和管理模型从国家网格计划（</a:t>
            </a:r>
            <a:r>
              <a:rPr lang="en-US" sz="1200" kern="1200" dirty="0" smtClean="0">
                <a:solidFill>
                  <a:schemeClr val="tx1"/>
                </a:solidFill>
                <a:latin typeface="+mn-lt"/>
                <a:ea typeface="+mn-ea"/>
                <a:cs typeface="+mn-cs"/>
              </a:rPr>
              <a:t>National Grid Initiatives</a:t>
            </a:r>
            <a:r>
              <a:rPr lang="zh-CN" alt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NGIs</a:t>
            </a:r>
            <a:r>
              <a:rPr lang="zh-CN" altLang="en-US" sz="1200" kern="1200" dirty="0" smtClean="0">
                <a:solidFill>
                  <a:schemeClr val="tx1"/>
                </a:solidFill>
                <a:latin typeface="+mn-lt"/>
                <a:ea typeface="+mn-ea"/>
                <a:cs typeface="+mn-cs"/>
              </a:rPr>
              <a:t>）升级而成。</a:t>
            </a:r>
            <a:r>
              <a:rPr lang="en-US" sz="1200" kern="1200" dirty="0" smtClean="0">
                <a:solidFill>
                  <a:schemeClr val="tx1"/>
                </a:solidFill>
                <a:latin typeface="+mn-lt"/>
                <a:ea typeface="+mn-ea"/>
                <a:cs typeface="+mn-cs"/>
              </a:rPr>
              <a:t>NGI</a:t>
            </a:r>
            <a:r>
              <a:rPr lang="zh-CN" altLang="en-US" sz="1200" kern="1200" dirty="0" smtClean="0">
                <a:solidFill>
                  <a:schemeClr val="tx1"/>
                </a:solidFill>
                <a:latin typeface="+mn-lt"/>
                <a:ea typeface="+mn-ea"/>
                <a:cs typeface="+mn-cs"/>
              </a:rPr>
              <a:t>支持各自国家的科学研究对计算资源的需求，</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的管理委员会由来自各</a:t>
            </a:r>
            <a:r>
              <a:rPr lang="en-US" sz="1200" kern="1200" dirty="0" smtClean="0">
                <a:solidFill>
                  <a:schemeClr val="tx1"/>
                </a:solidFill>
                <a:latin typeface="+mn-lt"/>
                <a:ea typeface="+mn-ea"/>
                <a:cs typeface="+mn-cs"/>
              </a:rPr>
              <a:t>NGI</a:t>
            </a:r>
            <a:r>
              <a:rPr lang="zh-CN" altLang="en-US" sz="1200" kern="1200" dirty="0" smtClean="0">
                <a:solidFill>
                  <a:schemeClr val="tx1"/>
                </a:solidFill>
                <a:latin typeface="+mn-lt"/>
                <a:ea typeface="+mn-ea"/>
                <a:cs typeface="+mn-cs"/>
              </a:rPr>
              <a:t>成员的代表组成，负责协调和管理各国</a:t>
            </a:r>
            <a:r>
              <a:rPr lang="en-US" sz="1200" kern="1200" dirty="0" smtClean="0">
                <a:solidFill>
                  <a:schemeClr val="tx1"/>
                </a:solidFill>
                <a:latin typeface="+mn-lt"/>
                <a:ea typeface="+mn-ea"/>
                <a:cs typeface="+mn-cs"/>
              </a:rPr>
              <a:t>NGI</a:t>
            </a:r>
            <a:r>
              <a:rPr lang="zh-CN" altLang="en-US" sz="1200" kern="1200" dirty="0" smtClean="0">
                <a:solidFill>
                  <a:schemeClr val="tx1"/>
                </a:solidFill>
                <a:latin typeface="+mn-lt"/>
                <a:ea typeface="+mn-ea"/>
                <a:cs typeface="+mn-cs"/>
              </a:rPr>
              <a:t>的合作。</a:t>
            </a:r>
            <a:r>
              <a:rPr lang="en-US" sz="1200" kern="1200" dirty="0" smtClean="0">
                <a:solidFill>
                  <a:schemeClr val="tx1"/>
                </a:solidFill>
                <a:latin typeface="+mn-lt"/>
                <a:ea typeface="+mn-ea"/>
                <a:cs typeface="+mn-cs"/>
              </a:rPr>
              <a:t>2010</a:t>
            </a:r>
            <a:r>
              <a:rPr lang="zh-CN" altLang="en-US" sz="1200" kern="1200" dirty="0" smtClean="0">
                <a:solidFill>
                  <a:schemeClr val="tx1"/>
                </a:solidFill>
                <a:latin typeface="+mn-lt"/>
                <a:ea typeface="+mn-ea"/>
                <a:cs typeface="+mn-cs"/>
              </a:rPr>
              <a:t>年，由欧委会资助的欧洲网格基础设施（</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）正式启动。</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官网聚焦了</a:t>
            </a:r>
            <a:r>
              <a:rPr lang="en-US" sz="1200" kern="1200" dirty="0" smtClean="0">
                <a:solidFill>
                  <a:schemeClr val="tx1"/>
                </a:solidFill>
                <a:latin typeface="+mn-lt"/>
                <a:ea typeface="+mn-ea"/>
                <a:cs typeface="+mn-cs"/>
              </a:rPr>
              <a:t>2010-2014</a:t>
            </a:r>
            <a:r>
              <a:rPr lang="zh-CN" altLang="en-US" sz="1200" kern="1200" dirty="0" smtClean="0">
                <a:solidFill>
                  <a:schemeClr val="tx1"/>
                </a:solidFill>
                <a:latin typeface="+mn-lt"/>
                <a:ea typeface="+mn-ea"/>
                <a:cs typeface="+mn-cs"/>
              </a:rPr>
              <a:t>年期间</a:t>
            </a:r>
            <a:r>
              <a:rPr lang="en-US" sz="1200" kern="1200" dirty="0" smtClean="0">
                <a:solidFill>
                  <a:schemeClr val="tx1"/>
                </a:solidFill>
                <a:latin typeface="+mn-lt"/>
                <a:ea typeface="+mn-ea"/>
                <a:cs typeface="+mn-cs"/>
              </a:rPr>
              <a:t>EGI</a:t>
            </a:r>
            <a:r>
              <a:rPr lang="zh-CN" altLang="en-US" sz="1200" kern="1200" dirty="0" smtClean="0">
                <a:solidFill>
                  <a:schemeClr val="tx1"/>
                </a:solidFill>
                <a:latin typeface="+mn-lt"/>
                <a:ea typeface="+mn-ea"/>
                <a:cs typeface="+mn-cs"/>
              </a:rPr>
              <a:t>的</a:t>
            </a:r>
            <a:r>
              <a:rPr lang="en-US" sz="1200" kern="1200" dirty="0" smtClean="0">
                <a:solidFill>
                  <a:schemeClr val="tx1"/>
                </a:solidFill>
                <a:latin typeface="+mn-lt"/>
                <a:ea typeface="+mn-ea"/>
                <a:cs typeface="+mn-cs"/>
              </a:rPr>
              <a:t>15</a:t>
            </a:r>
            <a:r>
              <a:rPr lang="zh-CN" altLang="en-US" sz="1200" kern="1200" dirty="0" smtClean="0">
                <a:solidFill>
                  <a:schemeClr val="tx1"/>
                </a:solidFill>
                <a:latin typeface="+mn-lt"/>
                <a:ea typeface="+mn-ea"/>
                <a:cs typeface="+mn-cs"/>
              </a:rPr>
              <a:t>个最佳应用（图为该文章封面）：</a:t>
            </a:r>
            <a:endParaRPr lang="en-US" altLang="zh-CN"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战争压力是否会对人的注意力和记忆力造成长期影响？（网格计算助力研究战争对士兵大脑的影响）</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理解地震干扰（使用网格计算从上百万次计算中获取数据，揭示北海油田的岩石结构）</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使用核磁共振建立</a:t>
            </a:r>
            <a:r>
              <a:rPr lang="en-US" sz="1200" kern="1200" dirty="0" smtClean="0">
                <a:solidFill>
                  <a:schemeClr val="tx1"/>
                </a:solidFill>
                <a:latin typeface="+mn-lt"/>
                <a:ea typeface="+mn-ea"/>
                <a:cs typeface="+mn-cs"/>
              </a:rPr>
              <a:t>3D</a:t>
            </a:r>
            <a:r>
              <a:rPr lang="zh-CN" altLang="en-US" sz="1200" kern="1200" dirty="0" smtClean="0">
                <a:solidFill>
                  <a:schemeClr val="tx1"/>
                </a:solidFill>
                <a:latin typeface="+mn-lt"/>
                <a:ea typeface="+mn-ea"/>
                <a:cs typeface="+mn-cs"/>
              </a:rPr>
              <a:t>肝脏地图（网格计算助力开发通过外部方法诊断肝纤维症）</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追踪阿尔兹海默症患者的生物标记（使用网格计算测试追踪阿尔兹海默症病患生物标记的软件）</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用自然选择法改进数字安全（通过进化理论的启发和网格计算验证新的密码分析学方法）</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新陈代谢率加速物种进化（网格计算帮助显示冷血动物的新物种在温暖气候时期出现的更快）</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设计更好的抗生素（网格计算帮助开发抗菌能力不减但副作用更少的抗生素）</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彗星是产生于天体撞击吗？（网格计算帮助天文学家解释主带彗星的起源）</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仙女座</a:t>
            </a:r>
            <a:r>
              <a:rPr lang="en-US" sz="1200" kern="1200" dirty="0" smtClean="0">
                <a:solidFill>
                  <a:schemeClr val="tx1"/>
                </a:solidFill>
                <a:latin typeface="+mn-lt"/>
                <a:ea typeface="+mn-ea"/>
                <a:cs typeface="+mn-cs"/>
              </a:rPr>
              <a:t>II</a:t>
            </a:r>
            <a:r>
              <a:rPr lang="zh-CN" altLang="en-US" sz="1200" kern="1200" dirty="0" smtClean="0">
                <a:solidFill>
                  <a:schemeClr val="tx1"/>
                </a:solidFill>
                <a:latin typeface="+mn-lt"/>
                <a:ea typeface="+mn-ea"/>
                <a:cs typeface="+mn-cs"/>
              </a:rPr>
              <a:t>星系是由一次合并形成的吗？（用网格计算探索符合天体观测结果的星系成因）</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了解遥远恒星的新方法（网格计算助力天文学家描述恒星、计算其寿命和了解围绕它们的行星）</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射电望远镜</a:t>
            </a:r>
            <a:r>
              <a:rPr lang="en-US" sz="1200" kern="1200" dirty="0" smtClean="0">
                <a:solidFill>
                  <a:schemeClr val="tx1"/>
                </a:solidFill>
                <a:latin typeface="+mn-lt"/>
                <a:ea typeface="+mn-ea"/>
                <a:cs typeface="+mn-cs"/>
              </a:rPr>
              <a:t>LOFAR</a:t>
            </a:r>
            <a:r>
              <a:rPr lang="zh-CN" altLang="en-US" sz="1200" kern="1200" dirty="0" smtClean="0">
                <a:solidFill>
                  <a:schemeClr val="tx1"/>
                </a:solidFill>
                <a:latin typeface="+mn-lt"/>
                <a:ea typeface="+mn-ea"/>
                <a:cs typeface="+mn-cs"/>
              </a:rPr>
              <a:t>发现了它的第一束脉冲射电（网格计算助力发现两个新脉冲射电）</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非洲鱼类寄生物从何而来？（网格计算追踪绦虫影响北非鱼类返回欧洲）</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电流如何在有机半导体中流动（网格计算助力材料学家理解电荷如何从有机材料中通行）</a:t>
            </a:r>
            <a:endParaRPr lang="en-US" sz="1200" kern="1200" dirty="0" smtClean="0">
              <a:solidFill>
                <a:schemeClr val="tx1"/>
              </a:solidFill>
              <a:latin typeface="+mn-lt"/>
              <a:ea typeface="+mn-ea"/>
              <a:cs typeface="+mn-cs"/>
            </a:endParaRPr>
          </a:p>
          <a:p>
            <a:pPr lvl="0"/>
            <a:r>
              <a:rPr lang="zh-CN" altLang="en-US" sz="1200" kern="1200" dirty="0" smtClean="0">
                <a:solidFill>
                  <a:schemeClr val="tx1"/>
                </a:solidFill>
                <a:latin typeface="+mn-lt"/>
                <a:ea typeface="+mn-ea"/>
                <a:cs typeface="+mn-cs"/>
              </a:rPr>
              <a:t>破解哥德巴赫猜想（网格计算助力数学家攻克</a:t>
            </a:r>
            <a:r>
              <a:rPr lang="en-US" sz="1200" kern="1200" dirty="0" smtClean="0">
                <a:solidFill>
                  <a:schemeClr val="tx1"/>
                </a:solidFill>
                <a:latin typeface="+mn-lt"/>
                <a:ea typeface="+mn-ea"/>
                <a:cs typeface="+mn-cs"/>
              </a:rPr>
              <a:t>200</a:t>
            </a:r>
            <a:r>
              <a:rPr lang="zh-CN" altLang="en-US" sz="1200" kern="1200" dirty="0" smtClean="0">
                <a:solidFill>
                  <a:schemeClr val="tx1"/>
                </a:solidFill>
                <a:latin typeface="+mn-lt"/>
                <a:ea typeface="+mn-ea"/>
                <a:cs typeface="+mn-cs"/>
              </a:rPr>
              <a:t>年难题）</a:t>
            </a:r>
            <a:endParaRPr lang="en-US"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使用网格接近量子计算（理解玻色</a:t>
            </a:r>
            <a:r>
              <a:rPr lang="en-US"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爱因斯坦凝聚，以及这如何形成新的计算模式）</a:t>
            </a:r>
            <a:endParaRPr lang="en-US" dirty="0"/>
          </a:p>
        </p:txBody>
      </p:sp>
      <p:sp>
        <p:nvSpPr>
          <p:cNvPr id="4" name="灯片编号占位符 3"/>
          <p:cNvSpPr>
            <a:spLocks noGrp="1"/>
          </p:cNvSpPr>
          <p:nvPr>
            <p:ph type="sldNum" sz="quarter" idx="10"/>
          </p:nvPr>
        </p:nvSpPr>
        <p:spPr/>
        <p:txBody>
          <a:bodyPr/>
          <a:lstStyle/>
          <a:p>
            <a:fld id="{D380B87D-AC05-40B4-9BC9-99C33B960834}"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ngrid.org/"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portal.scgrid.cn/"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3" name="Rectangle 29"/>
          <p:cNvSpPr>
            <a:spLocks noChangeArrowheads="1"/>
          </p:cNvSpPr>
          <p:nvPr/>
        </p:nvSpPr>
        <p:spPr bwMode="gray">
          <a:xfrm>
            <a:off x="0" y="0"/>
            <a:ext cx="9142413" cy="1371600"/>
          </a:xfrm>
          <a:prstGeom prst="rect">
            <a:avLst/>
          </a:prstGeom>
          <a:gradFill rotWithShape="1">
            <a:gsLst>
              <a:gs pos="0">
                <a:srgbClr val="81CFEB">
                  <a:alpha val="18999"/>
                </a:srgbClr>
              </a:gs>
              <a:gs pos="100000">
                <a:srgbClr val="FFFFFF"/>
              </a:gs>
            </a:gsLst>
            <a:lin ang="5400000" scaled="1"/>
          </a:gradFill>
          <a:ln w="0" algn="ctr">
            <a:noFill/>
            <a:miter lim="800000"/>
            <a:headEnd/>
            <a:tailEnd/>
          </a:ln>
        </p:spPr>
        <p:txBody>
          <a:bodyPr wrap="none" anchor="ctr"/>
          <a:lstStyle/>
          <a:p>
            <a:pPr algn="ctr"/>
            <a:endParaRPr lang="zh-CN" altLang="en-US">
              <a:latin typeface="Arial" pitchFamily="34" charset="0"/>
            </a:endParaRPr>
          </a:p>
        </p:txBody>
      </p:sp>
      <p:sp>
        <p:nvSpPr>
          <p:cNvPr id="3074" name="Rectangle 1026"/>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sz="4800" b="1">
                <a:solidFill>
                  <a:schemeClr val="tx1"/>
                </a:solidFill>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smtClean="0"/>
              <a:t>单击此处编辑母版标题样式</a:t>
            </a:r>
            <a:endParaRPr lang="zh-CN" altLang="en-US" dirty="0"/>
          </a:p>
        </p:txBody>
      </p:sp>
      <p:sp>
        <p:nvSpPr>
          <p:cNvPr id="3075" name="Rectangle 1027"/>
          <p:cNvSpPr>
            <a:spLocks noGrp="1" noChangeArrowheads="1"/>
          </p:cNvSpPr>
          <p:nvPr>
            <p:ph type="subTitle" idx="1"/>
          </p:nvPr>
        </p:nvSpPr>
        <p:spPr bwMode="auto">
          <a:xfrm>
            <a:off x="1371600" y="3573016"/>
            <a:ext cx="6728792" cy="17526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0" indent="0" algn="ctr">
              <a:buFontTx/>
              <a:buNone/>
              <a:defRPr sz="3600">
                <a:solidFill>
                  <a:schemeClr val="tx1"/>
                </a:solidFill>
                <a:latin typeface="黑体" pitchFamily="49" charset="-122"/>
                <a:ea typeface="黑体" pitchFamily="49" charset="-122"/>
              </a:defRPr>
            </a:lvl1pPr>
          </a:lstStyle>
          <a:p>
            <a:r>
              <a:rPr lang="zh-CN" altLang="en-US" smtClean="0"/>
              <a:t>单击此处编辑母版副标题样式</a:t>
            </a:r>
            <a:endParaRPr lang="zh-CN" altLang="en-US" dirty="0"/>
          </a:p>
        </p:txBody>
      </p:sp>
      <p:pic>
        <p:nvPicPr>
          <p:cNvPr id="9" name="Picture 7" descr="http://cscgrid.cas.cn/yhfw/ksjs/201312/W020141202498620391215.png">
            <a:hlinkClick r:id="rId2"/>
          </p:cNvPr>
          <p:cNvPicPr>
            <a:picLocks noChangeAspect="1" noChangeArrowheads="1"/>
          </p:cNvPicPr>
          <p:nvPr/>
        </p:nvPicPr>
        <p:blipFill>
          <a:blip r:embed="rId3" cstate="print"/>
          <a:srcRect/>
          <a:stretch>
            <a:fillRect/>
          </a:stretch>
        </p:blipFill>
        <p:spPr bwMode="auto">
          <a:xfrm>
            <a:off x="7050360" y="764704"/>
            <a:ext cx="762000" cy="288032"/>
          </a:xfrm>
          <a:prstGeom prst="rect">
            <a:avLst/>
          </a:prstGeom>
          <a:noFill/>
          <a:ln w="9525">
            <a:noFill/>
            <a:miter lim="800000"/>
            <a:headEnd/>
            <a:tailEnd/>
          </a:ln>
        </p:spPr>
      </p:pic>
      <p:pic>
        <p:nvPicPr>
          <p:cNvPr id="10" name="Picture 9" descr="http://cscgrid.cas.cn/yhfw/ksjs/201312/W020141202498620405054.png">
            <a:hlinkClick r:id="rId4"/>
          </p:cNvPr>
          <p:cNvPicPr>
            <a:picLocks noChangeAspect="1" noChangeArrowheads="1"/>
          </p:cNvPicPr>
          <p:nvPr/>
        </p:nvPicPr>
        <p:blipFill>
          <a:blip r:embed="rId5" cstate="print"/>
          <a:srcRect/>
          <a:stretch>
            <a:fillRect/>
          </a:stretch>
        </p:blipFill>
        <p:spPr bwMode="auto">
          <a:xfrm>
            <a:off x="7848600" y="764704"/>
            <a:ext cx="762000" cy="288032"/>
          </a:xfrm>
          <a:prstGeom prst="rect">
            <a:avLst/>
          </a:prstGeom>
          <a:noFill/>
          <a:ln w="9525">
            <a:noFill/>
            <a:miter lim="800000"/>
            <a:headEnd/>
            <a:tailEnd/>
          </a:ln>
        </p:spPr>
      </p:pic>
      <p:sp>
        <p:nvSpPr>
          <p:cNvPr id="12" name="Line 8"/>
          <p:cNvSpPr>
            <a:spLocks noChangeShapeType="1"/>
          </p:cNvSpPr>
          <p:nvPr/>
        </p:nvSpPr>
        <p:spPr bwMode="auto">
          <a:xfrm>
            <a:off x="533400" y="1125538"/>
            <a:ext cx="8153400" cy="0"/>
          </a:xfrm>
          <a:prstGeom prst="line">
            <a:avLst/>
          </a:prstGeom>
          <a:noFill/>
          <a:ln w="9525">
            <a:solidFill>
              <a:schemeClr val="tx1"/>
            </a:solidFill>
            <a:round/>
            <a:headEnd/>
            <a:tailEnd/>
          </a:ln>
          <a:effectLst/>
        </p:spPr>
        <p:txBody>
          <a:bodyPr wrap="none" anchor="ctr"/>
          <a:lstStyle/>
          <a:p>
            <a:pPr algn="ctr">
              <a:defRPr/>
            </a:pPr>
            <a:endParaRPr lang="zh-CN" altLang="en-US"/>
          </a:p>
        </p:txBody>
      </p:sp>
      <p:sp>
        <p:nvSpPr>
          <p:cNvPr id="15" name="Rectangle 22"/>
          <p:cNvSpPr>
            <a:spLocks noChangeArrowheads="1"/>
          </p:cNvSpPr>
          <p:nvPr/>
        </p:nvSpPr>
        <p:spPr bwMode="gray">
          <a:xfrm>
            <a:off x="0" y="6597384"/>
            <a:ext cx="9144000" cy="288000"/>
          </a:xfrm>
          <a:prstGeom prst="rect">
            <a:avLst/>
          </a:prstGeom>
          <a:gradFill rotWithShape="1">
            <a:gsLst>
              <a:gs pos="0">
                <a:srgbClr val="3191D3"/>
              </a:gs>
              <a:gs pos="100000">
                <a:srgbClr val="174362"/>
              </a:gs>
            </a:gsLst>
            <a:lin ang="5400000" scaled="1"/>
          </a:gradFill>
          <a:ln w="9525">
            <a:noFill/>
            <a:miter lim="800000"/>
            <a:headEnd/>
            <a:tailEnd/>
          </a:ln>
        </p:spPr>
        <p:txBody>
          <a:bodyPr wrap="none" anchor="ctr"/>
          <a:lstStyle/>
          <a:p>
            <a:pPr algn="ctr"/>
            <a:endParaRPr lang="zh-CN" altLang="en-US">
              <a:latin typeface="Arial" pitchFamily="34" charset="0"/>
            </a:endParaRPr>
          </a:p>
        </p:txBody>
      </p:sp>
      <p:sp>
        <p:nvSpPr>
          <p:cNvPr id="16" name="Rectangle 10"/>
          <p:cNvSpPr>
            <a:spLocks noChangeArrowheads="1"/>
          </p:cNvSpPr>
          <p:nvPr/>
        </p:nvSpPr>
        <p:spPr bwMode="auto">
          <a:xfrm>
            <a:off x="7059488" y="6572200"/>
            <a:ext cx="1905000" cy="457200"/>
          </a:xfrm>
          <a:prstGeom prst="rect">
            <a:avLst/>
          </a:prstGeom>
          <a:noFill/>
          <a:ln w="9525">
            <a:noFill/>
            <a:miter lim="800000"/>
            <a:headEnd/>
            <a:tailEnd/>
          </a:ln>
          <a:effectLst/>
        </p:spPr>
        <p:txBody>
          <a:bodyPr/>
          <a:lstStyle/>
          <a:p>
            <a:pPr algn="r">
              <a:defRPr/>
            </a:pPr>
            <a:fld id="{1C3E2F39-3321-401A-8325-279F853226B3}" type="slidenum">
              <a:rPr lang="en-US" altLang="zh-CN" sz="1400">
                <a:solidFill>
                  <a:schemeClr val="bg1"/>
                </a:solidFill>
              </a:rPr>
              <a:pPr algn="r">
                <a:defRPr/>
              </a:pPr>
              <a:t>‹#›</a:t>
            </a:fld>
            <a:endParaRPr lang="en-US" altLang="zh-CN" sz="1400" dirty="0">
              <a:solidFill>
                <a:schemeClr val="bg1"/>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6336704" cy="525580"/>
          </a:xfrm>
          <a:prstGeom prst="rect">
            <a:avLst/>
          </a:prstGeom>
        </p:spPr>
        <p:txBody>
          <a:bodyPr anchor="ctr"/>
          <a:lstStyle>
            <a:lvl1pPr algn="l">
              <a:defRPr sz="4100">
                <a:solidFill>
                  <a:schemeClr val="tx1"/>
                </a:solidFill>
                <a:effectLst>
                  <a:outerShdw blurRad="38100" dist="38100" dir="2700000" algn="tl">
                    <a:srgbClr val="000000">
                      <a:alpha val="43137"/>
                    </a:srgbClr>
                  </a:outerShdw>
                </a:effectLst>
                <a:latin typeface="黑体" pitchFamily="49" charset="-122"/>
                <a:ea typeface="黑体" pitchFamily="49" charset="-122"/>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57200" y="1600201"/>
            <a:ext cx="8229600" cy="4191000"/>
          </a:xfrm>
          <a:prstGeom prst="rect">
            <a:avLst/>
          </a:prstGeom>
        </p:spPr>
        <p:txBody>
          <a:bodyPr/>
          <a:lstStyle>
            <a:lvl1pPr>
              <a:defRPr sz="3200">
                <a:solidFill>
                  <a:schemeClr val="tx1"/>
                </a:solidFill>
                <a:latin typeface="黑体" pitchFamily="49" charset="-122"/>
                <a:ea typeface="黑体" pitchFamily="49" charset="-122"/>
              </a:defRPr>
            </a:lvl1pPr>
            <a:lvl2pPr>
              <a:defRPr>
                <a:latin typeface="黑体" pitchFamily="49" charset="-122"/>
                <a:ea typeface="黑体" pitchFamily="49" charset="-122"/>
              </a:defRPr>
            </a:lvl2pPr>
            <a:lvl3pPr>
              <a:defRPr>
                <a:latin typeface="黑体" pitchFamily="49" charset="-122"/>
                <a:ea typeface="黑体" pitchFamily="49" charset="-122"/>
              </a:defRPr>
            </a:lvl3pPr>
            <a:lvl4pPr>
              <a:defRPr>
                <a:latin typeface="黑体" pitchFamily="49" charset="-122"/>
                <a:ea typeface="黑体" pitchFamily="49" charset="-122"/>
              </a:defRPr>
            </a:lvl4pPr>
            <a:lvl5pPr>
              <a:defRPr>
                <a:latin typeface="黑体" pitchFamily="49" charset="-122"/>
                <a:ea typeface="黑体"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nchor="ctr"/>
          <a:lstStyle>
            <a:lvl1pPr algn="l">
              <a:defRPr sz="4100">
                <a:solidFill>
                  <a:schemeClr val="tx1"/>
                </a:solidFill>
                <a:latin typeface="黑体" pitchFamily="49" charset="-122"/>
                <a:ea typeface="黑体" pitchFamily="49" charset="-122"/>
              </a:defRPr>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0">
                <a:latin typeface="黑体" pitchFamily="49" charset="-122"/>
                <a:ea typeface="黑体"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atin typeface="黑体" pitchFamily="49" charset="-122"/>
                <a:ea typeface="黑体" pitchFamily="49" charset="-122"/>
              </a:defRPr>
            </a:lvl1pPr>
            <a:lvl2pPr>
              <a:defRPr sz="2000">
                <a:latin typeface="黑体" pitchFamily="49" charset="-122"/>
                <a:ea typeface="黑体" pitchFamily="49" charset="-122"/>
              </a:defRPr>
            </a:lvl2pPr>
            <a:lvl3pPr>
              <a:defRPr sz="1800">
                <a:latin typeface="黑体" pitchFamily="49" charset="-122"/>
                <a:ea typeface="黑体" pitchFamily="49" charset="-122"/>
              </a:defRPr>
            </a:lvl3pPr>
            <a:lvl4pPr>
              <a:defRPr sz="1600">
                <a:latin typeface="黑体" pitchFamily="49" charset="-122"/>
                <a:ea typeface="黑体" pitchFamily="49" charset="-122"/>
              </a:defRPr>
            </a:lvl4pPr>
            <a:lvl5pPr>
              <a:defRPr sz="1600">
                <a:latin typeface="黑体" pitchFamily="49" charset="-122"/>
                <a:ea typeface="黑体" pitchFamily="49" charset="-122"/>
              </a:defRPr>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0">
                <a:latin typeface="黑体" pitchFamily="49" charset="-122"/>
                <a:ea typeface="黑体"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atin typeface="黑体" pitchFamily="49" charset="-122"/>
                <a:ea typeface="黑体" pitchFamily="49" charset="-122"/>
              </a:defRPr>
            </a:lvl1pPr>
            <a:lvl2pPr>
              <a:defRPr sz="2000">
                <a:latin typeface="黑体" pitchFamily="49" charset="-122"/>
                <a:ea typeface="黑体" pitchFamily="49" charset="-122"/>
              </a:defRPr>
            </a:lvl2pPr>
            <a:lvl3pPr>
              <a:defRPr sz="1800">
                <a:latin typeface="黑体" pitchFamily="49" charset="-122"/>
                <a:ea typeface="黑体" pitchFamily="49" charset="-122"/>
              </a:defRPr>
            </a:lvl3pPr>
            <a:lvl4pPr>
              <a:defRPr sz="1600">
                <a:latin typeface="黑体" pitchFamily="49" charset="-122"/>
                <a:ea typeface="黑体" pitchFamily="49" charset="-122"/>
              </a:defRPr>
            </a:lvl4pPr>
            <a:lvl5pPr>
              <a:defRPr sz="1600">
                <a:latin typeface="黑体" pitchFamily="49" charset="-122"/>
                <a:ea typeface="黑体" pitchFamily="49" charset="-122"/>
              </a:defRPr>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43458" y="500042"/>
            <a:ext cx="6476814" cy="571504"/>
          </a:xfrm>
          <a:prstGeom prst="rect">
            <a:avLst/>
          </a:prstGeom>
        </p:spPr>
        <p:txBody>
          <a:bodyPr anchor="ctr"/>
          <a:lstStyle>
            <a:lvl1pPr>
              <a:defRPr sz="4100">
                <a:solidFill>
                  <a:schemeClr val="tx1"/>
                </a:solidFill>
                <a:latin typeface="黑体" pitchFamily="49" charset="-122"/>
                <a:ea typeface="黑体" pitchFamily="49" charset="-122"/>
              </a:defRPr>
            </a:lvl1p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atin typeface="黑体" pitchFamily="49" charset="-122"/>
                <a:ea typeface="黑体" pitchFamily="49" charset="-122"/>
              </a:defRPr>
            </a:lvl1pPr>
            <a:lvl2pPr>
              <a:defRPr sz="2300">
                <a:latin typeface="黑体" pitchFamily="49" charset="-122"/>
                <a:ea typeface="黑体" pitchFamily="49" charset="-122"/>
              </a:defRPr>
            </a:lvl2pPr>
            <a:lvl3pPr>
              <a:defRPr sz="2000">
                <a:latin typeface="黑体" pitchFamily="49" charset="-122"/>
                <a:ea typeface="黑体" pitchFamily="49" charset="-122"/>
              </a:defRPr>
            </a:lvl3pPr>
            <a:lvl4pPr>
              <a:defRPr sz="1800">
                <a:latin typeface="黑体" pitchFamily="49" charset="-122"/>
                <a:ea typeface="黑体" pitchFamily="49" charset="-122"/>
              </a:defRPr>
            </a:lvl4pPr>
            <a:lvl5pPr>
              <a:defRPr sz="1800">
                <a:latin typeface="黑体" pitchFamily="49" charset="-122"/>
                <a:ea typeface="黑体" pitchFamily="49" charset="-122"/>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atin typeface="黑体" pitchFamily="49" charset="-122"/>
                <a:ea typeface="黑体" pitchFamily="49" charset="-122"/>
              </a:defRPr>
            </a:lvl1pPr>
            <a:lvl2pPr>
              <a:defRPr sz="2400">
                <a:latin typeface="黑体" pitchFamily="49" charset="-122"/>
                <a:ea typeface="黑体" pitchFamily="49" charset="-122"/>
              </a:defRPr>
            </a:lvl2pPr>
            <a:lvl3pPr>
              <a:defRPr sz="2000">
                <a:latin typeface="黑体" pitchFamily="49" charset="-122"/>
                <a:ea typeface="黑体" pitchFamily="49" charset="-122"/>
              </a:defRPr>
            </a:lvl3pPr>
            <a:lvl4pPr>
              <a:defRPr sz="1800">
                <a:latin typeface="黑体" pitchFamily="49" charset="-122"/>
                <a:ea typeface="黑体" pitchFamily="49" charset="-122"/>
              </a:defRPr>
            </a:lvl4pPr>
            <a:lvl5pPr>
              <a:defRPr sz="1800">
                <a:latin typeface="黑体" pitchFamily="49" charset="-122"/>
                <a:ea typeface="黑体" pitchFamily="49" charset="-122"/>
              </a:defRPr>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nchor="ctr"/>
          <a:lstStyle>
            <a:lvl1pPr algn="l">
              <a:defRPr sz="4100">
                <a:solidFill>
                  <a:schemeClr val="tx1"/>
                </a:solidFill>
                <a:latin typeface="黑体" pitchFamily="49" charset="-122"/>
                <a:ea typeface="黑体" pitchFamily="49" charset="-122"/>
              </a:defRPr>
            </a:lvl1pPr>
          </a:lstStyle>
          <a:p>
            <a:r>
              <a:rPr lang="zh-CN" altLang="en-US" smtClean="0"/>
              <a:t>单击此处编辑母版标题样式</a:t>
            </a:r>
            <a:endParaRPr lang="zh-CN" altLang="en-US" dirty="0"/>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lvl1pPr>
              <a:defRPr>
                <a:latin typeface="黑体" pitchFamily="49" charset="-122"/>
                <a:ea typeface="黑体" pitchFamily="49" charset="-122"/>
              </a:defRPr>
            </a:lvl1pPr>
            <a:lvl2pPr>
              <a:defRPr>
                <a:latin typeface="黑体" pitchFamily="49" charset="-122"/>
                <a:ea typeface="黑体" pitchFamily="49" charset="-122"/>
              </a:defRPr>
            </a:lvl2pPr>
            <a:lvl3pPr>
              <a:defRPr>
                <a:latin typeface="黑体" pitchFamily="49" charset="-122"/>
                <a:ea typeface="黑体" pitchFamily="49" charset="-122"/>
              </a:defRPr>
            </a:lvl3pPr>
            <a:lvl4pPr>
              <a:defRPr>
                <a:latin typeface="黑体" pitchFamily="49" charset="-122"/>
                <a:ea typeface="黑体" pitchFamily="49" charset="-122"/>
              </a:defRPr>
            </a:lvl4pPr>
            <a:lvl5pPr>
              <a:defRPr>
                <a:latin typeface="黑体" pitchFamily="49" charset="-122"/>
                <a:ea typeface="黑体" pitchFamily="49" charset="-122"/>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cngrid.org/" TargetMode="Externa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portal.scgrid.cn/"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22"/>
          <p:cNvSpPr>
            <a:spLocks noChangeArrowheads="1"/>
          </p:cNvSpPr>
          <p:nvPr/>
        </p:nvSpPr>
        <p:spPr bwMode="gray">
          <a:xfrm>
            <a:off x="0" y="6597384"/>
            <a:ext cx="9144000" cy="288000"/>
          </a:xfrm>
          <a:prstGeom prst="rect">
            <a:avLst/>
          </a:prstGeom>
          <a:gradFill rotWithShape="1">
            <a:gsLst>
              <a:gs pos="0">
                <a:srgbClr val="3191D3"/>
              </a:gs>
              <a:gs pos="100000">
                <a:srgbClr val="174362"/>
              </a:gs>
            </a:gsLst>
            <a:lin ang="5400000" scaled="1"/>
          </a:gradFill>
          <a:ln w="9525">
            <a:noFill/>
            <a:miter lim="800000"/>
            <a:headEnd/>
            <a:tailEnd/>
          </a:ln>
        </p:spPr>
        <p:txBody>
          <a:bodyPr wrap="none" anchor="ctr"/>
          <a:lstStyle/>
          <a:p>
            <a:pPr algn="ctr"/>
            <a:endParaRPr lang="zh-CN" altLang="en-US">
              <a:latin typeface="Arial" pitchFamily="34" charset="0"/>
            </a:endParaRPr>
          </a:p>
        </p:txBody>
      </p:sp>
      <p:sp>
        <p:nvSpPr>
          <p:cNvPr id="9" name="Rectangle 29"/>
          <p:cNvSpPr>
            <a:spLocks noChangeArrowheads="1"/>
          </p:cNvSpPr>
          <p:nvPr/>
        </p:nvSpPr>
        <p:spPr bwMode="gray">
          <a:xfrm>
            <a:off x="0" y="0"/>
            <a:ext cx="9142413" cy="1371600"/>
          </a:xfrm>
          <a:prstGeom prst="rect">
            <a:avLst/>
          </a:prstGeom>
          <a:gradFill rotWithShape="1">
            <a:gsLst>
              <a:gs pos="0">
                <a:srgbClr val="81CFEB">
                  <a:alpha val="18999"/>
                </a:srgbClr>
              </a:gs>
              <a:gs pos="100000">
                <a:srgbClr val="FFFFFF"/>
              </a:gs>
            </a:gsLst>
            <a:lin ang="5400000" scaled="1"/>
          </a:gradFill>
          <a:ln w="0" algn="ctr">
            <a:noFill/>
            <a:miter lim="800000"/>
            <a:headEnd/>
            <a:tailEnd/>
          </a:ln>
        </p:spPr>
        <p:txBody>
          <a:bodyPr wrap="none" anchor="ctr"/>
          <a:lstStyle/>
          <a:p>
            <a:pPr algn="ctr"/>
            <a:endParaRPr lang="zh-CN" altLang="en-US">
              <a:latin typeface="Arial" pitchFamily="34" charset="0"/>
            </a:endParaRPr>
          </a:p>
        </p:txBody>
      </p:sp>
      <p:sp>
        <p:nvSpPr>
          <p:cNvPr id="1032" name="Line 8"/>
          <p:cNvSpPr>
            <a:spLocks noChangeShapeType="1"/>
          </p:cNvSpPr>
          <p:nvPr/>
        </p:nvSpPr>
        <p:spPr bwMode="auto">
          <a:xfrm>
            <a:off x="533400" y="1125538"/>
            <a:ext cx="8153400" cy="0"/>
          </a:xfrm>
          <a:prstGeom prst="line">
            <a:avLst/>
          </a:prstGeom>
          <a:noFill/>
          <a:ln w="9525">
            <a:solidFill>
              <a:schemeClr val="tx1"/>
            </a:solidFill>
            <a:round/>
            <a:headEnd/>
            <a:tailEnd/>
          </a:ln>
          <a:effectLst/>
        </p:spPr>
        <p:txBody>
          <a:bodyPr wrap="none" anchor="ctr"/>
          <a:lstStyle/>
          <a:p>
            <a:pPr algn="ctr">
              <a:defRPr/>
            </a:pPr>
            <a:endParaRPr lang="zh-CN" altLang="en-US"/>
          </a:p>
        </p:txBody>
      </p:sp>
      <p:sp>
        <p:nvSpPr>
          <p:cNvPr id="1034" name="Rectangle 10"/>
          <p:cNvSpPr>
            <a:spLocks noChangeArrowheads="1"/>
          </p:cNvSpPr>
          <p:nvPr/>
        </p:nvSpPr>
        <p:spPr bwMode="auto">
          <a:xfrm>
            <a:off x="7059488" y="6572200"/>
            <a:ext cx="1905000" cy="457200"/>
          </a:xfrm>
          <a:prstGeom prst="rect">
            <a:avLst/>
          </a:prstGeom>
          <a:noFill/>
          <a:ln w="9525">
            <a:noFill/>
            <a:miter lim="800000"/>
            <a:headEnd/>
            <a:tailEnd/>
          </a:ln>
          <a:effectLst/>
        </p:spPr>
        <p:txBody>
          <a:bodyPr/>
          <a:lstStyle/>
          <a:p>
            <a:pPr algn="r">
              <a:defRPr/>
            </a:pPr>
            <a:fld id="{1C3E2F39-3321-401A-8325-279F853226B3}" type="slidenum">
              <a:rPr lang="en-US" altLang="zh-CN" sz="1400">
                <a:solidFill>
                  <a:schemeClr val="bg1"/>
                </a:solidFill>
              </a:rPr>
              <a:pPr algn="r">
                <a:defRPr/>
              </a:pPr>
              <a:t>‹#›</a:t>
            </a:fld>
            <a:endParaRPr lang="en-US" altLang="zh-CN" sz="1400" dirty="0">
              <a:solidFill>
                <a:schemeClr val="bg1"/>
              </a:solidFill>
            </a:endParaRPr>
          </a:p>
        </p:txBody>
      </p:sp>
      <p:pic>
        <p:nvPicPr>
          <p:cNvPr id="10" name="Picture 7" descr="http://cscgrid.cas.cn/yhfw/ksjs/201312/W020141202498620391215.png">
            <a:hlinkClick r:id="rId8"/>
          </p:cNvPr>
          <p:cNvPicPr>
            <a:picLocks noChangeAspect="1" noChangeArrowheads="1"/>
          </p:cNvPicPr>
          <p:nvPr/>
        </p:nvPicPr>
        <p:blipFill>
          <a:blip r:embed="rId9" cstate="print"/>
          <a:srcRect/>
          <a:stretch>
            <a:fillRect/>
          </a:stretch>
        </p:blipFill>
        <p:spPr bwMode="auto">
          <a:xfrm>
            <a:off x="7050360" y="764704"/>
            <a:ext cx="762000" cy="288032"/>
          </a:xfrm>
          <a:prstGeom prst="rect">
            <a:avLst/>
          </a:prstGeom>
          <a:noFill/>
          <a:ln w="9525">
            <a:noFill/>
            <a:miter lim="800000"/>
            <a:headEnd/>
            <a:tailEnd/>
          </a:ln>
        </p:spPr>
      </p:pic>
      <p:pic>
        <p:nvPicPr>
          <p:cNvPr id="11" name="Picture 9" descr="http://cscgrid.cas.cn/yhfw/ksjs/201312/W020141202498620405054.png">
            <a:hlinkClick r:id="rId10"/>
          </p:cNvPr>
          <p:cNvPicPr>
            <a:picLocks noChangeAspect="1" noChangeArrowheads="1"/>
          </p:cNvPicPr>
          <p:nvPr/>
        </p:nvPicPr>
        <p:blipFill>
          <a:blip r:embed="rId11" cstate="print"/>
          <a:srcRect/>
          <a:stretch>
            <a:fillRect/>
          </a:stretch>
        </p:blipFill>
        <p:spPr bwMode="auto">
          <a:xfrm>
            <a:off x="7848600" y="764704"/>
            <a:ext cx="762000" cy="28803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iming>
    <p:tnLst>
      <p:par>
        <p:cTn id="1" dur="indefinite" restart="never" nodeType="tmRoot"/>
      </p:par>
    </p:tnLst>
  </p:timing>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2pPr>
      <a:lvl3pPr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3pPr>
      <a:lvl4pPr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4pPr>
      <a:lvl5pPr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5pPr>
      <a:lvl6pPr marL="457200"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6pPr>
      <a:lvl7pPr marL="914400"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7pPr>
      <a:lvl8pPr marL="1371600"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8pPr>
      <a:lvl9pPr marL="1828800" algn="ctr" rtl="0" eaLnBrk="1" fontAlgn="base" hangingPunct="1">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gif"/><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Office_Word___1.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中国国家网格服务环境</a:t>
            </a:r>
            <a:endParaRPr lang="en-US" dirty="0"/>
          </a:p>
        </p:txBody>
      </p:sp>
      <p:sp>
        <p:nvSpPr>
          <p:cNvPr id="3" name="副标题 2"/>
          <p:cNvSpPr>
            <a:spLocks noGrp="1"/>
          </p:cNvSpPr>
          <p:nvPr>
            <p:ph type="subTitle" idx="1"/>
          </p:nvPr>
        </p:nvSpPr>
        <p:spPr>
          <a:xfrm>
            <a:off x="1214414" y="4000504"/>
            <a:ext cx="6728792" cy="2143140"/>
          </a:xfrm>
        </p:spPr>
        <p:txBody>
          <a:bodyPr>
            <a:normAutofit fontScale="62500" lnSpcReduction="20000"/>
          </a:bodyPr>
          <a:lstStyle/>
          <a:p>
            <a:r>
              <a:rPr lang="zh-CN" altLang="en-US" dirty="0" smtClean="0"/>
              <a:t>迟学斌 研究员</a:t>
            </a:r>
            <a:endParaRPr lang="en-US" altLang="zh-CN" dirty="0" smtClean="0"/>
          </a:p>
          <a:p>
            <a:r>
              <a:rPr lang="zh-CN" altLang="en-US" dirty="0" smtClean="0"/>
              <a:t>中国科学院计算机网络信息中心</a:t>
            </a:r>
            <a:endParaRPr lang="en-US" altLang="zh-CN" dirty="0" smtClean="0"/>
          </a:p>
          <a:p>
            <a:r>
              <a:rPr lang="zh-CN" altLang="en-US" dirty="0" smtClean="0"/>
              <a:t>中国科学院计算科学应用研究中心</a:t>
            </a:r>
            <a:endParaRPr lang="en-US" altLang="zh-CN" dirty="0" smtClean="0"/>
          </a:p>
          <a:p>
            <a:r>
              <a:rPr lang="zh-CN" altLang="en-US" dirty="0" smtClean="0"/>
              <a:t>中国国家网格运行管理中心</a:t>
            </a:r>
            <a:endParaRPr lang="en-US" dirty="0" smtClean="0"/>
          </a:p>
          <a:p>
            <a:endParaRPr lang="en-US" dirty="0" smtClean="0"/>
          </a:p>
          <a:p>
            <a:r>
              <a:rPr lang="en-US" dirty="0" smtClean="0"/>
              <a:t>2017.7.5,</a:t>
            </a:r>
            <a:r>
              <a:rPr lang="zh-CN" altLang="en-US" dirty="0" smtClean="0"/>
              <a:t>威海</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472" y="571480"/>
            <a:ext cx="6336704" cy="525580"/>
          </a:xfrm>
        </p:spPr>
        <p:txBody>
          <a:bodyPr/>
          <a:lstStyle/>
          <a:p>
            <a:r>
              <a:rPr lang="en-US" altLang="zh-CN" dirty="0" smtClean="0"/>
              <a:t>2.1 XSEDE</a:t>
            </a:r>
            <a:r>
              <a:rPr lang="zh-CN" altLang="en-US" dirty="0" smtClean="0"/>
              <a:t>：发展历程</a:t>
            </a:r>
            <a:endParaRPr lang="en-US" dirty="0"/>
          </a:p>
        </p:txBody>
      </p:sp>
      <p:sp>
        <p:nvSpPr>
          <p:cNvPr id="3" name="内容占位符 2"/>
          <p:cNvSpPr>
            <a:spLocks noGrp="1"/>
          </p:cNvSpPr>
          <p:nvPr>
            <p:ph idx="1"/>
          </p:nvPr>
        </p:nvSpPr>
        <p:spPr/>
        <p:txBody>
          <a:bodyPr>
            <a:normAutofit lnSpcReduction="10000"/>
          </a:bodyPr>
          <a:lstStyle/>
          <a:p>
            <a:r>
              <a:rPr lang="zh-CN" altLang="en-US" sz="2800" dirty="0" smtClean="0"/>
              <a:t>前身：</a:t>
            </a:r>
            <a:r>
              <a:rPr lang="en-US" altLang="zh-CN" sz="2800" dirty="0" err="1" smtClean="0"/>
              <a:t>TeraGrid</a:t>
            </a:r>
            <a:endParaRPr lang="en-US" altLang="zh-CN" sz="2800" dirty="0" smtClean="0"/>
          </a:p>
          <a:p>
            <a:pPr lvl="1"/>
            <a:r>
              <a:rPr lang="en-US" sz="2400" dirty="0" smtClean="0"/>
              <a:t>2001</a:t>
            </a:r>
            <a:r>
              <a:rPr lang="zh-CN" altLang="en-US" sz="2400" dirty="0" smtClean="0"/>
              <a:t>年启动资助</a:t>
            </a:r>
            <a:endParaRPr lang="en-US" altLang="zh-CN" sz="2400" dirty="0" smtClean="0"/>
          </a:p>
          <a:p>
            <a:pPr lvl="1"/>
            <a:r>
              <a:rPr lang="en-US" sz="2400" dirty="0" smtClean="0"/>
              <a:t>2004</a:t>
            </a:r>
            <a:r>
              <a:rPr lang="zh-CN" altLang="en-US" sz="2400" dirty="0" smtClean="0"/>
              <a:t>年投入正式运行</a:t>
            </a:r>
            <a:endParaRPr lang="en-US" altLang="zh-CN" sz="2400" dirty="0" smtClean="0"/>
          </a:p>
          <a:p>
            <a:pPr lvl="1"/>
            <a:r>
              <a:rPr lang="en-US" sz="2400" dirty="0" smtClean="0"/>
              <a:t>2005</a:t>
            </a:r>
            <a:r>
              <a:rPr lang="zh-CN" altLang="en-US" sz="2400" dirty="0" smtClean="0"/>
              <a:t>年新一轮</a:t>
            </a:r>
            <a:r>
              <a:rPr lang="en-US" altLang="zh-CN" sz="2400" dirty="0" smtClean="0"/>
              <a:t>5</a:t>
            </a:r>
            <a:r>
              <a:rPr lang="zh-CN" altLang="en-US" sz="2400" dirty="0" smtClean="0"/>
              <a:t>年计划</a:t>
            </a:r>
            <a:endParaRPr lang="en-US" sz="2400" dirty="0" smtClean="0"/>
          </a:p>
          <a:p>
            <a:endParaRPr lang="en-US" sz="2800" dirty="0" smtClean="0"/>
          </a:p>
          <a:p>
            <a:endParaRPr lang="en-US" sz="2800" dirty="0" smtClean="0"/>
          </a:p>
          <a:p>
            <a:r>
              <a:rPr lang="en-US" sz="2800" dirty="0" smtClean="0"/>
              <a:t>XSEDE</a:t>
            </a:r>
          </a:p>
          <a:p>
            <a:pPr lvl="1"/>
            <a:r>
              <a:rPr lang="en-US" sz="2400" dirty="0" smtClean="0"/>
              <a:t>2011</a:t>
            </a:r>
            <a:r>
              <a:rPr lang="zh-CN" altLang="en-US" sz="2400" dirty="0" smtClean="0"/>
              <a:t>年启动资助</a:t>
            </a:r>
            <a:endParaRPr lang="en-US" altLang="zh-CN" sz="2400" dirty="0" smtClean="0"/>
          </a:p>
          <a:p>
            <a:pPr lvl="1"/>
            <a:r>
              <a:rPr lang="en-US" altLang="zh-CN" sz="2400" dirty="0" smtClean="0"/>
              <a:t>2016</a:t>
            </a:r>
            <a:r>
              <a:rPr lang="zh-CN" altLang="en-US" sz="2400" dirty="0" smtClean="0"/>
              <a:t>年启动</a:t>
            </a:r>
            <a:r>
              <a:rPr lang="en-US" altLang="zh-CN" sz="2400" dirty="0" smtClean="0"/>
              <a:t>XSEDE2.0</a:t>
            </a:r>
          </a:p>
          <a:p>
            <a:pPr lvl="1"/>
            <a:endParaRPr lang="en-US" sz="2000" dirty="0" smtClean="0"/>
          </a:p>
          <a:p>
            <a:endParaRPr lang="en-US" sz="2400" dirty="0"/>
          </a:p>
        </p:txBody>
      </p:sp>
      <p:pic>
        <p:nvPicPr>
          <p:cNvPr id="18434" name="Picture 2" descr="TeraGrid-logo.gif"/>
          <p:cNvPicPr>
            <a:picLocks noChangeAspect="1" noChangeArrowheads="1"/>
          </p:cNvPicPr>
          <p:nvPr/>
        </p:nvPicPr>
        <p:blipFill>
          <a:blip r:embed="rId3"/>
          <a:srcRect/>
          <a:stretch>
            <a:fillRect/>
          </a:stretch>
        </p:blipFill>
        <p:spPr bwMode="auto">
          <a:xfrm>
            <a:off x="5254853" y="1484784"/>
            <a:ext cx="2286000" cy="2073982"/>
          </a:xfrm>
          <a:prstGeom prst="rect">
            <a:avLst/>
          </a:prstGeom>
          <a:noFill/>
        </p:spPr>
      </p:pic>
      <p:pic>
        <p:nvPicPr>
          <p:cNvPr id="5" name="Picture 2"/>
          <p:cNvPicPr>
            <a:picLocks noChangeAspect="1" noChangeArrowheads="1"/>
          </p:cNvPicPr>
          <p:nvPr/>
        </p:nvPicPr>
        <p:blipFill>
          <a:blip r:embed="rId4"/>
          <a:srcRect/>
          <a:stretch>
            <a:fillRect/>
          </a:stretch>
        </p:blipFill>
        <p:spPr bwMode="auto">
          <a:xfrm>
            <a:off x="5220072" y="4581128"/>
            <a:ext cx="2724150" cy="981075"/>
          </a:xfrm>
          <a:prstGeom prst="rect">
            <a:avLst/>
          </a:prstGeom>
          <a:noFill/>
          <a:ln w="9525">
            <a:noFill/>
            <a:miter lim="800000"/>
            <a:headEnd/>
            <a:tailEnd/>
          </a:ln>
          <a:effectLst/>
        </p:spPr>
      </p:pic>
    </p:spTree>
    <p:extLst>
      <p:ext uri="{BB962C8B-B14F-4D97-AF65-F5344CB8AC3E}">
        <p14:creationId xmlns="" xmlns:p14="http://schemas.microsoft.com/office/powerpoint/2010/main" val="3616217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2.1 XSEDE</a:t>
            </a:r>
            <a:r>
              <a:rPr lang="zh-CN" altLang="en-US" dirty="0" smtClean="0"/>
              <a:t>：主要应用领域</a:t>
            </a:r>
            <a:endParaRPr lang="en-US" dirty="0"/>
          </a:p>
        </p:txBody>
      </p:sp>
      <p:pic>
        <p:nvPicPr>
          <p:cNvPr id="5" name="内容占位符 4"/>
          <p:cNvPicPr>
            <a:picLocks noGrp="1"/>
          </p:cNvPicPr>
          <p:nvPr>
            <p:ph idx="1"/>
          </p:nvPr>
        </p:nvPicPr>
        <p:blipFill>
          <a:blip r:embed="rId3"/>
          <a:stretch>
            <a:fillRect/>
          </a:stretch>
        </p:blipFill>
        <p:spPr bwMode="auto">
          <a:xfrm>
            <a:off x="827584" y="1844824"/>
            <a:ext cx="7968414" cy="4191000"/>
          </a:xfrm>
          <a:prstGeom prst="rect">
            <a:avLst/>
          </a:prstGeom>
          <a:noFill/>
          <a:ln w="9525">
            <a:noFill/>
            <a:miter lim="800000"/>
            <a:headEnd/>
            <a:tailEnd/>
          </a:ln>
        </p:spPr>
      </p:pic>
      <p:sp>
        <p:nvSpPr>
          <p:cNvPr id="7" name="线形标注 1(带强调线) 6"/>
          <p:cNvSpPr/>
          <p:nvPr/>
        </p:nvSpPr>
        <p:spPr>
          <a:xfrm>
            <a:off x="0" y="1628800"/>
            <a:ext cx="2143140" cy="2232248"/>
          </a:xfrm>
          <a:prstGeom prst="accentCallout1">
            <a:avLst>
              <a:gd name="adj1" fmla="val 28702"/>
              <a:gd name="adj2" fmla="val 109927"/>
              <a:gd name="adj3" fmla="val 28974"/>
              <a:gd name="adj4" fmla="val 108963"/>
            </a:avLst>
          </a:prstGeom>
        </p:spPr>
        <p:style>
          <a:lnRef idx="2">
            <a:schemeClr val="accent5"/>
          </a:lnRef>
          <a:fillRef idx="1">
            <a:schemeClr val="lt1"/>
          </a:fillRef>
          <a:effectRef idx="0">
            <a:schemeClr val="accent5"/>
          </a:effectRef>
          <a:fontRef idx="minor">
            <a:schemeClr val="dk1"/>
          </a:fontRef>
        </p:style>
        <p:txBody>
          <a:bodyPr rtlCol="0" anchor="ctr"/>
          <a:lstStyle/>
          <a:p>
            <a:pPr algn="r"/>
            <a:r>
              <a:rPr lang="zh-CN" altLang="en-US" sz="2000" b="1" dirty="0" smtClean="0"/>
              <a:t>支付机时费排序</a:t>
            </a:r>
            <a:endParaRPr lang="en-US" altLang="zh-CN" sz="2000" b="1" dirty="0" smtClean="0"/>
          </a:p>
          <a:p>
            <a:pPr algn="r"/>
            <a:r>
              <a:rPr lang="zh-CN" altLang="en-US" sz="1400" dirty="0" smtClean="0"/>
              <a:t>生物物理学</a:t>
            </a:r>
          </a:p>
          <a:p>
            <a:pPr algn="r"/>
            <a:r>
              <a:rPr lang="zh-CN" altLang="en-US" sz="1400" dirty="0" smtClean="0"/>
              <a:t>材料科学</a:t>
            </a:r>
          </a:p>
          <a:p>
            <a:pPr algn="r"/>
            <a:r>
              <a:rPr lang="zh-CN" altLang="en-US" sz="1400" dirty="0" smtClean="0"/>
              <a:t>生物化学与分子结构功能学</a:t>
            </a:r>
          </a:p>
          <a:p>
            <a:pPr algn="r"/>
            <a:r>
              <a:rPr lang="zh-CN" altLang="en-US" sz="1400" dirty="0" smtClean="0"/>
              <a:t>天文学科学</a:t>
            </a:r>
          </a:p>
          <a:p>
            <a:pPr algn="r"/>
            <a:r>
              <a:rPr lang="zh-CN" altLang="en-US" sz="1400" dirty="0" smtClean="0"/>
              <a:t>流体粒子与水力系统</a:t>
            </a:r>
          </a:p>
          <a:p>
            <a:pPr algn="r"/>
            <a:r>
              <a:rPr lang="zh-CN" altLang="en-US" sz="1400" dirty="0" smtClean="0"/>
              <a:t>化学</a:t>
            </a:r>
          </a:p>
          <a:p>
            <a:pPr algn="r"/>
            <a:r>
              <a:rPr lang="zh-CN" altLang="en-US" sz="1400" dirty="0" smtClean="0"/>
              <a:t>物理学</a:t>
            </a:r>
          </a:p>
          <a:p>
            <a:pPr algn="r"/>
            <a:r>
              <a:rPr lang="zh-CN" altLang="en-US" sz="1400" dirty="0" smtClean="0"/>
              <a:t>分子生物科学</a:t>
            </a:r>
          </a:p>
          <a:p>
            <a:pPr algn="r"/>
            <a:r>
              <a:rPr lang="zh-CN" altLang="en-US" sz="1400" dirty="0" smtClean="0"/>
              <a:t>重力物理学</a:t>
            </a:r>
          </a:p>
          <a:p>
            <a:pPr algn="r"/>
            <a:r>
              <a:rPr lang="zh-CN" altLang="en-US" sz="1400" dirty="0" smtClean="0"/>
              <a:t>物理化学</a:t>
            </a:r>
          </a:p>
          <a:p>
            <a:pPr algn="r"/>
            <a:r>
              <a:rPr lang="zh-CN" altLang="en-US" sz="1400" dirty="0" smtClean="0"/>
              <a:t>其他</a:t>
            </a:r>
            <a:r>
              <a:rPr lang="en-US" altLang="zh-CN" sz="1400" dirty="0" smtClean="0"/>
              <a:t>110</a:t>
            </a:r>
            <a:r>
              <a:rPr lang="zh-CN" altLang="en-US" sz="1400" dirty="0" smtClean="0"/>
              <a:t>个领域</a:t>
            </a:r>
            <a:endParaRPr lang="en-US" sz="1400" dirty="0"/>
          </a:p>
        </p:txBody>
      </p:sp>
    </p:spTree>
    <p:extLst>
      <p:ext uri="{BB962C8B-B14F-4D97-AF65-F5344CB8AC3E}">
        <p14:creationId xmlns="" xmlns:p14="http://schemas.microsoft.com/office/powerpoint/2010/main" val="4162925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dirty="0" smtClean="0"/>
              <a:t>2.2 EGI</a:t>
            </a:r>
            <a:endParaRPr lang="en-US" dirty="0"/>
          </a:p>
        </p:txBody>
      </p:sp>
      <p:sp>
        <p:nvSpPr>
          <p:cNvPr id="3" name="内容占位符 2"/>
          <p:cNvSpPr>
            <a:spLocks noGrp="1"/>
          </p:cNvSpPr>
          <p:nvPr>
            <p:ph idx="1"/>
          </p:nvPr>
        </p:nvSpPr>
        <p:spPr/>
        <p:txBody>
          <a:bodyPr>
            <a:normAutofit/>
          </a:bodyPr>
          <a:lstStyle/>
          <a:p>
            <a:r>
              <a:rPr lang="zh-CN" altLang="en-US" dirty="0" smtClean="0"/>
              <a:t>欧洲网格基础设施</a:t>
            </a:r>
            <a:endParaRPr lang="en-US" dirty="0" smtClean="0"/>
          </a:p>
          <a:p>
            <a:r>
              <a:rPr lang="en-US" dirty="0" smtClean="0"/>
              <a:t>European </a:t>
            </a:r>
            <a:r>
              <a:rPr lang="en-US" dirty="0"/>
              <a:t>Grid </a:t>
            </a:r>
            <a:r>
              <a:rPr lang="en-US" dirty="0" smtClean="0"/>
              <a:t>Infrastructure</a:t>
            </a:r>
          </a:p>
          <a:p>
            <a:endParaRPr lang="en-US" dirty="0" smtClean="0"/>
          </a:p>
          <a:p>
            <a:r>
              <a:rPr lang="zh-CN" altLang="en-US" dirty="0" smtClean="0"/>
              <a:t>以欧洲为核心的全球性高性能计算环境</a:t>
            </a:r>
            <a:endParaRPr lang="en-US" altLang="zh-CN" dirty="0" smtClean="0"/>
          </a:p>
          <a:p>
            <a:r>
              <a:rPr lang="zh-CN" altLang="en-US" dirty="0" smtClean="0"/>
              <a:t>超过</a:t>
            </a:r>
            <a:r>
              <a:rPr lang="en-US" altLang="zh-CN" dirty="0" smtClean="0"/>
              <a:t>300</a:t>
            </a:r>
            <a:r>
              <a:rPr lang="zh-CN" altLang="en-US" dirty="0" smtClean="0"/>
              <a:t>个数据中心和云服务站点</a:t>
            </a:r>
            <a:endParaRPr lang="en-US" dirty="0"/>
          </a:p>
        </p:txBody>
      </p:sp>
      <p:pic>
        <p:nvPicPr>
          <p:cNvPr id="4" name="Picture 6" descr="European Grid Initiative logo.gif"/>
          <p:cNvPicPr>
            <a:picLocks noChangeAspect="1" noChangeArrowheads="1"/>
          </p:cNvPicPr>
          <p:nvPr/>
        </p:nvPicPr>
        <p:blipFill>
          <a:blip r:embed="rId3"/>
          <a:srcRect/>
          <a:stretch>
            <a:fillRect/>
          </a:stretch>
        </p:blipFill>
        <p:spPr bwMode="auto">
          <a:xfrm>
            <a:off x="6804248" y="260648"/>
            <a:ext cx="2000250" cy="1485900"/>
          </a:xfrm>
          <a:prstGeom prst="rect">
            <a:avLst/>
          </a:prstGeom>
          <a:noFill/>
        </p:spPr>
      </p:pic>
    </p:spTree>
    <p:extLst>
      <p:ext uri="{BB962C8B-B14F-4D97-AF65-F5344CB8AC3E}">
        <p14:creationId xmlns="" xmlns:p14="http://schemas.microsoft.com/office/powerpoint/2010/main" val="2357155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2.2 EGI</a:t>
            </a:r>
            <a:r>
              <a:rPr lang="zh-CN" altLang="en-US" dirty="0" smtClean="0"/>
              <a:t>：发展历程</a:t>
            </a:r>
            <a:endParaRPr lang="en-US" dirty="0"/>
          </a:p>
        </p:txBody>
      </p:sp>
      <p:sp>
        <p:nvSpPr>
          <p:cNvPr id="3" name="内容占位符 2"/>
          <p:cNvSpPr>
            <a:spLocks noGrp="1"/>
          </p:cNvSpPr>
          <p:nvPr>
            <p:ph idx="1"/>
          </p:nvPr>
        </p:nvSpPr>
        <p:spPr>
          <a:xfrm>
            <a:off x="1000100" y="1600200"/>
            <a:ext cx="7686700" cy="4525963"/>
          </a:xfrm>
        </p:spPr>
        <p:txBody>
          <a:bodyPr>
            <a:normAutofit fontScale="92500" lnSpcReduction="20000"/>
          </a:bodyPr>
          <a:lstStyle/>
          <a:p>
            <a:r>
              <a:rPr lang="en-US" altLang="zh-CN" sz="3500" dirty="0" smtClean="0"/>
              <a:t>European </a:t>
            </a:r>
            <a:r>
              <a:rPr lang="en-US" altLang="zh-CN" sz="3500" dirty="0" err="1" smtClean="0"/>
              <a:t>DataGrid</a:t>
            </a:r>
            <a:endParaRPr lang="en-US" altLang="zh-CN" sz="3500" dirty="0" smtClean="0"/>
          </a:p>
          <a:p>
            <a:pPr lvl="1"/>
            <a:r>
              <a:rPr lang="en-US" altLang="zh-CN" sz="2600" dirty="0" smtClean="0"/>
              <a:t>2001-2004</a:t>
            </a:r>
          </a:p>
          <a:p>
            <a:endParaRPr lang="en-US" sz="3500" dirty="0" smtClean="0"/>
          </a:p>
          <a:p>
            <a:r>
              <a:rPr lang="en-US" sz="3500" dirty="0" smtClean="0"/>
              <a:t>EGEE</a:t>
            </a:r>
          </a:p>
          <a:p>
            <a:pPr lvl="1"/>
            <a:r>
              <a:rPr lang="zh-CN" altLang="en-US" sz="2600" dirty="0"/>
              <a:t>第一</a:t>
            </a:r>
            <a:r>
              <a:rPr lang="zh-CN" altLang="en-US" sz="2600" dirty="0" smtClean="0"/>
              <a:t>阶段：</a:t>
            </a:r>
            <a:r>
              <a:rPr lang="en-US" altLang="zh-CN" sz="2600" dirty="0" smtClean="0"/>
              <a:t>2004-2006</a:t>
            </a:r>
          </a:p>
          <a:p>
            <a:pPr lvl="1"/>
            <a:r>
              <a:rPr lang="zh-CN" altLang="en-US" sz="2600" dirty="0"/>
              <a:t>第二</a:t>
            </a:r>
            <a:r>
              <a:rPr lang="zh-CN" altLang="en-US" sz="2600" dirty="0" smtClean="0"/>
              <a:t>阶段：</a:t>
            </a:r>
            <a:r>
              <a:rPr lang="en-US" altLang="zh-CN" sz="2600" dirty="0" smtClean="0"/>
              <a:t>2006-2008</a:t>
            </a:r>
          </a:p>
          <a:p>
            <a:pPr lvl="1"/>
            <a:r>
              <a:rPr lang="zh-CN" altLang="en-US" sz="2600" dirty="0"/>
              <a:t>第三</a:t>
            </a:r>
            <a:r>
              <a:rPr lang="zh-CN" altLang="en-US" sz="2600" dirty="0" smtClean="0"/>
              <a:t>阶段：</a:t>
            </a:r>
            <a:r>
              <a:rPr lang="en-US" altLang="zh-CN" sz="2600" dirty="0" smtClean="0"/>
              <a:t>2008-2010</a:t>
            </a:r>
            <a:endParaRPr lang="en-US" sz="2600" dirty="0" smtClean="0"/>
          </a:p>
          <a:p>
            <a:endParaRPr lang="en-US" sz="3500" dirty="0" smtClean="0"/>
          </a:p>
          <a:p>
            <a:r>
              <a:rPr lang="en-US" sz="3500" dirty="0" smtClean="0"/>
              <a:t>EGI</a:t>
            </a:r>
          </a:p>
          <a:p>
            <a:pPr lvl="1"/>
            <a:r>
              <a:rPr lang="en-US" sz="2600" dirty="0" smtClean="0"/>
              <a:t>2010</a:t>
            </a:r>
            <a:r>
              <a:rPr lang="zh-CN" altLang="en-US" sz="2600" dirty="0"/>
              <a:t>至今</a:t>
            </a:r>
            <a:endParaRPr lang="en-US" sz="2600" dirty="0"/>
          </a:p>
          <a:p>
            <a:endParaRPr lang="en-US" dirty="0"/>
          </a:p>
        </p:txBody>
      </p:sp>
      <p:pic>
        <p:nvPicPr>
          <p:cNvPr id="26626" name="Picture 2" descr=" words &quot;Data Grid&quot; over a globe"/>
          <p:cNvPicPr>
            <a:picLocks noChangeAspect="1" noChangeArrowheads="1"/>
          </p:cNvPicPr>
          <p:nvPr/>
        </p:nvPicPr>
        <p:blipFill>
          <a:blip r:embed="rId3"/>
          <a:srcRect/>
          <a:stretch>
            <a:fillRect/>
          </a:stretch>
        </p:blipFill>
        <p:spPr bwMode="auto">
          <a:xfrm>
            <a:off x="5929322" y="1571611"/>
            <a:ext cx="1811030" cy="1279795"/>
          </a:xfrm>
          <a:prstGeom prst="rect">
            <a:avLst/>
          </a:prstGeom>
          <a:noFill/>
        </p:spPr>
      </p:pic>
      <p:pic>
        <p:nvPicPr>
          <p:cNvPr id="26628" name="Picture 4" descr=" egee"/>
          <p:cNvPicPr>
            <a:picLocks noChangeAspect="1" noChangeArrowheads="1"/>
          </p:cNvPicPr>
          <p:nvPr/>
        </p:nvPicPr>
        <p:blipFill>
          <a:blip r:embed="rId4"/>
          <a:srcRect/>
          <a:stretch>
            <a:fillRect/>
          </a:stretch>
        </p:blipFill>
        <p:spPr bwMode="auto">
          <a:xfrm>
            <a:off x="5929322" y="3212976"/>
            <a:ext cx="2035475" cy="1221286"/>
          </a:xfrm>
          <a:prstGeom prst="rect">
            <a:avLst/>
          </a:prstGeom>
          <a:noFill/>
        </p:spPr>
      </p:pic>
      <p:pic>
        <p:nvPicPr>
          <p:cNvPr id="26630" name="Picture 6" descr="European Grid Initiative logo.gif"/>
          <p:cNvPicPr>
            <a:picLocks noChangeAspect="1" noChangeArrowheads="1"/>
          </p:cNvPicPr>
          <p:nvPr/>
        </p:nvPicPr>
        <p:blipFill>
          <a:blip r:embed="rId5"/>
          <a:srcRect/>
          <a:stretch>
            <a:fillRect/>
          </a:stretch>
        </p:blipFill>
        <p:spPr bwMode="auto">
          <a:xfrm>
            <a:off x="5891687" y="4653136"/>
            <a:ext cx="2000250" cy="1485900"/>
          </a:xfrm>
          <a:prstGeom prst="rect">
            <a:avLst/>
          </a:prstGeom>
          <a:noFill/>
        </p:spPr>
      </p:pic>
    </p:spTree>
    <p:extLst>
      <p:ext uri="{BB962C8B-B14F-4D97-AF65-F5344CB8AC3E}">
        <p14:creationId xmlns="" xmlns:p14="http://schemas.microsoft.com/office/powerpoint/2010/main" val="3180664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2.2 EGI</a:t>
            </a:r>
            <a:r>
              <a:rPr lang="zh-CN" altLang="en-US" dirty="0" smtClean="0"/>
              <a:t>：应用领域</a:t>
            </a:r>
            <a:endParaRPr lang="en-US" dirty="0"/>
          </a:p>
        </p:txBody>
      </p:sp>
      <p:sp>
        <p:nvSpPr>
          <p:cNvPr id="3" name="内容占位符 2"/>
          <p:cNvSpPr>
            <a:spLocks noGrp="1"/>
          </p:cNvSpPr>
          <p:nvPr>
            <p:ph idx="1"/>
          </p:nvPr>
        </p:nvSpPr>
        <p:spPr/>
        <p:txBody>
          <a:bodyPr>
            <a:normAutofit/>
          </a:bodyPr>
          <a:lstStyle/>
          <a:p>
            <a:pPr lvl="0"/>
            <a:r>
              <a:rPr lang="zh-CN" altLang="en-US" sz="2800" dirty="0" smtClean="0"/>
              <a:t>资源使用最高的</a:t>
            </a:r>
            <a:r>
              <a:rPr lang="en-US" altLang="zh-CN" sz="2800" dirty="0" smtClean="0"/>
              <a:t>6</a:t>
            </a:r>
            <a:r>
              <a:rPr lang="zh-CN" altLang="en-US" sz="2800" dirty="0" smtClean="0"/>
              <a:t>个社区</a:t>
            </a:r>
            <a:endParaRPr lang="en-US" altLang="zh-CN" sz="2800" dirty="0" smtClean="0"/>
          </a:p>
          <a:p>
            <a:pPr lvl="1"/>
            <a:r>
              <a:rPr lang="zh-CN" altLang="en-US" sz="2400" dirty="0" smtClean="0"/>
              <a:t>高能物理</a:t>
            </a:r>
            <a:endParaRPr lang="en-US" sz="2400" dirty="0"/>
          </a:p>
          <a:p>
            <a:pPr lvl="1"/>
            <a:r>
              <a:rPr lang="zh-CN" altLang="en-US" sz="2400" dirty="0"/>
              <a:t>生命科学</a:t>
            </a:r>
            <a:endParaRPr lang="en-US" sz="2400" dirty="0"/>
          </a:p>
          <a:p>
            <a:pPr lvl="1"/>
            <a:r>
              <a:rPr lang="zh-CN" altLang="en-US" sz="2400" dirty="0"/>
              <a:t>天文学与天体物理学</a:t>
            </a:r>
            <a:endParaRPr lang="en-US" sz="2400" dirty="0"/>
          </a:p>
          <a:p>
            <a:pPr lvl="1"/>
            <a:r>
              <a:rPr lang="zh-CN" altLang="en-US" sz="2400" dirty="0"/>
              <a:t>计算化学与材料科学</a:t>
            </a:r>
            <a:endParaRPr lang="en-US" sz="2400" dirty="0"/>
          </a:p>
          <a:p>
            <a:pPr lvl="1"/>
            <a:r>
              <a:rPr lang="zh-CN" altLang="en-US" sz="2400" dirty="0"/>
              <a:t>地球科学</a:t>
            </a:r>
            <a:endParaRPr lang="en-US" sz="2400" dirty="0"/>
          </a:p>
          <a:p>
            <a:pPr lvl="1"/>
            <a:r>
              <a:rPr lang="zh-CN" altLang="en-US" sz="2400" dirty="0" smtClean="0"/>
              <a:t>核聚变</a:t>
            </a:r>
            <a:endParaRPr lang="en-US" altLang="zh-CN" sz="2400" dirty="0" smtClean="0"/>
          </a:p>
          <a:p>
            <a:endParaRPr lang="en-US" sz="2400" dirty="0"/>
          </a:p>
        </p:txBody>
      </p:sp>
      <p:pic>
        <p:nvPicPr>
          <p:cNvPr id="1026" name="Picture 2"/>
          <p:cNvPicPr>
            <a:picLocks noChangeAspect="1" noChangeArrowheads="1"/>
          </p:cNvPicPr>
          <p:nvPr/>
        </p:nvPicPr>
        <p:blipFill>
          <a:blip r:embed="rId3"/>
          <a:srcRect/>
          <a:stretch>
            <a:fillRect/>
          </a:stretch>
        </p:blipFill>
        <p:spPr bwMode="auto">
          <a:xfrm>
            <a:off x="5000628" y="1285860"/>
            <a:ext cx="3714776" cy="5255918"/>
          </a:xfrm>
          <a:prstGeom prst="rect">
            <a:avLst/>
          </a:prstGeom>
          <a:noFill/>
          <a:ln w="9525">
            <a:noFill/>
            <a:miter lim="800000"/>
            <a:headEnd/>
            <a:tailEnd/>
          </a:ln>
          <a:effectLst/>
        </p:spPr>
      </p:pic>
    </p:spTree>
    <p:extLst>
      <p:ext uri="{BB962C8B-B14F-4D97-AF65-F5344CB8AC3E}">
        <p14:creationId xmlns="" xmlns:p14="http://schemas.microsoft.com/office/powerpoint/2010/main" val="2915062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2.2 EGI</a:t>
            </a:r>
            <a:r>
              <a:rPr lang="zh-CN" altLang="en-US" dirty="0" smtClean="0"/>
              <a:t>：使用情况</a:t>
            </a:r>
            <a:endParaRPr lang="en-US" dirty="0"/>
          </a:p>
        </p:txBody>
      </p:sp>
      <p:sp>
        <p:nvSpPr>
          <p:cNvPr id="3" name="内容占位符 2"/>
          <p:cNvSpPr>
            <a:spLocks noGrp="1"/>
          </p:cNvSpPr>
          <p:nvPr>
            <p:ph idx="1"/>
          </p:nvPr>
        </p:nvSpPr>
        <p:spPr>
          <a:xfrm>
            <a:off x="353971" y="1412776"/>
            <a:ext cx="8229600" cy="4191000"/>
          </a:xfrm>
        </p:spPr>
        <p:txBody>
          <a:bodyPr/>
          <a:lstStyle/>
          <a:p>
            <a:r>
              <a:rPr lang="en-US" altLang="zh-CN" sz="2800" dirty="0" smtClean="0"/>
              <a:t>EGI</a:t>
            </a:r>
            <a:r>
              <a:rPr lang="zh-CN" altLang="en-US" sz="2800" dirty="0" smtClean="0"/>
              <a:t>以虚拟用户组（</a:t>
            </a:r>
            <a:r>
              <a:rPr lang="en-US" altLang="zh-CN" sz="2800" dirty="0" smtClean="0"/>
              <a:t>VO</a:t>
            </a:r>
            <a:r>
              <a:rPr lang="zh-CN" altLang="en-US" sz="2800" dirty="0" smtClean="0"/>
              <a:t>）为单位进行划分</a:t>
            </a:r>
            <a:endParaRPr lang="en-US" altLang="zh-CN" sz="2800" dirty="0" smtClean="0"/>
          </a:p>
          <a:p>
            <a:r>
              <a:rPr lang="zh-CN" altLang="en-US" sz="2800" dirty="0" smtClean="0"/>
              <a:t>图为用户数最多的五个虚拟用户组</a:t>
            </a:r>
            <a:endParaRPr lang="en-US" sz="2800" dirty="0"/>
          </a:p>
        </p:txBody>
      </p:sp>
      <p:pic>
        <p:nvPicPr>
          <p:cNvPr id="4" name="图片 3"/>
          <p:cNvPicPr/>
          <p:nvPr/>
        </p:nvPicPr>
        <p:blipFill>
          <a:blip r:embed="rId3"/>
          <a:srcRect/>
          <a:stretch>
            <a:fillRect/>
          </a:stretch>
        </p:blipFill>
        <p:spPr bwMode="auto">
          <a:xfrm>
            <a:off x="357158" y="2500306"/>
            <a:ext cx="8312143" cy="3838594"/>
          </a:xfrm>
          <a:prstGeom prst="rect">
            <a:avLst/>
          </a:prstGeom>
          <a:noFill/>
          <a:ln w="9525">
            <a:noFill/>
            <a:miter lim="800000"/>
            <a:headEnd/>
            <a:tailEnd/>
          </a:ln>
        </p:spPr>
      </p:pic>
    </p:spTree>
    <p:extLst>
      <p:ext uri="{BB962C8B-B14F-4D97-AF65-F5344CB8AC3E}">
        <p14:creationId xmlns="" xmlns:p14="http://schemas.microsoft.com/office/powerpoint/2010/main" val="1863252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l"/>
            <a:r>
              <a:rPr lang="en-US" dirty="0" smtClean="0"/>
              <a:t>2.3 WLCG</a:t>
            </a:r>
            <a:endParaRPr lang="en-US" dirty="0"/>
          </a:p>
        </p:txBody>
      </p:sp>
      <p:sp>
        <p:nvSpPr>
          <p:cNvPr id="3" name="内容占位符 2"/>
          <p:cNvSpPr>
            <a:spLocks noGrp="1"/>
          </p:cNvSpPr>
          <p:nvPr>
            <p:ph idx="1"/>
          </p:nvPr>
        </p:nvSpPr>
        <p:spPr/>
        <p:txBody>
          <a:bodyPr/>
          <a:lstStyle/>
          <a:p>
            <a:r>
              <a:rPr lang="zh-CN" altLang="en-US" sz="2400" dirty="0" smtClean="0"/>
              <a:t>世界</a:t>
            </a:r>
            <a:r>
              <a:rPr lang="en-US" altLang="zh-CN" sz="2400" dirty="0" smtClean="0"/>
              <a:t>LHC</a:t>
            </a:r>
            <a:r>
              <a:rPr lang="zh-CN" altLang="en-US" sz="2400" dirty="0" smtClean="0"/>
              <a:t>计算网格</a:t>
            </a:r>
            <a:endParaRPr lang="en-US" altLang="zh-CN" sz="2400" dirty="0" smtClean="0"/>
          </a:p>
          <a:p>
            <a:r>
              <a:rPr lang="en-US" sz="2400" dirty="0" smtClean="0"/>
              <a:t>Worldwide LHC Computing Grid</a:t>
            </a:r>
          </a:p>
          <a:p>
            <a:endParaRPr lang="en-US" sz="2400" dirty="0" smtClean="0"/>
          </a:p>
          <a:p>
            <a:r>
              <a:rPr lang="zh-CN" altLang="en-US" sz="2400" dirty="0" smtClean="0"/>
              <a:t>大型强子对撞机</a:t>
            </a:r>
            <a:endParaRPr lang="en-US" altLang="zh-CN" sz="2400" dirty="0" smtClean="0"/>
          </a:p>
          <a:p>
            <a:pPr lvl="1"/>
            <a:r>
              <a:rPr lang="en-US" altLang="zh-CN" sz="2000" dirty="0" smtClean="0"/>
              <a:t>Large </a:t>
            </a:r>
            <a:r>
              <a:rPr lang="en-US" altLang="zh-CN" sz="2000" dirty="0" err="1" smtClean="0"/>
              <a:t>Hardron</a:t>
            </a:r>
            <a:r>
              <a:rPr lang="en-US" altLang="zh-CN" sz="2000" dirty="0" smtClean="0"/>
              <a:t> Collider</a:t>
            </a:r>
            <a:r>
              <a:rPr lang="zh-CN" altLang="en-US" sz="2000" dirty="0" smtClean="0"/>
              <a:t>，</a:t>
            </a:r>
            <a:r>
              <a:rPr lang="en-US" altLang="zh-CN" sz="2000" dirty="0" smtClean="0"/>
              <a:t>LHC</a:t>
            </a:r>
          </a:p>
          <a:p>
            <a:pPr lvl="1"/>
            <a:r>
              <a:rPr lang="zh-CN" altLang="en-US" sz="2000" dirty="0" smtClean="0"/>
              <a:t>位于欧洲核子研究组织（</a:t>
            </a:r>
            <a:r>
              <a:rPr lang="en-US" altLang="zh-CN" sz="2000" dirty="0" smtClean="0"/>
              <a:t>CERN</a:t>
            </a:r>
            <a:r>
              <a:rPr lang="zh-CN" altLang="en-US" sz="2000" dirty="0" smtClean="0"/>
              <a:t>）</a:t>
            </a:r>
            <a:endParaRPr lang="en-US" altLang="zh-CN" sz="2000" dirty="0" smtClean="0"/>
          </a:p>
          <a:p>
            <a:pPr lvl="1"/>
            <a:r>
              <a:rPr lang="zh-CN" altLang="en-US" sz="2000" dirty="0" smtClean="0"/>
              <a:t>实验产生庞大数据</a:t>
            </a:r>
            <a:endParaRPr lang="en-US" altLang="zh-CN" sz="2000" dirty="0" smtClean="0"/>
          </a:p>
          <a:p>
            <a:endParaRPr lang="en-US" sz="2400" dirty="0" smtClean="0"/>
          </a:p>
          <a:p>
            <a:r>
              <a:rPr lang="en-US" altLang="zh-CN" sz="2400" dirty="0" smtClean="0"/>
              <a:t>WLCG</a:t>
            </a:r>
            <a:r>
              <a:rPr lang="zh-CN" altLang="en-US" sz="2400" dirty="0" smtClean="0"/>
              <a:t>专门用于高能物理科学研究</a:t>
            </a:r>
            <a:endParaRPr lang="en-US" altLang="zh-CN" sz="2400" dirty="0" smtClean="0"/>
          </a:p>
          <a:p>
            <a:pPr lvl="1"/>
            <a:r>
              <a:rPr lang="zh-CN" altLang="en-US" sz="2000" dirty="0" smtClean="0"/>
              <a:t>主要处理</a:t>
            </a:r>
            <a:r>
              <a:rPr lang="en-US" altLang="zh-CN" sz="2000" dirty="0" smtClean="0"/>
              <a:t>LHC</a:t>
            </a:r>
            <a:r>
              <a:rPr lang="zh-CN" altLang="en-US" sz="2000" dirty="0" smtClean="0"/>
              <a:t>产生的数据</a:t>
            </a:r>
            <a:endParaRPr lang="en-US" sz="2000" dirty="0" smtClean="0"/>
          </a:p>
        </p:txBody>
      </p:sp>
      <p:pic>
        <p:nvPicPr>
          <p:cNvPr id="10242" name="Picture 2" descr="http://wlcg-public.web.cern.ch/sites/wlcg-public.web.cern.ch/files/banner_logo_400x75.jpg"/>
          <p:cNvPicPr>
            <a:picLocks noChangeAspect="1" noChangeArrowheads="1"/>
          </p:cNvPicPr>
          <p:nvPr/>
        </p:nvPicPr>
        <p:blipFill>
          <a:blip r:embed="rId3"/>
          <a:srcRect/>
          <a:stretch>
            <a:fillRect/>
          </a:stretch>
        </p:blipFill>
        <p:spPr bwMode="auto">
          <a:xfrm>
            <a:off x="4860032" y="595364"/>
            <a:ext cx="3810000" cy="936104"/>
          </a:xfrm>
          <a:prstGeom prst="rect">
            <a:avLst/>
          </a:prstGeom>
          <a:noFill/>
        </p:spPr>
      </p:pic>
    </p:spTree>
    <p:extLst>
      <p:ext uri="{BB962C8B-B14F-4D97-AF65-F5344CB8AC3E}">
        <p14:creationId xmlns="" xmlns:p14="http://schemas.microsoft.com/office/powerpoint/2010/main" val="4147452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2.3 WLCG</a:t>
            </a:r>
            <a:r>
              <a:rPr lang="zh-CN" altLang="en-US" dirty="0" smtClean="0"/>
              <a:t>：发展历程</a:t>
            </a:r>
            <a:endParaRPr lang="en-US" dirty="0"/>
          </a:p>
        </p:txBody>
      </p:sp>
      <p:sp>
        <p:nvSpPr>
          <p:cNvPr id="3" name="内容占位符 2"/>
          <p:cNvSpPr>
            <a:spLocks noGrp="1"/>
          </p:cNvSpPr>
          <p:nvPr>
            <p:ph idx="1"/>
          </p:nvPr>
        </p:nvSpPr>
        <p:spPr/>
        <p:txBody>
          <a:bodyPr>
            <a:normAutofit/>
          </a:bodyPr>
          <a:lstStyle/>
          <a:p>
            <a:r>
              <a:rPr lang="en-US" sz="2400" dirty="0" smtClean="0"/>
              <a:t>2001</a:t>
            </a:r>
            <a:r>
              <a:rPr lang="zh-CN" altLang="en-US" sz="2400" dirty="0" smtClean="0"/>
              <a:t>年设想构建环境</a:t>
            </a:r>
            <a:endParaRPr lang="en-US" altLang="zh-CN" sz="2400" dirty="0" smtClean="0"/>
          </a:p>
          <a:p>
            <a:endParaRPr lang="en-US" altLang="zh-CN" sz="2400" dirty="0" smtClean="0"/>
          </a:p>
          <a:p>
            <a:r>
              <a:rPr lang="en-US" sz="2400" dirty="0" smtClean="0"/>
              <a:t>2002</a:t>
            </a:r>
            <a:r>
              <a:rPr lang="zh-CN" altLang="en-US" sz="2400" dirty="0" smtClean="0"/>
              <a:t>年形成行动方案</a:t>
            </a:r>
            <a:endParaRPr lang="en-US" altLang="zh-CN" sz="2400" dirty="0" smtClean="0"/>
          </a:p>
          <a:p>
            <a:endParaRPr lang="en-US" altLang="zh-CN" sz="2400" dirty="0" smtClean="0"/>
          </a:p>
          <a:p>
            <a:r>
              <a:rPr lang="en-US" sz="2400" dirty="0" smtClean="0"/>
              <a:t>2002</a:t>
            </a:r>
            <a:r>
              <a:rPr lang="en-US" altLang="zh-CN" sz="2400" dirty="0" smtClean="0"/>
              <a:t>-2005</a:t>
            </a:r>
            <a:r>
              <a:rPr lang="zh-CN" altLang="en-US" sz="2400" dirty="0" smtClean="0"/>
              <a:t>年开发协议</a:t>
            </a:r>
            <a:endParaRPr lang="en-US" altLang="zh-CN" sz="2400" dirty="0" smtClean="0"/>
          </a:p>
          <a:p>
            <a:endParaRPr lang="en-US" altLang="zh-CN" sz="2400" dirty="0" smtClean="0"/>
          </a:p>
          <a:p>
            <a:r>
              <a:rPr lang="en-US" sz="2400" dirty="0" smtClean="0"/>
              <a:t>2006</a:t>
            </a:r>
            <a:r>
              <a:rPr lang="zh-CN" altLang="en-US" sz="2400" dirty="0" smtClean="0"/>
              <a:t>年正式诞生</a:t>
            </a:r>
            <a:endParaRPr lang="en-US" altLang="zh-CN" sz="2400" dirty="0" smtClean="0"/>
          </a:p>
          <a:p>
            <a:endParaRPr lang="en-US" altLang="zh-CN" sz="2400" dirty="0" smtClean="0"/>
          </a:p>
          <a:p>
            <a:r>
              <a:rPr lang="en-US" sz="2400" dirty="0" smtClean="0"/>
              <a:t>2008</a:t>
            </a:r>
            <a:r>
              <a:rPr lang="zh-CN" altLang="en-US" sz="2400" dirty="0" smtClean="0"/>
              <a:t>年后开始处理</a:t>
            </a:r>
            <a:r>
              <a:rPr lang="en-US" altLang="zh-CN" sz="2400" dirty="0" smtClean="0"/>
              <a:t>LHC</a:t>
            </a:r>
            <a:r>
              <a:rPr lang="zh-CN" altLang="en-US" sz="2400" dirty="0" smtClean="0"/>
              <a:t>数据</a:t>
            </a:r>
            <a:endParaRPr lang="en-US" sz="2400" dirty="0"/>
          </a:p>
        </p:txBody>
      </p:sp>
    </p:spTree>
    <p:extLst>
      <p:ext uri="{BB962C8B-B14F-4D97-AF65-F5344CB8AC3E}">
        <p14:creationId xmlns="" xmlns:p14="http://schemas.microsoft.com/office/powerpoint/2010/main" val="2304693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2.3 WLCG</a:t>
            </a:r>
            <a:r>
              <a:rPr lang="zh-CN" altLang="en-US" dirty="0" smtClean="0"/>
              <a:t>：站点分布</a:t>
            </a:r>
            <a:endParaRPr lang="en-US" dirty="0"/>
          </a:p>
        </p:txBody>
      </p:sp>
      <p:sp>
        <p:nvSpPr>
          <p:cNvPr id="3" name="内容占位符 2"/>
          <p:cNvSpPr>
            <a:spLocks noGrp="1"/>
          </p:cNvSpPr>
          <p:nvPr>
            <p:ph idx="1"/>
          </p:nvPr>
        </p:nvSpPr>
        <p:spPr/>
        <p:txBody>
          <a:bodyPr/>
          <a:lstStyle/>
          <a:p>
            <a:endParaRPr lang="en-US"/>
          </a:p>
        </p:txBody>
      </p:sp>
      <p:pic>
        <p:nvPicPr>
          <p:cNvPr id="47106" name="Picture 2"/>
          <p:cNvPicPr>
            <a:picLocks noChangeAspect="1" noChangeArrowheads="1"/>
          </p:cNvPicPr>
          <p:nvPr/>
        </p:nvPicPr>
        <p:blipFill>
          <a:blip r:embed="rId2"/>
          <a:srcRect/>
          <a:stretch>
            <a:fillRect/>
          </a:stretch>
        </p:blipFill>
        <p:spPr bwMode="auto">
          <a:xfrm>
            <a:off x="107504" y="1700808"/>
            <a:ext cx="8928992" cy="4032447"/>
          </a:xfrm>
          <a:prstGeom prst="rect">
            <a:avLst/>
          </a:prstGeom>
          <a:noFill/>
          <a:ln w="9525">
            <a:noFill/>
            <a:miter lim="800000"/>
            <a:headEnd/>
            <a:tailEnd/>
          </a:ln>
          <a:effectLst/>
        </p:spPr>
      </p:pic>
    </p:spTree>
    <p:extLst>
      <p:ext uri="{BB962C8B-B14F-4D97-AF65-F5344CB8AC3E}">
        <p14:creationId xmlns="" xmlns:p14="http://schemas.microsoft.com/office/powerpoint/2010/main" val="3552834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三、中国国家网格</a:t>
            </a:r>
            <a:endParaRPr lang="zh-CN" altLang="en-US" dirty="0"/>
          </a:p>
        </p:txBody>
      </p:sp>
      <p:sp>
        <p:nvSpPr>
          <p:cNvPr id="3" name="内容占位符 2"/>
          <p:cNvSpPr>
            <a:spLocks noGrp="1"/>
          </p:cNvSpPr>
          <p:nvPr>
            <p:ph idx="1"/>
          </p:nvPr>
        </p:nvSpPr>
        <p:spPr/>
        <p:txBody>
          <a:bodyPr/>
          <a:lstStyle/>
          <a:p>
            <a:r>
              <a:rPr lang="zh-CN" altLang="en-US" dirty="0" smtClean="0"/>
              <a:t>国家项目支持</a:t>
            </a:r>
            <a:endParaRPr lang="en-US" altLang="zh-CN" dirty="0" smtClean="0"/>
          </a:p>
          <a:p>
            <a:r>
              <a:rPr lang="zh-CN" altLang="en-US" dirty="0" smtClean="0"/>
              <a:t>环境节点</a:t>
            </a:r>
            <a:endParaRPr lang="en-US" altLang="zh-CN" dirty="0" smtClean="0"/>
          </a:p>
          <a:p>
            <a:r>
              <a:rPr lang="zh-CN" altLang="en-US" dirty="0" smtClean="0"/>
              <a:t>运行管理</a:t>
            </a:r>
            <a:endParaRPr lang="en-US" altLang="zh-CN" dirty="0" smtClean="0"/>
          </a:p>
          <a:p>
            <a:r>
              <a:rPr lang="zh-CN" altLang="en-US" dirty="0" smtClean="0"/>
              <a:t>科学院网格环境</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smtClean="0"/>
              <a:t>网格计算的意义</a:t>
            </a:r>
            <a:endParaRPr lang="en-US" altLang="zh-CN" dirty="0" smtClean="0"/>
          </a:p>
          <a:p>
            <a:r>
              <a:rPr lang="zh-CN" altLang="en-US" dirty="0" smtClean="0"/>
              <a:t>国际上发展状况</a:t>
            </a:r>
            <a:endParaRPr lang="en-US" altLang="zh-CN" dirty="0" smtClean="0"/>
          </a:p>
          <a:p>
            <a:r>
              <a:rPr lang="zh-CN" altLang="en-US" dirty="0" smtClean="0"/>
              <a:t>中国国家网格</a:t>
            </a:r>
            <a:endParaRPr lang="en-US" altLang="zh-CN" dirty="0" smtClean="0"/>
          </a:p>
          <a:p>
            <a:r>
              <a:rPr lang="zh-CN" altLang="en-US" dirty="0" smtClean="0"/>
              <a:t>应用情况</a:t>
            </a:r>
            <a:endParaRPr lang="en-US" altLang="zh-CN" dirty="0" smtClean="0"/>
          </a:p>
          <a:p>
            <a:r>
              <a:rPr lang="zh-CN" altLang="en-US" dirty="0" smtClean="0"/>
              <a:t>存在问题</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9552" y="260648"/>
            <a:ext cx="8291512" cy="922123"/>
          </a:xfrm>
        </p:spPr>
        <p:txBody>
          <a:bodyPr/>
          <a:lstStyle/>
          <a:p>
            <a:r>
              <a:rPr lang="en-US" altLang="zh-CN" sz="4000" dirty="0" smtClean="0"/>
              <a:t>3.1</a:t>
            </a:r>
            <a:r>
              <a:rPr lang="zh-CN" altLang="en-US" sz="4000" dirty="0" smtClean="0"/>
              <a:t>国家项目持续支持</a:t>
            </a:r>
            <a:endParaRPr lang="zh-CN" altLang="en-US" sz="4000" dirty="0"/>
          </a:p>
        </p:txBody>
      </p:sp>
      <p:sp>
        <p:nvSpPr>
          <p:cNvPr id="3075" name="Rectangle 3"/>
          <p:cNvSpPr>
            <a:spLocks noGrp="1" noChangeArrowheads="1"/>
          </p:cNvSpPr>
          <p:nvPr>
            <p:ph type="body" idx="1"/>
          </p:nvPr>
        </p:nvSpPr>
        <p:spPr>
          <a:xfrm>
            <a:off x="395536" y="1414137"/>
            <a:ext cx="8496944" cy="4823175"/>
          </a:xfrm>
        </p:spPr>
        <p:txBody>
          <a:bodyPr>
            <a:normAutofit/>
          </a:bodyPr>
          <a:lstStyle/>
          <a:p>
            <a:pPr>
              <a:lnSpc>
                <a:spcPct val="90000"/>
              </a:lnSpc>
              <a:spcAft>
                <a:spcPts val="1200"/>
              </a:spcAft>
            </a:pPr>
            <a:r>
              <a:rPr lang="en-US" altLang="zh-CN" sz="2400" b="1" dirty="0"/>
              <a:t>2002-2005</a:t>
            </a:r>
            <a:r>
              <a:rPr lang="zh-CN" altLang="en-US" sz="2400" b="1" dirty="0"/>
              <a:t>年：高性能计算机及核心软件（</a:t>
            </a:r>
            <a:r>
              <a:rPr lang="en-US" altLang="zh-CN" sz="2400" b="1" dirty="0"/>
              <a:t>863</a:t>
            </a:r>
            <a:r>
              <a:rPr lang="zh-CN" altLang="en-US" sz="2400" b="1" dirty="0"/>
              <a:t>重大专项</a:t>
            </a:r>
            <a:r>
              <a:rPr lang="zh-CN" altLang="en-US" sz="2400" dirty="0"/>
              <a:t>）</a:t>
            </a:r>
          </a:p>
          <a:p>
            <a:pPr>
              <a:lnSpc>
                <a:spcPct val="90000"/>
              </a:lnSpc>
              <a:spcAft>
                <a:spcPts val="1200"/>
              </a:spcAft>
            </a:pPr>
            <a:r>
              <a:rPr lang="en-US" altLang="zh-CN" sz="2400" b="1" dirty="0" smtClean="0"/>
              <a:t>2006-2010</a:t>
            </a:r>
            <a:r>
              <a:rPr lang="zh-CN" altLang="en-US" sz="2400" b="1" dirty="0"/>
              <a:t>年：高效能计算机与服务环境（</a:t>
            </a:r>
            <a:r>
              <a:rPr lang="en-US" altLang="zh-CN" sz="2400" b="1" dirty="0"/>
              <a:t>863</a:t>
            </a:r>
            <a:r>
              <a:rPr lang="zh-CN" altLang="en-US" sz="2400" b="1" dirty="0"/>
              <a:t>重大项目</a:t>
            </a:r>
            <a:r>
              <a:rPr lang="zh-CN" altLang="en-US" sz="2400" b="1" dirty="0" smtClean="0"/>
              <a:t>）</a:t>
            </a:r>
            <a:endParaRPr lang="en-US" altLang="zh-CN" sz="2400" b="1" dirty="0" smtClean="0"/>
          </a:p>
          <a:p>
            <a:pPr>
              <a:lnSpc>
                <a:spcPct val="90000"/>
              </a:lnSpc>
              <a:spcAft>
                <a:spcPts val="1200"/>
              </a:spcAft>
            </a:pPr>
            <a:r>
              <a:rPr lang="en-US" altLang="zh-CN" sz="2400" b="1" dirty="0" smtClean="0"/>
              <a:t>2010-2016</a:t>
            </a:r>
            <a:r>
              <a:rPr lang="zh-CN" altLang="en-US" sz="2400" b="1" dirty="0" smtClean="0"/>
              <a:t>年：高效能计算机及应用服务环境（</a:t>
            </a:r>
            <a:r>
              <a:rPr lang="en-US" altLang="zh-CN" sz="2400" b="1" dirty="0" smtClean="0"/>
              <a:t>863</a:t>
            </a:r>
            <a:r>
              <a:rPr lang="zh-CN" altLang="en-US" sz="2400" b="1" dirty="0" smtClean="0"/>
              <a:t>重大项目）</a:t>
            </a:r>
            <a:endParaRPr lang="en-US" altLang="zh-CN" sz="1800" dirty="0" smtClean="0"/>
          </a:p>
          <a:p>
            <a:pPr>
              <a:lnSpc>
                <a:spcPct val="90000"/>
              </a:lnSpc>
              <a:spcAft>
                <a:spcPts val="1200"/>
              </a:spcAft>
            </a:pPr>
            <a:r>
              <a:rPr lang="en-US" altLang="zh-CN" sz="2400" b="1" dirty="0" smtClean="0"/>
              <a:t>2016-2020</a:t>
            </a:r>
            <a:r>
              <a:rPr lang="zh-CN" altLang="en-US" sz="2400" b="1" dirty="0" smtClean="0"/>
              <a:t>年：“高性能计算”重点研发专项（国家重点研发计划）</a:t>
            </a:r>
            <a:endParaRPr lang="en-US" altLang="zh-CN" sz="2400" b="1" dirty="0" smtClean="0"/>
          </a:p>
        </p:txBody>
      </p:sp>
    </p:spTree>
    <p:extLst>
      <p:ext uri="{BB962C8B-B14F-4D97-AF65-F5344CB8AC3E}">
        <p14:creationId xmlns="" xmlns:p14="http://schemas.microsoft.com/office/powerpoint/2010/main" val="880162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6840760" cy="525580"/>
          </a:xfrm>
        </p:spPr>
        <p:txBody>
          <a:bodyPr>
            <a:normAutofit fontScale="90000"/>
          </a:bodyPr>
          <a:lstStyle/>
          <a:p>
            <a:r>
              <a:rPr lang="en-US" altLang="zh-CN" dirty="0" smtClean="0"/>
              <a:t>3.1</a:t>
            </a:r>
            <a:r>
              <a:rPr lang="zh-CN" altLang="en-US" dirty="0" smtClean="0"/>
              <a:t>国家项目持续支持</a:t>
            </a:r>
            <a:endParaRPr lang="zh-CN" altLang="en-US" dirty="0"/>
          </a:p>
        </p:txBody>
      </p:sp>
      <p:sp>
        <p:nvSpPr>
          <p:cNvPr id="6" name="Oval 19"/>
          <p:cNvSpPr>
            <a:spLocks noChangeArrowheads="1"/>
          </p:cNvSpPr>
          <p:nvPr/>
        </p:nvSpPr>
        <p:spPr bwMode="auto">
          <a:xfrm>
            <a:off x="7252682" y="3108578"/>
            <a:ext cx="1135583" cy="1149502"/>
          </a:xfrm>
          <a:prstGeom prst="ellipse">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000" b="1">
              <a:solidFill>
                <a:srgbClr val="FFFFFF"/>
              </a:solidFill>
              <a:latin typeface="微软雅黑" pitchFamily="34" charset="-122"/>
              <a:ea typeface="微软雅黑" pitchFamily="34" charset="-122"/>
              <a:sym typeface="微软雅黑" pitchFamily="34" charset="-122"/>
            </a:endParaRPr>
          </a:p>
        </p:txBody>
      </p:sp>
      <p:sp>
        <p:nvSpPr>
          <p:cNvPr id="7" name="TextBox 54"/>
          <p:cNvSpPr>
            <a:spLocks noChangeArrowheads="1"/>
          </p:cNvSpPr>
          <p:nvPr/>
        </p:nvSpPr>
        <p:spPr bwMode="auto">
          <a:xfrm>
            <a:off x="7236296" y="3452496"/>
            <a:ext cx="11079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400" b="1" i="1" dirty="0">
                <a:solidFill>
                  <a:srgbClr val="FFFFFF"/>
                </a:solidFill>
                <a:latin typeface="微软雅黑" pitchFamily="34" charset="-122"/>
                <a:ea typeface="微软雅黑" pitchFamily="34" charset="-122"/>
                <a:sym typeface="Impact" pitchFamily="34" charset="0"/>
              </a:rPr>
              <a:t>十三五</a:t>
            </a:r>
          </a:p>
        </p:txBody>
      </p:sp>
      <p:sp>
        <p:nvSpPr>
          <p:cNvPr id="8" name="AutoShape 7"/>
          <p:cNvSpPr>
            <a:spLocks noChangeArrowheads="1"/>
          </p:cNvSpPr>
          <p:nvPr/>
        </p:nvSpPr>
        <p:spPr bwMode="auto">
          <a:xfrm>
            <a:off x="900930" y="3350514"/>
            <a:ext cx="6335366" cy="752992"/>
          </a:xfrm>
          <a:prstGeom prst="homePlate">
            <a:avLst>
              <a:gd name="adj" fmla="val 39995"/>
            </a:avLst>
          </a:prstGeom>
          <a:gradFill rotWithShape="1">
            <a:gsLst>
              <a:gs pos="0">
                <a:srgbClr val="FBFBFB"/>
              </a:gs>
              <a:gs pos="100000">
                <a:srgbClr val="EAEAEA"/>
              </a:gs>
            </a:gsLst>
            <a:lin ang="5400000" scaled="1"/>
          </a:gradFill>
          <a:ln w="9525" cmpd="sng">
            <a:solidFill>
              <a:srgbClr val="EAEAEA"/>
            </a:solidFill>
            <a:miter lim="800000"/>
            <a:headEnd/>
            <a:tailEnd/>
          </a:ln>
        </p:spPr>
        <p:txBody>
          <a:bodyPr wrap="none" anchor="ctr"/>
          <a:lstStyle>
            <a:lvl1pPr marL="357188" indent="-357188"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endParaRPr lang="zh-CN" altLang="en-US" sz="1200">
              <a:solidFill>
                <a:srgbClr val="646464"/>
              </a:solidFill>
              <a:ea typeface="微软雅黑" pitchFamily="34" charset="-122"/>
              <a:sym typeface="Arial" pitchFamily="34" charset="0"/>
            </a:endParaRPr>
          </a:p>
        </p:txBody>
      </p:sp>
      <p:sp>
        <p:nvSpPr>
          <p:cNvPr id="9" name="AutoShape 8"/>
          <p:cNvSpPr>
            <a:spLocks noChangeArrowheads="1"/>
          </p:cNvSpPr>
          <p:nvPr/>
        </p:nvSpPr>
        <p:spPr bwMode="auto">
          <a:xfrm>
            <a:off x="4644008" y="3335274"/>
            <a:ext cx="566737" cy="768232"/>
          </a:xfrm>
          <a:prstGeom prst="chevron">
            <a:avLst>
              <a:gd name="adj" fmla="val 55468"/>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000" b="1">
              <a:solidFill>
                <a:srgbClr val="FFFFFF"/>
              </a:solidFill>
              <a:latin typeface="微软雅黑" pitchFamily="34" charset="-122"/>
              <a:ea typeface="微软雅黑" pitchFamily="34" charset="-122"/>
              <a:sym typeface="微软雅黑" pitchFamily="34" charset="-122"/>
            </a:endParaRPr>
          </a:p>
        </p:txBody>
      </p:sp>
      <p:sp>
        <p:nvSpPr>
          <p:cNvPr id="10" name="AutoShape 8"/>
          <p:cNvSpPr>
            <a:spLocks noChangeArrowheads="1"/>
          </p:cNvSpPr>
          <p:nvPr/>
        </p:nvSpPr>
        <p:spPr bwMode="auto">
          <a:xfrm>
            <a:off x="2555776" y="3335274"/>
            <a:ext cx="566737" cy="768232"/>
          </a:xfrm>
          <a:prstGeom prst="chevron">
            <a:avLst>
              <a:gd name="adj" fmla="val 55468"/>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000" b="1">
              <a:solidFill>
                <a:srgbClr val="FFFFFF"/>
              </a:solidFill>
              <a:latin typeface="微软雅黑" pitchFamily="34" charset="-122"/>
              <a:ea typeface="微软雅黑" pitchFamily="34" charset="-122"/>
              <a:sym typeface="微软雅黑" pitchFamily="34" charset="-122"/>
            </a:endParaRPr>
          </a:p>
        </p:txBody>
      </p:sp>
      <p:sp>
        <p:nvSpPr>
          <p:cNvPr id="12" name="AutoShape 8"/>
          <p:cNvSpPr>
            <a:spLocks noChangeArrowheads="1"/>
          </p:cNvSpPr>
          <p:nvPr/>
        </p:nvSpPr>
        <p:spPr bwMode="auto">
          <a:xfrm>
            <a:off x="6668219" y="3335274"/>
            <a:ext cx="566738" cy="768232"/>
          </a:xfrm>
          <a:prstGeom prst="chevron">
            <a:avLst>
              <a:gd name="adj" fmla="val 55468"/>
            </a:avLst>
          </a:prstGeom>
          <a:solidFill>
            <a:srgbClr val="007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en-US" sz="2000" b="1">
              <a:solidFill>
                <a:srgbClr val="FFFFFF"/>
              </a:solidFill>
              <a:latin typeface="微软雅黑" pitchFamily="34" charset="-122"/>
              <a:ea typeface="微软雅黑" pitchFamily="34" charset="-122"/>
              <a:sym typeface="微软雅黑" pitchFamily="34" charset="-122"/>
            </a:endParaRPr>
          </a:p>
        </p:txBody>
      </p:sp>
      <p:sp>
        <p:nvSpPr>
          <p:cNvPr id="13" name="TextBox 63"/>
          <p:cNvSpPr>
            <a:spLocks noChangeArrowheads="1"/>
          </p:cNvSpPr>
          <p:nvPr/>
        </p:nvSpPr>
        <p:spPr bwMode="auto">
          <a:xfrm>
            <a:off x="1547664" y="3534724"/>
            <a:ext cx="6463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1" i="1" dirty="0">
                <a:solidFill>
                  <a:srgbClr val="646464"/>
                </a:solidFill>
                <a:latin typeface="微软雅黑" panose="020B0503020204020204" pitchFamily="34" charset="-122"/>
                <a:ea typeface="微软雅黑" panose="020B0503020204020204" pitchFamily="34" charset="-122"/>
                <a:sym typeface="Impact" pitchFamily="34" charset="0"/>
              </a:rPr>
              <a:t>十五</a:t>
            </a:r>
          </a:p>
        </p:txBody>
      </p:sp>
      <p:sp>
        <p:nvSpPr>
          <p:cNvPr id="15" name="TextBox 65"/>
          <p:cNvSpPr>
            <a:spLocks noChangeArrowheads="1"/>
          </p:cNvSpPr>
          <p:nvPr/>
        </p:nvSpPr>
        <p:spPr bwMode="auto">
          <a:xfrm>
            <a:off x="3419872" y="3546055"/>
            <a:ext cx="8771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1" i="1" dirty="0">
                <a:solidFill>
                  <a:srgbClr val="646464"/>
                </a:solidFill>
                <a:latin typeface="Impact" pitchFamily="34" charset="0"/>
                <a:ea typeface="微软雅黑" pitchFamily="34" charset="-122"/>
                <a:sym typeface="Impact" pitchFamily="34" charset="0"/>
              </a:rPr>
              <a:t>十一五</a:t>
            </a:r>
          </a:p>
        </p:txBody>
      </p:sp>
      <p:sp>
        <p:nvSpPr>
          <p:cNvPr id="16" name="TextBox 66"/>
          <p:cNvSpPr>
            <a:spLocks noChangeArrowheads="1"/>
          </p:cNvSpPr>
          <p:nvPr/>
        </p:nvSpPr>
        <p:spPr bwMode="auto">
          <a:xfrm>
            <a:off x="5508104" y="3555347"/>
            <a:ext cx="8771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1" i="1" dirty="0" smtClean="0">
                <a:solidFill>
                  <a:srgbClr val="646464"/>
                </a:solidFill>
                <a:latin typeface="Impact" pitchFamily="34" charset="0"/>
                <a:ea typeface="微软雅黑" pitchFamily="34" charset="-122"/>
                <a:sym typeface="Impact" pitchFamily="34" charset="0"/>
              </a:rPr>
              <a:t>十二五</a:t>
            </a:r>
            <a:endParaRPr lang="zh-CN" altLang="en-US" b="1" i="1" dirty="0">
              <a:solidFill>
                <a:srgbClr val="646464"/>
              </a:solidFill>
              <a:latin typeface="Impact" pitchFamily="34" charset="0"/>
              <a:ea typeface="微软雅黑" pitchFamily="34" charset="-122"/>
              <a:sym typeface="Impact" pitchFamily="34" charset="0"/>
            </a:endParaRPr>
          </a:p>
        </p:txBody>
      </p:sp>
      <p:sp>
        <p:nvSpPr>
          <p:cNvPr id="30" name="TextBox 75"/>
          <p:cNvSpPr>
            <a:spLocks noChangeArrowheads="1"/>
          </p:cNvSpPr>
          <p:nvPr/>
        </p:nvSpPr>
        <p:spPr bwMode="auto">
          <a:xfrm>
            <a:off x="3923928" y="2852936"/>
            <a:ext cx="3024336" cy="316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zh-CN" altLang="en-US" sz="1100" b="1" smtClean="0">
                <a:solidFill>
                  <a:schemeClr val="accent3">
                    <a:lumMod val="75000"/>
                  </a:schemeClr>
                </a:solidFill>
                <a:ea typeface="微软雅黑" pitchFamily="34" charset="-122"/>
                <a:sym typeface="Arial" pitchFamily="34" charset="0"/>
              </a:rPr>
              <a:t>中国科学院信息化建设专项</a:t>
            </a:r>
            <a:r>
              <a:rPr lang="en-US" altLang="zh-CN" sz="1100" b="1" smtClean="0">
                <a:solidFill>
                  <a:schemeClr val="accent3">
                    <a:lumMod val="75000"/>
                  </a:schemeClr>
                </a:solidFill>
                <a:ea typeface="微软雅黑" pitchFamily="34" charset="-122"/>
                <a:sym typeface="Arial" pitchFamily="34" charset="0"/>
              </a:rPr>
              <a:t>-</a:t>
            </a:r>
            <a:r>
              <a:rPr lang="zh-CN" altLang="en-US" sz="1100" b="1" smtClean="0">
                <a:solidFill>
                  <a:schemeClr val="accent3">
                    <a:lumMod val="75000"/>
                  </a:schemeClr>
                </a:solidFill>
                <a:ea typeface="微软雅黑" pitchFamily="34" charset="-122"/>
                <a:sym typeface="Arial" pitchFamily="34" charset="0"/>
              </a:rPr>
              <a:t>超级计算环境建设</a:t>
            </a:r>
            <a:endParaRPr lang="en-US" altLang="zh-CN" sz="1100" b="1" dirty="0" smtClean="0">
              <a:solidFill>
                <a:schemeClr val="accent3">
                  <a:lumMod val="75000"/>
                </a:schemeClr>
              </a:solidFill>
              <a:ea typeface="微软雅黑" pitchFamily="34" charset="-122"/>
              <a:sym typeface="Arial" pitchFamily="34" charset="0"/>
            </a:endParaRPr>
          </a:p>
        </p:txBody>
      </p:sp>
      <p:sp>
        <p:nvSpPr>
          <p:cNvPr id="32" name="TextBox 75"/>
          <p:cNvSpPr>
            <a:spLocks noChangeArrowheads="1"/>
          </p:cNvSpPr>
          <p:nvPr/>
        </p:nvSpPr>
        <p:spPr bwMode="auto">
          <a:xfrm>
            <a:off x="7020201" y="1714599"/>
            <a:ext cx="1584247" cy="316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zh-CN" altLang="en-US" sz="1100" b="1" smtClean="0">
                <a:solidFill>
                  <a:schemeClr val="accent3">
                    <a:lumMod val="75000"/>
                  </a:schemeClr>
                </a:solidFill>
                <a:ea typeface="微软雅黑" pitchFamily="34" charset="-122"/>
                <a:sym typeface="Arial" pitchFamily="34" charset="0"/>
              </a:rPr>
              <a:t>国家科技重点</a:t>
            </a:r>
            <a:r>
              <a:rPr lang="zh-CN" altLang="en-US" sz="1100" b="1" dirty="0" smtClean="0">
                <a:solidFill>
                  <a:schemeClr val="accent3">
                    <a:lumMod val="75000"/>
                  </a:schemeClr>
                </a:solidFill>
                <a:ea typeface="微软雅黑" pitchFamily="34" charset="-122"/>
                <a:sym typeface="Arial" pitchFamily="34" charset="0"/>
              </a:rPr>
              <a:t>研发计划</a:t>
            </a:r>
            <a:endParaRPr lang="en-US" altLang="zh-CN" sz="1100" b="1" dirty="0" smtClean="0">
              <a:solidFill>
                <a:schemeClr val="accent3">
                  <a:lumMod val="75000"/>
                </a:schemeClr>
              </a:solidFill>
              <a:ea typeface="微软雅黑" pitchFamily="34" charset="-122"/>
              <a:sym typeface="Arial" pitchFamily="34" charset="0"/>
            </a:endParaRPr>
          </a:p>
        </p:txBody>
      </p:sp>
      <p:sp>
        <p:nvSpPr>
          <p:cNvPr id="33" name="TextBox 75"/>
          <p:cNvSpPr>
            <a:spLocks noChangeArrowheads="1"/>
          </p:cNvSpPr>
          <p:nvPr/>
        </p:nvSpPr>
        <p:spPr bwMode="auto">
          <a:xfrm>
            <a:off x="1043608" y="4221088"/>
            <a:ext cx="1853132" cy="854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228600" indent="-228600" eaLnBrk="1" hangingPunct="1">
              <a:lnSpc>
                <a:spcPct val="150000"/>
              </a:lnSpc>
              <a:buFont typeface="Wingdings" pitchFamily="2" charset="2"/>
              <a:buChar char="u"/>
            </a:pPr>
            <a:r>
              <a:rPr lang="en-US" altLang="zh-CN" sz="1100" b="1" dirty="0" smtClean="0">
                <a:solidFill>
                  <a:srgbClr val="0070C0"/>
                </a:solidFill>
                <a:ea typeface="微软雅黑" pitchFamily="34" charset="-122"/>
                <a:sym typeface="Arial" pitchFamily="34" charset="0"/>
              </a:rPr>
              <a:t>2005.12  </a:t>
            </a:r>
            <a:r>
              <a:rPr lang="zh-CN" altLang="en-US" sz="1100" b="1" dirty="0" smtClean="0">
                <a:solidFill>
                  <a:srgbClr val="0070C0"/>
                </a:solidFill>
                <a:ea typeface="微软雅黑" pitchFamily="34" charset="-122"/>
                <a:sym typeface="Arial" pitchFamily="34" charset="0"/>
              </a:rPr>
              <a:t>中国国家网格运行管理中心挂牌</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en-US" altLang="zh-CN" sz="1100" b="1" dirty="0" smtClean="0">
                <a:solidFill>
                  <a:srgbClr val="0070C0"/>
                </a:solidFill>
                <a:ea typeface="微软雅黑" pitchFamily="34" charset="-122"/>
                <a:sym typeface="Arial" pitchFamily="34" charset="0"/>
              </a:rPr>
              <a:t>10</a:t>
            </a:r>
            <a:r>
              <a:rPr lang="zh-CN" altLang="en-US" sz="1100" b="1" dirty="0" smtClean="0">
                <a:solidFill>
                  <a:srgbClr val="0070C0"/>
                </a:solidFill>
                <a:ea typeface="微软雅黑" pitchFamily="34" charset="-122"/>
                <a:sym typeface="Arial" pitchFamily="34" charset="0"/>
              </a:rPr>
              <a:t>个结点</a:t>
            </a:r>
            <a:endParaRPr lang="zh-CN" altLang="en-US" sz="1100" b="1" dirty="0">
              <a:solidFill>
                <a:srgbClr val="0070C0"/>
              </a:solidFill>
              <a:ea typeface="微软雅黑" pitchFamily="34" charset="-122"/>
              <a:sym typeface="Arial" pitchFamily="34" charset="0"/>
            </a:endParaRPr>
          </a:p>
        </p:txBody>
      </p:sp>
      <p:sp>
        <p:nvSpPr>
          <p:cNvPr id="24" name="TextBox 75"/>
          <p:cNvSpPr>
            <a:spLocks noChangeArrowheads="1"/>
          </p:cNvSpPr>
          <p:nvPr/>
        </p:nvSpPr>
        <p:spPr bwMode="auto">
          <a:xfrm>
            <a:off x="811239" y="2684820"/>
            <a:ext cx="1888553" cy="56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en-US" altLang="zh-CN" sz="1100" b="1" dirty="0" smtClean="0">
                <a:solidFill>
                  <a:schemeClr val="accent3">
                    <a:lumMod val="75000"/>
                  </a:schemeClr>
                </a:solidFill>
                <a:ea typeface="微软雅黑" pitchFamily="34" charset="-122"/>
                <a:sym typeface="Arial" pitchFamily="34" charset="0"/>
              </a:rPr>
              <a:t>863</a:t>
            </a:r>
            <a:r>
              <a:rPr lang="zh-CN" altLang="en-US" sz="1100" b="1" dirty="0" smtClean="0">
                <a:solidFill>
                  <a:schemeClr val="accent3">
                    <a:lumMod val="75000"/>
                  </a:schemeClr>
                </a:solidFill>
                <a:ea typeface="微软雅黑" pitchFamily="34" charset="-122"/>
                <a:sym typeface="Arial" pitchFamily="34" charset="0"/>
              </a:rPr>
              <a:t>重大专项</a:t>
            </a:r>
            <a:endParaRPr lang="en-US" altLang="zh-CN" sz="1100" b="1" dirty="0" smtClean="0">
              <a:solidFill>
                <a:schemeClr val="accent3">
                  <a:lumMod val="75000"/>
                </a:schemeClr>
              </a:solidFill>
              <a:ea typeface="微软雅黑" pitchFamily="34" charset="-122"/>
              <a:sym typeface="Arial" pitchFamily="34" charset="0"/>
            </a:endParaRPr>
          </a:p>
          <a:p>
            <a:pPr eaLnBrk="1" hangingPunct="1">
              <a:lnSpc>
                <a:spcPct val="150000"/>
              </a:lnSpc>
            </a:pPr>
            <a:r>
              <a:rPr lang="zh-CN" altLang="en-US" sz="1100" b="1" dirty="0" smtClean="0">
                <a:solidFill>
                  <a:schemeClr val="accent3">
                    <a:lumMod val="75000"/>
                  </a:schemeClr>
                </a:solidFill>
                <a:ea typeface="微软雅黑" pitchFamily="34" charset="-122"/>
                <a:sym typeface="Arial" pitchFamily="34" charset="0"/>
              </a:rPr>
              <a:t>高性能计算机及其核心软件</a:t>
            </a:r>
            <a:endParaRPr lang="en-US" altLang="zh-CN" sz="1100" b="1" dirty="0" smtClean="0">
              <a:solidFill>
                <a:schemeClr val="accent3">
                  <a:lumMod val="75000"/>
                </a:schemeClr>
              </a:solidFill>
              <a:ea typeface="微软雅黑" pitchFamily="34" charset="-122"/>
              <a:sym typeface="Arial" pitchFamily="34" charset="0"/>
            </a:endParaRPr>
          </a:p>
        </p:txBody>
      </p:sp>
      <p:sp>
        <p:nvSpPr>
          <p:cNvPr id="25" name="TextBox 75"/>
          <p:cNvSpPr>
            <a:spLocks noChangeArrowheads="1"/>
          </p:cNvSpPr>
          <p:nvPr/>
        </p:nvSpPr>
        <p:spPr bwMode="auto">
          <a:xfrm>
            <a:off x="2699792" y="2252772"/>
            <a:ext cx="2016224" cy="56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en-US" altLang="zh-CN" sz="1100" b="1" smtClean="0">
                <a:solidFill>
                  <a:schemeClr val="accent3">
                    <a:lumMod val="75000"/>
                  </a:schemeClr>
                </a:solidFill>
                <a:ea typeface="微软雅黑" pitchFamily="34" charset="-122"/>
                <a:sym typeface="Arial" pitchFamily="34" charset="0"/>
              </a:rPr>
              <a:t>863</a:t>
            </a:r>
            <a:r>
              <a:rPr lang="zh-CN" altLang="en-US" sz="1100" b="1" smtClean="0">
                <a:solidFill>
                  <a:schemeClr val="accent3">
                    <a:lumMod val="75000"/>
                  </a:schemeClr>
                </a:solidFill>
                <a:ea typeface="微软雅黑" pitchFamily="34" charset="-122"/>
                <a:sym typeface="Arial" pitchFamily="34" charset="0"/>
              </a:rPr>
              <a:t>重大专项</a:t>
            </a:r>
            <a:endParaRPr lang="en-US" altLang="zh-CN" sz="1100" b="1" smtClean="0">
              <a:solidFill>
                <a:schemeClr val="accent3">
                  <a:lumMod val="75000"/>
                </a:schemeClr>
              </a:solidFill>
              <a:ea typeface="微软雅黑" pitchFamily="34" charset="-122"/>
              <a:sym typeface="Arial" pitchFamily="34" charset="0"/>
            </a:endParaRPr>
          </a:p>
          <a:p>
            <a:pPr eaLnBrk="1" hangingPunct="1">
              <a:lnSpc>
                <a:spcPct val="150000"/>
              </a:lnSpc>
            </a:pPr>
            <a:r>
              <a:rPr lang="zh-CN" altLang="en-US" sz="1100" b="1" smtClean="0">
                <a:solidFill>
                  <a:schemeClr val="accent3">
                    <a:lumMod val="75000"/>
                  </a:schemeClr>
                </a:solidFill>
                <a:ea typeface="微软雅黑" pitchFamily="34" charset="-122"/>
                <a:sym typeface="Arial" pitchFamily="34" charset="0"/>
              </a:rPr>
              <a:t>高效能计算机及网格服务环境</a:t>
            </a:r>
            <a:endParaRPr lang="en-US" altLang="zh-CN" sz="1100" b="1" dirty="0" smtClean="0">
              <a:solidFill>
                <a:schemeClr val="accent3">
                  <a:lumMod val="75000"/>
                </a:schemeClr>
              </a:solidFill>
              <a:ea typeface="微软雅黑" pitchFamily="34" charset="-122"/>
              <a:sym typeface="Arial" pitchFamily="34" charset="0"/>
            </a:endParaRPr>
          </a:p>
        </p:txBody>
      </p:sp>
      <p:sp>
        <p:nvSpPr>
          <p:cNvPr id="26" name="TextBox 75"/>
          <p:cNvSpPr>
            <a:spLocks noChangeArrowheads="1"/>
          </p:cNvSpPr>
          <p:nvPr/>
        </p:nvSpPr>
        <p:spPr bwMode="auto">
          <a:xfrm>
            <a:off x="5148064" y="1988840"/>
            <a:ext cx="2016224" cy="569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en-US" altLang="zh-CN" sz="1100" b="1" smtClean="0">
                <a:solidFill>
                  <a:schemeClr val="accent3">
                    <a:lumMod val="75000"/>
                  </a:schemeClr>
                </a:solidFill>
                <a:ea typeface="微软雅黑" pitchFamily="34" charset="-122"/>
                <a:sym typeface="Arial" pitchFamily="34" charset="0"/>
              </a:rPr>
              <a:t>863</a:t>
            </a:r>
            <a:r>
              <a:rPr lang="zh-CN" altLang="en-US" sz="1100" b="1" smtClean="0">
                <a:solidFill>
                  <a:schemeClr val="accent3">
                    <a:lumMod val="75000"/>
                  </a:schemeClr>
                </a:solidFill>
                <a:ea typeface="微软雅黑" pitchFamily="34" charset="-122"/>
                <a:sym typeface="Arial" pitchFamily="34" charset="0"/>
              </a:rPr>
              <a:t>重大专项</a:t>
            </a:r>
            <a:endParaRPr lang="en-US" altLang="zh-CN" sz="1100" b="1" smtClean="0">
              <a:solidFill>
                <a:schemeClr val="accent3">
                  <a:lumMod val="75000"/>
                </a:schemeClr>
              </a:solidFill>
              <a:ea typeface="微软雅黑" pitchFamily="34" charset="-122"/>
              <a:sym typeface="Arial" pitchFamily="34" charset="0"/>
            </a:endParaRPr>
          </a:p>
          <a:p>
            <a:pPr eaLnBrk="1" hangingPunct="1">
              <a:lnSpc>
                <a:spcPct val="150000"/>
              </a:lnSpc>
            </a:pPr>
            <a:r>
              <a:rPr lang="zh-CN" altLang="en-US" sz="1100" b="1" smtClean="0">
                <a:solidFill>
                  <a:schemeClr val="accent3">
                    <a:lumMod val="75000"/>
                  </a:schemeClr>
                </a:solidFill>
                <a:ea typeface="微软雅黑" pitchFamily="34" charset="-122"/>
                <a:sym typeface="Arial" pitchFamily="34" charset="0"/>
              </a:rPr>
              <a:t>高效能计算机及应用服务环境</a:t>
            </a:r>
            <a:endParaRPr lang="en-US" altLang="zh-CN" sz="1100" b="1" dirty="0" smtClean="0">
              <a:solidFill>
                <a:schemeClr val="accent3">
                  <a:lumMod val="75000"/>
                </a:schemeClr>
              </a:solidFill>
              <a:ea typeface="微软雅黑" pitchFamily="34" charset="-122"/>
              <a:sym typeface="Arial" pitchFamily="34" charset="0"/>
            </a:endParaRPr>
          </a:p>
        </p:txBody>
      </p:sp>
      <p:sp>
        <p:nvSpPr>
          <p:cNvPr id="27" name="TextBox 75"/>
          <p:cNvSpPr>
            <a:spLocks noChangeArrowheads="1"/>
          </p:cNvSpPr>
          <p:nvPr/>
        </p:nvSpPr>
        <p:spPr bwMode="auto">
          <a:xfrm>
            <a:off x="2987824" y="4221088"/>
            <a:ext cx="1853132" cy="854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国家超级计算中心相继成立</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en-US" altLang="zh-CN" sz="1100" b="1" dirty="0" smtClean="0">
                <a:solidFill>
                  <a:srgbClr val="0070C0"/>
                </a:solidFill>
                <a:ea typeface="微软雅黑" pitchFamily="34" charset="-122"/>
                <a:sym typeface="Arial" pitchFamily="34" charset="0"/>
              </a:rPr>
              <a:t>11</a:t>
            </a:r>
            <a:r>
              <a:rPr lang="zh-CN" altLang="en-US" sz="1100" b="1" dirty="0" smtClean="0">
                <a:solidFill>
                  <a:srgbClr val="0070C0"/>
                </a:solidFill>
                <a:ea typeface="微软雅黑" pitchFamily="34" charset="-122"/>
                <a:sym typeface="Arial" pitchFamily="34" charset="0"/>
              </a:rPr>
              <a:t>个结点</a:t>
            </a:r>
            <a:endParaRPr lang="en-US" altLang="zh-CN" sz="1100" b="1" dirty="0" smtClean="0">
              <a:solidFill>
                <a:srgbClr val="0070C0"/>
              </a:solidFill>
              <a:ea typeface="微软雅黑" pitchFamily="34" charset="-122"/>
              <a:sym typeface="Arial" pitchFamily="34" charset="0"/>
            </a:endParaRPr>
          </a:p>
        </p:txBody>
      </p:sp>
      <p:sp>
        <p:nvSpPr>
          <p:cNvPr id="28" name="TextBox 75"/>
          <p:cNvSpPr>
            <a:spLocks noChangeArrowheads="1"/>
          </p:cNvSpPr>
          <p:nvPr/>
        </p:nvSpPr>
        <p:spPr bwMode="auto">
          <a:xfrm>
            <a:off x="5004048" y="4221088"/>
            <a:ext cx="1853132" cy="854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228600" indent="-228600" eaLnBrk="1" hangingPunct="1">
              <a:lnSpc>
                <a:spcPct val="150000"/>
              </a:lnSpc>
              <a:buFont typeface="Wingdings" pitchFamily="2" charset="2"/>
              <a:buChar char="u"/>
            </a:pPr>
            <a:r>
              <a:rPr lang="en-US" altLang="zh-CN" sz="1100" b="1" dirty="0" smtClean="0">
                <a:solidFill>
                  <a:srgbClr val="0070C0"/>
                </a:solidFill>
                <a:ea typeface="微软雅黑" pitchFamily="34" charset="-122"/>
                <a:sym typeface="Arial" pitchFamily="34" charset="0"/>
              </a:rPr>
              <a:t>2013.9 </a:t>
            </a:r>
            <a:r>
              <a:rPr lang="zh-CN" altLang="en-US" sz="1100" b="1" dirty="0" smtClean="0">
                <a:solidFill>
                  <a:srgbClr val="0070C0"/>
                </a:solidFill>
                <a:ea typeface="微软雅黑" pitchFamily="34" charset="-122"/>
                <a:sym typeface="Arial" pitchFamily="34" charset="0"/>
              </a:rPr>
              <a:t>超级计算创新联盟成立</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en-US" altLang="zh-CN" sz="1100" b="1" dirty="0" smtClean="0">
                <a:solidFill>
                  <a:srgbClr val="0070C0"/>
                </a:solidFill>
                <a:ea typeface="微软雅黑" pitchFamily="34" charset="-122"/>
                <a:sym typeface="Arial" pitchFamily="34" charset="0"/>
              </a:rPr>
              <a:t>14</a:t>
            </a:r>
            <a:r>
              <a:rPr lang="zh-CN" altLang="en-US" sz="1100" b="1" dirty="0" smtClean="0">
                <a:solidFill>
                  <a:srgbClr val="0070C0"/>
                </a:solidFill>
                <a:ea typeface="微软雅黑" pitchFamily="34" charset="-122"/>
                <a:sym typeface="Arial" pitchFamily="34" charset="0"/>
              </a:rPr>
              <a:t>个结点</a:t>
            </a:r>
            <a:endParaRPr lang="zh-CN" altLang="en-US" sz="1100" b="1" dirty="0">
              <a:solidFill>
                <a:srgbClr val="0070C0"/>
              </a:solidFill>
              <a:ea typeface="微软雅黑" pitchFamily="34" charset="-122"/>
              <a:sym typeface="Arial" pitchFamily="34" charset="0"/>
            </a:endParaRPr>
          </a:p>
        </p:txBody>
      </p:sp>
      <p:sp>
        <p:nvSpPr>
          <p:cNvPr id="37" name="TextBox 75"/>
          <p:cNvSpPr>
            <a:spLocks noChangeArrowheads="1"/>
          </p:cNvSpPr>
          <p:nvPr/>
        </p:nvSpPr>
        <p:spPr bwMode="auto">
          <a:xfrm>
            <a:off x="7020272" y="4221088"/>
            <a:ext cx="1853132" cy="161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marL="228600" indent="-228600" eaLnBrk="1" hangingPunct="1">
              <a:lnSpc>
                <a:spcPct val="150000"/>
              </a:lnSpc>
            </a:pPr>
            <a:r>
              <a:rPr lang="zh-CN" altLang="en-US" sz="1100" b="1" dirty="0" smtClean="0">
                <a:solidFill>
                  <a:srgbClr val="0070C0"/>
                </a:solidFill>
                <a:ea typeface="微软雅黑" pitchFamily="34" charset="-122"/>
                <a:sym typeface="Arial" pitchFamily="34" charset="0"/>
              </a:rPr>
              <a:t>目标：</a:t>
            </a:r>
          </a:p>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资源进一步扩展</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高速主干网络</a:t>
            </a:r>
          </a:p>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海量用户数据存储</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环境实时展示</a:t>
            </a:r>
            <a:endParaRPr lang="en-US" altLang="zh-CN" sz="1100" b="1" dirty="0" smtClean="0">
              <a:solidFill>
                <a:srgbClr val="0070C0"/>
              </a:solidFill>
              <a:ea typeface="微软雅黑" pitchFamily="34" charset="-122"/>
              <a:sym typeface="Arial" pitchFamily="34" charset="0"/>
            </a:endParaRPr>
          </a:p>
          <a:p>
            <a:pPr marL="228600" indent="-228600" eaLnBrk="1" hangingPunct="1">
              <a:lnSpc>
                <a:spcPct val="150000"/>
              </a:lnSpc>
              <a:buFont typeface="Wingdings" pitchFamily="2" charset="2"/>
              <a:buChar char="u"/>
            </a:pPr>
            <a:r>
              <a:rPr lang="zh-CN" altLang="en-US" sz="1100" b="1" dirty="0" smtClean="0">
                <a:solidFill>
                  <a:srgbClr val="0070C0"/>
                </a:solidFill>
                <a:ea typeface="微软雅黑" pitchFamily="34" charset="-122"/>
                <a:sym typeface="Arial" pitchFamily="34" charset="0"/>
              </a:rPr>
              <a:t>环境服务化运行</a:t>
            </a:r>
          </a:p>
        </p:txBody>
      </p:sp>
    </p:spTree>
    <p:extLst>
      <p:ext uri="{BB962C8B-B14F-4D97-AF65-F5344CB8AC3E}">
        <p14:creationId xmlns="" xmlns:p14="http://schemas.microsoft.com/office/powerpoint/2010/main" val="2985226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Xiao Haili\Desktop\cngrid.jpg"/>
          <p:cNvPicPr>
            <a:picLocks noChangeAspect="1" noChangeArrowheads="1"/>
          </p:cNvPicPr>
          <p:nvPr/>
        </p:nvPicPr>
        <p:blipFill>
          <a:blip r:embed="rId2" cstate="print"/>
          <a:srcRect/>
          <a:stretch>
            <a:fillRect/>
          </a:stretch>
        </p:blipFill>
        <p:spPr bwMode="auto">
          <a:xfrm>
            <a:off x="3500430" y="1714488"/>
            <a:ext cx="5473415" cy="4512565"/>
          </a:xfrm>
          <a:prstGeom prst="rect">
            <a:avLst/>
          </a:prstGeom>
          <a:noFill/>
        </p:spPr>
      </p:pic>
      <p:sp>
        <p:nvSpPr>
          <p:cNvPr id="2" name="标题 1"/>
          <p:cNvSpPr>
            <a:spLocks noGrp="1"/>
          </p:cNvSpPr>
          <p:nvPr>
            <p:ph type="title"/>
          </p:nvPr>
        </p:nvSpPr>
        <p:spPr/>
        <p:txBody>
          <a:bodyPr/>
          <a:lstStyle/>
          <a:p>
            <a:r>
              <a:rPr lang="en-US" altLang="zh-CN" dirty="0" smtClean="0"/>
              <a:t>3.2 </a:t>
            </a:r>
            <a:r>
              <a:rPr lang="zh-CN" altLang="en-US" dirty="0" smtClean="0"/>
              <a:t>环境资源结点</a:t>
            </a:r>
            <a:endParaRPr lang="zh-CN" altLang="en-US" dirty="0"/>
          </a:p>
        </p:txBody>
      </p:sp>
      <p:sp>
        <p:nvSpPr>
          <p:cNvPr id="3" name="内容占位符 2"/>
          <p:cNvSpPr>
            <a:spLocks noGrp="1"/>
          </p:cNvSpPr>
          <p:nvPr>
            <p:ph idx="1"/>
          </p:nvPr>
        </p:nvSpPr>
        <p:spPr>
          <a:xfrm>
            <a:off x="457200" y="1600200"/>
            <a:ext cx="4546848" cy="4525963"/>
          </a:xfrm>
        </p:spPr>
        <p:txBody>
          <a:bodyPr>
            <a:normAutofit/>
          </a:bodyPr>
          <a:lstStyle/>
          <a:p>
            <a:r>
              <a:rPr lang="zh-CN" altLang="en-US" sz="2400" dirty="0" smtClean="0"/>
              <a:t>已接入</a:t>
            </a:r>
            <a:r>
              <a:rPr lang="en-US" altLang="zh-CN" sz="2400" dirty="0" smtClean="0"/>
              <a:t>16</a:t>
            </a:r>
            <a:r>
              <a:rPr lang="zh-CN" altLang="en-US" sz="2400" dirty="0" smtClean="0"/>
              <a:t>个结点</a:t>
            </a:r>
            <a:endParaRPr lang="en-US" altLang="zh-CN" sz="2400" dirty="0" smtClean="0"/>
          </a:p>
          <a:p>
            <a:pPr lvl="1"/>
            <a:r>
              <a:rPr lang="zh-CN" altLang="en-US" sz="2000" dirty="0" smtClean="0"/>
              <a:t>中国科学院计算机网络信息中心</a:t>
            </a:r>
            <a:endParaRPr lang="en-US" altLang="zh-CN" sz="2000" dirty="0" smtClean="0"/>
          </a:p>
          <a:p>
            <a:pPr lvl="1"/>
            <a:r>
              <a:rPr lang="zh-CN" altLang="en-US" sz="2000" dirty="0" smtClean="0"/>
              <a:t>国家超算无锡中心</a:t>
            </a:r>
            <a:endParaRPr lang="en-US" altLang="zh-CN" sz="2000" dirty="0" smtClean="0"/>
          </a:p>
          <a:p>
            <a:pPr lvl="1"/>
            <a:r>
              <a:rPr lang="zh-CN" altLang="en-US" sz="2000" dirty="0" smtClean="0"/>
              <a:t>国家</a:t>
            </a:r>
            <a:r>
              <a:rPr lang="zh-CN" altLang="en-US" sz="2000" dirty="0"/>
              <a:t>超</a:t>
            </a:r>
            <a:r>
              <a:rPr lang="zh-CN" altLang="en-US" sz="2000" dirty="0" smtClean="0"/>
              <a:t>算天津中心</a:t>
            </a:r>
            <a:endParaRPr lang="en-US" altLang="zh-CN" sz="2000" dirty="0" smtClean="0"/>
          </a:p>
          <a:p>
            <a:pPr lvl="1"/>
            <a:r>
              <a:rPr lang="zh-CN" altLang="en-US" sz="2000" dirty="0"/>
              <a:t>国家超</a:t>
            </a:r>
            <a:r>
              <a:rPr lang="zh-CN" altLang="en-US" sz="2000" dirty="0" smtClean="0"/>
              <a:t>算</a:t>
            </a:r>
            <a:r>
              <a:rPr lang="zh-CN" altLang="en-US" sz="2000" dirty="0"/>
              <a:t>济南</a:t>
            </a:r>
            <a:r>
              <a:rPr lang="zh-CN" altLang="en-US" sz="2000" dirty="0" smtClean="0"/>
              <a:t>中心</a:t>
            </a:r>
            <a:endParaRPr lang="en-US" altLang="zh-CN" sz="2000" dirty="0" smtClean="0"/>
          </a:p>
          <a:p>
            <a:pPr lvl="1"/>
            <a:r>
              <a:rPr lang="zh-CN" altLang="en-US" sz="2000" dirty="0" smtClean="0"/>
              <a:t>国家超算深圳中心</a:t>
            </a:r>
            <a:endParaRPr lang="en-US" altLang="zh-CN" sz="2000" dirty="0" smtClean="0"/>
          </a:p>
          <a:p>
            <a:pPr lvl="1"/>
            <a:r>
              <a:rPr lang="zh-CN" altLang="en-US" sz="2000" dirty="0" smtClean="0"/>
              <a:t>国家超算长沙中心</a:t>
            </a:r>
            <a:endParaRPr lang="en-US" altLang="zh-CN" sz="2000" dirty="0" smtClean="0"/>
          </a:p>
          <a:p>
            <a:pPr lvl="1"/>
            <a:r>
              <a:rPr lang="zh-CN" altLang="en-US" sz="2000" dirty="0" smtClean="0"/>
              <a:t>国家</a:t>
            </a:r>
            <a:r>
              <a:rPr lang="zh-CN" altLang="en-US" sz="2000" dirty="0"/>
              <a:t>超</a:t>
            </a:r>
            <a:r>
              <a:rPr lang="zh-CN" altLang="en-US" sz="2000" dirty="0" smtClean="0"/>
              <a:t>算广州中心</a:t>
            </a:r>
            <a:endParaRPr lang="en-US" altLang="zh-CN" sz="1800" dirty="0" smtClean="0"/>
          </a:p>
          <a:p>
            <a:r>
              <a:rPr lang="zh-CN" altLang="en-US" sz="2400" dirty="0" smtClean="0"/>
              <a:t>聚合能力</a:t>
            </a:r>
            <a:endParaRPr lang="en-US" altLang="zh-CN" sz="2400" dirty="0" smtClean="0"/>
          </a:p>
          <a:p>
            <a:pPr lvl="1"/>
            <a:r>
              <a:rPr lang="zh-CN" altLang="en-US" sz="2000" dirty="0" smtClean="0"/>
              <a:t>计算能力</a:t>
            </a:r>
            <a:r>
              <a:rPr lang="zh-CN" altLang="zh-CN" sz="2000" dirty="0" smtClean="0"/>
              <a:t>超过</a:t>
            </a:r>
            <a:r>
              <a:rPr lang="en-US" altLang="zh-CN" sz="2000" dirty="0" smtClean="0"/>
              <a:t>160PFlops</a:t>
            </a:r>
            <a:endParaRPr lang="en-US" altLang="zh-CN" sz="2000" dirty="0"/>
          </a:p>
          <a:p>
            <a:pPr lvl="1"/>
            <a:r>
              <a:rPr lang="zh-CN" altLang="zh-CN" sz="2000" dirty="0" smtClean="0"/>
              <a:t>存储</a:t>
            </a:r>
            <a:r>
              <a:rPr lang="zh-CN" altLang="en-US" sz="2000" dirty="0" smtClean="0"/>
              <a:t>超过</a:t>
            </a:r>
            <a:r>
              <a:rPr lang="en-US" altLang="zh-CN" sz="2000" dirty="0" smtClean="0"/>
              <a:t>80PB</a:t>
            </a:r>
            <a:endParaRPr lang="zh-CN" altLang="en-US" sz="2000" dirty="0"/>
          </a:p>
          <a:p>
            <a:pPr lvl="1"/>
            <a:endParaRPr lang="zh-CN" altLang="en-US" dirty="0"/>
          </a:p>
        </p:txBody>
      </p:sp>
    </p:spTree>
    <p:extLst>
      <p:ext uri="{BB962C8B-B14F-4D97-AF65-F5344CB8AC3E}">
        <p14:creationId xmlns="" xmlns:p14="http://schemas.microsoft.com/office/powerpoint/2010/main" val="605246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6696744" cy="525580"/>
          </a:xfrm>
        </p:spPr>
        <p:txBody>
          <a:bodyPr/>
          <a:lstStyle/>
          <a:p>
            <a:r>
              <a:rPr lang="en-US" altLang="zh-CN" dirty="0" smtClean="0"/>
              <a:t>3.3</a:t>
            </a:r>
            <a:r>
              <a:rPr lang="zh-CN" altLang="en-US" dirty="0" smtClean="0"/>
              <a:t>运行管理中心</a:t>
            </a:r>
            <a:endParaRPr lang="zh-CN" altLang="en-US" dirty="0"/>
          </a:p>
        </p:txBody>
      </p:sp>
      <p:sp>
        <p:nvSpPr>
          <p:cNvPr id="3" name="内容占位符 2"/>
          <p:cNvSpPr>
            <a:spLocks noGrp="1"/>
          </p:cNvSpPr>
          <p:nvPr>
            <p:ph idx="1"/>
          </p:nvPr>
        </p:nvSpPr>
        <p:spPr/>
        <p:txBody>
          <a:bodyPr>
            <a:normAutofit/>
          </a:bodyPr>
          <a:lstStyle/>
          <a:p>
            <a:r>
              <a:rPr lang="en-US" altLang="zh-CN" sz="3000" dirty="0" smtClean="0"/>
              <a:t>2005</a:t>
            </a:r>
            <a:r>
              <a:rPr lang="zh-CN" altLang="en-US" sz="3000" dirty="0" smtClean="0"/>
              <a:t>年“中国国家网格运行管理中心”成立</a:t>
            </a:r>
            <a:endParaRPr lang="zh-CN" altLang="en-US" sz="3000" dirty="0"/>
          </a:p>
        </p:txBody>
      </p:sp>
      <p:pic>
        <p:nvPicPr>
          <p:cNvPr id="4" name="Picture 27" descr="200512260001_471"/>
          <p:cNvPicPr>
            <a:picLocks noChangeAspect="1" noChangeArrowheads="1"/>
          </p:cNvPicPr>
          <p:nvPr/>
        </p:nvPicPr>
        <p:blipFill>
          <a:blip r:embed="rId2" cstate="print"/>
          <a:srcRect/>
          <a:stretch>
            <a:fillRect/>
          </a:stretch>
        </p:blipFill>
        <p:spPr bwMode="auto">
          <a:xfrm>
            <a:off x="900113" y="2458988"/>
            <a:ext cx="3384550" cy="2681288"/>
          </a:xfrm>
          <a:prstGeom prst="rect">
            <a:avLst/>
          </a:prstGeom>
          <a:noFill/>
          <a:ln w="9525">
            <a:noFill/>
            <a:miter lim="800000"/>
            <a:headEnd/>
            <a:tailEnd/>
          </a:ln>
        </p:spPr>
      </p:pic>
      <p:pic>
        <p:nvPicPr>
          <p:cNvPr id="5" name="Picture 28" descr="200512260001_469"/>
          <p:cNvPicPr>
            <a:picLocks noChangeAspect="1" noChangeArrowheads="1"/>
          </p:cNvPicPr>
          <p:nvPr/>
        </p:nvPicPr>
        <p:blipFill>
          <a:blip r:embed="rId3" cstate="print"/>
          <a:srcRect/>
          <a:stretch>
            <a:fillRect/>
          </a:stretch>
        </p:blipFill>
        <p:spPr bwMode="auto">
          <a:xfrm>
            <a:off x="4932363" y="2420888"/>
            <a:ext cx="3527425" cy="2703513"/>
          </a:xfrm>
          <a:prstGeom prst="rect">
            <a:avLst/>
          </a:prstGeom>
          <a:noFill/>
          <a:ln w="9525">
            <a:noFill/>
            <a:miter lim="800000"/>
            <a:headEnd/>
            <a:tailEnd/>
          </a:ln>
        </p:spPr>
      </p:pic>
      <p:sp>
        <p:nvSpPr>
          <p:cNvPr id="6" name="Rectangle 26"/>
          <p:cNvSpPr>
            <a:spLocks noChangeArrowheads="1"/>
          </p:cNvSpPr>
          <p:nvPr/>
        </p:nvSpPr>
        <p:spPr bwMode="auto">
          <a:xfrm>
            <a:off x="35371" y="5373216"/>
            <a:ext cx="8713093" cy="1008112"/>
          </a:xfrm>
          <a:prstGeom prst="rect">
            <a:avLst/>
          </a:prstGeom>
          <a:noFill/>
          <a:ln w="9525">
            <a:noFill/>
            <a:miter lim="800000"/>
            <a:headEnd/>
            <a:tailEnd/>
          </a:ln>
        </p:spPr>
        <p:txBody>
          <a:bodyPr anchor="ctr"/>
          <a:lstStyle/>
          <a:p>
            <a:pPr marL="342900" indent="15875" algn="just" eaLnBrk="0" hangingPunct="0">
              <a:spcBef>
                <a:spcPct val="20000"/>
              </a:spcBef>
              <a:buClr>
                <a:srgbClr val="000066"/>
              </a:buClr>
              <a:buSzPct val="80000"/>
              <a:buFont typeface="Wingdings" pitchFamily="2" charset="2"/>
              <a:buNone/>
              <a:defRPr/>
            </a:pPr>
            <a:r>
              <a:rPr lang="en-US" altLang="zh-CN" dirty="0" smtClean="0">
                <a:latin typeface="+mn-lt"/>
                <a:ea typeface="黑体" pitchFamily="2" charset="-122"/>
              </a:rPr>
              <a:t>2005</a:t>
            </a:r>
            <a:r>
              <a:rPr lang="zh-CN" altLang="en-US" dirty="0">
                <a:latin typeface="+mn-lt"/>
                <a:ea typeface="黑体" pitchFamily="2" charset="-122"/>
              </a:rPr>
              <a:t>年</a:t>
            </a:r>
            <a:r>
              <a:rPr lang="en-US" altLang="zh-CN" dirty="0">
                <a:latin typeface="+mn-lt"/>
                <a:ea typeface="黑体" pitchFamily="2" charset="-122"/>
              </a:rPr>
              <a:t>12</a:t>
            </a:r>
            <a:r>
              <a:rPr lang="zh-CN" altLang="en-US" dirty="0">
                <a:latin typeface="+mn-lt"/>
                <a:ea typeface="黑体" pitchFamily="2" charset="-122"/>
              </a:rPr>
              <a:t>月</a:t>
            </a:r>
            <a:r>
              <a:rPr lang="en-US" altLang="zh-CN" dirty="0">
                <a:latin typeface="+mn-lt"/>
                <a:ea typeface="黑体" pitchFamily="2" charset="-122"/>
              </a:rPr>
              <a:t>21</a:t>
            </a:r>
            <a:r>
              <a:rPr lang="zh-CN" altLang="en-US" dirty="0">
                <a:latin typeface="+mn-lt"/>
                <a:ea typeface="黑体" pitchFamily="2" charset="-122"/>
              </a:rPr>
              <a:t>日，科技部徐冠华部长、中科院施尔畏副院长以及英国政府首席科学家大卫</a:t>
            </a:r>
            <a:r>
              <a:rPr lang="en-US" altLang="zh-CN" dirty="0">
                <a:latin typeface="+mn-lt"/>
                <a:ea typeface="黑体" pitchFamily="2" charset="-122"/>
              </a:rPr>
              <a:t>·</a:t>
            </a:r>
            <a:r>
              <a:rPr lang="zh-CN" altLang="en-US" dirty="0">
                <a:latin typeface="+mn-lt"/>
                <a:ea typeface="黑体" pitchFamily="2" charset="-122"/>
              </a:rPr>
              <a:t>金爵士（</a:t>
            </a:r>
            <a:r>
              <a:rPr lang="en-US" altLang="zh-CN" dirty="0">
                <a:latin typeface="+mn-lt"/>
                <a:ea typeface="黑体" pitchFamily="2" charset="-122"/>
              </a:rPr>
              <a:t>Sir David King</a:t>
            </a:r>
            <a:r>
              <a:rPr lang="zh-CN" altLang="en-US" dirty="0">
                <a:latin typeface="+mn-lt"/>
                <a:ea typeface="黑体" pitchFamily="2" charset="-122"/>
              </a:rPr>
              <a:t>）</a:t>
            </a:r>
            <a:r>
              <a:rPr lang="zh-CN" altLang="en-US" dirty="0" smtClean="0">
                <a:latin typeface="+mn-lt"/>
                <a:ea typeface="黑体" pitchFamily="2" charset="-122"/>
              </a:rPr>
              <a:t>到</a:t>
            </a:r>
            <a:r>
              <a:rPr lang="zh-CN" altLang="en-US" dirty="0" smtClean="0">
                <a:solidFill>
                  <a:srgbClr val="FF0000"/>
                </a:solidFill>
                <a:latin typeface="+mn-lt"/>
                <a:ea typeface="黑体" pitchFamily="2" charset="-122"/>
              </a:rPr>
              <a:t>中国科学院计算机网络信息中心</a:t>
            </a:r>
            <a:r>
              <a:rPr lang="zh-CN" altLang="en-US" dirty="0">
                <a:latin typeface="+mn-lt"/>
                <a:ea typeface="黑体" pitchFamily="2" charset="-122"/>
              </a:rPr>
              <a:t>视察中国国家网格工作，并为</a:t>
            </a:r>
            <a:r>
              <a:rPr lang="zh-CN" altLang="en-US" dirty="0">
                <a:solidFill>
                  <a:srgbClr val="FF0000"/>
                </a:solidFill>
                <a:latin typeface="+mn-lt"/>
                <a:ea typeface="黑体" pitchFamily="2" charset="-122"/>
              </a:rPr>
              <a:t>中国国家网格运行管理中心</a:t>
            </a:r>
            <a:r>
              <a:rPr lang="zh-CN" altLang="en-US" dirty="0">
                <a:latin typeface="+mn-lt"/>
                <a:ea typeface="黑体" pitchFamily="2" charset="-122"/>
              </a:rPr>
              <a:t>揭牌</a:t>
            </a:r>
          </a:p>
        </p:txBody>
      </p:sp>
    </p:spTree>
    <p:extLst>
      <p:ext uri="{BB962C8B-B14F-4D97-AF65-F5344CB8AC3E}">
        <p14:creationId xmlns="" xmlns:p14="http://schemas.microsoft.com/office/powerpoint/2010/main" val="1877561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6747092" cy="525580"/>
          </a:xfrm>
        </p:spPr>
        <p:txBody>
          <a:bodyPr/>
          <a:lstStyle/>
          <a:p>
            <a:r>
              <a:rPr lang="en-US" altLang="zh-CN" dirty="0" smtClean="0"/>
              <a:t>3.4</a:t>
            </a:r>
            <a:r>
              <a:rPr lang="zh-CN" altLang="en-US" dirty="0" smtClean="0"/>
              <a:t>国家高性能计算环境网站</a:t>
            </a:r>
            <a:endParaRPr lang="zh-CN" altLang="en-US" dirty="0"/>
          </a:p>
        </p:txBody>
      </p:sp>
      <p:sp>
        <p:nvSpPr>
          <p:cNvPr id="3" name="内容占位符 2"/>
          <p:cNvSpPr>
            <a:spLocks noGrp="1"/>
          </p:cNvSpPr>
          <p:nvPr>
            <p:ph idx="1"/>
          </p:nvPr>
        </p:nvSpPr>
        <p:spPr>
          <a:xfrm>
            <a:off x="457200" y="1340768"/>
            <a:ext cx="8229600" cy="4191000"/>
          </a:xfrm>
        </p:spPr>
        <p:txBody>
          <a:bodyPr/>
          <a:lstStyle/>
          <a:p>
            <a:r>
              <a:rPr lang="en-US" altLang="zh-CN" dirty="0" smtClean="0"/>
              <a:t>http://www.cngrid.org</a:t>
            </a:r>
            <a:endParaRPr lang="zh-CN" altLang="en-US" dirty="0"/>
          </a:p>
        </p:txBody>
      </p:sp>
      <p:pic>
        <p:nvPicPr>
          <p:cNvPr id="1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5175" y="1988840"/>
            <a:ext cx="7613650" cy="44644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83619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3.5</a:t>
            </a:r>
            <a:r>
              <a:rPr lang="zh-CN" altLang="en-US" dirty="0" smtClean="0"/>
              <a:t>中间件</a:t>
            </a:r>
            <a:r>
              <a:rPr lang="en-US" altLang="zh-CN" dirty="0" smtClean="0"/>
              <a:t>SCE</a:t>
            </a:r>
            <a:r>
              <a:rPr lang="zh-CN" altLang="en-US" dirty="0" smtClean="0"/>
              <a:t>聚合资源</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7544" y="1412776"/>
            <a:ext cx="8277525" cy="4810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95329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3.5.1</a:t>
            </a:r>
            <a:r>
              <a:rPr lang="zh-CN" altLang="en-US" dirty="0" smtClean="0"/>
              <a:t>运</a:t>
            </a:r>
            <a:r>
              <a:rPr lang="zh-CN" altLang="en-US" dirty="0" smtClean="0"/>
              <a:t>行支持</a:t>
            </a:r>
            <a:r>
              <a:rPr lang="en-US" altLang="zh-CN" dirty="0" smtClean="0"/>
              <a:t>OPUS</a:t>
            </a:r>
            <a:r>
              <a:rPr lang="zh-CN" altLang="en-US" dirty="0" smtClean="0"/>
              <a:t>平台</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7544" y="1667166"/>
            <a:ext cx="3753848" cy="44981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a:blip r:embed="rId3" cstate="print"/>
          <a:srcRect/>
          <a:stretch>
            <a:fillRect/>
          </a:stretch>
        </p:blipFill>
        <p:spPr bwMode="auto">
          <a:xfrm>
            <a:off x="4499992" y="1268760"/>
            <a:ext cx="2202313" cy="216024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4" name="组合 1"/>
          <p:cNvGrpSpPr>
            <a:grpSpLocks/>
          </p:cNvGrpSpPr>
          <p:nvPr/>
        </p:nvGrpSpPr>
        <p:grpSpPr bwMode="auto">
          <a:xfrm>
            <a:off x="6759032" y="1268760"/>
            <a:ext cx="1917424" cy="1743348"/>
            <a:chOff x="1087438" y="1268413"/>
            <a:chExt cx="7064375" cy="5272087"/>
          </a:xfrm>
        </p:grpSpPr>
        <p:pic>
          <p:nvPicPr>
            <p:cNvPr id="7" name="Picture 5"/>
            <p:cNvPicPr>
              <a:picLocks noChangeAspect="1" noChangeArrowheads="1"/>
            </p:cNvPicPr>
            <p:nvPr/>
          </p:nvPicPr>
          <p:blipFill>
            <a:blip r:embed="rId4" cstate="print"/>
            <a:srcRect/>
            <a:stretch>
              <a:fillRect/>
            </a:stretch>
          </p:blipFill>
          <p:spPr bwMode="auto">
            <a:xfrm>
              <a:off x="1087438" y="1268413"/>
              <a:ext cx="7064375" cy="527208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32138" y="3984625"/>
              <a:ext cx="4000500" cy="1885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9" name="Picture 8"/>
          <p:cNvPicPr>
            <a:picLocks noChangeAspect="1" noChangeArrowheads="1"/>
          </p:cNvPicPr>
          <p:nvPr/>
        </p:nvPicPr>
        <p:blipFill>
          <a:blip r:embed="rId6" cstate="print"/>
          <a:srcRect/>
          <a:stretch>
            <a:fillRect/>
          </a:stretch>
        </p:blipFill>
        <p:spPr bwMode="auto">
          <a:xfrm>
            <a:off x="6746828" y="3036581"/>
            <a:ext cx="1929628" cy="153513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cstate="print"/>
          <a:srcRect/>
          <a:stretch>
            <a:fillRect/>
          </a:stretch>
        </p:blipFill>
        <p:spPr bwMode="auto">
          <a:xfrm>
            <a:off x="4499992" y="3463099"/>
            <a:ext cx="2202312" cy="162208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8" cstate="print"/>
          <a:srcRect/>
          <a:stretch>
            <a:fillRect/>
          </a:stretch>
        </p:blipFill>
        <p:spPr bwMode="auto">
          <a:xfrm>
            <a:off x="6735537" y="4597364"/>
            <a:ext cx="1940919" cy="185597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499992" y="5119193"/>
            <a:ext cx="2202312" cy="133414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35950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457200" y="404664"/>
            <a:ext cx="8229600" cy="796925"/>
          </a:xfrm>
        </p:spPr>
        <p:txBody>
          <a:bodyPr/>
          <a:lstStyle/>
          <a:p>
            <a:r>
              <a:rPr lang="en-US" altLang="zh-CN" dirty="0" smtClean="0"/>
              <a:t>3.5.2</a:t>
            </a:r>
            <a:r>
              <a:rPr lang="zh-CN" altLang="en-US" dirty="0" smtClean="0"/>
              <a:t>环</a:t>
            </a:r>
            <a:r>
              <a:rPr lang="zh-CN" altLang="en-US" dirty="0" smtClean="0"/>
              <a:t>境监控系统</a:t>
            </a:r>
          </a:p>
        </p:txBody>
      </p:sp>
      <p:sp>
        <p:nvSpPr>
          <p:cNvPr id="3" name="内容占位符 2"/>
          <p:cNvSpPr>
            <a:spLocks noGrp="1"/>
          </p:cNvSpPr>
          <p:nvPr>
            <p:ph idx="1"/>
          </p:nvPr>
        </p:nvSpPr>
        <p:spPr>
          <a:xfrm>
            <a:off x="457200" y="1384151"/>
            <a:ext cx="8229600" cy="1900238"/>
          </a:xfrm>
        </p:spPr>
        <p:txBody>
          <a:bodyPr>
            <a:normAutofit fontScale="92500" lnSpcReduction="10000"/>
          </a:bodyPr>
          <a:lstStyle/>
          <a:p>
            <a:pPr>
              <a:defRPr/>
            </a:pPr>
            <a:r>
              <a:rPr lang="zh-CN" altLang="en-US" smtClean="0"/>
              <a:t>确定基于</a:t>
            </a:r>
            <a:r>
              <a:rPr lang="en-US" altLang="zh-CN" smtClean="0"/>
              <a:t>Nagios</a:t>
            </a:r>
            <a:r>
              <a:rPr lang="zh-CN" altLang="en-US" dirty="0" smtClean="0"/>
              <a:t>的</a:t>
            </a:r>
            <a:r>
              <a:rPr lang="zh-CN" altLang="en-US" smtClean="0"/>
              <a:t>监控系统构建方案</a:t>
            </a:r>
            <a:endParaRPr lang="en-US" altLang="zh-CN" dirty="0" smtClean="0"/>
          </a:p>
          <a:p>
            <a:pPr lvl="1">
              <a:defRPr/>
            </a:pPr>
            <a:r>
              <a:rPr lang="zh-CN" altLang="en-US" dirty="0" smtClean="0"/>
              <a:t>制定</a:t>
            </a:r>
            <a:r>
              <a:rPr lang="zh-CN" altLang="en-US" b="1" dirty="0" smtClean="0">
                <a:solidFill>
                  <a:srgbClr val="0070C0"/>
                </a:solidFill>
              </a:rPr>
              <a:t>适用于高性能计算环境</a:t>
            </a:r>
            <a:r>
              <a:rPr lang="zh-CN" altLang="en-US" dirty="0" smtClean="0"/>
              <a:t>的部署方案并实施</a:t>
            </a:r>
            <a:endParaRPr lang="en-US" altLang="zh-CN" dirty="0" smtClean="0"/>
          </a:p>
          <a:p>
            <a:pPr lvl="1">
              <a:defRPr/>
            </a:pPr>
            <a:r>
              <a:rPr lang="zh-CN" altLang="en-US" dirty="0" smtClean="0"/>
              <a:t>扩展插件定义，</a:t>
            </a:r>
            <a:r>
              <a:rPr lang="zh-CN" altLang="en-US" b="1" dirty="0" smtClean="0">
                <a:solidFill>
                  <a:srgbClr val="0070C0"/>
                </a:solidFill>
              </a:rPr>
              <a:t>监控集群数据和环境服务的状态</a:t>
            </a:r>
            <a:endParaRPr lang="en-US" altLang="zh-CN" b="1" dirty="0" smtClean="0">
              <a:solidFill>
                <a:srgbClr val="0070C0"/>
              </a:solidFill>
            </a:endParaRPr>
          </a:p>
          <a:p>
            <a:pPr lvl="1">
              <a:defRPr/>
            </a:pPr>
            <a:r>
              <a:rPr lang="zh-CN" altLang="en-US" dirty="0" smtClean="0"/>
              <a:t>通过接口</a:t>
            </a:r>
            <a:r>
              <a:rPr lang="zh-CN" altLang="en-US" b="1" dirty="0" smtClean="0">
                <a:solidFill>
                  <a:srgbClr val="0070C0"/>
                </a:solidFill>
              </a:rPr>
              <a:t>向应用层提供各类监控数据</a:t>
            </a:r>
            <a:endParaRPr lang="en-US" altLang="zh-CN" b="1" dirty="0" smtClean="0">
              <a:solidFill>
                <a:srgbClr val="0070C0"/>
              </a:solidFill>
            </a:endParaRPr>
          </a:p>
          <a:p>
            <a:pPr lvl="1">
              <a:defRPr/>
            </a:pPr>
            <a:endParaRPr lang="zh-CN" altLang="en-US" dirty="0"/>
          </a:p>
        </p:txBody>
      </p:sp>
      <p:pic>
        <p:nvPicPr>
          <p:cNvPr id="37892"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850" y="3284389"/>
            <a:ext cx="3887788" cy="328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94723" y="3373203"/>
            <a:ext cx="4803692" cy="311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47060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b="1" dirty="0" smtClean="0">
                <a:solidFill>
                  <a:srgbClr val="0070C0"/>
                </a:solidFill>
                <a:latin typeface="微软雅黑" pitchFamily="34" charset="-122"/>
                <a:ea typeface="微软雅黑" pitchFamily="34" charset="-122"/>
              </a:rPr>
              <a:t>3.5.3 </a:t>
            </a:r>
            <a:r>
              <a:rPr lang="zh-CN" altLang="en-US" sz="2800" b="1" dirty="0" smtClean="0">
                <a:solidFill>
                  <a:srgbClr val="0070C0"/>
                </a:solidFill>
                <a:latin typeface="微软雅黑" pitchFamily="34" charset="-122"/>
                <a:ea typeface="微软雅黑" pitchFamily="34" charset="-122"/>
              </a:rPr>
              <a:t>国家网格与</a:t>
            </a:r>
            <a:r>
              <a:rPr lang="en-US" altLang="zh-CN" sz="2800" b="1" dirty="0" smtClean="0">
                <a:solidFill>
                  <a:srgbClr val="0070C0"/>
                </a:solidFill>
                <a:latin typeface="微软雅黑" pitchFamily="34" charset="-122"/>
                <a:ea typeface="微软雅黑" pitchFamily="34" charset="-122"/>
              </a:rPr>
              <a:t>ATLAS</a:t>
            </a:r>
            <a:endParaRPr lang="zh-CN" altLang="en-US" sz="2800" b="1" dirty="0">
              <a:solidFill>
                <a:srgbClr val="0070C0"/>
              </a:solidFill>
              <a:latin typeface="微软雅黑" pitchFamily="34" charset="-122"/>
              <a:ea typeface="微软雅黑" pitchFamily="34" charset="-122"/>
            </a:endParaRPr>
          </a:p>
        </p:txBody>
      </p:sp>
      <p:sp>
        <p:nvSpPr>
          <p:cNvPr id="15" name="内容占位符 2"/>
          <p:cNvSpPr>
            <a:spLocks noGrp="1"/>
          </p:cNvSpPr>
          <p:nvPr>
            <p:ph idx="1"/>
          </p:nvPr>
        </p:nvSpPr>
        <p:spPr>
          <a:xfrm>
            <a:off x="457200" y="1600201"/>
            <a:ext cx="8229600" cy="4191000"/>
          </a:xfrm>
        </p:spPr>
        <p:txBody>
          <a:bodyPr>
            <a:normAutofit/>
          </a:bodyPr>
          <a:lstStyle/>
          <a:p>
            <a:r>
              <a:rPr lang="zh-CN" altLang="en-US" sz="2000" dirty="0" smtClean="0">
                <a:latin typeface="Tahoma" pitchFamily="34" charset="0"/>
                <a:ea typeface="Tahoma" pitchFamily="34" charset="0"/>
                <a:cs typeface="Tahoma" pitchFamily="34" charset="0"/>
              </a:rPr>
              <a:t>支持</a:t>
            </a:r>
            <a:r>
              <a:rPr lang="en-US" altLang="zh-CN" sz="2000" dirty="0" smtClean="0">
                <a:latin typeface="Tahoma" pitchFamily="34" charset="0"/>
                <a:ea typeface="Tahoma" pitchFamily="34" charset="0"/>
                <a:cs typeface="Tahoma" pitchFamily="34" charset="0"/>
              </a:rPr>
              <a:t> </a:t>
            </a:r>
            <a:r>
              <a:rPr lang="en-US" altLang="zh-CN" sz="2000" dirty="0" smtClean="0">
                <a:latin typeface="Tahoma" pitchFamily="34" charset="0"/>
                <a:ea typeface="Tahoma" pitchFamily="34" charset="0"/>
                <a:cs typeface="Tahoma" pitchFamily="34" charset="0"/>
              </a:rPr>
              <a:t>ATLAS </a:t>
            </a:r>
            <a:r>
              <a:rPr lang="zh-CN" altLang="en-US" sz="2000" dirty="0" smtClean="0">
                <a:latin typeface="Tahoma" pitchFamily="34" charset="0"/>
                <a:ea typeface="Tahoma" pitchFamily="34" charset="0"/>
                <a:cs typeface="Tahoma" pitchFamily="34" charset="0"/>
              </a:rPr>
              <a:t>实验</a:t>
            </a:r>
            <a:endParaRPr lang="en-US" altLang="zh-CN" sz="2000" dirty="0" smtClean="0">
              <a:latin typeface="Tahoma" pitchFamily="34" charset="0"/>
              <a:ea typeface="Tahoma" pitchFamily="34" charset="0"/>
              <a:cs typeface="Tahoma" pitchFamily="34" charset="0"/>
            </a:endParaRPr>
          </a:p>
          <a:p>
            <a:pPr lvl="1"/>
            <a:r>
              <a:rPr lang="zh-CN" altLang="en-US" sz="1800" dirty="0" smtClean="0">
                <a:latin typeface="Tahoma" pitchFamily="34" charset="0"/>
                <a:ea typeface="Tahoma" pitchFamily="34" charset="0"/>
                <a:cs typeface="Tahoma" pitchFamily="34" charset="0"/>
              </a:rPr>
              <a:t>通过</a:t>
            </a:r>
            <a:r>
              <a:rPr lang="en-US" altLang="zh-CN" sz="1800" dirty="0" smtClean="0">
                <a:latin typeface="Tahoma" pitchFamily="34" charset="0"/>
                <a:ea typeface="Tahoma" pitchFamily="34" charset="0"/>
                <a:cs typeface="Tahoma" pitchFamily="34" charset="0"/>
              </a:rPr>
              <a:t>SCEAPI</a:t>
            </a:r>
            <a:r>
              <a:rPr lang="zh-CN" altLang="en-US" sz="1800" dirty="0" smtClean="0">
                <a:latin typeface="Tahoma" pitchFamily="34" charset="0"/>
                <a:ea typeface="Tahoma" pitchFamily="34" charset="0"/>
                <a:cs typeface="Tahoma" pitchFamily="34" charset="0"/>
              </a:rPr>
              <a:t>连接</a:t>
            </a:r>
            <a:r>
              <a:rPr lang="en-US" altLang="zh-CN" sz="1800" dirty="0" smtClean="0">
                <a:latin typeface="Tahoma" pitchFamily="34" charset="0"/>
                <a:ea typeface="Tahoma" pitchFamily="34" charset="0"/>
                <a:cs typeface="Tahoma" pitchFamily="34" charset="0"/>
              </a:rPr>
              <a:t> </a:t>
            </a:r>
            <a:r>
              <a:rPr lang="en-US" altLang="zh-CN" sz="1800" dirty="0" smtClean="0">
                <a:latin typeface="Tahoma" pitchFamily="34" charset="0"/>
                <a:ea typeface="Tahoma" pitchFamily="34" charset="0"/>
                <a:cs typeface="Tahoma" pitchFamily="34" charset="0"/>
              </a:rPr>
              <a:t>ARC-CE </a:t>
            </a:r>
            <a:r>
              <a:rPr lang="zh-CN" altLang="en-US" sz="1800" dirty="0" smtClean="0">
                <a:latin typeface="Tahoma" pitchFamily="34" charset="0"/>
                <a:ea typeface="Tahoma" pitchFamily="34" charset="0"/>
                <a:cs typeface="Tahoma" pitchFamily="34" charset="0"/>
              </a:rPr>
              <a:t>和</a:t>
            </a:r>
            <a:r>
              <a:rPr lang="en-US" altLang="zh-CN" sz="1800" dirty="0" smtClean="0">
                <a:latin typeface="Tahoma" pitchFamily="34" charset="0"/>
                <a:ea typeface="Tahoma" pitchFamily="34" charset="0"/>
                <a:cs typeface="Tahoma" pitchFamily="34" charset="0"/>
              </a:rPr>
              <a:t> </a:t>
            </a:r>
            <a:r>
              <a:rPr lang="en-US" altLang="zh-CN" sz="1800" dirty="0" err="1" smtClean="0">
                <a:latin typeface="Tahoma" pitchFamily="34" charset="0"/>
                <a:ea typeface="Tahoma" pitchFamily="34" charset="0"/>
                <a:cs typeface="Tahoma" pitchFamily="34" charset="0"/>
              </a:rPr>
              <a:t>CNGrid</a:t>
            </a:r>
            <a:r>
              <a:rPr lang="en-US" altLang="zh-CN" sz="1800" dirty="0" smtClean="0">
                <a:latin typeface="Tahoma" pitchFamily="34" charset="0"/>
                <a:ea typeface="Tahoma" pitchFamily="34" charset="0"/>
                <a:cs typeface="Tahoma" pitchFamily="34" charset="0"/>
              </a:rPr>
              <a:t> </a:t>
            </a:r>
            <a:r>
              <a:rPr lang="zh-CN" altLang="en-US" sz="1800" dirty="0" smtClean="0">
                <a:latin typeface="Tahoma" pitchFamily="34" charset="0"/>
                <a:ea typeface="Tahoma" pitchFamily="34" charset="0"/>
                <a:cs typeface="Tahoma" pitchFamily="34" charset="0"/>
              </a:rPr>
              <a:t>资源</a:t>
            </a:r>
            <a:endParaRPr lang="en-US" altLang="zh-CN" sz="1800" dirty="0" smtClean="0">
              <a:latin typeface="Tahoma" pitchFamily="34" charset="0"/>
              <a:ea typeface="Tahoma" pitchFamily="34" charset="0"/>
              <a:cs typeface="Tahoma" pitchFamily="34" charset="0"/>
            </a:endParaRPr>
          </a:p>
          <a:p>
            <a:pPr lvl="1"/>
            <a:r>
              <a:rPr lang="en-US" altLang="zh-CN" sz="1800" dirty="0" smtClean="0">
                <a:latin typeface="Tahoma" pitchFamily="34" charset="0"/>
                <a:ea typeface="Tahoma" pitchFamily="34" charset="0"/>
                <a:cs typeface="Tahoma" pitchFamily="34" charset="0"/>
              </a:rPr>
              <a:t>ATLAS </a:t>
            </a:r>
            <a:r>
              <a:rPr lang="zh-CN" altLang="en-US" sz="1800" dirty="0" smtClean="0">
                <a:latin typeface="Tahoma" pitchFamily="34" charset="0"/>
                <a:ea typeface="Tahoma" pitchFamily="34" charset="0"/>
                <a:cs typeface="Tahoma" pitchFamily="34" charset="0"/>
              </a:rPr>
              <a:t>模拟任务在</a:t>
            </a:r>
            <a:r>
              <a:rPr lang="en-US" altLang="zh-CN" sz="1800" dirty="0" smtClean="0">
                <a:latin typeface="Tahoma" pitchFamily="34" charset="0"/>
                <a:ea typeface="Tahoma" pitchFamily="34" charset="0"/>
                <a:cs typeface="Tahoma" pitchFamily="34" charset="0"/>
              </a:rPr>
              <a:t>TianHe-1A </a:t>
            </a:r>
            <a:r>
              <a:rPr lang="en-US" altLang="zh-CN" sz="1800" dirty="0" smtClean="0">
                <a:latin typeface="Tahoma" pitchFamily="34" charset="0"/>
                <a:ea typeface="Tahoma" pitchFamily="34" charset="0"/>
                <a:cs typeface="Tahoma" pitchFamily="34" charset="0"/>
              </a:rPr>
              <a:t>and </a:t>
            </a:r>
            <a:r>
              <a:rPr lang="en-US" altLang="zh-CN" sz="1800" dirty="0" smtClean="0">
                <a:latin typeface="Tahoma" pitchFamily="34" charset="0"/>
                <a:ea typeface="Tahoma" pitchFamily="34" charset="0"/>
                <a:cs typeface="Tahoma" pitchFamily="34" charset="0"/>
              </a:rPr>
              <a:t>ERA</a:t>
            </a:r>
            <a:r>
              <a:rPr lang="zh-CN" altLang="en-US" sz="1800" dirty="0" smtClean="0">
                <a:latin typeface="Tahoma" pitchFamily="34" charset="0"/>
                <a:ea typeface="Tahoma" pitchFamily="34" charset="0"/>
                <a:cs typeface="Tahoma" pitchFamily="34" charset="0"/>
              </a:rPr>
              <a:t>上执行</a:t>
            </a:r>
            <a:endParaRPr lang="zh-CN" altLang="en-US" sz="1800" dirty="0">
              <a:latin typeface="Tahoma" pitchFamily="34" charset="0"/>
              <a:cs typeface="Tahoma"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1437636" y="4140975"/>
            <a:ext cx="2679506" cy="13288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8215896" y="3256181"/>
            <a:ext cx="926596" cy="1008766"/>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8095206" y="4359058"/>
            <a:ext cx="1047286" cy="783707"/>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8206388" y="5201053"/>
            <a:ext cx="902766" cy="956147"/>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141282" y="3877659"/>
            <a:ext cx="1008532" cy="613030"/>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5326068" y="4069567"/>
            <a:ext cx="1512168" cy="1583576"/>
          </a:xfrm>
          <a:prstGeom prst="rect">
            <a:avLst/>
          </a:prstGeom>
          <a:noFill/>
          <a:ln w="9525">
            <a:noFill/>
            <a:miter lim="800000"/>
            <a:headEnd/>
            <a:tailEnd/>
          </a:ln>
        </p:spPr>
      </p:pic>
      <p:pic>
        <p:nvPicPr>
          <p:cNvPr id="10" name="Picture 3" descr="C:\Documents and Settings\Administrator\桌面\src\复件 0.png"/>
          <p:cNvPicPr>
            <a:picLocks noChangeAspect="1" noChangeArrowheads="1"/>
          </p:cNvPicPr>
          <p:nvPr/>
        </p:nvPicPr>
        <p:blipFill>
          <a:blip r:embed="rId8" cstate="print"/>
          <a:srcRect/>
          <a:stretch>
            <a:fillRect/>
          </a:stretch>
        </p:blipFill>
        <p:spPr bwMode="auto">
          <a:xfrm>
            <a:off x="6910244" y="4490688"/>
            <a:ext cx="1080120" cy="892795"/>
          </a:xfrm>
          <a:prstGeom prst="rect">
            <a:avLst/>
          </a:prstGeom>
          <a:noFill/>
          <a:ln w="9525">
            <a:noFill/>
            <a:miter lim="800000"/>
            <a:headEnd/>
            <a:tailEnd/>
          </a:ln>
        </p:spPr>
      </p:pic>
      <p:pic>
        <p:nvPicPr>
          <p:cNvPr id="2060" name="Picture 12"/>
          <p:cNvPicPr>
            <a:picLocks noChangeAspect="1" noChangeArrowheads="1"/>
          </p:cNvPicPr>
          <p:nvPr/>
        </p:nvPicPr>
        <p:blipFill>
          <a:blip r:embed="rId9" cstate="print"/>
          <a:srcRect/>
          <a:stretch>
            <a:fillRect/>
          </a:stretch>
        </p:blipFill>
        <p:spPr bwMode="auto">
          <a:xfrm>
            <a:off x="107504" y="4465916"/>
            <a:ext cx="1330132" cy="683171"/>
          </a:xfrm>
          <a:prstGeom prst="rect">
            <a:avLst/>
          </a:prstGeom>
          <a:noFill/>
          <a:ln w="9525">
            <a:noFill/>
            <a:miter lim="800000"/>
            <a:headEnd/>
            <a:tailEnd/>
          </a:ln>
        </p:spPr>
      </p:pic>
      <p:pic>
        <p:nvPicPr>
          <p:cNvPr id="2061" name="Picture 13"/>
          <p:cNvPicPr>
            <a:picLocks noChangeAspect="1" noChangeArrowheads="1"/>
          </p:cNvPicPr>
          <p:nvPr/>
        </p:nvPicPr>
        <p:blipFill>
          <a:blip r:embed="rId10" cstate="print"/>
          <a:srcRect/>
          <a:stretch>
            <a:fillRect/>
          </a:stretch>
        </p:blipFill>
        <p:spPr bwMode="auto">
          <a:xfrm>
            <a:off x="285510" y="5270099"/>
            <a:ext cx="1034653" cy="599068"/>
          </a:xfrm>
          <a:prstGeom prst="rect">
            <a:avLst/>
          </a:prstGeom>
          <a:noFill/>
          <a:ln w="9525">
            <a:noFill/>
            <a:miter lim="800000"/>
            <a:headEnd/>
            <a:tailEnd/>
          </a:ln>
        </p:spPr>
      </p:pic>
      <p:sp>
        <p:nvSpPr>
          <p:cNvPr id="16" name="左右箭头 15"/>
          <p:cNvSpPr/>
          <p:nvPr/>
        </p:nvSpPr>
        <p:spPr bwMode="auto">
          <a:xfrm>
            <a:off x="4173940" y="4651352"/>
            <a:ext cx="1008112" cy="497734"/>
          </a:xfrm>
          <a:prstGeom prst="leftRightArrow">
            <a:avLst/>
          </a:prstGeom>
          <a:solidFill>
            <a:schemeClr val="accent1">
              <a:lumMod val="60000"/>
              <a:lumOff val="40000"/>
            </a:schemeClr>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1200" b="1" i="0" u="none" strike="noStrike" cap="none" normalizeH="0" baseline="0" smtClean="0">
                <a:ln>
                  <a:noFill/>
                </a:ln>
                <a:solidFill>
                  <a:srgbClr val="FF0000"/>
                </a:solidFill>
                <a:effectLst/>
                <a:latin typeface="Times New Roman" pitchFamily="18" charset="0"/>
                <a:ea typeface="宋体" pitchFamily="2" charset="-122"/>
              </a:rPr>
              <a:t>SCEAPI</a:t>
            </a:r>
            <a:endParaRPr kumimoji="1" lang="zh-CN" altLang="en-US" sz="1200" b="1" i="0" u="none" strike="noStrike" cap="none" normalizeH="0" baseline="0" smtClean="0">
              <a:ln>
                <a:noFill/>
              </a:ln>
              <a:solidFill>
                <a:srgbClr val="FF0000"/>
              </a:solidFill>
              <a:effectLst/>
              <a:latin typeface="Times New Roman" pitchFamily="18" charset="0"/>
              <a:ea typeface="宋体" pitchFamily="2" charset="-122"/>
            </a:endParaRPr>
          </a:p>
        </p:txBody>
      </p:sp>
    </p:spTree>
    <p:extLst>
      <p:ext uri="{BB962C8B-B14F-4D97-AF65-F5344CB8AC3E}">
        <p14:creationId xmlns="" xmlns:p14="http://schemas.microsoft.com/office/powerpoint/2010/main" val="2714431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472" y="1500174"/>
            <a:ext cx="6554438" cy="525580"/>
          </a:xfrm>
        </p:spPr>
        <p:txBody>
          <a:bodyPr>
            <a:noAutofit/>
          </a:bodyPr>
          <a:lstStyle/>
          <a:p>
            <a:pPr algn="l">
              <a:buFont typeface="Arial" pitchFamily="34" charset="0"/>
              <a:buChar char="•"/>
            </a:pPr>
            <a:r>
              <a:rPr lang="zh-CN" altLang="en-US" sz="3200" dirty="0" smtClean="0"/>
              <a:t>  </a:t>
            </a:r>
            <a:r>
              <a:rPr lang="zh-CN" altLang="en-US" sz="3200" dirty="0" smtClean="0">
                <a:effectLst/>
              </a:rPr>
              <a:t>环境自</a:t>
            </a:r>
            <a:r>
              <a:rPr lang="en-US" altLang="zh-CN" sz="3200" dirty="0" smtClean="0">
                <a:effectLst/>
              </a:rPr>
              <a:t>2010</a:t>
            </a:r>
            <a:r>
              <a:rPr lang="zh-CN" altLang="en-US" sz="3200" dirty="0" smtClean="0">
                <a:effectLst/>
              </a:rPr>
              <a:t>年持续运行至今</a:t>
            </a:r>
            <a:endParaRPr lang="zh-CN" altLang="en-US" sz="3200" dirty="0">
              <a:effectLst/>
            </a:endParaRPr>
          </a:p>
        </p:txBody>
      </p:sp>
      <p:graphicFrame>
        <p:nvGraphicFramePr>
          <p:cNvPr id="6" name="图表 5"/>
          <p:cNvGraphicFramePr>
            <a:graphicFrameLocks/>
          </p:cNvGraphicFramePr>
          <p:nvPr>
            <p:extLst>
              <p:ext uri="{D42A27DB-BD31-4B8C-83A1-F6EECF244321}">
                <p14:modId xmlns="" xmlns:p14="http://schemas.microsoft.com/office/powerpoint/2010/main" val="702169974"/>
              </p:ext>
            </p:extLst>
          </p:nvPr>
        </p:nvGraphicFramePr>
        <p:xfrm>
          <a:off x="107504" y="2140570"/>
          <a:ext cx="4392488" cy="32326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a:graphicFrameLocks/>
          </p:cNvGraphicFramePr>
          <p:nvPr>
            <p:extLst>
              <p:ext uri="{D42A27DB-BD31-4B8C-83A1-F6EECF244321}">
                <p14:modId xmlns="" xmlns:p14="http://schemas.microsoft.com/office/powerpoint/2010/main" val="1217645546"/>
              </p:ext>
            </p:extLst>
          </p:nvPr>
        </p:nvGraphicFramePr>
        <p:xfrm>
          <a:off x="4427984" y="2140570"/>
          <a:ext cx="4691360" cy="3288030"/>
        </p:xfrm>
        <a:graphic>
          <a:graphicData uri="http://schemas.openxmlformats.org/drawingml/2006/chart">
            <c:chart xmlns:c="http://schemas.openxmlformats.org/drawingml/2006/chart" xmlns:r="http://schemas.openxmlformats.org/officeDocument/2006/relationships" r:id="rId3"/>
          </a:graphicData>
        </a:graphic>
      </p:graphicFrame>
      <p:sp>
        <p:nvSpPr>
          <p:cNvPr id="5"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CN" sz="44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rPr>
              <a:t>3.5.4</a:t>
            </a:r>
            <a:r>
              <a:rPr kumimoji="0" lang="zh-CN" altLang="en-US" sz="44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rPr>
              <a:t>环</a:t>
            </a:r>
            <a:r>
              <a:rPr kumimoji="0" lang="zh-CN" altLang="en-US" sz="4400" b="0"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mj-cs"/>
              </a:rPr>
              <a:t>境运行情况</a:t>
            </a:r>
            <a:endParaRPr kumimoji="0" lang="en-US" sz="4400" b="0"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j-cs"/>
            </a:endParaRPr>
          </a:p>
        </p:txBody>
      </p:sp>
    </p:spTree>
    <p:extLst>
      <p:ext uri="{BB962C8B-B14F-4D97-AF65-F5344CB8AC3E}">
        <p14:creationId xmlns="" xmlns:p14="http://schemas.microsoft.com/office/powerpoint/2010/main" val="1760013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2910" y="428604"/>
            <a:ext cx="6336704" cy="525580"/>
          </a:xfrm>
        </p:spPr>
        <p:txBody>
          <a:bodyPr/>
          <a:lstStyle/>
          <a:p>
            <a:r>
              <a:rPr lang="zh-CN" altLang="en-US" dirty="0" smtClean="0"/>
              <a:t>一、网格计算的意义</a:t>
            </a:r>
            <a:endParaRPr lang="zh-CN" altLang="en-US" dirty="0"/>
          </a:p>
        </p:txBody>
      </p:sp>
      <p:sp>
        <p:nvSpPr>
          <p:cNvPr id="3" name="内容占位符 2"/>
          <p:cNvSpPr>
            <a:spLocks noGrp="1"/>
          </p:cNvSpPr>
          <p:nvPr>
            <p:ph idx="1"/>
          </p:nvPr>
        </p:nvSpPr>
        <p:spPr/>
        <p:txBody>
          <a:bodyPr/>
          <a:lstStyle/>
          <a:p>
            <a:r>
              <a:rPr lang="zh-CN" altLang="en-US" dirty="0" smtClean="0"/>
              <a:t>需要超级计算应用</a:t>
            </a:r>
            <a:endParaRPr lang="en-US" altLang="zh-CN" dirty="0" smtClean="0"/>
          </a:p>
          <a:p>
            <a:r>
              <a:rPr lang="zh-CN" altLang="en-US" dirty="0" smtClean="0"/>
              <a:t>超级计算机作用</a:t>
            </a:r>
            <a:endParaRPr lang="en-US" altLang="zh-CN" dirty="0" smtClean="0"/>
          </a:p>
          <a:p>
            <a:r>
              <a:rPr lang="zh-CN" altLang="en-US" dirty="0" smtClean="0"/>
              <a:t>超级计算机使用</a:t>
            </a:r>
            <a:endParaRPr lang="en-US" altLang="zh-CN" dirty="0" smtClean="0"/>
          </a:p>
          <a:p>
            <a:r>
              <a:rPr lang="zh-CN" altLang="en-US" dirty="0" smtClean="0"/>
              <a:t>网格计算环境</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四、开展</a:t>
            </a:r>
            <a:r>
              <a:rPr lang="zh-CN" altLang="en-US" dirty="0" smtClean="0"/>
              <a:t>应</a:t>
            </a:r>
            <a:r>
              <a:rPr lang="zh-CN" altLang="en-US" dirty="0" smtClean="0"/>
              <a:t>用情况</a:t>
            </a:r>
            <a:endParaRPr lang="zh-CN" altLang="en-US" dirty="0"/>
          </a:p>
        </p:txBody>
      </p:sp>
      <p:sp>
        <p:nvSpPr>
          <p:cNvPr id="3" name="内容占位符 2"/>
          <p:cNvSpPr>
            <a:spLocks noGrp="1"/>
          </p:cNvSpPr>
          <p:nvPr>
            <p:ph idx="1"/>
          </p:nvPr>
        </p:nvSpPr>
        <p:spPr/>
        <p:txBody>
          <a:bodyPr/>
          <a:lstStyle/>
          <a:p>
            <a:r>
              <a:rPr lang="zh-CN" altLang="en-US" dirty="0" smtClean="0"/>
              <a:t>大规模相场模拟</a:t>
            </a:r>
            <a:endParaRPr lang="en-US" altLang="zh-CN" dirty="0" smtClean="0"/>
          </a:p>
          <a:p>
            <a:r>
              <a:rPr lang="zh-CN" altLang="en-US" dirty="0" smtClean="0"/>
              <a:t>大</a:t>
            </a:r>
            <a:r>
              <a:rPr lang="zh-CN" altLang="en-US" dirty="0" smtClean="0"/>
              <a:t>气数值模拟</a:t>
            </a:r>
            <a:endParaRPr lang="en-US" altLang="zh-CN" dirty="0" smtClean="0"/>
          </a:p>
          <a:p>
            <a:r>
              <a:rPr lang="zh-CN" altLang="en-US" dirty="0" smtClean="0"/>
              <a:t>计算流体软件研发</a:t>
            </a:r>
            <a:endParaRPr lang="en-US" altLang="zh-CN" dirty="0" smtClean="0"/>
          </a:p>
          <a:p>
            <a:r>
              <a:rPr lang="zh-CN" altLang="en-US" dirty="0" smtClean="0"/>
              <a:t>框</a:t>
            </a:r>
            <a:r>
              <a:rPr lang="zh-CN" altLang="en-US" dirty="0" smtClean="0"/>
              <a:t>架软件研究</a:t>
            </a:r>
            <a:endParaRPr lang="en-US" altLang="zh-CN" dirty="0" smtClean="0"/>
          </a:p>
          <a:p>
            <a:r>
              <a:rPr lang="zh-CN" altLang="en-US" dirty="0" smtClean="0"/>
              <a:t>基</a:t>
            </a:r>
            <a:r>
              <a:rPr lang="zh-CN" altLang="en-US" dirty="0" smtClean="0"/>
              <a:t>础算法研究</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800" b="1" dirty="0" smtClean="0">
                <a:solidFill>
                  <a:srgbClr val="0070C0"/>
                </a:solidFill>
              </a:rPr>
              <a:t>4.1 Phase </a:t>
            </a:r>
            <a:r>
              <a:rPr lang="en-US" altLang="zh-CN" sz="2800" b="1" dirty="0" smtClean="0">
                <a:solidFill>
                  <a:srgbClr val="0070C0"/>
                </a:solidFill>
              </a:rPr>
              <a:t>Field Simulations </a:t>
            </a:r>
            <a:br>
              <a:rPr lang="en-US" altLang="zh-CN" sz="2800" b="1" dirty="0" smtClean="0">
                <a:solidFill>
                  <a:srgbClr val="0070C0"/>
                </a:solidFill>
              </a:rPr>
            </a:br>
            <a:r>
              <a:rPr lang="en-US" altLang="zh-CN" sz="2800" b="1" dirty="0" smtClean="0">
                <a:solidFill>
                  <a:srgbClr val="0070C0"/>
                </a:solidFill>
              </a:rPr>
              <a:t>on the Sunway </a:t>
            </a:r>
            <a:r>
              <a:rPr lang="en-US" altLang="zh-CN" sz="2800" b="1" dirty="0" err="1" smtClean="0">
                <a:solidFill>
                  <a:srgbClr val="0070C0"/>
                </a:solidFill>
              </a:rPr>
              <a:t>TaihuLight</a:t>
            </a:r>
            <a:endParaRPr lang="en-US" sz="2800" b="1" dirty="0"/>
          </a:p>
        </p:txBody>
      </p:sp>
      <p:sp>
        <p:nvSpPr>
          <p:cNvPr id="4" name="圆角矩形 3"/>
          <p:cNvSpPr/>
          <p:nvPr/>
        </p:nvSpPr>
        <p:spPr>
          <a:xfrm>
            <a:off x="5143524" y="3514726"/>
            <a:ext cx="3000377" cy="2211721"/>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3" name="组合 4"/>
          <p:cNvGrpSpPr/>
          <p:nvPr/>
        </p:nvGrpSpPr>
        <p:grpSpPr>
          <a:xfrm>
            <a:off x="5357857" y="3996076"/>
            <a:ext cx="2614631" cy="1594496"/>
            <a:chOff x="4000496" y="4071942"/>
            <a:chExt cx="5143504" cy="2571768"/>
          </a:xfrm>
        </p:grpSpPr>
        <p:pic>
          <p:nvPicPr>
            <p:cNvPr id="6" name="Picture 2" descr="D:\GB16\draft\sub0811\figures\4f70_45.jpg"/>
            <p:cNvPicPr>
              <a:picLocks noChangeAspect="1" noChangeArrowheads="1"/>
            </p:cNvPicPr>
            <p:nvPr/>
          </p:nvPicPr>
          <p:blipFill>
            <a:blip r:embed="rId2" cstate="print"/>
            <a:srcRect/>
            <a:stretch>
              <a:fillRect/>
            </a:stretch>
          </p:blipFill>
          <p:spPr bwMode="auto">
            <a:xfrm>
              <a:off x="6572232" y="4071942"/>
              <a:ext cx="2571768" cy="2571768"/>
            </a:xfrm>
            <a:prstGeom prst="rect">
              <a:avLst/>
            </a:prstGeom>
            <a:noFill/>
          </p:spPr>
        </p:pic>
        <p:pic>
          <p:nvPicPr>
            <p:cNvPr id="7" name="Picture 3" descr="D:\GB16\draft\sub0811\figures\2f75_5.jpg"/>
            <p:cNvPicPr>
              <a:picLocks noChangeAspect="1" noChangeArrowheads="1"/>
            </p:cNvPicPr>
            <p:nvPr/>
          </p:nvPicPr>
          <p:blipFill>
            <a:blip r:embed="rId3" cstate="print"/>
            <a:srcRect/>
            <a:stretch>
              <a:fillRect/>
            </a:stretch>
          </p:blipFill>
          <p:spPr bwMode="auto">
            <a:xfrm>
              <a:off x="4000496" y="4071942"/>
              <a:ext cx="2571768" cy="2571768"/>
            </a:xfrm>
            <a:prstGeom prst="rect">
              <a:avLst/>
            </a:prstGeom>
            <a:noFill/>
          </p:spPr>
        </p:pic>
      </p:grpSp>
      <p:sp>
        <p:nvSpPr>
          <p:cNvPr id="8" name="圆角矩形 7"/>
          <p:cNvSpPr/>
          <p:nvPr/>
        </p:nvSpPr>
        <p:spPr>
          <a:xfrm>
            <a:off x="1300127" y="4714884"/>
            <a:ext cx="2443160" cy="726953"/>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圆角矩形 8"/>
          <p:cNvSpPr/>
          <p:nvPr/>
        </p:nvSpPr>
        <p:spPr>
          <a:xfrm>
            <a:off x="1271772" y="1518595"/>
            <a:ext cx="2442972" cy="2510485"/>
          </a:xfrm>
          <a:prstGeom prst="roundRect">
            <a:avLst/>
          </a:prstGeom>
          <a:solidFill>
            <a:srgbClr val="66FF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271584" y="3257550"/>
            <a:ext cx="2443160" cy="954107"/>
          </a:xfrm>
          <a:prstGeom prst="rect">
            <a:avLst/>
          </a:prstGeom>
          <a:noFill/>
        </p:spPr>
        <p:txBody>
          <a:bodyPr wrap="square" rtlCol="0">
            <a:spAutoFit/>
          </a:bodyPr>
          <a:lstStyle/>
          <a:p>
            <a:pPr algn="ctr"/>
            <a:r>
              <a:rPr lang="en-US" altLang="zh-CN" sz="1200" dirty="0" smtClean="0">
                <a:solidFill>
                  <a:srgbClr val="0070C0"/>
                </a:solidFill>
                <a:latin typeface="微软雅黑" panose="020B0503020204020204" pitchFamily="34" charset="-122"/>
                <a:ea typeface="微软雅黑" panose="020B0503020204020204" pitchFamily="34" charset="-122"/>
              </a:rPr>
              <a:t>Scalable compact Localized Exponential Time Differencing  (</a:t>
            </a:r>
            <a:r>
              <a:rPr lang="en-US" altLang="zh-CN" sz="1200" dirty="0" err="1" smtClean="0">
                <a:solidFill>
                  <a:srgbClr val="0070C0"/>
                </a:solidFill>
                <a:latin typeface="微软雅黑" panose="020B0503020204020204" pitchFamily="34" charset="-122"/>
                <a:ea typeface="微软雅黑" panose="020B0503020204020204" pitchFamily="34" charset="-122"/>
              </a:rPr>
              <a:t>ScLETD</a:t>
            </a:r>
            <a:r>
              <a:rPr lang="en-US" altLang="zh-CN" sz="1200" dirty="0" smtClean="0">
                <a:solidFill>
                  <a:srgbClr val="0070C0"/>
                </a:solidFill>
                <a:latin typeface="微软雅黑" panose="020B0503020204020204" pitchFamily="34" charset="-122"/>
                <a:ea typeface="微软雅黑" panose="020B0503020204020204" pitchFamily="34" charset="-122"/>
              </a:rPr>
              <a:t>) scheme</a:t>
            </a:r>
          </a:p>
          <a:p>
            <a:pPr algn="ctr"/>
            <a:endParaRPr lang="zh-CN" altLang="en-US" sz="20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1228722" y="2400293"/>
            <a:ext cx="2486023" cy="461665"/>
          </a:xfrm>
          <a:prstGeom prst="rect">
            <a:avLst/>
          </a:prstGeom>
          <a:noFill/>
        </p:spPr>
        <p:txBody>
          <a:bodyPr wrap="square" rtlCol="0">
            <a:spAutoFit/>
          </a:bodyPr>
          <a:lstStyle/>
          <a:p>
            <a:pPr algn="ctr"/>
            <a:r>
              <a:rPr lang="en-US" altLang="zh-CN" sz="1200" dirty="0" err="1" smtClean="0">
                <a:latin typeface="微软雅黑" panose="020B0503020204020204" pitchFamily="34" charset="-122"/>
                <a:ea typeface="微软雅黑" panose="020B0503020204020204" pitchFamily="34" charset="-122"/>
              </a:rPr>
              <a:t>localized integration</a:t>
            </a:r>
          </a:p>
          <a:p>
            <a:pPr algn="ctr"/>
            <a:r>
              <a:rPr lang="en-US" altLang="zh-CN" sz="1200" dirty="0" err="1" smtClean="0">
                <a:latin typeface="微软雅黑" panose="020B0503020204020204" pitchFamily="34" charset="-122"/>
                <a:ea typeface="微软雅黑" panose="020B0503020204020204" pitchFamily="34" charset="-122"/>
              </a:rPr>
              <a:t>subdomain</a:t>
            </a:r>
            <a:r>
              <a:rPr lang="en-US" altLang="zh-CN" sz="1200" dirty="0" smtClean="0">
                <a:latin typeface="微软雅黑" panose="020B0503020204020204" pitchFamily="34" charset="-122"/>
                <a:ea typeface="微软雅黑" panose="020B0503020204020204" pitchFamily="34" charset="-122"/>
              </a:rPr>
              <a:t> coupling</a:t>
            </a:r>
          </a:p>
        </p:txBody>
      </p:sp>
      <p:sp>
        <p:nvSpPr>
          <p:cNvPr id="12" name="TextBox 11"/>
          <p:cNvSpPr txBox="1"/>
          <p:nvPr/>
        </p:nvSpPr>
        <p:spPr>
          <a:xfrm>
            <a:off x="1271584" y="1589119"/>
            <a:ext cx="2443160" cy="461665"/>
          </a:xfrm>
          <a:prstGeom prst="rect">
            <a:avLst/>
          </a:prstGeom>
          <a:noFill/>
        </p:spPr>
        <p:txBody>
          <a:bodyPr wrap="square" rtlCol="0">
            <a:spAutoFit/>
          </a:bodyPr>
          <a:lstStyle/>
          <a:p>
            <a:pPr algn="ctr"/>
            <a:r>
              <a:rPr lang="en-US" altLang="zh-CN" sz="1200" dirty="0" err="1" smtClean="0">
                <a:latin typeface="微软雅黑" panose="020B0503020204020204" pitchFamily="34" charset="-122"/>
                <a:ea typeface="微软雅黑" panose="020B0503020204020204" pitchFamily="34" charset="-122"/>
              </a:rPr>
              <a:t>compact Exponential Time Differencing (cETD)</a:t>
            </a:r>
            <a:r>
              <a:rPr lang="en-US" altLang="zh-CN" sz="1200" dirty="0" smtClean="0">
                <a:latin typeface="微软雅黑" panose="020B0503020204020204" pitchFamily="34" charset="-122"/>
                <a:ea typeface="微软雅黑" panose="020B0503020204020204" pitchFamily="34" charset="-122"/>
              </a:rPr>
              <a:t> scheme</a:t>
            </a:r>
          </a:p>
        </p:txBody>
      </p:sp>
      <p:grpSp>
        <p:nvGrpSpPr>
          <p:cNvPr id="5" name="组合 12"/>
          <p:cNvGrpSpPr/>
          <p:nvPr/>
        </p:nvGrpSpPr>
        <p:grpSpPr>
          <a:xfrm>
            <a:off x="5500694" y="1525891"/>
            <a:ext cx="2357454" cy="1388755"/>
            <a:chOff x="0" y="2714620"/>
            <a:chExt cx="4431180" cy="2097670"/>
          </a:xfrm>
        </p:grpSpPr>
        <p:pic>
          <p:nvPicPr>
            <p:cNvPr id="14" name="Picture 3"/>
            <p:cNvPicPr>
              <a:picLocks noChangeAspect="1" noChangeArrowheads="1"/>
            </p:cNvPicPr>
            <p:nvPr/>
          </p:nvPicPr>
          <p:blipFill>
            <a:blip r:embed="rId4" cstate="print"/>
            <a:srcRect/>
            <a:stretch>
              <a:fillRect/>
            </a:stretch>
          </p:blipFill>
          <p:spPr bwMode="auto">
            <a:xfrm>
              <a:off x="2214546" y="2714620"/>
              <a:ext cx="2216634" cy="2088232"/>
            </a:xfrm>
            <a:prstGeom prst="rect">
              <a:avLst/>
            </a:prstGeom>
            <a:noFill/>
            <a:ln w="9525">
              <a:noFill/>
              <a:miter lim="800000"/>
              <a:headEnd/>
              <a:tailEnd/>
            </a:ln>
          </p:spPr>
        </p:pic>
        <p:pic>
          <p:nvPicPr>
            <p:cNvPr id="15" name="Picture 4"/>
            <p:cNvPicPr>
              <a:picLocks noChangeAspect="1" noChangeArrowheads="1"/>
            </p:cNvPicPr>
            <p:nvPr/>
          </p:nvPicPr>
          <p:blipFill>
            <a:blip r:embed="rId5" cstate="print"/>
            <a:srcRect/>
            <a:stretch>
              <a:fillRect/>
            </a:stretch>
          </p:blipFill>
          <p:spPr bwMode="auto">
            <a:xfrm>
              <a:off x="0" y="2714620"/>
              <a:ext cx="2123728" cy="2097670"/>
            </a:xfrm>
            <a:prstGeom prst="rect">
              <a:avLst/>
            </a:prstGeom>
            <a:noFill/>
            <a:ln w="9525">
              <a:noFill/>
              <a:miter lim="800000"/>
              <a:headEnd/>
              <a:tailEnd/>
            </a:ln>
          </p:spPr>
        </p:pic>
      </p:grpSp>
      <p:sp>
        <p:nvSpPr>
          <p:cNvPr id="16" name="TextBox 15"/>
          <p:cNvSpPr txBox="1"/>
          <p:nvPr/>
        </p:nvSpPr>
        <p:spPr>
          <a:xfrm>
            <a:off x="1300160" y="4808403"/>
            <a:ext cx="2486023" cy="461665"/>
          </a:xfrm>
          <a:prstGeom prst="rect">
            <a:avLst/>
          </a:prstGeom>
          <a:noFill/>
        </p:spPr>
        <p:txBody>
          <a:bodyPr wrap="square" rtlCol="0">
            <a:spAutoFit/>
          </a:bodyPr>
          <a:lstStyle/>
          <a:p>
            <a:pPr algn="ctr"/>
            <a:r>
              <a:rPr lang="en-US" altLang="zh-CN" sz="1200" dirty="0" smtClean="0">
                <a:solidFill>
                  <a:srgbClr val="0070C0"/>
                </a:solidFill>
                <a:latin typeface="微软雅黑" panose="020B0503020204020204" pitchFamily="34" charset="-122"/>
                <a:ea typeface="微软雅黑" panose="020B0503020204020204" pitchFamily="34" charset="-122"/>
              </a:rPr>
              <a:t>Efficient implementation on leading class supercomputer</a:t>
            </a:r>
            <a:endParaRPr lang="zh-CN" altLang="en-US" sz="1200" dirty="0">
              <a:solidFill>
                <a:srgbClr val="0070C0"/>
              </a:solidFill>
              <a:latin typeface="微软雅黑" panose="020B0503020204020204" pitchFamily="34" charset="-122"/>
              <a:ea typeface="微软雅黑" panose="020B0503020204020204" pitchFamily="34" charset="-122"/>
            </a:endParaRPr>
          </a:p>
        </p:txBody>
      </p:sp>
      <p:sp>
        <p:nvSpPr>
          <p:cNvPr id="17" name="下箭头 16"/>
          <p:cNvSpPr/>
          <p:nvPr/>
        </p:nvSpPr>
        <p:spPr>
          <a:xfrm>
            <a:off x="2340740" y="3000372"/>
            <a:ext cx="302434" cy="259229"/>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5229250" y="3600452"/>
            <a:ext cx="2914651" cy="276999"/>
          </a:xfrm>
          <a:prstGeom prst="rect">
            <a:avLst/>
          </a:prstGeom>
          <a:noFill/>
        </p:spPr>
        <p:txBody>
          <a:bodyPr wrap="square" rtlCol="0">
            <a:spAutoFit/>
          </a:bodyPr>
          <a:lstStyle/>
          <a:p>
            <a:pPr algn="ctr"/>
            <a:r>
              <a:rPr lang="en-US" altLang="zh-CN" sz="1200" dirty="0" smtClean="0">
                <a:solidFill>
                  <a:srgbClr val="0070C0"/>
                </a:solidFill>
                <a:latin typeface="微软雅黑" panose="020B0503020204020204" pitchFamily="34" charset="-122"/>
                <a:ea typeface="微软雅黑" panose="020B0503020204020204" pitchFamily="34" charset="-122"/>
              </a:rPr>
              <a:t>Extreme-scale CH simulations</a:t>
            </a:r>
            <a:endParaRPr lang="zh-CN" altLang="en-US" sz="1200" dirty="0">
              <a:solidFill>
                <a:srgbClr val="0070C0"/>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2214547" y="3951147"/>
            <a:ext cx="453201" cy="707886"/>
          </a:xfrm>
          <a:prstGeom prst="rect">
            <a:avLst/>
          </a:prstGeom>
          <a:noFill/>
        </p:spPr>
        <p:txBody>
          <a:bodyPr wrap="square" rtlCol="0">
            <a:spAutoFit/>
          </a:bodyPr>
          <a:lstStyle/>
          <a:p>
            <a:r>
              <a:rPr lang="en-US" altLang="zh-CN" sz="4000" dirty="0" smtClean="0">
                <a:latin typeface="微软雅黑" panose="020B0503020204020204" pitchFamily="34" charset="-122"/>
                <a:ea typeface="微软雅黑" panose="020B0503020204020204" pitchFamily="34" charset="-122"/>
              </a:rPr>
              <a:t>+</a:t>
            </a:r>
            <a:endParaRPr lang="zh-CN" altLang="en-US" sz="4000" dirty="0">
              <a:latin typeface="微软雅黑" panose="020B0503020204020204" pitchFamily="34" charset="-122"/>
              <a:ea typeface="微软雅黑" panose="020B0503020204020204" pitchFamily="34" charset="-122"/>
            </a:endParaRPr>
          </a:p>
        </p:txBody>
      </p:sp>
      <p:sp>
        <p:nvSpPr>
          <p:cNvPr id="20" name="下箭头 19"/>
          <p:cNvSpPr/>
          <p:nvPr/>
        </p:nvSpPr>
        <p:spPr>
          <a:xfrm>
            <a:off x="6555582" y="3171823"/>
            <a:ext cx="302434" cy="259229"/>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2261412" y="1943880"/>
            <a:ext cx="453201" cy="523220"/>
          </a:xfrm>
          <a:prstGeom prst="rect">
            <a:avLst/>
          </a:prstGeom>
          <a:noFill/>
        </p:spPr>
        <p:txBody>
          <a:bodyPr wrap="square" rtlCol="0">
            <a:spAutoFit/>
          </a:bodyPr>
          <a:lstStyle/>
          <a:p>
            <a:r>
              <a:rPr lang="en-US" altLang="zh-CN" sz="2800" dirty="0" smtClean="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23" name="TextBox 22"/>
          <p:cNvSpPr txBox="1"/>
          <p:nvPr/>
        </p:nvSpPr>
        <p:spPr>
          <a:xfrm>
            <a:off x="857224" y="6082428"/>
            <a:ext cx="4286280" cy="646331"/>
          </a:xfrm>
          <a:prstGeom prst="rect">
            <a:avLst/>
          </a:prstGeom>
          <a:noFill/>
        </p:spPr>
        <p:txBody>
          <a:bodyPr wrap="square" rtlCol="0">
            <a:spAutoFit/>
          </a:bodyPr>
          <a:lstStyle/>
          <a:p>
            <a:r>
              <a:rPr lang="en-US" dirty="0" smtClean="0">
                <a:solidFill>
                  <a:srgbClr val="FF0000"/>
                </a:solidFill>
              </a:rPr>
              <a:t>Final List in ACM Gordon Bell Prize 2016!</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kumimoji="1" lang="en-US" altLang="zh-CN" sz="2800" dirty="0" smtClean="0"/>
              <a:t>4.2.1 10M-Core </a:t>
            </a:r>
            <a:r>
              <a:rPr kumimoji="1" lang="en-US" altLang="zh-CN" sz="2800" dirty="0"/>
              <a:t>Scalable Fully-Implicit Solver for </a:t>
            </a:r>
            <a:r>
              <a:rPr kumimoji="1" lang="en-US" altLang="zh-CN" sz="2800" dirty="0" err="1"/>
              <a:t>Nonhydrostatic</a:t>
            </a:r>
            <a:r>
              <a:rPr kumimoji="1" lang="en-US" altLang="zh-CN" sz="2800" dirty="0"/>
              <a:t> Atmospheric Dynamics</a:t>
            </a:r>
            <a:endParaRPr kumimoji="1" lang="zh-CN" altLang="en-US" sz="2800" dirty="0"/>
          </a:p>
        </p:txBody>
      </p:sp>
      <p:sp>
        <p:nvSpPr>
          <p:cNvPr id="3" name="内容占位符 2"/>
          <p:cNvSpPr>
            <a:spLocks noGrp="1"/>
          </p:cNvSpPr>
          <p:nvPr>
            <p:ph idx="1"/>
          </p:nvPr>
        </p:nvSpPr>
        <p:spPr/>
        <p:txBody>
          <a:bodyPr>
            <a:normAutofit/>
          </a:bodyPr>
          <a:lstStyle/>
          <a:p>
            <a:r>
              <a:rPr kumimoji="1" lang="en-US" altLang="zh-CN" sz="2000" dirty="0" smtClean="0">
                <a:solidFill>
                  <a:srgbClr val="FF0000"/>
                </a:solidFill>
              </a:rPr>
              <a:t>2016 ACM Gordon Bell Prize</a:t>
            </a:r>
            <a:r>
              <a:rPr kumimoji="1" lang="en-US" altLang="zh-CN" sz="2000" dirty="0" smtClean="0"/>
              <a:t> (Institute of Software, CAS)</a:t>
            </a:r>
          </a:p>
          <a:p>
            <a:pPr lvl="1">
              <a:lnSpc>
                <a:spcPct val="120000"/>
              </a:lnSpc>
            </a:pPr>
            <a:r>
              <a:rPr kumimoji="1" lang="en-US" altLang="zh-CN" sz="1800" dirty="0" smtClean="0"/>
              <a:t>Algorithm innovations on </a:t>
            </a:r>
            <a:r>
              <a:rPr kumimoji="1" lang="en-US" altLang="zh-CN" sz="1800" dirty="0" smtClean="0">
                <a:solidFill>
                  <a:srgbClr val="0000FF"/>
                </a:solidFill>
              </a:rPr>
              <a:t>many-core friendly fully implicit solver</a:t>
            </a:r>
          </a:p>
          <a:p>
            <a:pPr lvl="1">
              <a:lnSpc>
                <a:spcPct val="120000"/>
              </a:lnSpc>
            </a:pPr>
            <a:r>
              <a:rPr kumimoji="1" lang="en-US" altLang="zh-CN" sz="1800" dirty="0" smtClean="0"/>
              <a:t>Scaled to </a:t>
            </a:r>
            <a:r>
              <a:rPr kumimoji="1" lang="en-US" altLang="zh-CN" sz="1800" dirty="0" smtClean="0">
                <a:solidFill>
                  <a:srgbClr val="0000FF"/>
                </a:solidFill>
              </a:rPr>
              <a:t>10.6M cores</a:t>
            </a:r>
            <a:r>
              <a:rPr kumimoji="1" lang="en-US" altLang="zh-CN" sz="1800" dirty="0" smtClean="0"/>
              <a:t> on Sunway </a:t>
            </a:r>
            <a:r>
              <a:rPr kumimoji="1" lang="en-US" altLang="zh-CN" sz="1800" dirty="0" err="1" smtClean="0"/>
              <a:t>TaihuLight</a:t>
            </a:r>
            <a:r>
              <a:rPr kumimoji="1" lang="en-US" altLang="zh-CN" sz="1800" dirty="0" smtClean="0"/>
              <a:t> (</a:t>
            </a:r>
            <a:r>
              <a:rPr kumimoji="1" lang="en-US" altLang="zh-CN" sz="1800" dirty="0" err="1" smtClean="0"/>
              <a:t>cf</a:t>
            </a:r>
            <a:r>
              <a:rPr kumimoji="1" lang="en-US" altLang="zh-CN" sz="1800" dirty="0" smtClean="0"/>
              <a:t>: </a:t>
            </a:r>
            <a:r>
              <a:rPr kumimoji="1" lang="en-US" altLang="zh-CN" sz="1800" dirty="0" smtClean="0">
                <a:solidFill>
                  <a:schemeClr val="accent2">
                    <a:lumMod val="75000"/>
                  </a:schemeClr>
                </a:solidFill>
              </a:rPr>
              <a:t>1.6M cores</a:t>
            </a:r>
            <a:r>
              <a:rPr kumimoji="1" lang="en-US" altLang="zh-CN" sz="1800" dirty="0" smtClean="0"/>
              <a:t> in GB’15)</a:t>
            </a:r>
          </a:p>
          <a:p>
            <a:pPr lvl="1">
              <a:lnSpc>
                <a:spcPct val="120000"/>
              </a:lnSpc>
            </a:pPr>
            <a:r>
              <a:rPr kumimoji="1" lang="en-US" altLang="zh-CN" sz="1800" dirty="0" smtClean="0"/>
              <a:t>Sustained </a:t>
            </a:r>
            <a:r>
              <a:rPr kumimoji="1" lang="en-US" altLang="zh-CN" sz="1800" dirty="0" smtClean="0">
                <a:solidFill>
                  <a:srgbClr val="0000FF"/>
                </a:solidFill>
              </a:rPr>
              <a:t>7.95 DP-PF</a:t>
            </a:r>
            <a:r>
              <a:rPr kumimoji="1" lang="en-US" altLang="zh-CN" sz="1800" dirty="0" smtClean="0"/>
              <a:t> (</a:t>
            </a:r>
            <a:r>
              <a:rPr kumimoji="1" lang="en-US" altLang="zh-CN" sz="1800" dirty="0" err="1" smtClean="0"/>
              <a:t>cf</a:t>
            </a:r>
            <a:r>
              <a:rPr kumimoji="1" lang="en-US" altLang="zh-CN" sz="1800" dirty="0" smtClean="0"/>
              <a:t>: </a:t>
            </a:r>
            <a:r>
              <a:rPr kumimoji="1" lang="en-US" altLang="zh-CN" sz="1800" dirty="0" smtClean="0">
                <a:solidFill>
                  <a:srgbClr val="C55A11"/>
                </a:solidFill>
              </a:rPr>
              <a:t>0.69 DP-PF</a:t>
            </a:r>
            <a:r>
              <a:rPr kumimoji="1" lang="en-US" altLang="zh-CN" sz="1800" dirty="0" smtClean="0"/>
              <a:t> in GB’15)</a:t>
            </a:r>
          </a:p>
          <a:p>
            <a:pPr lvl="1">
              <a:lnSpc>
                <a:spcPct val="120000"/>
              </a:lnSpc>
            </a:pPr>
            <a:r>
              <a:rPr kumimoji="1" lang="en-US" altLang="zh-CN" sz="1800" dirty="0" smtClean="0"/>
              <a:t>At 488m-res with </a:t>
            </a:r>
            <a:r>
              <a:rPr kumimoji="1" lang="en-US" altLang="zh-CN" sz="1800" dirty="0" smtClean="0">
                <a:solidFill>
                  <a:srgbClr val="0000FF"/>
                </a:solidFill>
              </a:rPr>
              <a:t>772B DOFs </a:t>
            </a:r>
            <a:r>
              <a:rPr kumimoji="1" lang="en-US" altLang="zh-CN" sz="1800" dirty="0" smtClean="0"/>
              <a:t>(</a:t>
            </a:r>
            <a:r>
              <a:rPr kumimoji="1" lang="en-US" altLang="zh-CN" sz="1800" dirty="0" err="1" smtClean="0"/>
              <a:t>cf</a:t>
            </a:r>
            <a:r>
              <a:rPr kumimoji="1" lang="en-US" altLang="zh-CN" sz="1800" dirty="0" smtClean="0"/>
              <a:t>: </a:t>
            </a:r>
            <a:r>
              <a:rPr kumimoji="1" lang="en-US" altLang="zh-CN" sz="1800" dirty="0" smtClean="0">
                <a:solidFill>
                  <a:srgbClr val="C55A11"/>
                </a:solidFill>
              </a:rPr>
              <a:t>602B DOFs</a:t>
            </a:r>
            <a:r>
              <a:rPr kumimoji="1" lang="en-US" altLang="zh-CN" sz="1800" dirty="0" smtClean="0"/>
              <a:t> in GB’15)</a:t>
            </a:r>
            <a:endParaRPr kumimoji="1" lang="en-US" altLang="zh-CN" sz="1800" dirty="0" smtClean="0">
              <a:solidFill>
                <a:srgbClr val="0000FF"/>
              </a:solidFill>
            </a:endParaRPr>
          </a:p>
          <a:p>
            <a:pPr lvl="1">
              <a:lnSpc>
                <a:spcPct val="120000"/>
              </a:lnSpc>
            </a:pPr>
            <a:r>
              <a:rPr kumimoji="1" lang="en-US" altLang="zh-CN" sz="1800" dirty="0" smtClean="0"/>
              <a:t>Achieved </a:t>
            </a:r>
            <a:r>
              <a:rPr kumimoji="1" lang="en-US" altLang="zh-CN" sz="1800" dirty="0" smtClean="0">
                <a:solidFill>
                  <a:srgbClr val="0000FF"/>
                </a:solidFill>
              </a:rPr>
              <a:t>89.5X </a:t>
            </a:r>
            <a:r>
              <a:rPr kumimoji="1" lang="en-US" altLang="zh-CN" sz="1800" dirty="0" smtClean="0"/>
              <a:t>speedup to explicit solver ~ </a:t>
            </a:r>
            <a:r>
              <a:rPr kumimoji="1" lang="en-US" altLang="zh-CN" sz="1800" dirty="0" err="1" smtClean="0">
                <a:solidFill>
                  <a:srgbClr val="0000FF"/>
                </a:solidFill>
              </a:rPr>
              <a:t>Exa</a:t>
            </a:r>
            <a:r>
              <a:rPr kumimoji="1" lang="en-US" altLang="zh-CN" sz="1800" dirty="0" smtClean="0">
                <a:solidFill>
                  <a:srgbClr val="0000FF"/>
                </a:solidFill>
              </a:rPr>
              <a:t>-scale</a:t>
            </a:r>
            <a:r>
              <a:rPr kumimoji="1" lang="en-US" altLang="zh-CN" sz="1800" dirty="0" smtClean="0"/>
              <a:t> </a:t>
            </a:r>
            <a:r>
              <a:rPr kumimoji="1" lang="en-US" altLang="zh-CN" sz="1800" dirty="0" err="1" smtClean="0"/>
              <a:t>perf</a:t>
            </a:r>
            <a:r>
              <a:rPr kumimoji="1" lang="en-US" altLang="zh-CN" sz="1800" dirty="0" smtClean="0"/>
              <a:t> in explicit</a:t>
            </a:r>
            <a:endParaRPr kumimoji="1" lang="en-US" altLang="zh-CN" sz="1400" dirty="0" smtClean="0"/>
          </a:p>
          <a:p>
            <a:endParaRPr kumimoji="1" lang="zh-CN" altLang="en-US" sz="2800" dirty="0"/>
          </a:p>
        </p:txBody>
      </p:sp>
      <p:pic>
        <p:nvPicPr>
          <p:cNvPr id="4" name="Picture 2"/>
          <p:cNvPicPr>
            <a:picLocks noChangeAspect="1" noChangeArrowheads="1"/>
          </p:cNvPicPr>
          <p:nvPr/>
        </p:nvPicPr>
        <p:blipFill rotWithShape="1">
          <a:blip r:embed="rId2" cstate="print"/>
          <a:srcRect t="48237"/>
          <a:stretch/>
        </p:blipFill>
        <p:spPr bwMode="auto">
          <a:xfrm>
            <a:off x="3444714" y="4713791"/>
            <a:ext cx="5715040" cy="1885912"/>
          </a:xfrm>
          <a:prstGeom prst="rect">
            <a:avLst/>
          </a:prstGeom>
          <a:noFill/>
          <a:ln w="9525">
            <a:noFill/>
            <a:miter lim="800000"/>
            <a:headEnd/>
            <a:tailEnd/>
          </a:ln>
          <a:effectLst/>
        </p:spPr>
      </p:pic>
      <p:pic>
        <p:nvPicPr>
          <p:cNvPr id="5" name="图片 4" descr="weak-scaling.pdf"/>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1601" y="4683026"/>
            <a:ext cx="3425560" cy="1965013"/>
          </a:xfrm>
          <a:prstGeom prst="rect">
            <a:avLst/>
          </a:prstGeom>
        </p:spPr>
      </p:pic>
    </p:spTree>
    <p:extLst>
      <p:ext uri="{BB962C8B-B14F-4D97-AF65-F5344CB8AC3E}">
        <p14:creationId xmlns="" xmlns:p14="http://schemas.microsoft.com/office/powerpoint/2010/main" val="3955734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7532910" cy="525580"/>
          </a:xfrm>
        </p:spPr>
        <p:txBody>
          <a:bodyPr>
            <a:normAutofit fontScale="90000"/>
          </a:bodyPr>
          <a:lstStyle/>
          <a:p>
            <a:r>
              <a:rPr lang="en-US" altLang="zh-CN" sz="4000" dirty="0" smtClean="0">
                <a:solidFill>
                  <a:schemeClr val="accent4"/>
                </a:solidFill>
              </a:rPr>
              <a:t>4.2.2 Meteorological </a:t>
            </a:r>
            <a:r>
              <a:rPr lang="en-US" altLang="zh-CN" sz="4000" dirty="0" smtClean="0">
                <a:solidFill>
                  <a:schemeClr val="accent4"/>
                </a:solidFill>
              </a:rPr>
              <a:t>Simulations</a:t>
            </a:r>
            <a:endParaRPr lang="zh-CN" altLang="en-US" sz="4000" dirty="0">
              <a:solidFill>
                <a:schemeClr val="accent4"/>
              </a:solidFill>
            </a:endParaRPr>
          </a:p>
        </p:txBody>
      </p:sp>
      <p:sp>
        <p:nvSpPr>
          <p:cNvPr id="3" name="内容占位符 2"/>
          <p:cNvSpPr>
            <a:spLocks noGrp="1"/>
          </p:cNvSpPr>
          <p:nvPr>
            <p:ph idx="1"/>
          </p:nvPr>
        </p:nvSpPr>
        <p:spPr/>
        <p:txBody>
          <a:bodyPr>
            <a:normAutofit/>
          </a:bodyPr>
          <a:lstStyle/>
          <a:p>
            <a:r>
              <a:rPr lang="en-US" altLang="zh-CN" sz="2000" dirty="0" smtClean="0"/>
              <a:t>CMA Unified Atmospheric Chemistry Environment CUACE/Dust</a:t>
            </a:r>
          </a:p>
          <a:p>
            <a:pPr lvl="1"/>
            <a:r>
              <a:rPr lang="en-US" altLang="zh-CN" sz="1400" dirty="0" smtClean="0">
                <a:latin typeface="Arial" pitchFamily="34" charset="0"/>
                <a:cs typeface="Arial" pitchFamily="34" charset="0"/>
              </a:rPr>
              <a:t>Analyzing the atmosphere changes in China</a:t>
            </a:r>
          </a:p>
          <a:p>
            <a:pPr lvl="1"/>
            <a:r>
              <a:rPr lang="en-US" altLang="zh-CN" sz="1400" dirty="0" smtClean="0">
                <a:latin typeface="Arial" pitchFamily="34" charset="0"/>
                <a:cs typeface="Arial" pitchFamily="34" charset="0"/>
              </a:rPr>
              <a:t>Our work is parallel, coupling with MM5, and performance optimization, 3dvar data assimilation software package</a:t>
            </a:r>
          </a:p>
          <a:p>
            <a:pPr lvl="1"/>
            <a:r>
              <a:rPr lang="en-US" altLang="zh-CN" sz="1400" dirty="0" smtClean="0">
                <a:latin typeface="Arial" pitchFamily="34" charset="0"/>
                <a:cs typeface="Arial" pitchFamily="34" charset="0"/>
              </a:rPr>
              <a:t>CUACE-dust has been used for real time forecasting in CMA.(72 hours, 2times every day)</a:t>
            </a:r>
          </a:p>
          <a:p>
            <a:pPr lvl="1"/>
            <a:r>
              <a:rPr lang="en-US" altLang="zh-CN" sz="1400" dirty="0" smtClean="0">
                <a:latin typeface="Arial" pitchFamily="34" charset="0"/>
                <a:cs typeface="Arial" pitchFamily="34" charset="0"/>
              </a:rPr>
              <a:t>Surface dust outbreak, dust transport, cohesion, sedimentation, cleanup procedure </a:t>
            </a:r>
          </a:p>
          <a:p>
            <a:pPr lvl="1"/>
            <a:r>
              <a:rPr lang="en-US" altLang="zh-CN" sz="1400" dirty="0" smtClean="0">
                <a:latin typeface="Arial" pitchFamily="34" charset="0"/>
                <a:cs typeface="Arial" pitchFamily="34" charset="0"/>
              </a:rPr>
              <a:t>Good accuracy and has greatly reduced losses from atmospheric hazards</a:t>
            </a:r>
          </a:p>
          <a:p>
            <a:endParaRPr lang="zh-CN" altLang="en-US" sz="2000" dirty="0"/>
          </a:p>
        </p:txBody>
      </p:sp>
      <p:graphicFrame>
        <p:nvGraphicFramePr>
          <p:cNvPr id="51202" name="Object 2"/>
          <p:cNvGraphicFramePr>
            <a:graphicFrameLocks noChangeAspect="1"/>
          </p:cNvGraphicFramePr>
          <p:nvPr/>
        </p:nvGraphicFramePr>
        <p:xfrm>
          <a:off x="4572000" y="3962400"/>
          <a:ext cx="4572000" cy="2895600"/>
        </p:xfrm>
        <a:graphic>
          <a:graphicData uri="http://schemas.openxmlformats.org/presentationml/2006/ole">
            <p:oleObj spid="_x0000_s3346" name="Photo Editor 照片" r:id="rId3" imgW="9792549" imgH="6058425" progId="">
              <p:embed/>
            </p:oleObj>
          </a:graphicData>
        </a:graphic>
      </p:graphicFrame>
      <p:graphicFrame>
        <p:nvGraphicFramePr>
          <p:cNvPr id="51203" name="Object 3"/>
          <p:cNvGraphicFramePr>
            <a:graphicFrameLocks noChangeAspect="1"/>
          </p:cNvGraphicFramePr>
          <p:nvPr/>
        </p:nvGraphicFramePr>
        <p:xfrm>
          <a:off x="0" y="3935414"/>
          <a:ext cx="4572000" cy="2922587"/>
        </p:xfrm>
        <a:graphic>
          <a:graphicData uri="http://schemas.openxmlformats.org/presentationml/2006/ole">
            <p:oleObj spid="_x0000_s3347" name="Photo Editor 照片" r:id="rId4" imgW="9792549" imgH="6058425"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test"/>
          <p:cNvPicPr>
            <a:picLocks noChangeAspect="1"/>
          </p:cNvPicPr>
          <p:nvPr/>
        </p:nvPicPr>
        <p:blipFill>
          <a:blip r:embed="rId2" cstate="print"/>
          <a:srcRect/>
          <a:stretch>
            <a:fillRect/>
          </a:stretch>
        </p:blipFill>
        <p:spPr>
          <a:xfrm>
            <a:off x="5523230" y="4146874"/>
            <a:ext cx="3116714" cy="2305448"/>
          </a:xfrm>
          <a:prstGeom prst="rect">
            <a:avLst/>
          </a:prstGeom>
        </p:spPr>
      </p:pic>
      <p:pic>
        <p:nvPicPr>
          <p:cNvPr id="15" name="图片 14"/>
          <p:cNvPicPr>
            <a:picLocks noChangeAspect="1"/>
          </p:cNvPicPr>
          <p:nvPr/>
        </p:nvPicPr>
        <p:blipFill>
          <a:blip r:embed="rId3" cstate="print">
            <a:extLst>
              <a:ext uri="{28A0092B-C50C-407E-A947-70E740481C1C}">
                <a14:useLocalDpi xmlns="" xmlns:a14="http://schemas.microsoft.com/office/drawing/2010/main" val="0"/>
              </a:ext>
            </a:extLst>
          </a:blip>
          <a:srcRect l="10381" r="5997"/>
          <a:stretch>
            <a:fillRect/>
          </a:stretch>
        </p:blipFill>
        <p:spPr bwMode="auto">
          <a:xfrm>
            <a:off x="5868144" y="1187828"/>
            <a:ext cx="2771800" cy="2154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6744" y="1198131"/>
            <a:ext cx="2310080" cy="2144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5" cstate="print"/>
          <a:srcRect/>
          <a:stretch>
            <a:fillRect/>
          </a:stretch>
        </p:blipFill>
        <p:spPr bwMode="auto">
          <a:xfrm>
            <a:off x="648072" y="1198026"/>
            <a:ext cx="2411760" cy="2144564"/>
          </a:xfrm>
          <a:prstGeom prst="rect">
            <a:avLst/>
          </a:prstGeom>
          <a:noFill/>
          <a:ln w="9525">
            <a:noFill/>
            <a:miter lim="800000"/>
            <a:headEnd/>
            <a:tailEnd/>
          </a:ln>
        </p:spPr>
      </p:pic>
      <p:sp>
        <p:nvSpPr>
          <p:cNvPr id="18" name="圆角矩形 17"/>
          <p:cNvSpPr/>
          <p:nvPr/>
        </p:nvSpPr>
        <p:spPr>
          <a:xfrm>
            <a:off x="323528" y="3342589"/>
            <a:ext cx="8316416" cy="6299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华文楷体" pitchFamily="2" charset="-122"/>
                <a:ea typeface="华文楷体" pitchFamily="2" charset="-122"/>
              </a:rPr>
              <a:t>Aerodynamic Computation</a:t>
            </a:r>
          </a:p>
        </p:txBody>
      </p:sp>
      <p:pic>
        <p:nvPicPr>
          <p:cNvPr id="19" name="Picture 7" descr="export2-color"/>
          <p:cNvPicPr>
            <a:picLocks noChangeAspect="1" noChangeArrowheads="1"/>
          </p:cNvPicPr>
          <p:nvPr/>
        </p:nvPicPr>
        <p:blipFill>
          <a:blip r:embed="rId6" cstate="print"/>
          <a:srcRect/>
          <a:stretch>
            <a:fillRect/>
          </a:stretch>
        </p:blipFill>
        <p:spPr bwMode="auto">
          <a:xfrm>
            <a:off x="497937" y="4544429"/>
            <a:ext cx="2276601" cy="2066210"/>
          </a:xfrm>
          <a:prstGeom prst="rect">
            <a:avLst/>
          </a:prstGeom>
          <a:noFill/>
          <a:ln w="9525">
            <a:noFill/>
            <a:miter lim="800000"/>
            <a:headEnd/>
            <a:tailEnd/>
          </a:ln>
        </p:spPr>
      </p:pic>
      <p:sp>
        <p:nvSpPr>
          <p:cNvPr id="20" name="TextBox 19"/>
          <p:cNvSpPr txBox="1"/>
          <p:nvPr/>
        </p:nvSpPr>
        <p:spPr>
          <a:xfrm>
            <a:off x="714348" y="285728"/>
            <a:ext cx="6500858" cy="738664"/>
          </a:xfrm>
          <a:prstGeom prst="rect">
            <a:avLst/>
          </a:prstGeom>
          <a:noFill/>
        </p:spPr>
        <p:txBody>
          <a:bodyPr wrap="square" rtlCol="0">
            <a:spAutoFit/>
          </a:bodyPr>
          <a:lstStyle/>
          <a:p>
            <a:pPr marL="742950" indent="-742950">
              <a:lnSpc>
                <a:spcPct val="150000"/>
              </a:lnSpc>
              <a:defRPr/>
            </a:pPr>
            <a:r>
              <a:rPr lang="en-US" altLang="zh-CN" sz="2800" b="1" dirty="0" smtClean="0">
                <a:solidFill>
                  <a:srgbClr val="0070C0"/>
                </a:solidFill>
                <a:latin typeface="微软雅黑" pitchFamily="34" charset="-122"/>
                <a:ea typeface="微软雅黑" pitchFamily="34" charset="-122"/>
                <a:cs typeface="+mj-cs"/>
              </a:rPr>
              <a:t>4.3 CCFD-  </a:t>
            </a:r>
            <a:r>
              <a:rPr lang="en-US" altLang="zh-CN" sz="2800" b="1" dirty="0">
                <a:solidFill>
                  <a:srgbClr val="0070C0"/>
                </a:solidFill>
                <a:latin typeface="微软雅黑" pitchFamily="34" charset="-122"/>
                <a:ea typeface="微软雅黑" pitchFamily="34" charset="-122"/>
                <a:cs typeface="+mj-cs"/>
              </a:rPr>
              <a:t>parallel CFD software</a:t>
            </a:r>
          </a:p>
        </p:txBody>
      </p:sp>
      <p:pic>
        <p:nvPicPr>
          <p:cNvPr id="21"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627784" y="4725144"/>
            <a:ext cx="2959040" cy="17281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圆角矩形 21"/>
          <p:cNvSpPr/>
          <p:nvPr/>
        </p:nvSpPr>
        <p:spPr>
          <a:xfrm>
            <a:off x="5292080" y="3987363"/>
            <a:ext cx="3347864" cy="56496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华文楷体" pitchFamily="2" charset="-122"/>
                <a:ea typeface="华文楷体" pitchFamily="2" charset="-122"/>
              </a:rPr>
              <a:t>Aeroelastic Flutter</a:t>
            </a:r>
            <a:endParaRPr lang="en-US" sz="2000" b="1" dirty="0"/>
          </a:p>
        </p:txBody>
      </p:sp>
      <p:sp>
        <p:nvSpPr>
          <p:cNvPr id="23" name="圆角矩形 22"/>
          <p:cNvSpPr/>
          <p:nvPr/>
        </p:nvSpPr>
        <p:spPr>
          <a:xfrm>
            <a:off x="323528" y="3987363"/>
            <a:ext cx="4968553" cy="5649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华文楷体" pitchFamily="2" charset="-122"/>
                <a:ea typeface="华文楷体" pitchFamily="2" charset="-122"/>
              </a:rPr>
              <a:t>Multi-Body Separation</a:t>
            </a:r>
            <a:endParaRPr lang="en-US" sz="2000" b="1" dirty="0"/>
          </a:p>
        </p:txBody>
      </p:sp>
    </p:spTree>
    <p:extLst>
      <p:ext uri="{BB962C8B-B14F-4D97-AF65-F5344CB8AC3E}">
        <p14:creationId xmlns="" xmlns:p14="http://schemas.microsoft.com/office/powerpoint/2010/main" val="13389564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1"/>
          <p:cNvSpPr>
            <a:spLocks noGrp="1"/>
          </p:cNvSpPr>
          <p:nvPr>
            <p:ph type="title"/>
          </p:nvPr>
        </p:nvSpPr>
        <p:spPr>
          <a:xfrm>
            <a:off x="457200" y="318254"/>
            <a:ext cx="8229600" cy="1143000"/>
          </a:xfrm>
        </p:spPr>
        <p:txBody>
          <a:bodyPr>
            <a:normAutofit/>
          </a:bodyPr>
          <a:lstStyle/>
          <a:p>
            <a:r>
              <a:rPr lang="en-US" altLang="zh-CN" sz="2800" b="1" dirty="0" smtClean="0">
                <a:solidFill>
                  <a:srgbClr val="0070C0"/>
                </a:solidFill>
                <a:latin typeface="微软雅黑" pitchFamily="34" charset="-122"/>
                <a:ea typeface="微软雅黑" pitchFamily="34" charset="-122"/>
              </a:rPr>
              <a:t>4.4 </a:t>
            </a:r>
            <a:r>
              <a:rPr lang="en-US" altLang="zh-CN" sz="2800" b="1" dirty="0" err="1" smtClean="0">
                <a:solidFill>
                  <a:srgbClr val="0070C0"/>
                </a:solidFill>
                <a:latin typeface="微软雅黑" pitchFamily="34" charset="-122"/>
                <a:ea typeface="微软雅黑" pitchFamily="34" charset="-122"/>
              </a:rPr>
              <a:t>SC_Tangram</a:t>
            </a:r>
            <a:r>
              <a:rPr lang="en-US" altLang="zh-CN" sz="2800" b="1" dirty="0">
                <a:solidFill>
                  <a:srgbClr val="0070C0"/>
                </a:solidFill>
                <a:latin typeface="微软雅黑" pitchFamily="34" charset="-122"/>
                <a:ea typeface="微软雅黑" pitchFamily="34" charset="-122"/>
              </a:rPr>
              <a:t>: a Charm++-Based Parallel Framework for Cosmological Simulations </a:t>
            </a:r>
            <a:endParaRPr lang="zh-CN" altLang="en-US" sz="2800" b="1" dirty="0">
              <a:solidFill>
                <a:srgbClr val="0070C0"/>
              </a:solidFill>
              <a:latin typeface="微软雅黑" pitchFamily="34" charset="-122"/>
              <a:ea typeface="微软雅黑" pitchFamily="34" charset="-122"/>
            </a:endParaRPr>
          </a:p>
        </p:txBody>
      </p:sp>
      <p:graphicFrame>
        <p:nvGraphicFramePr>
          <p:cNvPr id="1026" name="Object 2"/>
          <p:cNvGraphicFramePr>
            <a:graphicFrameLocks noChangeAspect="1"/>
          </p:cNvGraphicFramePr>
          <p:nvPr>
            <p:extLst>
              <p:ext uri="{D42A27DB-BD31-4B8C-83A1-F6EECF244321}">
                <p14:modId xmlns="" xmlns:p14="http://schemas.microsoft.com/office/powerpoint/2010/main" val="4198590003"/>
              </p:ext>
            </p:extLst>
          </p:nvPr>
        </p:nvGraphicFramePr>
        <p:xfrm>
          <a:off x="475530" y="2392085"/>
          <a:ext cx="5608638" cy="3384550"/>
        </p:xfrm>
        <a:graphic>
          <a:graphicData uri="http://schemas.openxmlformats.org/presentationml/2006/ole">
            <p:oleObj spid="_x0000_s5258" name="文档" r:id="rId3" imgW="2946292" imgH="1777935" progId="Word.Document.12">
              <p:embed/>
            </p:oleObj>
          </a:graphicData>
        </a:graphic>
      </p:graphicFrame>
      <p:sp>
        <p:nvSpPr>
          <p:cNvPr id="7" name="TextBox 7"/>
          <p:cNvSpPr txBox="1"/>
          <p:nvPr/>
        </p:nvSpPr>
        <p:spPr>
          <a:xfrm>
            <a:off x="6300192" y="2291733"/>
            <a:ext cx="2664468" cy="25832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defTabSz="584200" fontAlgn="auto" latinLnBrk="1" hangingPunct="0">
              <a:lnSpc>
                <a:spcPct val="130000"/>
              </a:lnSpc>
              <a:spcBef>
                <a:spcPts val="0"/>
              </a:spcBef>
              <a:spcAft>
                <a:spcPts val="0"/>
              </a:spcAft>
              <a:defRPr/>
            </a:pPr>
            <a:r>
              <a:rPr lang="en-US" altLang="zh-CN" sz="1600" dirty="0">
                <a:solidFill>
                  <a:srgbClr val="000000"/>
                </a:solidFill>
                <a:latin typeface="Microsoft Sans Serif"/>
                <a:cs typeface="Microsoft Sans Serif"/>
                <a:sym typeface="Gill Sans"/>
              </a:rPr>
              <a:t>1. Modularity</a:t>
            </a:r>
          </a:p>
          <a:p>
            <a:pPr defTabSz="584200" fontAlgn="auto" latinLnBrk="1" hangingPunct="0">
              <a:lnSpc>
                <a:spcPct val="130000"/>
              </a:lnSpc>
              <a:spcBef>
                <a:spcPts val="0"/>
              </a:spcBef>
              <a:spcAft>
                <a:spcPts val="0"/>
              </a:spcAft>
              <a:defRPr/>
            </a:pPr>
            <a:r>
              <a:rPr lang="en-US" altLang="zh-CN" sz="1200" dirty="0">
                <a:solidFill>
                  <a:srgbClr val="000000"/>
                </a:solidFill>
                <a:latin typeface="Microsoft Sans Serif"/>
                <a:cs typeface="Microsoft Sans Serif"/>
              </a:rPr>
              <a:t>	componentization</a:t>
            </a:r>
          </a:p>
          <a:p>
            <a:pPr defTabSz="584200" latinLnBrk="1" hangingPunct="0">
              <a:lnSpc>
                <a:spcPct val="130000"/>
              </a:lnSpc>
              <a:defRPr/>
            </a:pPr>
            <a:r>
              <a:rPr lang="en-US" altLang="zh-CN" sz="1200" dirty="0">
                <a:solidFill>
                  <a:srgbClr val="000000"/>
                </a:solidFill>
                <a:latin typeface="Microsoft Sans Serif"/>
                <a:cs typeface="Microsoft Sans Serif"/>
              </a:rPr>
              <a:t>	</a:t>
            </a:r>
            <a:r>
              <a:rPr lang="en-US" altLang="zh-CN" sz="1200" dirty="0"/>
              <a:t>collaboration</a:t>
            </a:r>
            <a:endParaRPr lang="en-US" altLang="zh-CN" sz="1200" dirty="0">
              <a:solidFill>
                <a:srgbClr val="000000"/>
              </a:solidFill>
              <a:latin typeface="Microsoft Sans Serif"/>
              <a:cs typeface="Microsoft Sans Serif"/>
            </a:endParaRPr>
          </a:p>
          <a:p>
            <a:pPr defTabSz="584200" fontAlgn="auto" latinLnBrk="1" hangingPunct="0">
              <a:lnSpc>
                <a:spcPct val="130000"/>
              </a:lnSpc>
              <a:spcBef>
                <a:spcPts val="0"/>
              </a:spcBef>
              <a:spcAft>
                <a:spcPts val="0"/>
              </a:spcAft>
              <a:defRPr/>
            </a:pPr>
            <a:r>
              <a:rPr lang="en-US" sz="1600" dirty="0">
                <a:solidFill>
                  <a:srgbClr val="000000"/>
                </a:solidFill>
                <a:latin typeface="Microsoft Sans Serif"/>
                <a:cs typeface="Microsoft Sans Serif"/>
                <a:sym typeface="Gill Sans"/>
              </a:rPr>
              <a:t>2. </a:t>
            </a:r>
            <a:r>
              <a:rPr lang="en-US" altLang="zh-CN" sz="1600" dirty="0">
                <a:solidFill>
                  <a:srgbClr val="000000"/>
                </a:solidFill>
                <a:latin typeface="Microsoft Sans Serif"/>
                <a:cs typeface="Microsoft Sans Serif"/>
                <a:sym typeface="Gill Sans"/>
              </a:rPr>
              <a:t>Runtime</a:t>
            </a:r>
            <a:r>
              <a:rPr lang="zh-CN" altLang="en-US" sz="1600" dirty="0">
                <a:solidFill>
                  <a:srgbClr val="000000"/>
                </a:solidFill>
                <a:latin typeface="Microsoft Sans Serif"/>
                <a:cs typeface="Microsoft Sans Serif"/>
                <a:sym typeface="Gill Sans"/>
              </a:rPr>
              <a:t> </a:t>
            </a:r>
            <a:r>
              <a:rPr lang="en-US" altLang="zh-CN" sz="1600" dirty="0" err="1">
                <a:solidFill>
                  <a:srgbClr val="000000"/>
                </a:solidFill>
                <a:latin typeface="Microsoft Sans Serif"/>
                <a:cs typeface="Microsoft Sans Serif"/>
                <a:sym typeface="Gill Sans"/>
              </a:rPr>
              <a:t>Adaptivity</a:t>
            </a:r>
            <a:endParaRPr lang="en-US" sz="1600" dirty="0">
              <a:solidFill>
                <a:srgbClr val="000000"/>
              </a:solidFill>
              <a:latin typeface="Microsoft Sans Serif"/>
              <a:cs typeface="Microsoft Sans Serif"/>
              <a:sym typeface="Gill Sans"/>
            </a:endParaRPr>
          </a:p>
          <a:p>
            <a:pPr defTabSz="584200" fontAlgn="auto" latinLnBrk="1" hangingPunct="0">
              <a:lnSpc>
                <a:spcPct val="130000"/>
              </a:lnSpc>
              <a:spcBef>
                <a:spcPts val="0"/>
              </a:spcBef>
              <a:spcAft>
                <a:spcPts val="0"/>
              </a:spcAft>
              <a:defRPr/>
            </a:pPr>
            <a:r>
              <a:rPr lang="en-US" sz="12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Fault</a:t>
            </a:r>
            <a:r>
              <a:rPr lang="zh-CN" altLang="en-US" sz="12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Tolerance</a:t>
            </a:r>
          </a:p>
          <a:p>
            <a:pPr defTabSz="584200" fontAlgn="auto" latinLnBrk="1" hangingPunct="0">
              <a:lnSpc>
                <a:spcPct val="130000"/>
              </a:lnSpc>
              <a:spcBef>
                <a:spcPts val="0"/>
              </a:spcBef>
              <a:spcAft>
                <a:spcPts val="0"/>
              </a:spcAft>
              <a:defRPr/>
            </a:pPr>
            <a:r>
              <a:rPr lang="en-US" sz="12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Load</a:t>
            </a:r>
            <a:r>
              <a:rPr lang="zh-CN" altLang="en-US" sz="12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Balance</a:t>
            </a:r>
            <a:endParaRPr lang="en-US" sz="1200" dirty="0">
              <a:solidFill>
                <a:srgbClr val="000000"/>
              </a:solidFill>
              <a:latin typeface="Microsoft Sans Serif"/>
              <a:cs typeface="Microsoft Sans Serif"/>
            </a:endParaRPr>
          </a:p>
          <a:p>
            <a:pPr defTabSz="584200" fontAlgn="auto" latinLnBrk="1" hangingPunct="0">
              <a:lnSpc>
                <a:spcPct val="130000"/>
              </a:lnSpc>
              <a:spcBef>
                <a:spcPts val="0"/>
              </a:spcBef>
              <a:spcAft>
                <a:spcPts val="0"/>
              </a:spcAft>
              <a:defRPr/>
            </a:pPr>
            <a:r>
              <a:rPr lang="en-US" sz="1600" dirty="0">
                <a:solidFill>
                  <a:srgbClr val="000000"/>
                </a:solidFill>
                <a:latin typeface="Microsoft Sans Serif"/>
                <a:cs typeface="Microsoft Sans Serif"/>
                <a:sym typeface="Gill Sans"/>
              </a:rPr>
              <a:t>3. </a:t>
            </a:r>
            <a:r>
              <a:rPr lang="en-US" altLang="zh-CN" sz="1600" dirty="0">
                <a:solidFill>
                  <a:srgbClr val="000000"/>
                </a:solidFill>
                <a:latin typeface="Microsoft Sans Serif"/>
                <a:cs typeface="Microsoft Sans Serif"/>
                <a:sym typeface="Gill Sans"/>
              </a:rPr>
              <a:t>Domain</a:t>
            </a:r>
            <a:r>
              <a:rPr lang="zh-CN" altLang="en-US" sz="1600" dirty="0">
                <a:solidFill>
                  <a:srgbClr val="000000"/>
                </a:solidFill>
                <a:latin typeface="Microsoft Sans Serif"/>
                <a:cs typeface="Microsoft Sans Serif"/>
                <a:sym typeface="Gill Sans"/>
              </a:rPr>
              <a:t> </a:t>
            </a:r>
            <a:r>
              <a:rPr lang="en-US" altLang="zh-CN" sz="1600" dirty="0">
                <a:solidFill>
                  <a:srgbClr val="000000"/>
                </a:solidFill>
                <a:latin typeface="Microsoft Sans Serif"/>
                <a:cs typeface="Microsoft Sans Serif"/>
                <a:sym typeface="Gill Sans"/>
              </a:rPr>
              <a:t>Specification</a:t>
            </a:r>
            <a:endParaRPr lang="en-US" sz="1600" dirty="0">
              <a:solidFill>
                <a:srgbClr val="000000"/>
              </a:solidFill>
              <a:latin typeface="Microsoft Sans Serif"/>
              <a:cs typeface="Microsoft Sans Serif"/>
              <a:sym typeface="Gill Sans"/>
            </a:endParaRPr>
          </a:p>
          <a:p>
            <a:pPr defTabSz="584200" fontAlgn="auto" latinLnBrk="1" hangingPunct="0">
              <a:lnSpc>
                <a:spcPct val="130000"/>
              </a:lnSpc>
              <a:spcBef>
                <a:spcPts val="0"/>
              </a:spcBef>
              <a:spcAft>
                <a:spcPts val="0"/>
              </a:spcAft>
              <a:defRPr/>
            </a:pPr>
            <a:r>
              <a:rPr lang="en-US" sz="16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Cosmological</a:t>
            </a:r>
            <a:r>
              <a:rPr lang="zh-CN" altLang="en-US" sz="1200" dirty="0">
                <a:solidFill>
                  <a:srgbClr val="000000"/>
                </a:solidFill>
                <a:latin typeface="Microsoft Sans Serif"/>
                <a:cs typeface="Microsoft Sans Serif"/>
              </a:rPr>
              <a:t> </a:t>
            </a:r>
            <a:r>
              <a:rPr lang="en-US" altLang="zh-CN" sz="1200" dirty="0">
                <a:solidFill>
                  <a:srgbClr val="000000"/>
                </a:solidFill>
                <a:latin typeface="Microsoft Sans Serif"/>
                <a:cs typeface="Microsoft Sans Serif"/>
              </a:rPr>
              <a:t>hydrodynamics</a:t>
            </a:r>
          </a:p>
          <a:p>
            <a:pPr defTabSz="584200" fontAlgn="auto" latinLnBrk="1" hangingPunct="0">
              <a:lnSpc>
                <a:spcPct val="130000"/>
              </a:lnSpc>
              <a:spcBef>
                <a:spcPts val="0"/>
              </a:spcBef>
              <a:spcAft>
                <a:spcPts val="0"/>
              </a:spcAft>
              <a:defRPr/>
            </a:pPr>
            <a:r>
              <a:rPr lang="en-US" sz="1200" dirty="0">
                <a:solidFill>
                  <a:srgbClr val="000000"/>
                </a:solidFill>
                <a:latin typeface="Microsoft Sans Serif"/>
                <a:cs typeface="Microsoft Sans Serif"/>
                <a:sym typeface="Gill Sans"/>
              </a:rPr>
              <a:t>	</a:t>
            </a:r>
            <a:r>
              <a:rPr lang="en-US" altLang="zh-CN" sz="1200" dirty="0">
                <a:solidFill>
                  <a:srgbClr val="000000"/>
                </a:solidFill>
                <a:latin typeface="Microsoft Sans Serif"/>
                <a:cs typeface="Microsoft Sans Serif"/>
                <a:sym typeface="Gill Sans"/>
              </a:rPr>
              <a:t>N-body</a:t>
            </a:r>
            <a:endParaRPr lang="en-US" sz="1200" dirty="0">
              <a:solidFill>
                <a:srgbClr val="000000"/>
              </a:solidFill>
              <a:latin typeface="Microsoft Sans Serif"/>
              <a:cs typeface="Microsoft Sans Serif"/>
              <a:sym typeface="Gill Sans"/>
            </a:endParaRPr>
          </a:p>
        </p:txBody>
      </p:sp>
      <p:sp>
        <p:nvSpPr>
          <p:cNvPr id="8" name="矩形 7"/>
          <p:cNvSpPr/>
          <p:nvPr/>
        </p:nvSpPr>
        <p:spPr>
          <a:xfrm>
            <a:off x="971550" y="5762060"/>
            <a:ext cx="2934521" cy="276999"/>
          </a:xfrm>
          <a:prstGeom prst="rect">
            <a:avLst/>
          </a:prstGeom>
        </p:spPr>
        <p:txBody>
          <a:bodyPr wrap="none">
            <a:spAutoFit/>
          </a:bodyPr>
          <a:lstStyle/>
          <a:p>
            <a:pPr>
              <a:defRPr/>
            </a:pPr>
            <a:r>
              <a:rPr lang="en-US" altLang="zh-CN" sz="1200" cap="small" dirty="0"/>
              <a:t>Figure 1. Multi-Layers design</a:t>
            </a:r>
            <a:r>
              <a:rPr lang="zh-CN" altLang="en-US" sz="1200" cap="small" dirty="0"/>
              <a:t> </a:t>
            </a:r>
            <a:r>
              <a:rPr lang="en-US" altLang="zh-CN" sz="1200" cap="small" dirty="0"/>
              <a:t>of SC_Tangram</a:t>
            </a:r>
            <a:r>
              <a:rPr lang="zh-CN" altLang="zh-CN" sz="1200" dirty="0"/>
              <a:t> </a:t>
            </a:r>
            <a:endParaRPr lang="zh-CN" altLang="en-US" sz="1200" dirty="0"/>
          </a:p>
        </p:txBody>
      </p:sp>
      <p:sp>
        <p:nvSpPr>
          <p:cNvPr id="1030" name="矩形 9"/>
          <p:cNvSpPr>
            <a:spLocks noChangeArrowheads="1"/>
          </p:cNvSpPr>
          <p:nvPr/>
        </p:nvSpPr>
        <p:spPr bwMode="auto">
          <a:xfrm>
            <a:off x="179512" y="1614398"/>
            <a:ext cx="853472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lvl="1" eaLnBrk="1" hangingPunct="1">
              <a:buFont typeface="Arial" pitchFamily="34" charset="0"/>
              <a:buChar char="•"/>
            </a:pPr>
            <a:r>
              <a:rPr lang="en-US" altLang="zh-CN" sz="1400" b="1" dirty="0"/>
              <a:t>Hide complex parallel technologies.</a:t>
            </a:r>
          </a:p>
          <a:p>
            <a:pPr lvl="1" eaLnBrk="1" hangingPunct="1">
              <a:buFont typeface="Arial" pitchFamily="34" charset="0"/>
              <a:buChar char="•"/>
            </a:pPr>
            <a:r>
              <a:rPr lang="en-US" altLang="zh-CN" sz="1400" b="1" dirty="0"/>
              <a:t>Provide a platform for composing components together into a complex application.</a:t>
            </a:r>
            <a:r>
              <a:rPr lang="zh-CN" altLang="zh-CN" sz="1400" dirty="0"/>
              <a:t> </a:t>
            </a:r>
            <a:endParaRPr lang="zh-CN" altLang="en-US" sz="1400" dirty="0"/>
          </a:p>
        </p:txBody>
      </p:sp>
    </p:spTree>
    <p:extLst>
      <p:ext uri="{BB962C8B-B14F-4D97-AF65-F5344CB8AC3E}">
        <p14:creationId xmlns="" xmlns:p14="http://schemas.microsoft.com/office/powerpoint/2010/main" val="156277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a:spLocks noChangeArrowheads="1"/>
          </p:cNvSpPr>
          <p:nvPr/>
        </p:nvSpPr>
        <p:spPr bwMode="auto">
          <a:xfrm>
            <a:off x="395290" y="3069629"/>
            <a:ext cx="45370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buClr>
                <a:schemeClr val="hlink"/>
              </a:buClr>
              <a:buSzPct val="100000"/>
              <a:buFont typeface="Wingdings" pitchFamily="2" charset="2"/>
              <a:buChar char="u"/>
            </a:pPr>
            <a:r>
              <a:rPr lang="en-US" altLang="zh-CN" sz="1600" b="1" dirty="0">
                <a:solidFill>
                  <a:srgbClr val="FF0000"/>
                </a:solidFill>
              </a:rPr>
              <a:t>MESIA produced the correct energy sequences for </a:t>
            </a:r>
            <a:r>
              <a:rPr lang="en-US" altLang="zh-CN" sz="1600" i="1" dirty="0">
                <a:solidFill>
                  <a:srgbClr val="FF3300"/>
                </a:solidFill>
              </a:rPr>
              <a:t>B3(Zinc Blend)</a:t>
            </a:r>
            <a:r>
              <a:rPr lang="zh-CN" altLang="en-US" sz="1600" dirty="0">
                <a:solidFill>
                  <a:srgbClr val="FF3300"/>
                </a:solidFill>
              </a:rPr>
              <a:t> </a:t>
            </a:r>
            <a:r>
              <a:rPr lang="en-US" altLang="zh-CN" sz="1600" dirty="0">
                <a:solidFill>
                  <a:srgbClr val="FF3300"/>
                </a:solidFill>
              </a:rPr>
              <a:t>and B4 </a:t>
            </a:r>
            <a:r>
              <a:rPr lang="en-US" altLang="zh-CN" sz="1600" i="1" dirty="0">
                <a:solidFill>
                  <a:srgbClr val="FF3300"/>
                </a:solidFill>
              </a:rPr>
              <a:t>(</a:t>
            </a:r>
            <a:r>
              <a:rPr lang="en-US" altLang="zh-CN" sz="1600" i="1" dirty="0" err="1">
                <a:solidFill>
                  <a:srgbClr val="FF3300"/>
                </a:solidFill>
              </a:rPr>
              <a:t>Wurtzite</a:t>
            </a:r>
            <a:r>
              <a:rPr lang="en-US" altLang="zh-CN" sz="1600" i="1" dirty="0">
                <a:solidFill>
                  <a:srgbClr val="FF3300"/>
                </a:solidFill>
              </a:rPr>
              <a:t>)</a:t>
            </a:r>
            <a:endParaRPr lang="en-US" altLang="zh-CN" sz="1600" b="1" dirty="0">
              <a:solidFill>
                <a:srgbClr val="FF3300"/>
              </a:solidFill>
            </a:endParaRPr>
          </a:p>
        </p:txBody>
      </p:sp>
      <p:pic>
        <p:nvPicPr>
          <p:cNvPr id="1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88818" y="1608852"/>
            <a:ext cx="249555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矩形 12"/>
          <p:cNvSpPr>
            <a:spLocks noChangeArrowheads="1"/>
          </p:cNvSpPr>
          <p:nvPr/>
        </p:nvSpPr>
        <p:spPr bwMode="auto">
          <a:xfrm>
            <a:off x="395289" y="404665"/>
            <a:ext cx="835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zh-CN" sz="2400" b="1" dirty="0" smtClean="0">
                <a:solidFill>
                  <a:srgbClr val="0070C0"/>
                </a:solidFill>
                <a:latin typeface="微软雅黑" pitchFamily="34" charset="-122"/>
                <a:ea typeface="微软雅黑" pitchFamily="34" charset="-122"/>
                <a:cs typeface="+mj-cs"/>
              </a:rPr>
              <a:t>4.5 Application </a:t>
            </a:r>
            <a:r>
              <a:rPr lang="en-US" altLang="zh-CN" sz="2400" b="1" dirty="0">
                <a:solidFill>
                  <a:srgbClr val="0070C0"/>
                </a:solidFill>
                <a:latin typeface="微软雅黑" pitchFamily="34" charset="-122"/>
                <a:ea typeface="微软雅黑" pitchFamily="34" charset="-122"/>
                <a:cs typeface="+mj-cs"/>
              </a:rPr>
              <a:t>of HPSEPS in first principle </a:t>
            </a:r>
            <a:endParaRPr lang="en-US" altLang="zh-CN" sz="2400" b="1" dirty="0" smtClean="0">
              <a:solidFill>
                <a:srgbClr val="0070C0"/>
              </a:solidFill>
              <a:latin typeface="微软雅黑" pitchFamily="34" charset="-122"/>
              <a:ea typeface="微软雅黑" pitchFamily="34" charset="-122"/>
              <a:cs typeface="+mj-cs"/>
            </a:endParaRPr>
          </a:p>
          <a:p>
            <a:pPr algn="ctr"/>
            <a:r>
              <a:rPr lang="en-US" altLang="zh-CN" sz="2400" b="1" dirty="0" smtClean="0">
                <a:solidFill>
                  <a:srgbClr val="0070C0"/>
                </a:solidFill>
                <a:latin typeface="微软雅黑" pitchFamily="34" charset="-122"/>
                <a:ea typeface="微软雅黑" pitchFamily="34" charset="-122"/>
                <a:cs typeface="+mj-cs"/>
              </a:rPr>
              <a:t>calculation </a:t>
            </a:r>
            <a:r>
              <a:rPr lang="en-US" altLang="zh-CN" sz="2400" b="1" dirty="0">
                <a:solidFill>
                  <a:srgbClr val="0070C0"/>
                </a:solidFill>
                <a:latin typeface="微软雅黑" pitchFamily="34" charset="-122"/>
                <a:ea typeface="微软雅黑" pitchFamily="34" charset="-122"/>
                <a:cs typeface="+mj-cs"/>
              </a:rPr>
              <a:t>software MESIA</a:t>
            </a:r>
          </a:p>
        </p:txBody>
      </p:sp>
      <p:sp>
        <p:nvSpPr>
          <p:cNvPr id="13" name="矩形 14"/>
          <p:cNvSpPr>
            <a:spLocks noChangeArrowheads="1"/>
          </p:cNvSpPr>
          <p:nvPr/>
        </p:nvSpPr>
        <p:spPr bwMode="auto">
          <a:xfrm>
            <a:off x="468313" y="1396977"/>
            <a:ext cx="446405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altLang="zh-CN" sz="1600" b="1" dirty="0">
                <a:solidFill>
                  <a:schemeClr val="tx2"/>
                </a:solidFill>
                <a:latin typeface="Calibri" pitchFamily="34" charset="0"/>
              </a:rPr>
              <a:t>HPSEPS</a:t>
            </a:r>
            <a:r>
              <a:rPr lang="en-US" altLang="zh-CN" b="1" dirty="0">
                <a:solidFill>
                  <a:schemeClr val="tx2"/>
                </a:solidFill>
                <a:latin typeface="Calibri" pitchFamily="34" charset="0"/>
              </a:rPr>
              <a:t>, a parallel </a:t>
            </a:r>
            <a:r>
              <a:rPr lang="en-US" altLang="zh-CN" b="1" dirty="0" err="1">
                <a:solidFill>
                  <a:schemeClr val="tx2"/>
                </a:solidFill>
                <a:latin typeface="Calibri" pitchFamily="34" charset="0"/>
              </a:rPr>
              <a:t>eigenproblem</a:t>
            </a:r>
            <a:r>
              <a:rPr lang="en-US" altLang="zh-CN" b="1" dirty="0">
                <a:solidFill>
                  <a:schemeClr val="tx2"/>
                </a:solidFill>
                <a:latin typeface="Calibri" pitchFamily="34" charset="0"/>
              </a:rPr>
              <a:t> solver developed by SC,CAS is adopted in a multi-scale first principle calculation software MESIA, developed by the Key Lab. Of Quantum Information, </a:t>
            </a:r>
            <a:r>
              <a:rPr lang="en-US" altLang="zh-CN" b="1" dirty="0" smtClean="0">
                <a:solidFill>
                  <a:schemeClr val="tx2"/>
                </a:solidFill>
                <a:latin typeface="Calibri" pitchFamily="34" charset="0"/>
              </a:rPr>
              <a:t>CAS.</a:t>
            </a:r>
            <a:endParaRPr lang="zh-CN" altLang="en-US" dirty="0">
              <a:latin typeface="Calibri" pitchFamily="34" charset="0"/>
            </a:endParaRPr>
          </a:p>
        </p:txBody>
      </p:sp>
      <p:sp>
        <p:nvSpPr>
          <p:cNvPr id="14" name="Text Box 46"/>
          <p:cNvSpPr txBox="1">
            <a:spLocks noChangeArrowheads="1"/>
          </p:cNvSpPr>
          <p:nvPr/>
        </p:nvSpPr>
        <p:spPr bwMode="auto">
          <a:xfrm>
            <a:off x="4932363" y="5178147"/>
            <a:ext cx="38163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200" dirty="0">
                <a:solidFill>
                  <a:srgbClr val="FF0000"/>
                </a:solidFill>
              </a:rPr>
              <a:t>The energy sequence calculated using SIESTA is incorrect, MESIA gave the correct one.</a:t>
            </a:r>
          </a:p>
        </p:txBody>
      </p:sp>
      <p:pic>
        <p:nvPicPr>
          <p:cNvPr id="15" name="Picture 4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4" y="4192706"/>
            <a:ext cx="3671887" cy="1655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矩形 18"/>
          <p:cNvSpPr>
            <a:spLocks noChangeArrowheads="1"/>
          </p:cNvSpPr>
          <p:nvPr/>
        </p:nvSpPr>
        <p:spPr bwMode="auto">
          <a:xfrm>
            <a:off x="459533" y="3760906"/>
            <a:ext cx="129073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buFont typeface="Arial" pitchFamily="34" charset="0"/>
              <a:buChar char="•"/>
            </a:pPr>
            <a:r>
              <a:rPr lang="zh-CN" altLang="en-US" sz="1600" b="1">
                <a:latin typeface="Calibri" pitchFamily="34" charset="0"/>
              </a:rPr>
              <a:t>  B20 </a:t>
            </a:r>
            <a:r>
              <a:rPr lang="en-US" altLang="zh-CN" sz="1600" b="1">
                <a:latin typeface="Calibri" pitchFamily="34" charset="0"/>
              </a:rPr>
              <a:t>cluster</a:t>
            </a:r>
          </a:p>
        </p:txBody>
      </p:sp>
      <p:graphicFrame>
        <p:nvGraphicFramePr>
          <p:cNvPr id="17" name="Group 37"/>
          <p:cNvGraphicFramePr>
            <a:graphicFrameLocks noGrp="1"/>
          </p:cNvGraphicFramePr>
          <p:nvPr>
            <p:extLst>
              <p:ext uri="{D42A27DB-BD31-4B8C-83A1-F6EECF244321}">
                <p14:modId xmlns="" xmlns:p14="http://schemas.microsoft.com/office/powerpoint/2010/main" val="2607351428"/>
              </p:ext>
            </p:extLst>
          </p:nvPr>
        </p:nvGraphicFramePr>
        <p:xfrm>
          <a:off x="4645025" y="4293096"/>
          <a:ext cx="4319588" cy="862014"/>
        </p:xfrm>
        <a:graphic>
          <a:graphicData uri="http://schemas.openxmlformats.org/drawingml/2006/table">
            <a:tbl>
              <a:tblPr/>
              <a:tblGrid>
                <a:gridCol w="1079500"/>
                <a:gridCol w="1077913"/>
                <a:gridCol w="1081087"/>
                <a:gridCol w="1081088"/>
              </a:tblGrid>
              <a:tr h="287338">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zh-CN" altLang="zh-CN" sz="1000" b="1" i="0" u="none" strike="noStrike" cap="none" normalizeH="0" baseline="0" dirty="0" smtClean="0">
                        <a:ln>
                          <a:noFill/>
                        </a:ln>
                        <a:solidFill>
                          <a:srgbClr val="FFFFFF"/>
                        </a:solidFill>
                        <a:effectLst/>
                        <a:latin typeface="Calibri"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CN" sz="1000" b="1" i="0" u="none" strike="noStrike" cap="none" normalizeH="0" baseline="0" dirty="0" smtClean="0">
                          <a:ln>
                            <a:noFill/>
                          </a:ln>
                          <a:solidFill>
                            <a:srgbClr val="FFFFFF"/>
                          </a:solidFill>
                          <a:effectLst/>
                          <a:latin typeface="Calibri" pitchFamily="34" charset="0"/>
                          <a:ea typeface="宋体" pitchFamily="2" charset="-122"/>
                        </a:rPr>
                        <a:t>Plane wave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1" i="0" u="none" strike="noStrike" cap="none" normalizeH="0" baseline="0" smtClean="0">
                          <a:ln>
                            <a:noFill/>
                          </a:ln>
                          <a:solidFill>
                            <a:srgbClr val="FFFFFF"/>
                          </a:solidFill>
                          <a:effectLst/>
                          <a:latin typeface="Calibri" pitchFamily="34" charset="0"/>
                          <a:ea typeface="宋体" pitchFamily="2" charset="-122"/>
                        </a:rPr>
                        <a:t>DZP</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1" i="0" u="none" strike="noStrike" cap="none" normalizeH="0" baseline="0" smtClean="0">
                          <a:ln>
                            <a:noFill/>
                          </a:ln>
                          <a:solidFill>
                            <a:srgbClr val="FFFFFF"/>
                          </a:solidFill>
                          <a:effectLst/>
                          <a:latin typeface="Calibri" pitchFamily="34" charset="0"/>
                          <a:ea typeface="宋体" pitchFamily="2" charset="-122"/>
                        </a:rPr>
                        <a:t>SIESTA</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287338">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chemeClr val="tx1"/>
                          </a:solidFill>
                          <a:effectLst/>
                          <a:latin typeface="Calibri" pitchFamily="34" charset="0"/>
                          <a:ea typeface="宋体" pitchFamily="2" charset="-122"/>
                        </a:rPr>
                        <a:t>double ring (a)</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dirty="0" smtClean="0">
                          <a:ln>
                            <a:noFill/>
                          </a:ln>
                          <a:solidFill>
                            <a:schemeClr val="tx1"/>
                          </a:solidFill>
                          <a:effectLst/>
                          <a:latin typeface="Calibri" pitchFamily="34" charset="0"/>
                          <a:ea typeface="宋体" pitchFamily="2" charset="-122"/>
                        </a:rPr>
                        <a:t>0.00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chemeClr val="tx1"/>
                          </a:solidFill>
                          <a:effectLst/>
                          <a:latin typeface="Calibri" pitchFamily="34" charset="0"/>
                          <a:ea typeface="宋体" pitchFamily="2" charset="-122"/>
                        </a:rPr>
                        <a:t>0.00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rgbClr val="FF0000"/>
                          </a:solidFill>
                          <a:effectLst/>
                          <a:latin typeface="Calibri" pitchFamily="34" charset="0"/>
                          <a:ea typeface="宋体" pitchFamily="2" charset="-122"/>
                        </a:rPr>
                        <a:t>0.00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287338">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chemeClr val="tx1"/>
                          </a:solidFill>
                          <a:effectLst/>
                          <a:latin typeface="Calibri" pitchFamily="34" charset="0"/>
                          <a:ea typeface="宋体" pitchFamily="2" charset="-122"/>
                        </a:rPr>
                        <a:t>candidate1 (b)</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chemeClr val="tx1"/>
                          </a:solidFill>
                          <a:effectLst/>
                          <a:latin typeface="Calibri" pitchFamily="34" charset="0"/>
                          <a:ea typeface="宋体" pitchFamily="2" charset="-122"/>
                        </a:rPr>
                        <a:t>2.74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smtClean="0">
                          <a:ln>
                            <a:noFill/>
                          </a:ln>
                          <a:solidFill>
                            <a:schemeClr val="tx1"/>
                          </a:solidFill>
                          <a:effectLst/>
                          <a:latin typeface="Calibri" pitchFamily="34" charset="0"/>
                          <a:ea typeface="宋体" pitchFamily="2" charset="-122"/>
                        </a:rPr>
                        <a:t>2.52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CN" altLang="en-US" sz="1000" b="0" i="0" u="none" strike="noStrike" cap="none" normalizeH="0" baseline="0" dirty="0" smtClean="0">
                          <a:ln>
                            <a:noFill/>
                          </a:ln>
                          <a:solidFill>
                            <a:srgbClr val="FF0000"/>
                          </a:solidFill>
                          <a:effectLst/>
                          <a:latin typeface="Calibri" pitchFamily="34" charset="0"/>
                          <a:ea typeface="宋体" pitchFamily="2" charset="-122"/>
                        </a:rPr>
                        <a:t>-0.13 eV</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bl>
          </a:graphicData>
        </a:graphic>
      </p:graphicFrame>
      <p:sp>
        <p:nvSpPr>
          <p:cNvPr id="18" name="矩形 17"/>
          <p:cNvSpPr/>
          <p:nvPr/>
        </p:nvSpPr>
        <p:spPr>
          <a:xfrm>
            <a:off x="430940" y="5934879"/>
            <a:ext cx="6013268" cy="584775"/>
          </a:xfrm>
          <a:prstGeom prst="rect">
            <a:avLst/>
          </a:prstGeom>
        </p:spPr>
        <p:txBody>
          <a:bodyPr wrap="square">
            <a:spAutoFit/>
          </a:bodyPr>
          <a:lstStyle/>
          <a:p>
            <a:pPr>
              <a:buSzPct val="50000"/>
            </a:pPr>
            <a:r>
              <a:rPr lang="en-US" altLang="zh-CN" sz="1600" dirty="0" smtClean="0">
                <a:solidFill>
                  <a:srgbClr val="FF0000"/>
                </a:solidFill>
              </a:rPr>
              <a:t>We </a:t>
            </a:r>
            <a:r>
              <a:rPr lang="en-US" altLang="zh-CN" sz="1600" dirty="0">
                <a:solidFill>
                  <a:srgbClr val="FF0000"/>
                </a:solidFill>
              </a:rPr>
              <a:t>developed MPI-GPU </a:t>
            </a:r>
            <a:r>
              <a:rPr lang="en-US" altLang="zh-CN" sz="1600" dirty="0" err="1">
                <a:solidFill>
                  <a:srgbClr val="FF0000"/>
                </a:solidFill>
              </a:rPr>
              <a:t>eigensolver</a:t>
            </a:r>
            <a:r>
              <a:rPr lang="en-US" altLang="zh-CN" sz="1600" dirty="0">
                <a:solidFill>
                  <a:srgbClr val="FF0000"/>
                </a:solidFill>
              </a:rPr>
              <a:t> for dense </a:t>
            </a:r>
            <a:r>
              <a:rPr lang="en-US" altLang="zh-CN" sz="1600" dirty="0" err="1" smtClean="0">
                <a:solidFill>
                  <a:srgbClr val="FF0000"/>
                </a:solidFill>
              </a:rPr>
              <a:t>eigenproblem</a:t>
            </a:r>
            <a:endParaRPr lang="en-US" altLang="zh-CN" sz="1600" dirty="0" smtClean="0">
              <a:solidFill>
                <a:srgbClr val="FF0000"/>
              </a:solidFill>
            </a:endParaRPr>
          </a:p>
          <a:p>
            <a:pPr>
              <a:buSzPct val="50000"/>
            </a:pPr>
            <a:r>
              <a:rPr lang="en-US" altLang="zh-CN" sz="1600" dirty="0">
                <a:solidFill>
                  <a:srgbClr val="FF0000"/>
                </a:solidFill>
                <a:latin typeface="Calibri" pitchFamily="34" charset="0"/>
                <a:cs typeface="Times New Roman" pitchFamily="18" charset="0"/>
              </a:rPr>
              <a:t>Computational Throughput: </a:t>
            </a:r>
            <a:r>
              <a:rPr lang="en-US" altLang="zh-CN" sz="1600" dirty="0">
                <a:solidFill>
                  <a:srgbClr val="FF0000"/>
                </a:solidFill>
                <a:latin typeface="Calibri" pitchFamily="34" charset="0"/>
              </a:rPr>
              <a:t>16GPUs</a:t>
            </a:r>
            <a:r>
              <a:rPr lang="zh-CN" altLang="en-US" sz="1600" dirty="0">
                <a:solidFill>
                  <a:srgbClr val="FF0000"/>
                </a:solidFill>
                <a:latin typeface="Calibri" pitchFamily="34" charset="0"/>
              </a:rPr>
              <a:t>= </a:t>
            </a:r>
            <a:r>
              <a:rPr lang="en-US" altLang="zh-CN" sz="1600" dirty="0">
                <a:solidFill>
                  <a:srgbClr val="FF0000"/>
                </a:solidFill>
                <a:latin typeface="Calibri" pitchFamily="34" charset="0"/>
              </a:rPr>
              <a:t>512</a:t>
            </a:r>
            <a:r>
              <a:rPr lang="zh-CN" altLang="en-US" sz="1600" dirty="0">
                <a:solidFill>
                  <a:srgbClr val="FF0000"/>
                </a:solidFill>
                <a:latin typeface="Calibri" pitchFamily="34" charset="0"/>
              </a:rPr>
              <a:t>C</a:t>
            </a:r>
            <a:r>
              <a:rPr lang="en-US" altLang="zh-CN" sz="1600" dirty="0">
                <a:solidFill>
                  <a:srgbClr val="FF0000"/>
                </a:solidFill>
                <a:latin typeface="Calibri" pitchFamily="34" charset="0"/>
              </a:rPr>
              <a:t>PUs</a:t>
            </a:r>
            <a:endParaRPr lang="en-US" altLang="zh-CN" sz="1600" b="1" u="sng" dirty="0">
              <a:solidFill>
                <a:srgbClr val="FF0000"/>
              </a:solidFill>
              <a:latin typeface="宋体" pitchFamily="2" charset="-122"/>
            </a:endParaRPr>
          </a:p>
        </p:txBody>
      </p:sp>
    </p:spTree>
    <p:extLst>
      <p:ext uri="{BB962C8B-B14F-4D97-AF65-F5344CB8AC3E}">
        <p14:creationId xmlns="" xmlns:p14="http://schemas.microsoft.com/office/powerpoint/2010/main" val="1871929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问题 </a:t>
            </a:r>
            <a:r>
              <a:rPr lang="en-US" altLang="zh-CN" dirty="0" smtClean="0"/>
              <a:t>- 1</a:t>
            </a:r>
            <a:endParaRPr lang="zh-CN" altLang="en-US" dirty="0"/>
          </a:p>
        </p:txBody>
      </p:sp>
      <p:sp>
        <p:nvSpPr>
          <p:cNvPr id="3" name="内容占位符 2"/>
          <p:cNvSpPr>
            <a:spLocks noGrp="1"/>
          </p:cNvSpPr>
          <p:nvPr>
            <p:ph idx="1"/>
          </p:nvPr>
        </p:nvSpPr>
        <p:spPr/>
        <p:txBody>
          <a:bodyPr>
            <a:normAutofit fontScale="92500" lnSpcReduction="20000"/>
          </a:bodyPr>
          <a:lstStyle/>
          <a:p>
            <a:pPr lvl="1"/>
            <a:r>
              <a:rPr lang="zh-CN" altLang="en-US" dirty="0" smtClean="0"/>
              <a:t>全面满足用户编译的需求</a:t>
            </a:r>
            <a:endParaRPr lang="en-US" altLang="zh-CN" dirty="0" smtClean="0"/>
          </a:p>
          <a:p>
            <a:pPr lvl="2"/>
            <a:r>
              <a:rPr lang="zh-CN" altLang="en-US" dirty="0" smtClean="0"/>
              <a:t>单个源程序编译</a:t>
            </a:r>
            <a:r>
              <a:rPr lang="en-US" altLang="zh-CN" dirty="0" smtClean="0"/>
              <a:t>(</a:t>
            </a:r>
            <a:r>
              <a:rPr lang="en-US" altLang="zh-CN" dirty="0" err="1" smtClean="0"/>
              <a:t>gcc</a:t>
            </a:r>
            <a:r>
              <a:rPr lang="en-US" altLang="zh-CN" dirty="0" smtClean="0"/>
              <a:t>/</a:t>
            </a:r>
            <a:r>
              <a:rPr lang="en-US" altLang="zh-CN" dirty="0" err="1" smtClean="0"/>
              <a:t>icc</a:t>
            </a:r>
            <a:r>
              <a:rPr lang="en-US" altLang="zh-CN" dirty="0" smtClean="0"/>
              <a:t>)</a:t>
            </a:r>
          </a:p>
          <a:p>
            <a:pPr lvl="2"/>
            <a:r>
              <a:rPr lang="zh-CN" altLang="en-US" dirty="0" smtClean="0"/>
              <a:t>单个</a:t>
            </a:r>
            <a:r>
              <a:rPr lang="en-US" altLang="zh-CN" dirty="0" smtClean="0"/>
              <a:t>MPI</a:t>
            </a:r>
            <a:r>
              <a:rPr lang="zh-CN" altLang="en-US" dirty="0" smtClean="0"/>
              <a:t>程序编译</a:t>
            </a:r>
            <a:r>
              <a:rPr lang="en-US" altLang="zh-CN" dirty="0" smtClean="0"/>
              <a:t>(</a:t>
            </a:r>
            <a:r>
              <a:rPr lang="en-US" altLang="zh-CN" dirty="0" err="1" smtClean="0"/>
              <a:t>mpicc</a:t>
            </a:r>
            <a:r>
              <a:rPr lang="en-US" altLang="zh-CN" dirty="0" smtClean="0"/>
              <a:t>)</a:t>
            </a:r>
          </a:p>
          <a:p>
            <a:pPr lvl="2"/>
            <a:r>
              <a:rPr lang="en-US" altLang="zh-CN" dirty="0" err="1" smtClean="0"/>
              <a:t>Makefile</a:t>
            </a:r>
            <a:r>
              <a:rPr lang="zh-CN" altLang="en-US" dirty="0" smtClean="0"/>
              <a:t>编译</a:t>
            </a:r>
          </a:p>
          <a:p>
            <a:pPr lvl="2"/>
            <a:r>
              <a:rPr lang="en-US" altLang="zh-CN" dirty="0" smtClean="0"/>
              <a:t>configure &amp;&amp; make</a:t>
            </a:r>
            <a:r>
              <a:rPr lang="zh-CN" altLang="en-US" dirty="0" smtClean="0"/>
              <a:t>或者</a:t>
            </a:r>
            <a:r>
              <a:rPr lang="en-US" altLang="zh-CN" dirty="0" err="1" smtClean="0"/>
              <a:t>cmake</a:t>
            </a:r>
            <a:r>
              <a:rPr lang="zh-CN" altLang="en-US" dirty="0" smtClean="0"/>
              <a:t>，</a:t>
            </a:r>
            <a:r>
              <a:rPr lang="zh-CN" altLang="en-US" dirty="0" smtClean="0">
                <a:solidFill>
                  <a:schemeClr val="tx2"/>
                </a:solidFill>
              </a:rPr>
              <a:t>使用不便，网格家目录与集群目录容易弄混</a:t>
            </a:r>
          </a:p>
          <a:p>
            <a:pPr lvl="2"/>
            <a:r>
              <a:rPr lang="zh-CN" altLang="en-US" dirty="0" smtClean="0"/>
              <a:t>编译需要</a:t>
            </a:r>
            <a:r>
              <a:rPr lang="en-US" altLang="zh-CN" dirty="0" smtClean="0"/>
              <a:t>MKL/FFTW</a:t>
            </a:r>
            <a:r>
              <a:rPr lang="zh-CN" altLang="en-US" dirty="0" smtClean="0"/>
              <a:t>等第三方库，</a:t>
            </a:r>
            <a:r>
              <a:rPr lang="zh-CN" altLang="en-US" dirty="0" smtClean="0">
                <a:solidFill>
                  <a:schemeClr val="tx2"/>
                </a:solidFill>
              </a:rPr>
              <a:t>需要用户熟悉新的编译变量或正确获取编译变量的方法</a:t>
            </a:r>
          </a:p>
          <a:p>
            <a:pPr lvl="2"/>
            <a:r>
              <a:rPr lang="zh-CN" altLang="en-US" dirty="0" smtClean="0"/>
              <a:t>编译需要的第三方库路径只能设置在环境变量中，无编译选项可用</a:t>
            </a:r>
          </a:p>
          <a:p>
            <a:pPr lvl="2"/>
            <a:r>
              <a:rPr lang="zh-CN" altLang="en-US" dirty="0" smtClean="0"/>
              <a:t>编译出错：库文件</a:t>
            </a:r>
            <a:r>
              <a:rPr lang="en-US" altLang="zh-CN" dirty="0" smtClean="0"/>
              <a:t>/</a:t>
            </a:r>
            <a:r>
              <a:rPr lang="zh-CN" altLang="en-US" dirty="0" smtClean="0"/>
              <a:t>头文件</a:t>
            </a:r>
            <a:r>
              <a:rPr lang="en-US" altLang="zh-CN" dirty="0" smtClean="0"/>
              <a:t>/</a:t>
            </a:r>
            <a:r>
              <a:rPr lang="zh-CN" altLang="en-US" dirty="0" smtClean="0"/>
              <a:t>变量</a:t>
            </a:r>
            <a:r>
              <a:rPr lang="en-US" altLang="zh-CN" dirty="0" smtClean="0"/>
              <a:t>/</a:t>
            </a:r>
            <a:r>
              <a:rPr lang="zh-CN" altLang="en-US" dirty="0" smtClean="0"/>
              <a:t>函数找不到。</a:t>
            </a:r>
            <a:r>
              <a:rPr lang="zh-CN" altLang="en-US" dirty="0" smtClean="0">
                <a:solidFill>
                  <a:schemeClr val="tx2"/>
                </a:solidFill>
              </a:rPr>
              <a:t>通常使用的查找文件及属性等方法不适用。</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问题 </a:t>
            </a:r>
            <a:r>
              <a:rPr lang="en-US" altLang="zh-CN" dirty="0" smtClean="0"/>
              <a:t>- 2</a:t>
            </a:r>
            <a:endParaRPr lang="zh-CN" altLang="en-US" dirty="0"/>
          </a:p>
        </p:txBody>
      </p:sp>
      <p:sp>
        <p:nvSpPr>
          <p:cNvPr id="3" name="内容占位符 2"/>
          <p:cNvSpPr>
            <a:spLocks noGrp="1"/>
          </p:cNvSpPr>
          <p:nvPr>
            <p:ph idx="1"/>
          </p:nvPr>
        </p:nvSpPr>
        <p:spPr/>
        <p:txBody>
          <a:bodyPr/>
          <a:lstStyle/>
          <a:p>
            <a:pPr lvl="1"/>
            <a:r>
              <a:rPr lang="zh-CN" altLang="zh-CN" smtClean="0"/>
              <a:t>基于</a:t>
            </a:r>
            <a:r>
              <a:rPr lang="zh-CN" altLang="zh-CN" dirty="0" smtClean="0"/>
              <a:t>广域网</a:t>
            </a:r>
            <a:r>
              <a:rPr lang="zh-CN" altLang="en-US" dirty="0" smtClean="0"/>
              <a:t>、</a:t>
            </a:r>
            <a:r>
              <a:rPr lang="zh-CN" altLang="zh-CN" dirty="0" smtClean="0"/>
              <a:t>统一视图的文件系统</a:t>
            </a:r>
            <a:endParaRPr lang="en-US" altLang="zh-CN" dirty="0" smtClean="0"/>
          </a:p>
          <a:p>
            <a:pPr lvl="2"/>
            <a:r>
              <a:rPr lang="zh-CN" altLang="en-US" dirty="0" smtClean="0"/>
              <a:t>网格</a:t>
            </a:r>
            <a:r>
              <a:rPr lang="en-US" altLang="zh-CN" dirty="0" smtClean="0"/>
              <a:t>/</a:t>
            </a:r>
            <a:r>
              <a:rPr lang="zh-CN" altLang="en-US" dirty="0" smtClean="0"/>
              <a:t>环境就是一台计算机</a:t>
            </a:r>
            <a:endParaRPr lang="en-US" altLang="zh-CN" dirty="0" smtClean="0"/>
          </a:p>
          <a:p>
            <a:pPr lvl="2"/>
            <a:r>
              <a:rPr lang="zh-CN" altLang="en-US" dirty="0" smtClean="0"/>
              <a:t>必须要有统一的文件视图（虚拟文件系统）</a:t>
            </a:r>
            <a:endParaRPr lang="en-US" altLang="zh-CN" dirty="0" smtClean="0"/>
          </a:p>
          <a:p>
            <a:pPr lvl="2"/>
            <a:r>
              <a:rPr lang="zh-CN" altLang="en-US" dirty="0" smtClean="0"/>
              <a:t>在此基础上，还非常有利于解决编译的问题</a:t>
            </a:r>
            <a:endParaRPr lang="en-US" altLang="zh-CN" dirty="0" smtClean="0"/>
          </a:p>
        </p:txBody>
      </p:sp>
      <p:graphicFrame>
        <p:nvGraphicFramePr>
          <p:cNvPr id="6" name="表格 5"/>
          <p:cNvGraphicFramePr>
            <a:graphicFrameLocks noGrp="1"/>
          </p:cNvGraphicFramePr>
          <p:nvPr/>
        </p:nvGraphicFramePr>
        <p:xfrm>
          <a:off x="539552" y="3789040"/>
          <a:ext cx="7632847" cy="2376264"/>
        </p:xfrm>
        <a:graphic>
          <a:graphicData uri="http://schemas.openxmlformats.org/drawingml/2006/table">
            <a:tbl>
              <a:tblPr/>
              <a:tblGrid>
                <a:gridCol w="831414"/>
                <a:gridCol w="1016173"/>
                <a:gridCol w="1593545"/>
                <a:gridCol w="2101631"/>
                <a:gridCol w="2090084"/>
              </a:tblGrid>
              <a:tr h="398026">
                <a:tc>
                  <a:txBody>
                    <a:bodyPr/>
                    <a:lstStyle/>
                    <a:p>
                      <a:pPr algn="ctr" fontAlgn="ctr"/>
                      <a:endParaRPr lang="zh-CN" altLang="en-US" sz="1100" b="0" i="0" u="none" strike="noStrike" dirty="0">
                        <a:solidFill>
                          <a:srgbClr val="000000"/>
                        </a:solidFill>
                        <a:latin typeface="宋体"/>
                      </a:endParaRPr>
                    </a:p>
                  </a:txBody>
                  <a:tcPr marL="9199" marR="9199" marT="9199" marB="0" anchor="ctr">
                    <a:lnL>
                      <a:noFill/>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zh-CN" altLang="en-US" sz="1400" b="0" i="0" u="none" strike="noStrike" dirty="0">
                          <a:solidFill>
                            <a:srgbClr val="000000"/>
                          </a:solidFill>
                          <a:latin typeface="宋体"/>
                        </a:rPr>
                        <a:t>集群系统的文件空间</a:t>
                      </a:r>
                    </a:p>
                  </a:txBody>
                  <a:tcPr marL="9199"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413334">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zh-CN" altLang="en-US" sz="1100" b="0" i="0" u="none" strike="noStrike">
                          <a:solidFill>
                            <a:srgbClr val="000000"/>
                          </a:solidFill>
                          <a:latin typeface="宋体"/>
                        </a:rPr>
                        <a:t>家目录</a:t>
                      </a:r>
                    </a:p>
                  </a:txBody>
                  <a:tcPr marL="9199" marR="9199" marT="91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应用程序及共享库</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计算空间</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计算节点本地盘</a:t>
                      </a:r>
                    </a:p>
                  </a:txBody>
                  <a:tcPr marL="9199" marR="9199" marT="91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3334">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zh-CN" altLang="en-US" sz="1100" b="0" i="0" u="none" strike="noStrike">
                          <a:solidFill>
                            <a:srgbClr val="000000"/>
                          </a:solidFill>
                          <a:latin typeface="宋体"/>
                        </a:rPr>
                        <a:t>稳定、可靠</a:t>
                      </a:r>
                    </a:p>
                  </a:txBody>
                  <a:tcPr marL="9199" marR="9199" marT="91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稳定、可靠</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高性能、大容量、短期</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操作系统、临时输出</a:t>
                      </a:r>
                    </a:p>
                  </a:txBody>
                  <a:tcPr marL="9199" marR="9199" marT="91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284">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a:noFill/>
                    </a:lnR>
                    <a:lnT>
                      <a:noFill/>
                    </a:lnT>
                    <a:lnB>
                      <a:noFill/>
                    </a:lnB>
                  </a:tcPr>
                </a:tc>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zh-CN" altLang="en-US" sz="1100" b="0" i="0" u="none" strike="noStrike">
                        <a:solidFill>
                          <a:srgbClr val="000000"/>
                        </a:solidFill>
                        <a:latin typeface="宋体"/>
                      </a:endParaRPr>
                    </a:p>
                  </a:txBody>
                  <a:tcPr marL="9199" marR="9199" marT="9199"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643">
                <a:tc>
                  <a:txBody>
                    <a:bodyPr/>
                    <a:lstStyle/>
                    <a:p>
                      <a:pPr algn="ctr" fontAlgn="ctr"/>
                      <a:r>
                        <a:rPr lang="zh-CN" altLang="en-US" sz="1100" b="0" i="0" u="none" strike="noStrike">
                          <a:solidFill>
                            <a:srgbClr val="000000"/>
                          </a:solidFill>
                          <a:latin typeface="宋体"/>
                        </a:rPr>
                        <a:t>深腾</a:t>
                      </a:r>
                      <a:r>
                        <a:rPr lang="en-US" altLang="zh-CN" sz="1100" b="0" i="0" u="none" strike="noStrike">
                          <a:solidFill>
                            <a:srgbClr val="000000"/>
                          </a:solidFill>
                          <a:latin typeface="宋体"/>
                        </a:rPr>
                        <a:t>7000</a:t>
                      </a:r>
                    </a:p>
                  </a:txBody>
                  <a:tcPr marL="9199" marR="9199" marT="9199"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100" b="0" i="0" u="none" strike="noStrike">
                          <a:solidFill>
                            <a:srgbClr val="000000"/>
                          </a:solidFill>
                          <a:latin typeface="宋体"/>
                        </a:rPr>
                        <a:t>StorNext</a:t>
                      </a:r>
                    </a:p>
                  </a:txBody>
                  <a:tcPr marL="9199" marR="9199" marT="91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100" b="0" i="0" u="none" strike="noStrike">
                          <a:solidFill>
                            <a:srgbClr val="000000"/>
                          </a:solidFill>
                          <a:latin typeface="宋体"/>
                        </a:rPr>
                        <a:t>Lustre/GPFS/CXFS</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a:solidFill>
                            <a:srgbClr val="000000"/>
                          </a:solidFill>
                          <a:latin typeface="宋体"/>
                        </a:rPr>
                        <a:t>网络启动，无盘</a:t>
                      </a:r>
                    </a:p>
                  </a:txBody>
                  <a:tcPr marL="9199" marR="9199" marT="91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643">
                <a:tc>
                  <a:txBody>
                    <a:bodyPr/>
                    <a:lstStyle/>
                    <a:p>
                      <a:pPr algn="ctr" fontAlgn="ctr"/>
                      <a:r>
                        <a:rPr lang="zh-CN" altLang="en-US" sz="1100" b="0" i="0" u="none" strike="noStrike" dirty="0">
                          <a:solidFill>
                            <a:srgbClr val="000000"/>
                          </a:solidFill>
                          <a:latin typeface="宋体"/>
                        </a:rPr>
                        <a:t>元 </a:t>
                      </a:r>
                      <a:r>
                        <a:rPr lang="en-US" sz="1100" b="0" i="0" u="none" strike="noStrike" dirty="0">
                          <a:solidFill>
                            <a:srgbClr val="000000"/>
                          </a:solidFill>
                          <a:latin typeface="宋体"/>
                        </a:rPr>
                        <a:t>Era</a:t>
                      </a:r>
                    </a:p>
                  </a:txBody>
                  <a:tcPr marL="9199" marR="9199" marT="9199" marB="0" anchor="ctr">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ctr"/>
                      <a:r>
                        <a:rPr lang="en-US" sz="1100" b="0" i="0" u="none" strike="noStrike" dirty="0" err="1">
                          <a:solidFill>
                            <a:srgbClr val="000000"/>
                          </a:solidFill>
                          <a:latin typeface="宋体"/>
                        </a:rPr>
                        <a:t>StorNext</a:t>
                      </a:r>
                      <a:endParaRPr lang="en-US" sz="1100" b="0" i="0" u="none" strike="noStrike" dirty="0">
                        <a:solidFill>
                          <a:srgbClr val="000000"/>
                        </a:solidFill>
                        <a:latin typeface="宋体"/>
                      </a:endParaRPr>
                    </a:p>
                  </a:txBody>
                  <a:tcPr marL="9199" marR="9199" marT="91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100" b="0" i="0" u="none" strike="noStrike">
                          <a:solidFill>
                            <a:srgbClr val="000000"/>
                          </a:solidFill>
                          <a:latin typeface="宋体"/>
                        </a:rPr>
                        <a:t>ParaStor</a:t>
                      </a:r>
                    </a:p>
                  </a:txBody>
                  <a:tcPr marL="9199" marR="9199" marT="91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CN" altLang="en-US" sz="1100" b="0" i="0" u="none" strike="noStrike" dirty="0">
                          <a:solidFill>
                            <a:srgbClr val="000000"/>
                          </a:solidFill>
                          <a:latin typeface="宋体"/>
                        </a:rPr>
                        <a:t>网络启动，</a:t>
                      </a:r>
                      <a:r>
                        <a:rPr lang="en-US" altLang="zh-CN" sz="1100" b="0" i="0" u="none" strike="noStrike" dirty="0">
                          <a:solidFill>
                            <a:srgbClr val="000000"/>
                          </a:solidFill>
                          <a:latin typeface="宋体"/>
                        </a:rPr>
                        <a:t>SSD</a:t>
                      </a:r>
                      <a:r>
                        <a:rPr lang="zh-CN" altLang="en-US" sz="1100" b="0" i="0" u="none" strike="noStrike" dirty="0">
                          <a:solidFill>
                            <a:srgbClr val="000000"/>
                          </a:solidFill>
                          <a:latin typeface="宋体"/>
                        </a:rPr>
                        <a:t>高速缓存</a:t>
                      </a:r>
                    </a:p>
                  </a:txBody>
                  <a:tcPr marL="9199" marR="9199" marT="91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问题 </a:t>
            </a:r>
            <a:r>
              <a:rPr lang="en-US" altLang="zh-CN" dirty="0" smtClean="0"/>
              <a:t>- 3</a:t>
            </a:r>
            <a:endParaRPr lang="zh-CN" altLang="en-US" dirty="0"/>
          </a:p>
        </p:txBody>
      </p:sp>
      <p:sp>
        <p:nvSpPr>
          <p:cNvPr id="3" name="内容占位符 2"/>
          <p:cNvSpPr>
            <a:spLocks noGrp="1"/>
          </p:cNvSpPr>
          <p:nvPr>
            <p:ph idx="1"/>
          </p:nvPr>
        </p:nvSpPr>
        <p:spPr/>
        <p:txBody>
          <a:bodyPr/>
          <a:lstStyle/>
          <a:p>
            <a:pPr lvl="1"/>
            <a:r>
              <a:rPr lang="zh-CN" altLang="en-US" dirty="0" smtClean="0"/>
              <a:t>交互式及</a:t>
            </a:r>
            <a:r>
              <a:rPr lang="zh-CN" altLang="zh-CN" dirty="0" smtClean="0"/>
              <a:t>图形化应用软件集成</a:t>
            </a:r>
            <a:endParaRPr lang="en-US" altLang="zh-CN" dirty="0" smtClean="0"/>
          </a:p>
          <a:p>
            <a:pPr lvl="2"/>
            <a:r>
              <a:rPr lang="zh-CN" altLang="zh-CN" dirty="0" smtClean="0"/>
              <a:t>完成计算所需的前</a:t>
            </a:r>
            <a:r>
              <a:rPr lang="zh-CN" altLang="en-US" dirty="0" smtClean="0"/>
              <a:t>、</a:t>
            </a:r>
            <a:r>
              <a:rPr lang="zh-CN" altLang="zh-CN" dirty="0" smtClean="0"/>
              <a:t>后处理交互</a:t>
            </a:r>
            <a:endParaRPr lang="en-US" altLang="zh-CN" dirty="0" smtClean="0"/>
          </a:p>
          <a:p>
            <a:pPr lvl="2"/>
            <a:r>
              <a:rPr lang="zh-CN" altLang="zh-CN" dirty="0" smtClean="0"/>
              <a:t>分布式计算环境下应用软件图形界面共享</a:t>
            </a:r>
            <a:endParaRPr lang="en-US" altLang="zh-CN" dirty="0" smtClean="0"/>
          </a:p>
          <a:p>
            <a:pPr lvl="2"/>
            <a:r>
              <a:rPr lang="zh-CN" altLang="zh-CN" dirty="0" smtClean="0"/>
              <a:t>较低带宽满足用户图形界面交互需求</a:t>
            </a:r>
            <a:endParaRPr lang="en-US" altLang="zh-CN"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48680"/>
            <a:ext cx="7104282" cy="525580"/>
          </a:xfrm>
        </p:spPr>
        <p:txBody>
          <a:bodyPr/>
          <a:lstStyle/>
          <a:p>
            <a:r>
              <a:rPr lang="en-US" altLang="zh-CN" dirty="0" smtClean="0"/>
              <a:t>1.1</a:t>
            </a:r>
            <a:r>
              <a:rPr lang="zh-CN" altLang="en-US" dirty="0" smtClean="0"/>
              <a:t>需要超级计算的应用问题</a:t>
            </a:r>
            <a:endParaRPr lang="zh-CN" altLang="en-US" dirty="0"/>
          </a:p>
        </p:txBody>
      </p:sp>
      <p:pic>
        <p:nvPicPr>
          <p:cNvPr id="4" name="Picture 4"/>
          <p:cNvPicPr>
            <a:picLocks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87900" y="4076725"/>
            <a:ext cx="1800225" cy="1800225"/>
          </a:xfrm>
          <a:prstGeom prst="rect">
            <a:avLst/>
          </a:prstGeom>
          <a:noFill/>
          <a:ln w="38100" cmpd="dbl">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5" descr="基因研究"/>
          <p:cNvPicPr>
            <a:picLocks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8832" y="1628800"/>
            <a:ext cx="1800225" cy="1800225"/>
          </a:xfrm>
          <a:prstGeom prst="rect">
            <a:avLst/>
          </a:prstGeom>
          <a:noFill/>
          <a:ln w="38100" cmpd="dbl">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6" descr="气象预报"/>
          <p:cNvPicPr>
            <a:picLocks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699419" y="1628800"/>
            <a:ext cx="1800225" cy="1800225"/>
          </a:xfrm>
          <a:prstGeom prst="rect">
            <a:avLst/>
          </a:prstGeom>
          <a:noFill/>
          <a:ln w="38100" cmpd="dbl">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7" descr="生物物理"/>
          <p:cNvPicPr>
            <a:picLocks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68313" y="4076725"/>
            <a:ext cx="1800225" cy="1800225"/>
          </a:xfrm>
          <a:prstGeom prst="rect">
            <a:avLst/>
          </a:prstGeom>
          <a:noFill/>
          <a:ln w="38100" cmpd="dbl">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8" descr="石油"/>
          <p:cNvPicPr>
            <a:picLocks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627313" y="4076725"/>
            <a:ext cx="1800225" cy="1800225"/>
          </a:xfrm>
          <a:prstGeom prst="rect">
            <a:avLst/>
          </a:prstGeom>
          <a:noFill/>
          <a:ln w="38100" cmpd="dbl">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Text Box 9"/>
          <p:cNvSpPr txBox="1">
            <a:spLocks noChangeArrowheads="1"/>
          </p:cNvSpPr>
          <p:nvPr/>
        </p:nvSpPr>
        <p:spPr bwMode="auto">
          <a:xfrm>
            <a:off x="5003800" y="5876950"/>
            <a:ext cx="1439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数学</a:t>
            </a:r>
          </a:p>
        </p:txBody>
      </p:sp>
      <p:sp>
        <p:nvSpPr>
          <p:cNvPr id="10" name="Text Box 10"/>
          <p:cNvSpPr txBox="1">
            <a:spLocks noChangeArrowheads="1"/>
          </p:cNvSpPr>
          <p:nvPr/>
        </p:nvSpPr>
        <p:spPr bwMode="auto">
          <a:xfrm>
            <a:off x="756319" y="3429025"/>
            <a:ext cx="1439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基因信息</a:t>
            </a:r>
          </a:p>
        </p:txBody>
      </p:sp>
      <p:sp>
        <p:nvSpPr>
          <p:cNvPr id="11" name="Text Box 11"/>
          <p:cNvSpPr txBox="1">
            <a:spLocks noChangeArrowheads="1"/>
          </p:cNvSpPr>
          <p:nvPr/>
        </p:nvSpPr>
        <p:spPr bwMode="auto">
          <a:xfrm>
            <a:off x="2843882" y="3429025"/>
            <a:ext cx="1439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气象预报</a:t>
            </a:r>
          </a:p>
        </p:txBody>
      </p:sp>
      <p:sp>
        <p:nvSpPr>
          <p:cNvPr id="12" name="Text Box 12"/>
          <p:cNvSpPr txBox="1">
            <a:spLocks noChangeArrowheads="1"/>
          </p:cNvSpPr>
          <p:nvPr/>
        </p:nvSpPr>
        <p:spPr bwMode="auto">
          <a:xfrm>
            <a:off x="684213" y="5876950"/>
            <a:ext cx="1439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生物物理</a:t>
            </a:r>
          </a:p>
        </p:txBody>
      </p:sp>
      <p:sp>
        <p:nvSpPr>
          <p:cNvPr id="13" name="Text Box 13"/>
          <p:cNvSpPr txBox="1">
            <a:spLocks noChangeArrowheads="1"/>
          </p:cNvSpPr>
          <p:nvPr/>
        </p:nvSpPr>
        <p:spPr bwMode="auto">
          <a:xfrm>
            <a:off x="2843213" y="5876950"/>
            <a:ext cx="1439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石油勘探</a:t>
            </a:r>
          </a:p>
        </p:txBody>
      </p:sp>
      <p:pic>
        <p:nvPicPr>
          <p:cNvPr id="16" name="Picture 16" descr="汽车"/>
          <p:cNvPicPr>
            <a:picLocks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860007" y="1628800"/>
            <a:ext cx="1800225" cy="1800225"/>
          </a:xfrm>
          <a:prstGeom prst="rect">
            <a:avLst/>
          </a:prstGeom>
          <a:noFill/>
          <a:ln w="38100" cmpd="dbl">
            <a:solidFill>
              <a:srgbClr val="008000"/>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Text Box 17"/>
          <p:cNvSpPr txBox="1">
            <a:spLocks noChangeArrowheads="1"/>
          </p:cNvSpPr>
          <p:nvPr/>
        </p:nvSpPr>
        <p:spPr bwMode="auto">
          <a:xfrm>
            <a:off x="5004469" y="3429025"/>
            <a:ext cx="1439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汽车制造</a:t>
            </a:r>
          </a:p>
        </p:txBody>
      </p:sp>
      <p:pic>
        <p:nvPicPr>
          <p:cNvPr id="18" name="Picture 18" descr="船舶"/>
          <p:cNvPicPr>
            <a:picLocks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911975" y="4076725"/>
            <a:ext cx="1800225" cy="1800225"/>
          </a:xfrm>
          <a:prstGeom prst="rect">
            <a:avLst/>
          </a:prstGeom>
          <a:noFill/>
          <a:ln w="38100" cmpd="dbl">
            <a:solidFill>
              <a:srgbClr val="339966"/>
            </a:solidFill>
            <a:miter lim="800000"/>
            <a:headEnd/>
            <a:tailEnd/>
          </a:ln>
          <a:extLst>
            <a:ext uri="{909E8E84-426E-40DD-AFC4-6F175D3DCCD1}">
              <a14:hiddenFill xmlns="" xmlns:a14="http://schemas.microsoft.com/office/drawing/2010/main">
                <a:solidFill>
                  <a:srgbClr val="FFFFFF"/>
                </a:solidFill>
              </a14:hiddenFill>
            </a:ext>
          </a:extLst>
        </p:spPr>
      </p:pic>
      <p:sp>
        <p:nvSpPr>
          <p:cNvPr id="19" name="Text Box 19"/>
          <p:cNvSpPr txBox="1">
            <a:spLocks noChangeArrowheads="1"/>
          </p:cNvSpPr>
          <p:nvPr/>
        </p:nvSpPr>
        <p:spPr bwMode="auto">
          <a:xfrm>
            <a:off x="7092950" y="5840438"/>
            <a:ext cx="14398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a:latin typeface="微软雅黑" pitchFamily="34" charset="-122"/>
                <a:ea typeface="微软雅黑" pitchFamily="34" charset="-122"/>
              </a:rPr>
              <a:t>船舶制造</a:t>
            </a:r>
          </a:p>
        </p:txBody>
      </p:sp>
      <p:pic>
        <p:nvPicPr>
          <p:cNvPr id="20" name="Picture 14" descr="200525117830534"/>
          <p:cNvPicPr>
            <a:picLocks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6948239" y="1628800"/>
            <a:ext cx="1800225" cy="1800225"/>
          </a:xfrm>
          <a:prstGeom prst="rect">
            <a:avLst/>
          </a:prstGeom>
          <a:solidFill>
            <a:srgbClr val="008000"/>
          </a:solidFill>
          <a:ln w="38100" cmpd="dbl">
            <a:solidFill>
              <a:srgbClr val="003300"/>
            </a:solidFill>
            <a:miter lim="800000"/>
            <a:headEnd/>
            <a:tailEnd/>
          </a:ln>
        </p:spPr>
      </p:pic>
      <p:sp>
        <p:nvSpPr>
          <p:cNvPr id="21" name="Text Box 15"/>
          <p:cNvSpPr txBox="1">
            <a:spLocks noChangeArrowheads="1"/>
          </p:cNvSpPr>
          <p:nvPr/>
        </p:nvSpPr>
        <p:spPr bwMode="auto">
          <a:xfrm>
            <a:off x="7091114" y="3429025"/>
            <a:ext cx="1439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zh-CN" altLang="en-US" dirty="0">
                <a:latin typeface="微软雅黑" pitchFamily="34" charset="-122"/>
                <a:ea typeface="微软雅黑" pitchFamily="34" charset="-122"/>
              </a:rPr>
              <a:t>信息服务</a:t>
            </a:r>
          </a:p>
        </p:txBody>
      </p:sp>
    </p:spTree>
    <p:extLst>
      <p:ext uri="{BB962C8B-B14F-4D97-AF65-F5344CB8AC3E}">
        <p14:creationId xmlns="" xmlns:p14="http://schemas.microsoft.com/office/powerpoint/2010/main" val="1383756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问题 </a:t>
            </a:r>
            <a:r>
              <a:rPr lang="en-US" altLang="zh-CN" dirty="0" smtClean="0"/>
              <a:t>- 4</a:t>
            </a:r>
            <a:endParaRPr lang="zh-CN" altLang="en-US" dirty="0"/>
          </a:p>
        </p:txBody>
      </p:sp>
      <p:sp>
        <p:nvSpPr>
          <p:cNvPr id="3" name="内容占位符 2"/>
          <p:cNvSpPr>
            <a:spLocks noGrp="1"/>
          </p:cNvSpPr>
          <p:nvPr>
            <p:ph idx="1"/>
          </p:nvPr>
        </p:nvSpPr>
        <p:spPr/>
        <p:txBody>
          <a:bodyPr/>
          <a:lstStyle/>
          <a:p>
            <a:pPr lvl="1"/>
            <a:r>
              <a:rPr lang="zh-CN" altLang="en-US" smtClean="0"/>
              <a:t>安全问题</a:t>
            </a:r>
            <a:endParaRPr lang="en-US" altLang="zh-CN" smtClean="0"/>
          </a:p>
          <a:p>
            <a:pPr lvl="2"/>
            <a:r>
              <a:rPr lang="zh-CN" altLang="en-US" smtClean="0"/>
              <a:t>环境内超算中心多、分布广；用户水平不一。</a:t>
            </a:r>
            <a:endParaRPr lang="en-US" altLang="zh-CN" smtClean="0"/>
          </a:p>
          <a:p>
            <a:pPr lvl="2"/>
            <a:r>
              <a:rPr lang="zh-CN" altLang="en-US" smtClean="0"/>
              <a:t>用户需要使用命令行访问，增加了安全隐患。</a:t>
            </a:r>
            <a:endParaRPr lang="en-US" altLang="zh-CN" smtClean="0"/>
          </a:p>
          <a:p>
            <a:pPr lvl="2"/>
            <a:r>
              <a:rPr lang="zh-CN" altLang="en-US" smtClean="0"/>
              <a:t>用户使用方便与安全存在一定的矛盾。</a:t>
            </a:r>
            <a:endParaRPr lang="en-US" altLang="zh-CN" smtClean="0"/>
          </a:p>
          <a:p>
            <a:pPr lvl="2"/>
            <a:endParaRPr lang="en-US" altLang="zh-CN" smtClean="0"/>
          </a:p>
          <a:p>
            <a:pPr lvl="2"/>
            <a:r>
              <a:rPr lang="zh-CN" altLang="en-US" smtClean="0"/>
              <a:t>环境中海量运维数据的离线处理，找出异常模式</a:t>
            </a:r>
            <a:endParaRPr lang="en-US" altLang="zh-CN" smtClean="0"/>
          </a:p>
          <a:p>
            <a:pPr lvl="2"/>
            <a:r>
              <a:rPr lang="zh-CN" altLang="en-US" smtClean="0"/>
              <a:t>大规模事件流数据的在线快速分析，找出异常事件</a:t>
            </a:r>
            <a:endParaRPr lang="en-US" altLang="zh-CN" smtClean="0"/>
          </a:p>
          <a:p>
            <a:pPr lvl="2"/>
            <a:r>
              <a:rPr lang="zh-CN" altLang="en-US" smtClean="0"/>
              <a:t>多条记录之间的关联性分析与模式匹配</a:t>
            </a:r>
            <a:endParaRPr lang="en-US" altLang="zh-CN"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谢谢！</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1.2</a:t>
            </a:r>
            <a:r>
              <a:rPr lang="zh-CN" altLang="en-US" dirty="0" smtClean="0"/>
              <a:t>超级计算机</a:t>
            </a:r>
            <a:endParaRPr lang="zh-CN" altLang="en-US" dirty="0"/>
          </a:p>
        </p:txBody>
      </p:sp>
      <p:sp>
        <p:nvSpPr>
          <p:cNvPr id="3" name="内容占位符 2"/>
          <p:cNvSpPr>
            <a:spLocks noGrp="1"/>
          </p:cNvSpPr>
          <p:nvPr>
            <p:ph idx="1"/>
          </p:nvPr>
        </p:nvSpPr>
        <p:spPr/>
        <p:txBody>
          <a:bodyPr/>
          <a:lstStyle/>
          <a:p>
            <a:pPr>
              <a:lnSpc>
                <a:spcPct val="90000"/>
              </a:lnSpc>
            </a:pPr>
            <a:r>
              <a:rPr lang="zh-CN" altLang="en-US" dirty="0" smtClean="0"/>
              <a:t>超级计算机</a:t>
            </a:r>
            <a:r>
              <a:rPr lang="zh-CN" altLang="en-US" dirty="0"/>
              <a:t>是战略性、前沿性的高技术，是发达国家争夺的战略制高点</a:t>
            </a:r>
          </a:p>
          <a:p>
            <a:pPr>
              <a:lnSpc>
                <a:spcPct val="90000"/>
              </a:lnSpc>
            </a:pPr>
            <a:r>
              <a:rPr lang="zh-CN" altLang="en-US" dirty="0"/>
              <a:t>解决国家经济建设、社会发展、科学进步、国家安全方面一系列重大挑战性问题的重要手段</a:t>
            </a:r>
          </a:p>
          <a:p>
            <a:pPr>
              <a:lnSpc>
                <a:spcPct val="90000"/>
              </a:lnSpc>
            </a:pPr>
            <a:r>
              <a:rPr lang="zh-CN" altLang="en-US" dirty="0"/>
              <a:t>国家综合国力和信息化建设能力的重要体现</a:t>
            </a:r>
          </a:p>
          <a:p>
            <a:pPr>
              <a:lnSpc>
                <a:spcPct val="90000"/>
              </a:lnSpc>
            </a:pPr>
            <a:r>
              <a:rPr lang="zh-CN" altLang="en-US" dirty="0"/>
              <a:t>国家创新体系的重要组成部分</a:t>
            </a:r>
          </a:p>
          <a:p>
            <a:endParaRPr lang="zh-CN" altLang="en-US" dirty="0"/>
          </a:p>
        </p:txBody>
      </p:sp>
    </p:spTree>
    <p:extLst>
      <p:ext uri="{BB962C8B-B14F-4D97-AF65-F5344CB8AC3E}">
        <p14:creationId xmlns="" xmlns:p14="http://schemas.microsoft.com/office/powerpoint/2010/main" val="1933921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1.3</a:t>
            </a:r>
            <a:r>
              <a:rPr lang="zh-CN" altLang="en-US" dirty="0" smtClean="0"/>
              <a:t>超级计算机的使用方法</a:t>
            </a:r>
            <a:endParaRPr lang="zh-CN" altLang="en-US" dirty="0"/>
          </a:p>
        </p:txBody>
      </p:sp>
      <p:sp>
        <p:nvSpPr>
          <p:cNvPr id="3" name="内容占位符 2"/>
          <p:cNvSpPr>
            <a:spLocks noGrp="1"/>
          </p:cNvSpPr>
          <p:nvPr>
            <p:ph idx="1"/>
          </p:nvPr>
        </p:nvSpPr>
        <p:spPr>
          <a:xfrm>
            <a:off x="457200" y="1600200"/>
            <a:ext cx="8229600" cy="4637111"/>
          </a:xfrm>
        </p:spPr>
        <p:txBody>
          <a:bodyPr>
            <a:normAutofit fontScale="92500" lnSpcReduction="10000"/>
          </a:bodyPr>
          <a:lstStyle/>
          <a:p>
            <a:r>
              <a:rPr lang="zh-CN" altLang="en-US" dirty="0" smtClean="0"/>
              <a:t>安全登录</a:t>
            </a:r>
            <a:endParaRPr lang="en-US" altLang="zh-CN" dirty="0" smtClean="0"/>
          </a:p>
          <a:p>
            <a:pPr lvl="1"/>
            <a:r>
              <a:rPr lang="en-US" altLang="zh-CN" dirty="0" smtClean="0"/>
              <a:t>VPN/</a:t>
            </a:r>
            <a:r>
              <a:rPr lang="zh-CN" altLang="en-US" dirty="0" smtClean="0"/>
              <a:t>动态口令卡</a:t>
            </a:r>
            <a:endParaRPr lang="en-US" altLang="zh-CN" dirty="0" smtClean="0"/>
          </a:p>
          <a:p>
            <a:pPr lvl="1"/>
            <a:r>
              <a:rPr lang="en-US" altLang="zh-CN" dirty="0" smtClean="0"/>
              <a:t>SSH</a:t>
            </a:r>
            <a:r>
              <a:rPr lang="zh-CN" altLang="en-US" dirty="0" smtClean="0"/>
              <a:t>客户端远程访问</a:t>
            </a:r>
            <a:endParaRPr lang="en-US" altLang="zh-CN" dirty="0" smtClean="0"/>
          </a:p>
          <a:p>
            <a:pPr lvl="2"/>
            <a:r>
              <a:rPr lang="en-US" altLang="zh-CN" dirty="0" smtClean="0"/>
              <a:t>putty</a:t>
            </a:r>
            <a:r>
              <a:rPr lang="zh-CN" altLang="en-US" dirty="0"/>
              <a:t>、</a:t>
            </a:r>
            <a:r>
              <a:rPr lang="en-US" altLang="zh-CN" dirty="0" err="1"/>
              <a:t>Xshell</a:t>
            </a:r>
            <a:r>
              <a:rPr lang="zh-CN" altLang="en-US" dirty="0" smtClean="0"/>
              <a:t>等</a:t>
            </a:r>
            <a:endParaRPr lang="en-US" altLang="zh-CN" dirty="0" smtClean="0"/>
          </a:p>
          <a:p>
            <a:r>
              <a:rPr lang="zh-CN" altLang="en-US" dirty="0" smtClean="0"/>
              <a:t>操作界面</a:t>
            </a:r>
            <a:endParaRPr lang="en-US" altLang="zh-CN" dirty="0" smtClean="0"/>
          </a:p>
          <a:p>
            <a:pPr lvl="1"/>
            <a:r>
              <a:rPr lang="en-US" altLang="zh-CN" dirty="0" smtClean="0"/>
              <a:t>Linux/Unix Shell</a:t>
            </a:r>
          </a:p>
          <a:p>
            <a:pPr lvl="1"/>
            <a:r>
              <a:rPr lang="zh-CN" altLang="en-US" dirty="0" smtClean="0"/>
              <a:t>批处理作业管理系统命令集</a:t>
            </a:r>
            <a:endParaRPr lang="en-US" altLang="zh-CN" dirty="0" smtClean="0"/>
          </a:p>
          <a:p>
            <a:pPr lvl="2"/>
            <a:r>
              <a:rPr lang="en-US" altLang="zh-CN" dirty="0" smtClean="0"/>
              <a:t>Platform LSF</a:t>
            </a:r>
            <a:r>
              <a:rPr lang="zh-CN" altLang="en-US" dirty="0" smtClean="0"/>
              <a:t>、</a:t>
            </a:r>
            <a:r>
              <a:rPr lang="en-US" altLang="zh-CN" dirty="0" smtClean="0"/>
              <a:t>PBS Pro</a:t>
            </a:r>
            <a:r>
              <a:rPr lang="zh-CN" altLang="en-US" dirty="0" smtClean="0"/>
              <a:t>、</a:t>
            </a:r>
            <a:r>
              <a:rPr lang="en-US" altLang="zh-CN" dirty="0" smtClean="0"/>
              <a:t>Torque</a:t>
            </a:r>
            <a:r>
              <a:rPr lang="zh-CN" altLang="en-US" dirty="0" smtClean="0"/>
              <a:t>、</a:t>
            </a:r>
            <a:r>
              <a:rPr lang="en-US" altLang="zh-CN" dirty="0" err="1" smtClean="0"/>
              <a:t>Slurm</a:t>
            </a:r>
            <a:r>
              <a:rPr lang="zh-CN" altLang="en-US" dirty="0" smtClean="0"/>
              <a:t>等</a:t>
            </a:r>
            <a:endParaRPr lang="en-US" altLang="zh-CN" dirty="0" smtClean="0"/>
          </a:p>
          <a:p>
            <a:r>
              <a:rPr lang="zh-CN" altLang="en-US" dirty="0" smtClean="0"/>
              <a:t>并行编程模型</a:t>
            </a:r>
            <a:endParaRPr lang="en-US" altLang="zh-CN" dirty="0" smtClean="0"/>
          </a:p>
          <a:p>
            <a:pPr lvl="1"/>
            <a:r>
              <a:rPr lang="en-US" altLang="zh-CN" dirty="0" smtClean="0"/>
              <a:t>MPI</a:t>
            </a:r>
            <a:r>
              <a:rPr lang="zh-CN" altLang="en-US" dirty="0" smtClean="0"/>
              <a:t>、</a:t>
            </a:r>
            <a:r>
              <a:rPr lang="en-US" altLang="zh-CN" dirty="0" err="1" smtClean="0"/>
              <a:t>OpenMP</a:t>
            </a:r>
            <a:r>
              <a:rPr lang="zh-CN" altLang="en-US" dirty="0" smtClean="0"/>
              <a:t>、</a:t>
            </a:r>
            <a:r>
              <a:rPr lang="en-US" altLang="zh-CN" dirty="0" smtClean="0"/>
              <a:t>GPU</a:t>
            </a:r>
            <a:r>
              <a:rPr lang="zh-CN" altLang="en-US" dirty="0" smtClean="0"/>
              <a:t>并行等</a:t>
            </a:r>
            <a:endParaRPr lang="en-US" altLang="zh-CN" dirty="0" smtClean="0"/>
          </a:p>
          <a:p>
            <a:pPr lvl="1"/>
            <a:endParaRPr lang="zh-CN" altLang="en-US" dirty="0"/>
          </a:p>
        </p:txBody>
      </p:sp>
    </p:spTree>
    <p:extLst>
      <p:ext uri="{BB962C8B-B14F-4D97-AF65-F5344CB8AC3E}">
        <p14:creationId xmlns="" xmlns:p14="http://schemas.microsoft.com/office/powerpoint/2010/main" val="4098817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1.4</a:t>
            </a:r>
            <a:r>
              <a:rPr lang="zh-CN" altLang="en-US" dirty="0" smtClean="0"/>
              <a:t>网格计算环境</a:t>
            </a:r>
            <a:endParaRPr lang="en-US" dirty="0"/>
          </a:p>
        </p:txBody>
      </p:sp>
      <p:sp>
        <p:nvSpPr>
          <p:cNvPr id="3" name="内容占位符 2"/>
          <p:cNvSpPr>
            <a:spLocks noGrp="1"/>
          </p:cNvSpPr>
          <p:nvPr>
            <p:ph idx="1"/>
          </p:nvPr>
        </p:nvSpPr>
        <p:spPr/>
        <p:txBody>
          <a:bodyPr/>
          <a:lstStyle/>
          <a:p>
            <a:r>
              <a:rPr lang="zh-CN" altLang="en-US" dirty="0" smtClean="0"/>
              <a:t>聚合多个不同组织机构的高性能计算集群资源</a:t>
            </a:r>
            <a:endParaRPr lang="en-US" altLang="zh-CN" dirty="0" smtClean="0"/>
          </a:p>
          <a:p>
            <a:pPr lvl="1"/>
            <a:r>
              <a:rPr lang="zh-CN" altLang="en-US" dirty="0" smtClean="0"/>
              <a:t>整合成为大型计算环境</a:t>
            </a:r>
            <a:endParaRPr lang="en-US" altLang="zh-CN" dirty="0" smtClean="0"/>
          </a:p>
          <a:p>
            <a:pPr lvl="1"/>
            <a:r>
              <a:rPr lang="zh-CN" altLang="en-US" dirty="0" smtClean="0"/>
              <a:t>优化对计算资源的使用</a:t>
            </a:r>
            <a:endParaRPr lang="en-US" altLang="zh-CN" dirty="0" smtClean="0"/>
          </a:p>
          <a:p>
            <a:r>
              <a:rPr lang="zh-CN" altLang="en-US" dirty="0" smtClean="0"/>
              <a:t>以环境整体面对用户提供计算服务</a:t>
            </a:r>
            <a:endParaRPr lang="en-US" altLang="zh-CN" dirty="0" smtClean="0"/>
          </a:p>
          <a:p>
            <a:pPr lvl="1"/>
            <a:r>
              <a:rPr lang="zh-CN" altLang="en-US" dirty="0" smtClean="0"/>
              <a:t>提供统一的用户登录入口</a:t>
            </a:r>
            <a:endParaRPr lang="en-US" altLang="zh-CN" dirty="0" smtClean="0"/>
          </a:p>
          <a:p>
            <a:pPr lvl="1"/>
            <a:r>
              <a:rPr lang="zh-CN" altLang="en-US" dirty="0" smtClean="0"/>
              <a:t>屏蔽计算资源的异构性</a:t>
            </a:r>
            <a:endParaRPr lang="en-US" altLang="zh-CN" dirty="0" smtClean="0"/>
          </a:p>
          <a:p>
            <a:pPr lvl="1"/>
            <a:r>
              <a:rPr lang="zh-CN" altLang="en-US" dirty="0" smtClean="0"/>
              <a:t>根据用户需求调度最优资源</a:t>
            </a:r>
            <a:endParaRPr lang="en-US" dirty="0" smtClean="0"/>
          </a:p>
          <a:p>
            <a:endParaRPr lang="en-US" dirty="0"/>
          </a:p>
        </p:txBody>
      </p:sp>
    </p:spTree>
    <p:extLst>
      <p:ext uri="{BB962C8B-B14F-4D97-AF65-F5344CB8AC3E}">
        <p14:creationId xmlns="" xmlns:p14="http://schemas.microsoft.com/office/powerpoint/2010/main" val="3874192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二、国际上网格计算环境</a:t>
            </a:r>
            <a:endParaRPr lang="en-US" dirty="0"/>
          </a:p>
        </p:txBody>
      </p:sp>
      <p:sp>
        <p:nvSpPr>
          <p:cNvPr id="3" name="内容占位符 2"/>
          <p:cNvSpPr>
            <a:spLocks noGrp="1"/>
          </p:cNvSpPr>
          <p:nvPr>
            <p:ph idx="1"/>
          </p:nvPr>
        </p:nvSpPr>
        <p:spPr/>
        <p:txBody>
          <a:bodyPr/>
          <a:lstStyle/>
          <a:p>
            <a:r>
              <a:rPr lang="en-US" altLang="zh-CN" dirty="0" smtClean="0"/>
              <a:t>XSEDE</a:t>
            </a:r>
          </a:p>
          <a:p>
            <a:pPr lvl="1"/>
            <a:r>
              <a:rPr lang="zh-CN" altLang="en-US" dirty="0" smtClean="0"/>
              <a:t>美国极限科学与工程发现环境</a:t>
            </a:r>
            <a:endParaRPr lang="en-US" altLang="zh-CN" dirty="0" smtClean="0"/>
          </a:p>
          <a:p>
            <a:r>
              <a:rPr lang="en-US" altLang="zh-CN" dirty="0" smtClean="0"/>
              <a:t>EGI</a:t>
            </a:r>
          </a:p>
          <a:p>
            <a:pPr lvl="1"/>
            <a:r>
              <a:rPr lang="zh-CN" altLang="en-US" dirty="0" smtClean="0"/>
              <a:t>欧洲网格基础设施</a:t>
            </a:r>
            <a:endParaRPr lang="en-US" altLang="zh-CN" dirty="0" smtClean="0"/>
          </a:p>
          <a:p>
            <a:r>
              <a:rPr lang="en-US" altLang="zh-CN" dirty="0" smtClean="0"/>
              <a:t>WLCG</a:t>
            </a:r>
          </a:p>
          <a:p>
            <a:pPr lvl="1"/>
            <a:r>
              <a:rPr lang="zh-CN" altLang="en-US" dirty="0" smtClean="0"/>
              <a:t>世界</a:t>
            </a:r>
            <a:r>
              <a:rPr lang="en-US" altLang="zh-CN" dirty="0" smtClean="0"/>
              <a:t>LHC</a:t>
            </a:r>
            <a:r>
              <a:rPr lang="zh-CN" altLang="en-US" dirty="0" smtClean="0"/>
              <a:t>计算网格</a:t>
            </a:r>
            <a:endParaRPr lang="en-US" dirty="0" smtClean="0"/>
          </a:p>
          <a:p>
            <a:endParaRPr lang="en-US" dirty="0"/>
          </a:p>
        </p:txBody>
      </p:sp>
    </p:spTree>
    <p:extLst>
      <p:ext uri="{BB962C8B-B14F-4D97-AF65-F5344CB8AC3E}">
        <p14:creationId xmlns="" xmlns:p14="http://schemas.microsoft.com/office/powerpoint/2010/main" val="2375479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dirty="0" smtClean="0"/>
              <a:t>2.1 XSEDE</a:t>
            </a:r>
            <a:endParaRPr lang="en-US" dirty="0"/>
          </a:p>
        </p:txBody>
      </p:sp>
      <p:sp>
        <p:nvSpPr>
          <p:cNvPr id="3" name="内容占位符 2"/>
          <p:cNvSpPr>
            <a:spLocks noGrp="1"/>
          </p:cNvSpPr>
          <p:nvPr>
            <p:ph idx="1"/>
          </p:nvPr>
        </p:nvSpPr>
        <p:spPr/>
        <p:txBody>
          <a:bodyPr>
            <a:normAutofit/>
          </a:bodyPr>
          <a:lstStyle/>
          <a:p>
            <a:r>
              <a:rPr lang="zh-CN" altLang="en-US" sz="2800" dirty="0"/>
              <a:t>极限科学与工程发现环境</a:t>
            </a:r>
            <a:endParaRPr lang="en-US" sz="2800" dirty="0" smtClean="0"/>
          </a:p>
          <a:p>
            <a:r>
              <a:rPr lang="en-US" sz="2800" dirty="0" smtClean="0"/>
              <a:t>Extreme </a:t>
            </a:r>
            <a:r>
              <a:rPr lang="en-US" sz="2800" dirty="0"/>
              <a:t>Science and Engineering Discovery </a:t>
            </a:r>
            <a:r>
              <a:rPr lang="en-US" sz="2800" dirty="0" smtClean="0"/>
              <a:t>Environment</a:t>
            </a:r>
          </a:p>
          <a:p>
            <a:endParaRPr lang="en-US" altLang="zh-CN" sz="2800" dirty="0" smtClean="0"/>
          </a:p>
          <a:p>
            <a:r>
              <a:rPr lang="zh-CN" altLang="en-US" sz="2800" dirty="0" smtClean="0"/>
              <a:t>美国院校与研究机构资源整合而成</a:t>
            </a:r>
            <a:endParaRPr lang="en-US" altLang="zh-CN" sz="2800" dirty="0" smtClean="0"/>
          </a:p>
          <a:p>
            <a:r>
              <a:rPr lang="zh-CN" altLang="en-US" sz="2800" dirty="0" smtClean="0"/>
              <a:t>目前有</a:t>
            </a:r>
            <a:r>
              <a:rPr lang="en-US" sz="2800" dirty="0" smtClean="0"/>
              <a:t>16</a:t>
            </a:r>
            <a:r>
              <a:rPr lang="zh-CN" altLang="en-US" sz="2800" dirty="0" smtClean="0"/>
              <a:t>个资源节点运行</a:t>
            </a:r>
            <a:endParaRPr lang="en-US" sz="2800" dirty="0"/>
          </a:p>
        </p:txBody>
      </p:sp>
      <p:pic>
        <p:nvPicPr>
          <p:cNvPr id="1026" name="Picture 2"/>
          <p:cNvPicPr>
            <a:picLocks noChangeAspect="1" noChangeArrowheads="1"/>
          </p:cNvPicPr>
          <p:nvPr/>
        </p:nvPicPr>
        <p:blipFill>
          <a:blip r:embed="rId3"/>
          <a:srcRect/>
          <a:stretch>
            <a:fillRect/>
          </a:stretch>
        </p:blipFill>
        <p:spPr bwMode="auto">
          <a:xfrm>
            <a:off x="5940152" y="464379"/>
            <a:ext cx="2724150" cy="981075"/>
          </a:xfrm>
          <a:prstGeom prst="rect">
            <a:avLst/>
          </a:prstGeom>
          <a:noFill/>
          <a:ln w="9525">
            <a:noFill/>
            <a:miter lim="800000"/>
            <a:headEnd/>
            <a:tailEnd/>
          </a:ln>
          <a:effectLst/>
        </p:spPr>
      </p:pic>
    </p:spTree>
    <p:extLst>
      <p:ext uri="{BB962C8B-B14F-4D97-AF65-F5344CB8AC3E}">
        <p14:creationId xmlns="" xmlns:p14="http://schemas.microsoft.com/office/powerpoint/2010/main" val="1125753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国家高性能计算环境">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邮电大学">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1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noFill/>
        <a:ln w="9525" cap="flat" cmpd="sng" algn="ctr">
          <a:noFill/>
          <a:prstDash val="solid"/>
          <a:round/>
          <a:headEnd type="none" w="med" len="med"/>
          <a:tailEnd type="none" w="med" len="med"/>
        </a:ln>
        <a:effectLst/>
      </a:spPr>
      <a:bodyPr/>
      <a:lstStyle/>
    </a:lnDef>
    <a:txDef>
      <a:spPr>
        <a:noFill/>
      </a:spPr>
      <a:bodyPr wrap="none" rtlCol="0">
        <a:spAutoFit/>
      </a:bodyPr>
      <a:lstStyle>
        <a:defPPr>
          <a:defRPr smtClean="0">
            <a:latin typeface="华文行楷" pitchFamily="2" charset="-122"/>
            <a:ea typeface="华文行楷" pitchFamily="2" charset="-122"/>
          </a:defRPr>
        </a:defPPr>
      </a:lstStyle>
    </a:txDef>
  </a:objectDefaults>
  <a:extraClrSchemeLst>
    <a:extraClrScheme>
      <a:clrScheme name="邮电大学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邮电大学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邮电大学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邮电大学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邮电大学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邮电大学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邮电大学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2016年终总结-环境建设与运行业务室-王小宁</Template>
  <TotalTime>2515</TotalTime>
  <Words>5078</Words>
  <Application>Microsoft Office PowerPoint</Application>
  <PresentationFormat>全屏显示(4:3)</PresentationFormat>
  <Paragraphs>390</Paragraphs>
  <Slides>41</Slides>
  <Notes>18</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41</vt:i4>
      </vt:variant>
    </vt:vector>
  </HeadingPairs>
  <TitlesOfParts>
    <vt:vector size="44" baseType="lpstr">
      <vt:lpstr>国家高性能计算环境</vt:lpstr>
      <vt:lpstr>Photo Editor 照片</vt:lpstr>
      <vt:lpstr>文档</vt:lpstr>
      <vt:lpstr>中国国家网格服务环境</vt:lpstr>
      <vt:lpstr>提纲</vt:lpstr>
      <vt:lpstr>一、网格计算的意义</vt:lpstr>
      <vt:lpstr>1.1需要超级计算的应用问题</vt:lpstr>
      <vt:lpstr>1.2超级计算机</vt:lpstr>
      <vt:lpstr>1.3超级计算机的使用方法</vt:lpstr>
      <vt:lpstr>1.4网格计算环境</vt:lpstr>
      <vt:lpstr>二、国际上网格计算环境</vt:lpstr>
      <vt:lpstr>2.1 XSEDE</vt:lpstr>
      <vt:lpstr>2.1 XSEDE：发展历程</vt:lpstr>
      <vt:lpstr>2.1 XSEDE：主要应用领域</vt:lpstr>
      <vt:lpstr>2.2 EGI</vt:lpstr>
      <vt:lpstr>2.2 EGI：发展历程</vt:lpstr>
      <vt:lpstr>2.2 EGI：应用领域</vt:lpstr>
      <vt:lpstr>2.2 EGI：使用情况</vt:lpstr>
      <vt:lpstr>2.3 WLCG</vt:lpstr>
      <vt:lpstr>2.3 WLCG：发展历程</vt:lpstr>
      <vt:lpstr>2.3 WLCG：站点分布</vt:lpstr>
      <vt:lpstr>三、中国国家网格</vt:lpstr>
      <vt:lpstr>3.1国家项目持续支持</vt:lpstr>
      <vt:lpstr>3.1国家项目持续支持</vt:lpstr>
      <vt:lpstr>3.2 环境资源结点</vt:lpstr>
      <vt:lpstr>3.3运行管理中心</vt:lpstr>
      <vt:lpstr>3.4国家高性能计算环境网站</vt:lpstr>
      <vt:lpstr>3.5中间件SCE聚合资源</vt:lpstr>
      <vt:lpstr>3.5.1运行支持OPUS平台</vt:lpstr>
      <vt:lpstr>3.5.2环境监控系统</vt:lpstr>
      <vt:lpstr>3.5.3 国家网格与ATLAS</vt:lpstr>
      <vt:lpstr>  环境自2010年持续运行至今</vt:lpstr>
      <vt:lpstr>四、开展应用情况</vt:lpstr>
      <vt:lpstr>4.1 Phase Field Simulations  on the Sunway TaihuLight</vt:lpstr>
      <vt:lpstr>4.2.1 10M-Core Scalable Fully-Implicit Solver for Nonhydrostatic Atmospheric Dynamics</vt:lpstr>
      <vt:lpstr>4.2.2 Meteorological Simulations</vt:lpstr>
      <vt:lpstr>幻灯片 34</vt:lpstr>
      <vt:lpstr>4.4 SC_Tangram: a Charm++-Based Parallel Framework for Cosmological Simulations </vt:lpstr>
      <vt:lpstr>幻灯片 36</vt:lpstr>
      <vt:lpstr>问题 - 1</vt:lpstr>
      <vt:lpstr>问题 - 2</vt:lpstr>
      <vt:lpstr>问题 - 3</vt:lpstr>
      <vt:lpstr>问题 - 4</vt:lpstr>
      <vt:lpstr>谢谢！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国家高性能计算环境</dc:title>
  <dc:creator>CNGrid</dc:creator>
  <cp:lastModifiedBy>迟学斌</cp:lastModifiedBy>
  <cp:revision>200</cp:revision>
  <dcterms:created xsi:type="dcterms:W3CDTF">2017-04-25T05:40:45Z</dcterms:created>
  <dcterms:modified xsi:type="dcterms:W3CDTF">2017-07-04T17:26:55Z</dcterms:modified>
</cp:coreProperties>
</file>