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79" r:id="rId3"/>
    <p:sldId id="287" r:id="rId4"/>
    <p:sldId id="291" r:id="rId5"/>
    <p:sldId id="295" r:id="rId6"/>
    <p:sldId id="296" r:id="rId7"/>
    <p:sldId id="286" r:id="rId8"/>
    <p:sldId id="300" r:id="rId9"/>
    <p:sldId id="294" r:id="rId10"/>
    <p:sldId id="299" r:id="rId11"/>
    <p:sldId id="288" r:id="rId12"/>
    <p:sldId id="284" r:id="rId13"/>
    <p:sldId id="293" r:id="rId14"/>
    <p:sldId id="292" r:id="rId15"/>
    <p:sldId id="30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39" autoAdjust="0"/>
  </p:normalViewPr>
  <p:slideViewPr>
    <p:cSldViewPr>
      <p:cViewPr varScale="1">
        <p:scale>
          <a:sx n="84" d="100"/>
          <a:sy n="84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748BB-99F0-44F5-B3B7-F6F1EFD2F4B2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02EDB-3AC8-4A47-BD65-0771DB52EA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3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large vessel contains an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ionisable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gas (mixture of Argon and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methane) in which charged particles produce ionization electrons. An electric field lets these electrons drift </a:t>
            </a:r>
            <a:r>
              <a:rPr lang="en-US" altLang="zh-CN" dirty="0" smtClean="0"/>
              <a:t>in the vessel towards a MWPC located at the end of the drift volume. Endcap</a:t>
            </a:r>
            <a:r>
              <a:rPr lang="en-US" altLang="zh-CN" baseline="0" dirty="0" smtClean="0"/>
              <a:t> is </a:t>
            </a:r>
            <a:r>
              <a:rPr lang="en-US" altLang="zh-CN" baseline="0" dirty="0" err="1" smtClean="0"/>
              <a:t>Micropattern</a:t>
            </a:r>
            <a:r>
              <a:rPr lang="en-US" altLang="zh-CN" baseline="0" dirty="0" smtClean="0"/>
              <a:t> Gaseous Detectors. Magnetic field </a:t>
            </a:r>
            <a:r>
              <a:rPr lang="en-US" altLang="zh-CN" baseline="0" dirty="0" err="1" smtClean="0"/>
              <a:t>parrellel</a:t>
            </a:r>
            <a:r>
              <a:rPr lang="en-US" altLang="zh-CN" baseline="0" dirty="0" smtClean="0"/>
              <a:t> to E, to focus the electrons.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02EDB-3AC8-4A47-BD65-0771DB52EA9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88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C028-C17D-464D-9310-63D9FB983687}" type="datetime1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E476-D093-4DE2-9FFF-68F1514DEA78}" type="datetime1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BAB3-33B6-4B44-B038-A90988F6189E}" type="datetime1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B7D8-FACB-46B7-9E81-8C297E02A8B5}" type="datetime1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E0AD-DEBD-477A-A41D-F0956F7F648C}" type="datetime1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37F3-80F9-4C30-8AB0-CF47B13718A9}" type="datetime1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AC98-3C6C-4373-872A-5763E6529F48}" type="datetime1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2818-17C6-434C-8B63-2940162693BA}" type="datetime1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6EE6-E4DA-4921-B09D-5E8A46E14A2B}" type="datetime1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2B40-3457-4A6B-8AFA-5453F38E05C4}" type="datetime1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7ACD-1A0B-42FC-929E-81AF4695CBC1}" type="datetime1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5DE9-359C-4544-B612-BA32F572F453}" type="datetime1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50.png"/><Relationship Id="rId7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</p:spPr>
        <p:txBody>
          <a:bodyPr/>
          <a:lstStyle/>
          <a:p>
            <a:r>
              <a:rPr lang="en-US" altLang="zh-CN" dirty="0" err="1"/>
              <a:t>dE</a:t>
            </a:r>
            <a:r>
              <a:rPr lang="en-US" altLang="zh-CN" dirty="0"/>
              <a:t>/dx Study at CEPC TPC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4276546"/>
            <a:ext cx="1582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/>
              <a:t>An </a:t>
            </a:r>
            <a:r>
              <a:rPr lang="en-US" altLang="zh-CN" sz="2400" dirty="0" err="1" smtClean="0"/>
              <a:t>Fenfen</a:t>
            </a:r>
            <a:endParaRPr lang="en-US" altLang="zh-CN" sz="2400" dirty="0" smtClean="0"/>
          </a:p>
          <a:p>
            <a:pPr algn="ctr"/>
            <a:r>
              <a:rPr lang="en-US" altLang="zh-CN" sz="2400" dirty="0" smtClean="0"/>
              <a:t>2017.02.28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4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85010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𝑑𝐸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𝑑𝑥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 ~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𝛽𝛾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850106"/>
              </a:xfrm>
              <a:blipFill rotWithShape="1">
                <a:blip r:embed="rId2"/>
                <a:stretch>
                  <a:fillRect t="-13571" b="-2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105526" y="4221088"/>
                <a:ext cx="26429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𝒄𝒖𝒕</m:t>
                        </m:r>
                      </m:sub>
                    </m:sSub>
                  </m:oMath>
                </a14:m>
                <a:r>
                  <a:rPr lang="zh-CN" alt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b="1" dirty="0" smtClean="0">
                    <a:solidFill>
                      <a:srgbClr val="C00000"/>
                    </a:solidFill>
                  </a:rPr>
                  <a:t>=851eV (fit par.)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526" y="4221088"/>
                <a:ext cx="264293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07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02" y="3140968"/>
            <a:ext cx="4033998" cy="310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4841"/>
            <a:ext cx="7059885" cy="74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" y="6318076"/>
            <a:ext cx="9009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0" y="2308406"/>
            <a:ext cx="4722383" cy="121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4221088"/>
                <a:ext cx="46085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𝑐𝑢𝑡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srgbClr val="C00000"/>
                    </a:solidFill>
                  </a:rPr>
                  <a:t>=851eV, determined by fitting the G4 plots </a:t>
                </a:r>
                <a:endParaRPr lang="zh-CN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221088"/>
                <a:ext cx="4608512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720" t="-4724" b="-14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dE</a:t>
            </a:r>
            <a:r>
              <a:rPr lang="en-US" altLang="zh-CN" dirty="0" smtClean="0"/>
              <a:t>/dx For Different Particles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11736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7792"/>
            <a:ext cx="3528392" cy="282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355976" y="4999916"/>
                <a:ext cx="1526956" cy="877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zh-CN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400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altLang="zh-CN" sz="2400" b="0" i="0" dirty="0" smtClean="0"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999916"/>
                <a:ext cx="1526956" cy="8773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04768" y="1124744"/>
                <a:ext cx="886846" cy="78015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dirty="0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altLang="zh-CN" sz="2400" b="0" i="1" dirty="0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r>
                        <a:rPr lang="en-US" altLang="zh-CN" sz="2400" b="0" i="1" dirty="0" smtClean="0">
                          <a:latin typeface="Cambria Math"/>
                        </a:rPr>
                        <m:t>~</m:t>
                      </m:r>
                      <m:r>
                        <a:rPr lang="en-US" altLang="zh-CN" sz="2400" b="0" i="1" dirty="0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768" y="1124744"/>
                <a:ext cx="886846" cy="7801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55775" y="1254572"/>
                <a:ext cx="934423" cy="52322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latin typeface="Cambria Math"/>
                        </a:rPr>
                        <m:t>𝜇</m:t>
                      </m:r>
                      <m:r>
                        <a:rPr lang="en-US" altLang="zh-CN" sz="2800" b="0" i="1" dirty="0" smtClean="0">
                          <a:latin typeface="Cambria Math"/>
                        </a:rPr>
                        <m:t>~</m:t>
                      </m:r>
                      <m:r>
                        <a:rPr lang="en-US" altLang="zh-CN" sz="2800" b="0" i="1" dirty="0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5" y="1254572"/>
                <a:ext cx="93442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528" y="5086351"/>
            <a:ext cx="4053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Definition of separation ability: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eparation </a:t>
            </a:r>
            <a:r>
              <a:rPr lang="en-US" altLang="zh-CN" dirty="0"/>
              <a:t>A</a:t>
            </a:r>
            <a:r>
              <a:rPr lang="en-US" altLang="zh-CN" dirty="0" smtClean="0"/>
              <a:t>bility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6021288"/>
                <a:ext cx="5643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Dash-dotted line corresponds to the case I doubled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𝜎</m:t>
                    </m:r>
                    <m:r>
                      <a:rPr lang="en-US" altLang="zh-CN" b="0" i="1" smtClean="0">
                        <a:latin typeface="Cambria Math"/>
                      </a:rPr>
                      <m:t>/</m:t>
                    </m:r>
                    <m:r>
                      <a:rPr lang="en-US" altLang="zh-CN" b="0" i="1" smtClean="0">
                        <a:latin typeface="Cambria Math"/>
                      </a:rPr>
                      <m:t>𝜇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021288"/>
                <a:ext cx="5643533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864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43532" y="2524254"/>
                <a:ext cx="23209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tx2"/>
                    </a:solidFill>
                  </a:rPr>
                  <a:t>2.4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𝝈</m:t>
                    </m:r>
                    <m:r>
                      <a:rPr lang="en-US" altLang="zh-CN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~</m:t>
                    </m:r>
                    <m:r>
                      <a:rPr lang="en-US" altLang="zh-CN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𝟒</m:t>
                    </m:r>
                    <m:r>
                      <a:rPr lang="en-US" altLang="zh-CN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𝟓</m:t>
                    </m:r>
                    <m:r>
                      <a:rPr lang="en-US" altLang="zh-CN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% </m:t>
                    </m:r>
                    <m:r>
                      <a:rPr lang="en-US" altLang="zh-CN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𝒎𝒊𝒔</m:t>
                    </m:r>
                    <m:r>
                      <a:rPr lang="en-US" altLang="zh-CN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𝒊𝒅</m:t>
                    </m:r>
                  </m:oMath>
                </a14:m>
                <a:endParaRPr lang="en-US" altLang="zh-CN" sz="2000" b="1" dirty="0" smtClean="0">
                  <a:solidFill>
                    <a:schemeClr val="tx2"/>
                  </a:solidFill>
                </a:endParaRPr>
              </a:p>
              <a:p>
                <a:r>
                  <a:rPr lang="en-US" altLang="zh-CN" sz="2000" b="1" dirty="0">
                    <a:solidFill>
                      <a:schemeClr val="tx2"/>
                    </a:solidFill>
                  </a:rPr>
                  <a:t>3.9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tx2"/>
                        </a:solidFill>
                        <a:latin typeface="Cambria Math"/>
                      </a:rPr>
                      <m:t>𝝈</m:t>
                    </m:r>
                    <m:r>
                      <a:rPr lang="en-US" altLang="zh-CN" sz="2000" b="1" i="1">
                        <a:solidFill>
                          <a:schemeClr val="tx2"/>
                        </a:solidFill>
                        <a:latin typeface="Cambria Math"/>
                      </a:rPr>
                      <m:t>~</m:t>
                    </m:r>
                    <m:r>
                      <a:rPr lang="en-US" altLang="zh-CN" sz="2000" b="1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altLang="zh-CN" sz="2000" b="1" i="1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  <m:r>
                      <a:rPr lang="en-US" altLang="zh-CN" sz="2000" b="1" i="1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  <m:r>
                      <a:rPr lang="en-US" altLang="zh-CN" sz="2000" b="1" i="1">
                        <a:solidFill>
                          <a:schemeClr val="tx2"/>
                        </a:solidFill>
                        <a:latin typeface="Cambria Math"/>
                      </a:rPr>
                      <m:t>% </m:t>
                    </m:r>
                    <m:r>
                      <a:rPr lang="en-US" altLang="zh-CN" sz="2000" b="1" i="1">
                        <a:solidFill>
                          <a:schemeClr val="tx2"/>
                        </a:solidFill>
                        <a:latin typeface="Cambria Math"/>
                      </a:rPr>
                      <m:t>𝒎𝒊𝒔</m:t>
                    </m:r>
                    <m:r>
                      <a:rPr lang="en-US" altLang="zh-CN" sz="2000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000" b="1" i="1">
                        <a:solidFill>
                          <a:schemeClr val="tx2"/>
                        </a:solidFill>
                        <a:latin typeface="Cambria Math"/>
                      </a:rPr>
                      <m:t>𝒊𝒅</m:t>
                    </m:r>
                  </m:oMath>
                </a14:m>
                <a:endParaRPr lang="zh-CN" alt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532" y="2524254"/>
                <a:ext cx="2320956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887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6588224" y="1700808"/>
            <a:ext cx="226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</a:rPr>
              <a:t>Entrance angle (0,1,1)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4" y="1177907"/>
            <a:ext cx="6444555" cy="473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6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 smtClean="0"/>
              <a:t>Summary &amp; Outlook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34076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Geant4 prediction would be lower than the experimental measurement, but double the G4 value would be safe.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Preliminary result of the separation ability is given.</a:t>
            </a:r>
          </a:p>
        </p:txBody>
      </p:sp>
    </p:spTree>
    <p:extLst>
      <p:ext uri="{BB962C8B-B14F-4D97-AF65-F5344CB8AC3E}">
        <p14:creationId xmlns:p14="http://schemas.microsoft.com/office/powerpoint/2010/main" val="2961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 Screenshot From INFN Report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999413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23528" y="622802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Dash-dotted line corresponds to the </a:t>
            </a:r>
            <a:r>
              <a:rPr lang="en-US" altLang="zh-CN" dirty="0" smtClean="0"/>
              <a:t>case using clustering counting </a:t>
            </a:r>
            <a:r>
              <a:rPr lang="en-US" altLang="zh-CN" dirty="0" err="1" smtClean="0"/>
              <a:t>techneque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47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/>
              <a:t>Comparison With Other Exp.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667474" cy="231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9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 err="1" smtClean="0"/>
              <a:t>dE</a:t>
            </a:r>
            <a:r>
              <a:rPr lang="en-US" altLang="zh-CN" dirty="0" smtClean="0"/>
              <a:t>/dx Meas. @ TPC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04456" cy="371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11560" y="1957854"/>
                <a:ext cx="3311163" cy="44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1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𝑝𝑎𝑑</m:t>
                        </m:r>
                      </m:sub>
                    </m:sSub>
                  </m:oMath>
                </a14:m>
                <a:r>
                  <a:rPr lang="en-US" altLang="zh-CN" sz="2100" dirty="0"/>
                  <a:t>: number of </a:t>
                </a:r>
                <a:r>
                  <a:rPr lang="en-US" altLang="zh-CN" sz="2100" dirty="0" smtClean="0"/>
                  <a:t>pad circles </a:t>
                </a:r>
                <a:endParaRPr lang="zh-CN" altLang="en-US" sz="21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57854"/>
                <a:ext cx="3311163" cy="440377"/>
              </a:xfrm>
              <a:prstGeom prst="rect">
                <a:avLst/>
              </a:prstGeom>
              <a:blipFill rotWithShape="1">
                <a:blip r:embed="rId4"/>
                <a:stretch>
                  <a:fillRect t="-6944" r="-1473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83568" y="2852936"/>
                <a:ext cx="3160699" cy="763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sz="21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𝑝𝑎𝑑</m:t>
                        </m:r>
                      </m:sub>
                    </m:sSub>
                  </m:oMath>
                </a14:m>
                <a:r>
                  <a:rPr lang="en-US" altLang="zh-CN" sz="2100" dirty="0">
                    <a:solidFill>
                      <a:schemeClr val="accent2">
                        <a:lumMod val="75000"/>
                      </a:schemeClr>
                    </a:solidFill>
                  </a:rPr>
                  <a:t>: </a:t>
                </a:r>
                <a:r>
                  <a:rPr lang="en-US" altLang="zh-CN" sz="2100" dirty="0"/>
                  <a:t>pad size in the radial direction </a:t>
                </a:r>
                <a:endParaRPr lang="zh-CN" altLang="en-US" sz="21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52936"/>
                <a:ext cx="3160699" cy="763542"/>
              </a:xfrm>
              <a:prstGeom prst="rect">
                <a:avLst/>
              </a:prstGeom>
              <a:blipFill rotWithShape="1">
                <a:blip r:embed="rId5"/>
                <a:stretch>
                  <a:fillRect l="-2119" t="-4000" r="-1156" b="-14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83568" y="3804942"/>
            <a:ext cx="34133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dirty="0" smtClean="0">
                <a:solidFill>
                  <a:schemeClr val="accent2">
                    <a:lumMod val="75000"/>
                  </a:schemeClr>
                </a:solidFill>
              </a:rPr>
              <a:t>Gas density</a:t>
            </a:r>
            <a:r>
              <a:rPr lang="en-US" altLang="zh-CN" sz="2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100" dirty="0" smtClean="0"/>
              <a:t>(atmosphere pressure, temperature, gas type)</a:t>
            </a:r>
            <a:endParaRPr lang="zh-CN" altLang="en-US" sz="2100" dirty="0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3844267" y="2276872"/>
            <a:ext cx="2023878" cy="21602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3738168" y="2590043"/>
            <a:ext cx="2129977" cy="52578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3996667" y="3637831"/>
            <a:ext cx="1519091" cy="53644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3528" y="5426541"/>
                <a:ext cx="679863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dirty="0" smtClean="0">
                    <a:solidFill>
                      <a:srgbClr val="C00000"/>
                    </a:solidFill>
                  </a:rPr>
                  <a:t>And,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500" b="0" i="0" smtClean="0">
                        <a:solidFill>
                          <a:srgbClr val="C00000"/>
                        </a:solidFill>
                        <a:latin typeface="Cambria Math"/>
                      </a:rPr>
                      <m:t>momentum</m:t>
                    </m:r>
                    <m:r>
                      <a:rPr lang="en-US" altLang="zh-CN" sz="2500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500" b="0" i="0" smtClean="0">
                        <a:solidFill>
                          <a:srgbClr val="C00000"/>
                        </a:solidFill>
                        <a:latin typeface="Cambria Math"/>
                      </a:rPr>
                      <m:t>and</m:t>
                    </m:r>
                    <m:r>
                      <a:rPr lang="en-US" altLang="zh-CN" sz="2500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500" b="0" i="0" smtClean="0">
                        <a:solidFill>
                          <a:srgbClr val="C00000"/>
                        </a:solidFill>
                        <a:latin typeface="Cambria Math"/>
                      </a:rPr>
                      <m:t>cos</m:t>
                    </m:r>
                    <m:r>
                      <a:rPr lang="en-US" altLang="zh-CN" sz="2500" b="0" i="1" smtClean="0">
                        <a:solidFill>
                          <a:srgbClr val="C00000"/>
                        </a:solidFill>
                        <a:latin typeface="Cambria Math"/>
                      </a:rPr>
                      <m:t>𝜃</m:t>
                    </m:r>
                    <m:r>
                      <a:rPr lang="en-US" altLang="zh-CN" sz="25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500" dirty="0" smtClean="0">
                    <a:solidFill>
                      <a:srgbClr val="C00000"/>
                    </a:solidFill>
                  </a:rPr>
                  <a:t>of the incident particle</a:t>
                </a:r>
              </a:p>
              <a:p>
                <a:r>
                  <a:rPr lang="en-US" altLang="zh-CN" sz="2500" dirty="0" smtClean="0">
                    <a:solidFill>
                      <a:srgbClr val="C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2500" i="1">
                        <a:solidFill>
                          <a:srgbClr val="C0000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zh-CN" sz="2500" dirty="0" smtClean="0">
                    <a:solidFill>
                      <a:srgbClr val="C00000"/>
                    </a:solidFill>
                  </a:rPr>
                  <a:t> is the angle between the particle and z axis)</a:t>
                </a:r>
                <a:endParaRPr lang="zh-CN" altLang="en-US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26541"/>
                <a:ext cx="6798637" cy="861774"/>
              </a:xfrm>
              <a:prstGeom prst="rect">
                <a:avLst/>
              </a:prstGeom>
              <a:blipFill rotWithShape="1">
                <a:blip r:embed="rId6"/>
                <a:stretch>
                  <a:fillRect l="-1435" t="-5634" b="-15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6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55" y="3446092"/>
            <a:ext cx="3439402" cy="28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39752" y="2751249"/>
                <a:ext cx="792089" cy="45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2200" b="1" i="1" smtClean="0">
                              <a:latin typeface="Cambria Math"/>
                            </a:rPr>
                            <m:t>𝒑𝒂𝒅</m:t>
                          </m:r>
                        </m:sub>
                      </m:sSub>
                    </m:oMath>
                  </m:oMathPara>
                </a14:m>
                <a:endParaRPr lang="zh-CN" altLang="en-US" sz="2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751249"/>
                <a:ext cx="792089" cy="456985"/>
              </a:xfrm>
              <a:prstGeom prst="rect">
                <a:avLst/>
              </a:prstGeom>
              <a:blipFill rotWithShape="1"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Space Charge Effect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827584" y="2485363"/>
            <a:ext cx="18002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827584" y="2204864"/>
            <a:ext cx="1512168" cy="155509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339752" y="2520841"/>
            <a:ext cx="0" cy="95978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27584" y="3480621"/>
            <a:ext cx="1728192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弧形 10"/>
          <p:cNvSpPr/>
          <p:nvPr/>
        </p:nvSpPr>
        <p:spPr>
          <a:xfrm rot="12297930" flipH="1" flipV="1">
            <a:off x="1075948" y="3294800"/>
            <a:ext cx="264759" cy="21185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331640" y="3120581"/>
            <a:ext cx="335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200" b="1" dirty="0"/>
              <a:t>θ</a:t>
            </a:r>
            <a:endParaRPr lang="zh-CN" altLang="en-US" sz="2200" b="1" dirty="0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283968" y="2520841"/>
            <a:ext cx="0" cy="959780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90326" y="2616525"/>
            <a:ext cx="285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/>
              <a:t>s</a:t>
            </a:r>
            <a:endParaRPr lang="zh-CN" altLang="en-US" sz="2200" b="1" dirty="0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2447764" y="2532679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971600" y="2458663"/>
            <a:ext cx="939196" cy="949952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27983" y="2730862"/>
                <a:ext cx="792089" cy="45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2200" b="1" i="1" smtClean="0">
                              <a:latin typeface="Cambria Math"/>
                            </a:rPr>
                            <m:t>𝒑𝒂𝒅</m:t>
                          </m:r>
                        </m:sub>
                      </m:sSub>
                    </m:oMath>
                  </m:oMathPara>
                </a14:m>
                <a:endParaRPr lang="zh-CN" altLang="en-US" sz="22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3" y="2730862"/>
                <a:ext cx="792089" cy="456985"/>
              </a:xfrm>
              <a:prstGeom prst="rect">
                <a:avLst/>
              </a:prstGeom>
              <a:blipFill rotWithShape="1"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连接符 41"/>
          <p:cNvCxnSpPr/>
          <p:nvPr/>
        </p:nvCxnSpPr>
        <p:spPr>
          <a:xfrm>
            <a:off x="3419871" y="2464976"/>
            <a:ext cx="18002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3563888" y="2204864"/>
            <a:ext cx="470754" cy="169210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4427983" y="2500454"/>
            <a:ext cx="0" cy="95978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419871" y="3460234"/>
            <a:ext cx="1728192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弧形 45"/>
          <p:cNvSpPr/>
          <p:nvPr/>
        </p:nvSpPr>
        <p:spPr>
          <a:xfrm rot="12297930" flipH="1" flipV="1">
            <a:off x="3596228" y="3294800"/>
            <a:ext cx="264759" cy="21185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851920" y="3120581"/>
            <a:ext cx="335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200" b="1" dirty="0"/>
              <a:t>θ</a:t>
            </a:r>
            <a:endParaRPr lang="zh-CN" altLang="en-US" sz="2200" b="1" dirty="0"/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2195736" y="2500454"/>
            <a:ext cx="0" cy="95978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19872" y="2616525"/>
            <a:ext cx="285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/>
              <a:t>s</a:t>
            </a:r>
            <a:endParaRPr lang="zh-CN" altLang="en-US" sz="2200" b="1" dirty="0"/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4535995" y="2512292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V="1">
            <a:off x="3563887" y="2520841"/>
            <a:ext cx="236727" cy="867387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323528" y="1514419"/>
                <a:ext cx="5328592" cy="762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/>
                        </a:rPr>
                        <m:t>𝑐h𝑎𝑟𝑔𝑒</m:t>
                      </m:r>
                      <m:r>
                        <a:rPr lang="en-US" altLang="zh-CN" sz="2000" i="1" smtClean="0">
                          <a:latin typeface="Cambria Math"/>
                        </a:rPr>
                        <m:t> </m:t>
                      </m:r>
                      <m:r>
                        <a:rPr lang="en-US" altLang="zh-CN" sz="2000" i="1" smtClean="0">
                          <a:latin typeface="Cambria Math"/>
                        </a:rPr>
                        <m:t>𝑑𝑒𝑛𝑠𝑖𝑡𝑦</m:t>
                      </m:r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altLang="zh-CN" sz="2000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𝑝𝑎𝑑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/>
                            </a:rPr>
                            <m:t>θ</m:t>
                          </m:r>
                        </m:den>
                      </m:f>
                    </m:oMath>
                  </m:oMathPara>
                </a14:m>
                <a:endParaRPr lang="en-US" altLang="zh-CN" sz="2000" dirty="0" smtClean="0"/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14419"/>
                <a:ext cx="5328592" cy="7624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6298931" y="1922929"/>
                <a:ext cx="266555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 smtClean="0"/>
                  <a:t>Smaller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/>
                      </a:rPr>
                      <m:t>𝜃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→</m:t>
                    </m:r>
                  </m:oMath>
                </a14:m>
                <a:endParaRPr lang="en-US" altLang="zh-CN" sz="2000" b="0" dirty="0" smtClean="0">
                  <a:solidFill>
                    <a:srgbClr val="C00000"/>
                  </a:solidFill>
                </a:endParaRPr>
              </a:p>
              <a:p>
                <a:r>
                  <a:rPr lang="en-US" altLang="zh-CN" sz="2000" dirty="0" smtClean="0"/>
                  <a:t>Larger charger density</a:t>
                </a:r>
                <a:r>
                  <a:rPr lang="zh-CN" altLang="en-US" sz="2000" dirty="0" smtClean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931" y="1922929"/>
                <a:ext cx="2665557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2283" t="-4274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5496" y="4725144"/>
                <a:ext cx="5076564" cy="427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𝑑𝐸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𝑑𝑥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0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2.53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−0.77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𝑐𝑜𝑠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+2.75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𝑐𝑜𝑠</m:t>
                            </m:r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US" altLang="zh-CN" sz="2400" b="0" i="0" dirty="0" smtClean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725144"/>
                <a:ext cx="5076564" cy="427618"/>
              </a:xfrm>
              <a:prstGeom prst="rect">
                <a:avLst/>
              </a:prstGeom>
              <a:blipFill rotWithShape="1">
                <a:blip r:embed="rId7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79512" y="6166465"/>
                <a:ext cx="5249899" cy="461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altLang="zh-CN" sz="2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𝒑𝒂𝒅</m:t>
                        </m:r>
                      </m:sub>
                    </m:sSub>
                    <m:r>
                      <a:rPr lang="en-US" altLang="zh-CN" sz="2200" b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200" b="1" i="1">
                        <a:solidFill>
                          <a:schemeClr val="tx2"/>
                        </a:solidFill>
                        <a:latin typeface="Cambria Math"/>
                      </a:rPr>
                      <m:t>𝐝𝐞𝐜𝐫𝐞𝐚𝐬𝐞𝐬</m:t>
                    </m:r>
                    <m:r>
                      <a:rPr lang="en-US" altLang="zh-CN" sz="2200" b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200" b="1" dirty="0" smtClean="0">
                    <a:solidFill>
                      <a:schemeClr val="tx2"/>
                    </a:solidFill>
                  </a:rPr>
                  <a:t>when track is parallel to Z</a:t>
                </a:r>
                <a:endParaRPr lang="zh-CN" altLang="en-US" sz="22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166465"/>
                <a:ext cx="5249899" cy="461152"/>
              </a:xfrm>
              <a:prstGeom prst="rect">
                <a:avLst/>
              </a:prstGeom>
              <a:blipFill rotWithShape="1">
                <a:blip r:embed="rId8"/>
                <a:stretch>
                  <a:fillRect t="-6667" r="-580"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/>
          <p:cNvCxnSpPr/>
          <p:nvPr/>
        </p:nvCxnSpPr>
        <p:spPr>
          <a:xfrm flipH="1">
            <a:off x="4716017" y="4797152"/>
            <a:ext cx="1582914" cy="144016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6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New 5-d Formula Based on G4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7584" y="1495770"/>
                <a:ext cx="6685420" cy="1080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𝑑𝐸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𝑑𝐸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sub>
                        </m:sSub>
                      </m:den>
                    </m:f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13.66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𝑝𝑎𝑑</m:t>
                                </m:r>
                              </m:sub>
                            </m:sSub>
                          </m:e>
                        </m:rad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𝑝𝑎𝑑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⋅</m:t>
                            </m:r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𝜌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0.3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2.18+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0.30</m:t>
                            </m:r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−0.1</m:t>
                            </m:r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b="0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2.53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</a:rPr>
                      <m:t>−0.77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</m:t>
                            </m:r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i="1" dirty="0">
                        <a:solidFill>
                          <a:schemeClr val="tx1"/>
                        </a:solidFill>
                        <a:latin typeface="Cambria Math"/>
                      </a:rPr>
                      <m:t>+2.75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</m:t>
                            </m:r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Cambria Math"/>
                  </a:rPr>
                  <a:t>)</a:t>
                </a:r>
                <a:endParaRPr lang="zh-CN" altLang="en-US" sz="2400" b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95770"/>
                <a:ext cx="6685420" cy="1080360"/>
              </a:xfrm>
              <a:prstGeom prst="rect">
                <a:avLst/>
              </a:prstGeom>
              <a:blipFill rotWithShape="1">
                <a:blip r:embed="rId2"/>
                <a:stretch>
                  <a:fillRect b="-1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2761506"/>
                <a:ext cx="3527184" cy="1498744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𝑝𝑎𝑑</m:t>
                        </m:r>
                      </m:sub>
                    </m:sSub>
                  </m:oMath>
                </a14:m>
                <a:r>
                  <a:rPr lang="en-US" altLang="zh-CN" sz="2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30-350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𝑝𝑎𝑑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(mm): 1-35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chemeClr val="tx2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zh-CN" sz="2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(mg/cm3): 0.16~2(1-10atm)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CN" sz="2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(GeV/c): 1-100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61506"/>
                <a:ext cx="3527184" cy="1498744"/>
              </a:xfrm>
              <a:prstGeom prst="rect">
                <a:avLst/>
              </a:prstGeom>
              <a:blipFill rotWithShape="1">
                <a:blip r:embed="rId3"/>
                <a:stretch>
                  <a:fillRect t="-1594" r="-514" b="-5976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0980" y="4569357"/>
                <a:ext cx="8735600" cy="70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For He-based gas with a large fraction of hydrocarbon, the power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𝑝𝑎𝑑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⋅</m:t>
                        </m:r>
                        <m:r>
                          <a:rPr lang="en-US" altLang="zh-CN" i="1">
                            <a:latin typeface="Cambria Math"/>
                          </a:rPr>
                          <m:t>𝜌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0.3</m:t>
                        </m:r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should be changed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𝑝𝑎𝑑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⋅</m:t>
                        </m:r>
                        <m:r>
                          <a:rPr lang="en-US" altLang="zh-CN" i="1">
                            <a:latin typeface="Cambria Math"/>
                          </a:rPr>
                          <m:t>𝜌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0.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45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80" y="4569357"/>
                <a:ext cx="8735600" cy="700192"/>
              </a:xfrm>
              <a:prstGeom prst="rect">
                <a:avLst/>
              </a:prstGeom>
              <a:blipFill rotWithShape="1">
                <a:blip r:embed="rId4"/>
                <a:stretch>
                  <a:fillRect l="-628" t="-3509" b="-1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57200" y="5445224"/>
                <a:ext cx="5976664" cy="1006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𝑑𝐸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𝑑𝑥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𝑑𝐸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𝑑𝑥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14.61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𝑝𝑎𝑑</m:t>
                                  </m:r>
                                </m:sub>
                              </m:sSub>
                            </m:e>
                          </m:rad>
                          <m:r>
                            <a:rPr lang="en-US" altLang="zh-CN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𝑝𝑎𝑑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0.45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2.18+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0.30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−0.1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                   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2.53</m:t>
                    </m:r>
                    <m:r>
                      <a:rPr lang="en-US" altLang="zh-CN">
                        <a:latin typeface="Cambria Math"/>
                      </a:rPr>
                      <m:t>−0.77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𝑐𝑜𝑠</m:t>
                            </m:r>
                            <m:r>
                              <a:rPr lang="en-US" altLang="zh-CN" i="1" dirty="0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/>
                      </a:rPr>
                      <m:t>+2.75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𝑐𝑜𝑠</m:t>
                            </m:r>
                            <m:r>
                              <a:rPr lang="en-US" altLang="zh-CN" i="1" dirty="0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altLang="zh-CN" i="1" dirty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Cambria Math"/>
                  </a:rPr>
                  <a:t>)</a:t>
                </a:r>
                <a:endParaRPr lang="zh-CN" altLang="en-US" b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45224"/>
                <a:ext cx="5976664" cy="1006045"/>
              </a:xfrm>
              <a:prstGeom prst="rect">
                <a:avLst/>
              </a:prstGeom>
              <a:blipFill rotWithShape="1">
                <a:blip r:embed="rId5"/>
                <a:stretch>
                  <a:fillRect b="-8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4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Gas Type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064182" cy="494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0691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order to separate the two groups with(out) much hydrocarbon, the normalization factor is different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5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85010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𝜎</m:t>
                    </m:r>
                    <m:r>
                      <a:rPr lang="en-US" altLang="zh-CN" b="0" i="1" dirty="0" smtClean="0">
                        <a:latin typeface="Cambria Math"/>
                      </a:rPr>
                      <m:t>/</m:t>
                    </m:r>
                    <m:r>
                      <a:rPr lang="en-US" altLang="zh-CN" i="1" dirty="0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dirty="0" smtClean="0"/>
                  <a:t>~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Δ</m:t>
                    </m:r>
                    <m:r>
                      <a:rPr lang="en-US" altLang="zh-CN" b="0" i="1" smtClean="0">
                        <a:latin typeface="Cambria Math"/>
                      </a:rPr>
                      <m:t>𝑅</m:t>
                    </m:r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𝑝𝑎𝑑</m:t>
                        </m:r>
                      </m:sub>
                    </m:sSub>
                  </m:oMath>
                </a14:m>
                <a:r>
                  <a:rPr lang="en-US" altLang="zh-CN" dirty="0" smtClean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850106"/>
              </a:xfrm>
              <a:blipFill rotWithShape="1">
                <a:blip r:embed="rId2"/>
                <a:stretch>
                  <a:fillRect t="-1285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53" y="2708920"/>
            <a:ext cx="4178747" cy="337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64496" cy="403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8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/>
              <a:t>Comparison With Other Exp.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32848" cy="526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6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/>
              <a:t>Comparison With Other Exp.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109471" cy="528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4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Truncation In </a:t>
            </a:r>
            <a:r>
              <a:rPr lang="en-US" altLang="zh-CN" dirty="0" err="1" smtClean="0"/>
              <a:t>dE</a:t>
            </a:r>
            <a:r>
              <a:rPr lang="en-US" altLang="zh-CN" dirty="0" smtClean="0"/>
              <a:t>/dx Calculation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2060848"/>
                <a:ext cx="4896544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For 20GeV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CN" sz="2000" dirty="0" smtClean="0"/>
                  <a:t> with direction (0,1,1) in default geometry,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𝜎</m:t>
                    </m:r>
                    <m:r>
                      <a:rPr lang="en-US" altLang="zh-CN" sz="2000" b="0" i="1" smtClean="0">
                        <a:latin typeface="Cambria Math"/>
                      </a:rPr>
                      <m:t>/</m:t>
                    </m:r>
                    <m:r>
                      <a:rPr lang="en-US" altLang="zh-CN" sz="20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sz="2000" dirty="0" smtClean="0"/>
                  <a:t> with different truncation: </a:t>
                </a:r>
                <a:endParaRPr lang="en-US" altLang="zh-CN" dirty="0">
                  <a:latin typeface="Cambria Math"/>
                </a:endParaRPr>
              </a:p>
              <a:p>
                <a:r>
                  <a:rPr lang="en-US" altLang="zh-CN" dirty="0" smtClean="0">
                    <a:latin typeface="Cambria Math"/>
                  </a:rPr>
                  <a:t>0-1: 2.64 </a:t>
                </a:r>
              </a:p>
              <a:p>
                <a:r>
                  <a:rPr lang="en-US" altLang="zh-CN" dirty="0" smtClean="0">
                    <a:latin typeface="Cambria Math"/>
                  </a:rPr>
                  <a:t>0-0.95: 2.24</a:t>
                </a:r>
                <a:endParaRPr lang="en-US" altLang="zh-CN" b="1" dirty="0" smtClean="0">
                  <a:latin typeface="Cambria Math"/>
                </a:endParaRPr>
              </a:p>
              <a:p>
                <a:r>
                  <a:rPr lang="en-US" altLang="zh-CN" b="0" dirty="0" smtClean="0">
                    <a:latin typeface="Cambria Math"/>
                  </a:rPr>
                  <a:t>0-0.9: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b="0" dirty="0" smtClean="0"/>
                  <a:t>2.22</a:t>
                </a:r>
              </a:p>
              <a:p>
                <a:r>
                  <a:rPr lang="en-US" altLang="zh-CN" dirty="0" smtClean="0"/>
                  <a:t>0-0.8:  2.28</a:t>
                </a:r>
              </a:p>
              <a:p>
                <a:r>
                  <a:rPr lang="en-US" altLang="zh-CN" dirty="0" smtClean="0"/>
                  <a:t>0-0.65: 2.43</a:t>
                </a:r>
              </a:p>
              <a:p>
                <a:r>
                  <a:rPr lang="en-US" altLang="zh-CN" dirty="0" smtClean="0"/>
                  <a:t>0.05-0.75:  2.31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060848"/>
                <a:ext cx="4896544" cy="2369880"/>
              </a:xfrm>
              <a:prstGeom prst="rect">
                <a:avLst/>
              </a:prstGeom>
              <a:blipFill rotWithShape="1">
                <a:blip r:embed="rId2"/>
                <a:stretch>
                  <a:fillRect l="-1370" t="-1285" r="-498" b="-3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4067944" cy="349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01317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Loss of 30% hits will increase the resolution by ~4%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126485"/>
            <a:ext cx="8752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measure the average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/dx value of one track by removing parts of its hits (noise and Landau tail)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9878</TotalTime>
  <Words>379</Words>
  <Application>Microsoft Office PowerPoint</Application>
  <PresentationFormat>全屏显示(4:3)</PresentationFormat>
  <Paragraphs>83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Arial</vt:lpstr>
      <vt:lpstr>Calibri</vt:lpstr>
      <vt:lpstr>Cambria Math</vt:lpstr>
      <vt:lpstr>Times New Roman</vt:lpstr>
      <vt:lpstr>Office 主题</vt:lpstr>
      <vt:lpstr>dE/dx Study at CEPC TPC</vt:lpstr>
      <vt:lpstr>dE/dx Meas. @ TPC</vt:lpstr>
      <vt:lpstr>Space Charge Effect</vt:lpstr>
      <vt:lpstr>PowerPoint 演示文稿</vt:lpstr>
      <vt:lpstr>Gas Type</vt:lpstr>
      <vt:lpstr>σ/μ~ (ΔR,N_pad)</vt:lpstr>
      <vt:lpstr>Comparison With Other Exp.</vt:lpstr>
      <vt:lpstr>Comparison With Other Exp.</vt:lpstr>
      <vt:lpstr>Truncation In dE/dx Calculation</vt:lpstr>
      <vt:lpstr>μ_(dE/dx) ~ βγ</vt:lpstr>
      <vt:lpstr>dE/dx For Different Particles</vt:lpstr>
      <vt:lpstr>Separation Ability</vt:lpstr>
      <vt:lpstr>Summary &amp; Outlook</vt:lpstr>
      <vt:lpstr>A Screenshot From INFN Report</vt:lpstr>
      <vt:lpstr>Comparison With Other Exp.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anff</dc:creator>
  <cp:lastModifiedBy>anff</cp:lastModifiedBy>
  <cp:revision>145</cp:revision>
  <dcterms:created xsi:type="dcterms:W3CDTF">2017-01-10T15:36:32Z</dcterms:created>
  <dcterms:modified xsi:type="dcterms:W3CDTF">2017-02-27T08:09:06Z</dcterms:modified>
</cp:coreProperties>
</file>