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79" r:id="rId4"/>
    <p:sldId id="271" r:id="rId5"/>
    <p:sldId id="274" r:id="rId6"/>
    <p:sldId id="275" r:id="rId7"/>
    <p:sldId id="276" r:id="rId8"/>
    <p:sldId id="277" r:id="rId9"/>
    <p:sldId id="270" r:id="rId10"/>
    <p:sldId id="278" r:id="rId11"/>
    <p:sldId id="266" r:id="rId12"/>
    <p:sldId id="268" r:id="rId13"/>
    <p:sldId id="269" r:id="rId14"/>
    <p:sldId id="267" r:id="rId15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00FF"/>
    <a:srgbClr val="FF3399"/>
    <a:srgbClr val="01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176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44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68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F6A1ABEA-B003-4268-A859-7894B633BF1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443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1我的工作\2015.4.22考核\高能所标志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0500"/>
            <a:ext cx="19748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D2E35418-39CD-4BE7-B1AA-3DD8A8DA1B29}" type="datetimeFigureOut">
              <a:rPr lang="zh-CN" altLang="en-US"/>
              <a:pPr>
                <a:defRPr/>
              </a:pPr>
              <a:t>2017-01-06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3CDCD437-1F1F-4953-8B3B-34AEF01215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6825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B30313C8-25C1-4AFC-8561-E1579766C7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094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825CD84E-B53A-404A-A1A4-2D0103EC89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799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6C71215E-BBD5-41A7-9253-7981A4212E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38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F01D59CE-E761-498F-B26C-0A6E6CAAFA1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9793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B8EB01A7-2A1F-45B4-BA68-92DCB7880E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7510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714A6D7B-E39A-4E21-8F0E-227FC251B3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138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57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134EF55A-D6CA-4977-94D4-258BB2CF7B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3987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9E0D2E57-1A9D-457A-A9D2-97FA54E042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2450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宋体" pitchFamily="2" charset="-122"/>
              </a:defRPr>
            </a:lvl1pPr>
          </a:lstStyle>
          <a:p>
            <a:pPr>
              <a:defRPr/>
            </a:pPr>
            <a:fld id="{B34DA5C8-F248-44FF-AECE-5A516B9197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050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78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45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58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66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72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14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72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0C6FB-6079-4F8C-B8C5-06DE0C010FC0}" type="datetimeFigureOut">
              <a:rPr lang="zh-CN" altLang="en-US" smtClean="0"/>
              <a:t>2017-01-06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AA609-3D6F-415E-87CA-5350395F0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20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宋体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宋体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宋体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35A642-70FB-4714-A7F1-FAC98E65E0FE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274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cs typeface="Times New Roman" pitchFamily="18" charset="0"/>
              </a:rPr>
              <a:t>CEPC Double Ring &amp; SPPC </a:t>
            </a:r>
            <a:r>
              <a:rPr lang="en-US" altLang="zh-CN" dirty="0" smtClean="0"/>
              <a:t>Layout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0923" y="4483591"/>
            <a:ext cx="12618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Feng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SU</a:t>
            </a: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2017-01-04</a:t>
            </a:r>
          </a:p>
        </p:txBody>
      </p:sp>
    </p:spTree>
    <p:extLst>
      <p:ext uri="{BB962C8B-B14F-4D97-AF65-F5344CB8AC3E}">
        <p14:creationId xmlns:p14="http://schemas.microsoft.com/office/powerpoint/2010/main" val="31756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819375" y="119464"/>
            <a:ext cx="8324625" cy="6541695"/>
            <a:chOff x="819375" y="119464"/>
            <a:chExt cx="8324625" cy="6541695"/>
          </a:xfrm>
        </p:grpSpPr>
        <p:grpSp>
          <p:nvGrpSpPr>
            <p:cNvPr id="40" name="组合 39"/>
            <p:cNvGrpSpPr/>
            <p:nvPr/>
          </p:nvGrpSpPr>
          <p:grpSpPr>
            <a:xfrm>
              <a:off x="819375" y="119464"/>
              <a:ext cx="7809185" cy="6541695"/>
              <a:chOff x="819375" y="116632"/>
              <a:chExt cx="7809185" cy="6541695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4617947" y="6088669"/>
                <a:ext cx="140180" cy="140935"/>
              </a:xfrm>
              <a:prstGeom prst="ellipse">
                <a:avLst/>
              </a:prstGeom>
              <a:solidFill>
                <a:srgbClr val="CC00FF"/>
              </a:solidFill>
              <a:ln>
                <a:solidFill>
                  <a:srgbClr val="CC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4608697" y="196347"/>
                <a:ext cx="140180" cy="140935"/>
              </a:xfrm>
              <a:prstGeom prst="ellipse">
                <a:avLst/>
              </a:prstGeom>
              <a:solidFill>
                <a:srgbClr val="CC00FF"/>
              </a:solidFill>
              <a:ln>
                <a:solidFill>
                  <a:srgbClr val="CC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1545336" y="266815"/>
                <a:ext cx="6266904" cy="5904655"/>
              </a:xfrm>
              <a:prstGeom prst="ellipse">
                <a:avLst/>
              </a:prstGeom>
              <a:noFill/>
              <a:ln w="57150">
                <a:solidFill>
                  <a:srgbClr val="CC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547664" y="266815"/>
                <a:ext cx="6264576" cy="5892322"/>
              </a:xfrm>
              <a:prstGeom prst="ellipse">
                <a:avLst/>
              </a:prstGeom>
              <a:no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 flipH="1">
                <a:off x="6873165" y="1635144"/>
                <a:ext cx="103672" cy="48519"/>
              </a:xfrm>
              <a:prstGeom prst="line">
                <a:avLst/>
              </a:prstGeom>
              <a:ln w="12700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椭圆 4"/>
              <p:cNvSpPr/>
              <p:nvPr/>
            </p:nvSpPr>
            <p:spPr>
              <a:xfrm>
                <a:off x="1396964" y="116632"/>
                <a:ext cx="6565975" cy="6192688"/>
              </a:xfrm>
              <a:prstGeom prst="ellipse">
                <a:avLst/>
              </a:prstGeom>
              <a:noFill/>
              <a:ln w="76200">
                <a:solidFill>
                  <a:srgbClr val="1108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/>
              </a:p>
            </p:txBody>
          </p:sp>
          <p:sp>
            <p:nvSpPr>
              <p:cNvPr id="8" name="Oval 11"/>
              <p:cNvSpPr>
                <a:spLocks noChangeArrowheads="1"/>
              </p:cNvSpPr>
              <p:nvPr/>
            </p:nvSpPr>
            <p:spPr bwMode="auto">
              <a:xfrm>
                <a:off x="6254101" y="1264348"/>
                <a:ext cx="539767" cy="529443"/>
              </a:xfrm>
              <a:prstGeom prst="ellipse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altLang="zh-CN" sz="2400">
                  <a:latin typeface="Times" pitchFamily="18" charset="0"/>
                </a:endParaRPr>
              </a:p>
            </p:txBody>
          </p:sp>
          <p:sp>
            <p:nvSpPr>
              <p:cNvPr id="9" name="Oval 12"/>
              <p:cNvSpPr>
                <a:spLocks noChangeArrowheads="1"/>
              </p:cNvSpPr>
              <p:nvPr/>
            </p:nvSpPr>
            <p:spPr bwMode="auto">
              <a:xfrm>
                <a:off x="6793868" y="1588344"/>
                <a:ext cx="105215" cy="95319"/>
              </a:xfrm>
              <a:prstGeom prst="ellipse">
                <a:avLst/>
              </a:prstGeom>
              <a:noFill/>
              <a:ln w="19050" algn="ctr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altLang="zh-CN" sz="2400">
                  <a:latin typeface="Times" pitchFamily="18" charset="0"/>
                </a:endParaRPr>
              </a:p>
            </p:txBody>
          </p:sp>
          <p:sp>
            <p:nvSpPr>
              <p:cNvPr id="10" name="Oval 4"/>
              <p:cNvSpPr>
                <a:spLocks noChangeArrowheads="1"/>
              </p:cNvSpPr>
              <p:nvPr/>
            </p:nvSpPr>
            <p:spPr bwMode="auto">
              <a:xfrm>
                <a:off x="5529745" y="482838"/>
                <a:ext cx="1008112" cy="936104"/>
              </a:xfrm>
              <a:prstGeom prst="ellips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altLang="zh-CN" sz="2400">
                  <a:latin typeface="Times" pitchFamily="18" charset="0"/>
                </a:endParaRPr>
              </a:p>
            </p:txBody>
          </p:sp>
          <p:cxnSp>
            <p:nvCxnSpPr>
              <p:cNvPr id="13" name="直接连接符 12"/>
              <p:cNvCxnSpPr/>
              <p:nvPr/>
            </p:nvCxnSpPr>
            <p:spPr>
              <a:xfrm flipV="1">
                <a:off x="6967545" y="1617112"/>
                <a:ext cx="44773" cy="2292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任意多边形 30"/>
              <p:cNvSpPr/>
              <p:nvPr/>
            </p:nvSpPr>
            <p:spPr>
              <a:xfrm>
                <a:off x="7119938" y="1562688"/>
                <a:ext cx="185737" cy="93785"/>
              </a:xfrm>
              <a:custGeom>
                <a:avLst/>
                <a:gdLst>
                  <a:gd name="connsiteX0" fmla="*/ 0 w 185737"/>
                  <a:gd name="connsiteY0" fmla="*/ 916 h 93785"/>
                  <a:gd name="connsiteX1" fmla="*/ 52387 w 185737"/>
                  <a:gd name="connsiteY1" fmla="*/ 916 h 93785"/>
                  <a:gd name="connsiteX2" fmla="*/ 85725 w 185737"/>
                  <a:gd name="connsiteY2" fmla="*/ 10441 h 93785"/>
                  <a:gd name="connsiteX3" fmla="*/ 123825 w 185737"/>
                  <a:gd name="connsiteY3" fmla="*/ 31872 h 93785"/>
                  <a:gd name="connsiteX4" fmla="*/ 164306 w 185737"/>
                  <a:gd name="connsiteY4" fmla="*/ 65210 h 93785"/>
                  <a:gd name="connsiteX5" fmla="*/ 185737 w 185737"/>
                  <a:gd name="connsiteY5" fmla="*/ 93785 h 93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737" h="93785">
                    <a:moveTo>
                      <a:pt x="0" y="916"/>
                    </a:moveTo>
                    <a:cubicBezTo>
                      <a:pt x="19050" y="122"/>
                      <a:pt x="38100" y="-671"/>
                      <a:pt x="52387" y="916"/>
                    </a:cubicBezTo>
                    <a:cubicBezTo>
                      <a:pt x="66674" y="2503"/>
                      <a:pt x="73819" y="5282"/>
                      <a:pt x="85725" y="10441"/>
                    </a:cubicBezTo>
                    <a:cubicBezTo>
                      <a:pt x="97631" y="15600"/>
                      <a:pt x="110728" y="22744"/>
                      <a:pt x="123825" y="31872"/>
                    </a:cubicBezTo>
                    <a:cubicBezTo>
                      <a:pt x="136922" y="41000"/>
                      <a:pt x="153987" y="54891"/>
                      <a:pt x="164306" y="65210"/>
                    </a:cubicBezTo>
                    <a:cubicBezTo>
                      <a:pt x="174625" y="75529"/>
                      <a:pt x="180181" y="84657"/>
                      <a:pt x="185737" y="93785"/>
                    </a:cubicBezTo>
                  </a:path>
                </a:pathLst>
              </a:cu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任意多边形 31"/>
              <p:cNvSpPr/>
              <p:nvPr/>
            </p:nvSpPr>
            <p:spPr>
              <a:xfrm>
                <a:off x="7119939" y="1418942"/>
                <a:ext cx="45719" cy="139899"/>
              </a:xfrm>
              <a:custGeom>
                <a:avLst/>
                <a:gdLst>
                  <a:gd name="connsiteX0" fmla="*/ 0 w 58151"/>
                  <a:gd name="connsiteY0" fmla="*/ 100012 h 100012"/>
                  <a:gd name="connsiteX1" fmla="*/ 57150 w 58151"/>
                  <a:gd name="connsiteY1" fmla="*/ 69056 h 100012"/>
                  <a:gd name="connsiteX2" fmla="*/ 30956 w 58151"/>
                  <a:gd name="connsiteY2" fmla="*/ 0 h 100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151" h="100012">
                    <a:moveTo>
                      <a:pt x="0" y="100012"/>
                    </a:moveTo>
                    <a:cubicBezTo>
                      <a:pt x="25995" y="92868"/>
                      <a:pt x="51991" y="85725"/>
                      <a:pt x="57150" y="69056"/>
                    </a:cubicBezTo>
                    <a:cubicBezTo>
                      <a:pt x="62309" y="52387"/>
                      <a:pt x="46632" y="26193"/>
                      <a:pt x="30956" y="0"/>
                    </a:cubicBezTo>
                  </a:path>
                </a:pathLst>
              </a:custGeom>
              <a:noFill/>
              <a:ln w="127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TextBox 48"/>
              <p:cNvSpPr txBox="1">
                <a:spLocks noChangeArrowheads="1"/>
              </p:cNvSpPr>
              <p:nvPr/>
            </p:nvSpPr>
            <p:spPr bwMode="auto">
              <a:xfrm>
                <a:off x="3621031" y="5373216"/>
                <a:ext cx="199383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 smtClean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CEPC Collider Ring(50Km)</a:t>
                </a:r>
                <a:endParaRPr lang="zh-CN" altLang="en-US" sz="1200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50"/>
              <p:cNvSpPr txBox="1">
                <a:spLocks noChangeArrowheads="1"/>
              </p:cNvSpPr>
              <p:nvPr/>
            </p:nvSpPr>
            <p:spPr bwMode="auto">
              <a:xfrm>
                <a:off x="4082673" y="5661248"/>
                <a:ext cx="119455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Booster(50Km)</a:t>
                </a:r>
                <a:endParaRPr lang="zh-CN" altLang="en-US" sz="12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21"/>
              <p:cNvSpPr txBox="1">
                <a:spLocks noChangeArrowheads="1"/>
              </p:cNvSpPr>
              <p:nvPr/>
            </p:nvSpPr>
            <p:spPr bwMode="auto">
              <a:xfrm>
                <a:off x="4200906" y="692696"/>
                <a:ext cx="1524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2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High </a:t>
                </a:r>
                <a:r>
                  <a:rPr lang="en-US" altLang="zh-CN" sz="12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Energy</a:t>
                </a:r>
                <a:r>
                  <a:rPr lang="zh-CN" altLang="en-US" sz="12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12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Booster(7.2Km)</a:t>
                </a:r>
                <a:endParaRPr lang="en-US" altLang="zh-CN" sz="1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TextBox 22"/>
              <p:cNvSpPr txBox="1">
                <a:spLocks noChangeArrowheads="1"/>
              </p:cNvSpPr>
              <p:nvPr/>
            </p:nvSpPr>
            <p:spPr bwMode="auto">
              <a:xfrm>
                <a:off x="4607525" y="1562959"/>
                <a:ext cx="184444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Medium </a:t>
                </a:r>
                <a:r>
                  <a:rPr lang="en-US" altLang="zh-CN" sz="1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Energy</a:t>
                </a:r>
                <a:r>
                  <a:rPr lang="zh-CN" altLang="en-US" sz="1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altLang="zh-CN" sz="1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 eaLnBrk="1" hangingPunct="1"/>
                <a:r>
                  <a:rPr lang="en-US" altLang="zh-CN" sz="1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Booster(4.5Km)</a:t>
                </a:r>
                <a:endParaRPr lang="en-US" altLang="zh-CN" sz="1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TextBox 23"/>
              <p:cNvSpPr txBox="1">
                <a:spLocks noChangeArrowheads="1"/>
              </p:cNvSpPr>
              <p:nvPr/>
            </p:nvSpPr>
            <p:spPr bwMode="auto">
              <a:xfrm>
                <a:off x="5972625" y="2132856"/>
                <a:ext cx="158417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200" b="1" dirty="0">
                    <a:solidFill>
                      <a:srgbClr val="FF6600"/>
                    </a:solidFill>
                    <a:latin typeface="Times New Roman" pitchFamily="18" charset="0"/>
                    <a:cs typeface="Times New Roman" pitchFamily="18" charset="0"/>
                  </a:rPr>
                  <a:t>Low Energy </a:t>
                </a:r>
                <a:r>
                  <a:rPr lang="en-US" altLang="zh-CN" sz="1200" b="1" dirty="0" smtClean="0">
                    <a:solidFill>
                      <a:srgbClr val="FF6600"/>
                    </a:solidFill>
                    <a:latin typeface="Times New Roman" pitchFamily="18" charset="0"/>
                    <a:cs typeface="Times New Roman" pitchFamily="18" charset="0"/>
                  </a:rPr>
                  <a:t>Booster(0.4Km)</a:t>
                </a:r>
                <a:endParaRPr lang="en-US" altLang="zh-CN" sz="1200" b="1" dirty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686144" y="6381328"/>
                <a:ext cx="198528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b="1" dirty="0" err="1" smtClean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SppC</a:t>
                </a:r>
                <a:r>
                  <a:rPr lang="en-US" altLang="zh-CN" sz="1200" b="1" dirty="0" smtClean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 Collider Ring(50Km)</a:t>
                </a:r>
                <a:endParaRPr lang="zh-CN" altLang="en-US" sz="1200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1" name="直接箭头连接符 50"/>
              <p:cNvCxnSpPr/>
              <p:nvPr/>
            </p:nvCxnSpPr>
            <p:spPr>
              <a:xfrm flipH="1" flipV="1">
                <a:off x="6846476" y="1683663"/>
                <a:ext cx="26689" cy="4491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箭头连接符 57"/>
              <p:cNvCxnSpPr>
                <a:stCxn id="37" idx="1"/>
              </p:cNvCxnSpPr>
              <p:nvPr/>
            </p:nvCxnSpPr>
            <p:spPr>
              <a:xfrm flipH="1">
                <a:off x="7063118" y="892751"/>
                <a:ext cx="242555" cy="6660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6820557" y="6519827"/>
                <a:ext cx="485118" cy="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 flipH="1" flipV="1">
                <a:off x="6820557" y="6486582"/>
                <a:ext cx="2" cy="33246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7305673" y="6486685"/>
                <a:ext cx="0" cy="33143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7463930" y="6309320"/>
                <a:ext cx="6364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dirty="0" smtClean="0">
                    <a:latin typeface="Times New Roman" pitchFamily="18" charset="0"/>
                    <a:cs typeface="Times New Roman" pitchFamily="18" charset="0"/>
                  </a:rPr>
                  <a:t>1Km</a:t>
                </a:r>
                <a:endParaRPr lang="zh-CN" altLang="en-US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4" name="直接连接符 13"/>
              <p:cNvCxnSpPr/>
              <p:nvPr/>
            </p:nvCxnSpPr>
            <p:spPr>
              <a:xfrm flipV="1">
                <a:off x="7028243" y="1564750"/>
                <a:ext cx="99667" cy="4669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6"/>
              <p:cNvSpPr txBox="1">
                <a:spLocks noChangeArrowheads="1"/>
              </p:cNvSpPr>
              <p:nvPr/>
            </p:nvSpPr>
            <p:spPr bwMode="auto">
              <a:xfrm>
                <a:off x="4429728" y="346118"/>
                <a:ext cx="57626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IP1</a:t>
                </a:r>
                <a:endParaRPr lang="zh-CN" altLang="en-US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" name="TextBox 7"/>
              <p:cNvSpPr txBox="1">
                <a:spLocks noChangeArrowheads="1"/>
              </p:cNvSpPr>
              <p:nvPr/>
            </p:nvSpPr>
            <p:spPr bwMode="auto">
              <a:xfrm>
                <a:off x="4679952" y="5828557"/>
                <a:ext cx="4324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IP2</a:t>
                </a:r>
                <a:endParaRPr lang="zh-CN" altLang="en-US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1310860" y="3095346"/>
                <a:ext cx="172207" cy="170230"/>
              </a:xfrm>
              <a:prstGeom prst="ellipse">
                <a:avLst/>
              </a:prstGeom>
              <a:solidFill>
                <a:srgbClr val="0101AF"/>
              </a:solidFill>
              <a:ln>
                <a:solidFill>
                  <a:srgbClr val="0101A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7876835" y="3127861"/>
                <a:ext cx="172207" cy="170230"/>
              </a:xfrm>
              <a:prstGeom prst="ellipse">
                <a:avLst/>
              </a:prstGeom>
              <a:solidFill>
                <a:srgbClr val="0101AF"/>
              </a:solidFill>
              <a:ln>
                <a:solidFill>
                  <a:srgbClr val="0101A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59" name="TextBox 6"/>
              <p:cNvSpPr txBox="1">
                <a:spLocks noChangeArrowheads="1"/>
              </p:cNvSpPr>
              <p:nvPr/>
            </p:nvSpPr>
            <p:spPr bwMode="auto">
              <a:xfrm>
                <a:off x="819375" y="3023689"/>
                <a:ext cx="43217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IP4</a:t>
                </a:r>
                <a:endParaRPr lang="zh-CN" altLang="en-US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Box 6"/>
              <p:cNvSpPr txBox="1">
                <a:spLocks noChangeArrowheads="1"/>
              </p:cNvSpPr>
              <p:nvPr/>
            </p:nvSpPr>
            <p:spPr bwMode="auto">
              <a:xfrm>
                <a:off x="8196314" y="3046931"/>
                <a:ext cx="43224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 smtClean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IP3</a:t>
                </a:r>
                <a:endParaRPr lang="zh-CN" altLang="en-US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右箭头 60"/>
              <p:cNvSpPr/>
              <p:nvPr/>
            </p:nvSpPr>
            <p:spPr>
              <a:xfrm rot="16942185">
                <a:off x="7142799" y="1495960"/>
                <a:ext cx="45719" cy="28388"/>
              </a:xfrm>
              <a:prstGeom prst="rightArrow">
                <a:avLst/>
              </a:prstGeom>
              <a:solidFill>
                <a:srgbClr val="00B0F0"/>
              </a:solidFill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62" name="右箭头 61"/>
              <p:cNvSpPr/>
              <p:nvPr/>
            </p:nvSpPr>
            <p:spPr>
              <a:xfrm rot="1600565">
                <a:off x="7186149" y="1561275"/>
                <a:ext cx="52314" cy="34350"/>
              </a:xfrm>
              <a:prstGeom prst="rightArrow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sp>
          <p:nvSpPr>
            <p:cNvPr id="37" name="TextBox 25"/>
            <p:cNvSpPr txBox="1">
              <a:spLocks noChangeArrowheads="1"/>
            </p:cNvSpPr>
            <p:nvPr/>
          </p:nvSpPr>
          <p:spPr bwMode="auto">
            <a:xfrm>
              <a:off x="7305673" y="695528"/>
              <a:ext cx="811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0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e+ e- </a:t>
              </a:r>
              <a:r>
                <a:rPr lang="en-US" altLang="zh-CN" sz="1000" b="1" dirty="0" err="1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Linac</a:t>
              </a:r>
              <a:endParaRPr lang="en-US" altLang="zh-CN" sz="1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r>
                <a:rPr lang="en-US" altLang="zh-CN" sz="1000" b="1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0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(240m)</a:t>
              </a:r>
              <a:endParaRPr lang="zh-CN" altLang="en-US" sz="1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24"/>
            <p:cNvSpPr txBox="1">
              <a:spLocks noChangeArrowheads="1"/>
            </p:cNvSpPr>
            <p:nvPr/>
          </p:nvSpPr>
          <p:spPr bwMode="auto">
            <a:xfrm>
              <a:off x="7968856" y="2132846"/>
              <a:ext cx="11751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Proton </a:t>
              </a:r>
              <a:r>
                <a:rPr lang="en-US" altLang="zh-CN" sz="1000" b="1" dirty="0" err="1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Linac</a:t>
              </a:r>
              <a:endParaRPr lang="en-US" altLang="zh-CN" sz="1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r>
                <a:rPr lang="en-US" altLang="zh-CN" sz="1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(100m)</a:t>
              </a:r>
              <a:endParaRPr lang="en-US" altLang="zh-CN" sz="1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直接箭头连接符 11"/>
            <p:cNvCxnSpPr/>
            <p:nvPr/>
          </p:nvCxnSpPr>
          <p:spPr>
            <a:xfrm flipH="1" flipV="1">
              <a:off x="7012319" y="1662235"/>
              <a:ext cx="1111493" cy="6146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38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2"/>
          <p:cNvSpPr txBox="1">
            <a:spLocks noChangeArrowheads="1"/>
          </p:cNvSpPr>
          <p:nvPr/>
        </p:nvSpPr>
        <p:spPr bwMode="auto">
          <a:xfrm>
            <a:off x="3368919" y="334497"/>
            <a:ext cx="2040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CEPC Layout</a:t>
            </a:r>
            <a:endParaRPr lang="zh-CN" alt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778460" y="1736327"/>
            <a:ext cx="7623872" cy="4272767"/>
            <a:chOff x="778460" y="1736327"/>
            <a:chExt cx="7623872" cy="4272767"/>
          </a:xfrm>
        </p:grpSpPr>
        <p:sp>
          <p:nvSpPr>
            <p:cNvPr id="5" name="TextBox 78"/>
            <p:cNvSpPr txBox="1">
              <a:spLocks noChangeArrowheads="1"/>
            </p:cNvSpPr>
            <p:nvPr/>
          </p:nvSpPr>
          <p:spPr bwMode="auto">
            <a:xfrm>
              <a:off x="778460" y="5301208"/>
              <a:ext cx="192392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000" b="1" dirty="0">
                  <a:latin typeface="Times New Roman" pitchFamily="18" charset="0"/>
                  <a:cs typeface="Times New Roman" pitchFamily="18" charset="0"/>
                </a:rPr>
                <a:t>LTB : </a:t>
              </a:r>
              <a:r>
                <a:rPr lang="en-US" altLang="zh-CN" sz="1000" b="1" dirty="0" err="1">
                  <a:latin typeface="Times New Roman" pitchFamily="18" charset="0"/>
                  <a:cs typeface="Times New Roman" pitchFamily="18" charset="0"/>
                </a:rPr>
                <a:t>Linac</a:t>
              </a:r>
              <a:r>
                <a:rPr lang="en-US" altLang="zh-CN" sz="1000" b="1" dirty="0">
                  <a:latin typeface="Times New Roman" pitchFamily="18" charset="0"/>
                  <a:cs typeface="Times New Roman" pitchFamily="18" charset="0"/>
                </a:rPr>
                <a:t> to Booster </a:t>
              </a:r>
              <a:endParaRPr lang="en-US" altLang="zh-CN" sz="1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endParaRPr lang="en-US" altLang="zh-CN" sz="1000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r>
                <a:rPr lang="en-US" altLang="zh-CN" sz="1000" b="1" dirty="0">
                  <a:latin typeface="Times New Roman" pitchFamily="18" charset="0"/>
                  <a:cs typeface="Times New Roman" pitchFamily="18" charset="0"/>
                </a:rPr>
                <a:t>BTC : Booster to Collider Ring </a:t>
              </a:r>
            </a:p>
            <a:p>
              <a:pPr eaLnBrk="1" hangingPunct="1"/>
              <a:endParaRPr lang="zh-CN" altLang="en-US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7426506" y="2665580"/>
              <a:ext cx="565784" cy="315699"/>
            </a:xfrm>
            <a:custGeom>
              <a:avLst/>
              <a:gdLst>
                <a:gd name="connsiteX0" fmla="*/ 523875 w 525249"/>
                <a:gd name="connsiteY0" fmla="*/ 315699 h 315699"/>
                <a:gd name="connsiteX1" fmla="*/ 523875 w 525249"/>
                <a:gd name="connsiteY1" fmla="*/ 239499 h 315699"/>
                <a:gd name="connsiteX2" fmla="*/ 509587 w 525249"/>
                <a:gd name="connsiteY2" fmla="*/ 215687 h 315699"/>
                <a:gd name="connsiteX3" fmla="*/ 495300 w 525249"/>
                <a:gd name="connsiteY3" fmla="*/ 172824 h 315699"/>
                <a:gd name="connsiteX4" fmla="*/ 442912 w 525249"/>
                <a:gd name="connsiteY4" fmla="*/ 120437 h 315699"/>
                <a:gd name="connsiteX5" fmla="*/ 395287 w 525249"/>
                <a:gd name="connsiteY5" fmla="*/ 91862 h 315699"/>
                <a:gd name="connsiteX6" fmla="*/ 309562 w 525249"/>
                <a:gd name="connsiteY6" fmla="*/ 63287 h 315699"/>
                <a:gd name="connsiteX7" fmla="*/ 247650 w 525249"/>
                <a:gd name="connsiteY7" fmla="*/ 44237 h 315699"/>
                <a:gd name="connsiteX8" fmla="*/ 185737 w 525249"/>
                <a:gd name="connsiteY8" fmla="*/ 34712 h 315699"/>
                <a:gd name="connsiteX9" fmla="*/ 95250 w 525249"/>
                <a:gd name="connsiteY9" fmla="*/ 20424 h 315699"/>
                <a:gd name="connsiteX10" fmla="*/ 42862 w 525249"/>
                <a:gd name="connsiteY10" fmla="*/ 15662 h 315699"/>
                <a:gd name="connsiteX11" fmla="*/ 23812 w 525249"/>
                <a:gd name="connsiteY11" fmla="*/ 1374 h 315699"/>
                <a:gd name="connsiteX12" fmla="*/ 0 w 525249"/>
                <a:gd name="connsiteY12" fmla="*/ 1374 h 315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25249" h="315699">
                  <a:moveTo>
                    <a:pt x="523875" y="315699"/>
                  </a:moveTo>
                  <a:cubicBezTo>
                    <a:pt x="525065" y="285933"/>
                    <a:pt x="526256" y="256168"/>
                    <a:pt x="523875" y="239499"/>
                  </a:cubicBezTo>
                  <a:cubicBezTo>
                    <a:pt x="521494" y="222830"/>
                    <a:pt x="514349" y="226799"/>
                    <a:pt x="509587" y="215687"/>
                  </a:cubicBezTo>
                  <a:cubicBezTo>
                    <a:pt x="504825" y="204575"/>
                    <a:pt x="506412" y="188699"/>
                    <a:pt x="495300" y="172824"/>
                  </a:cubicBezTo>
                  <a:cubicBezTo>
                    <a:pt x="484187" y="156949"/>
                    <a:pt x="459581" y="133931"/>
                    <a:pt x="442912" y="120437"/>
                  </a:cubicBezTo>
                  <a:cubicBezTo>
                    <a:pt x="426243" y="106943"/>
                    <a:pt x="417512" y="101387"/>
                    <a:pt x="395287" y="91862"/>
                  </a:cubicBezTo>
                  <a:cubicBezTo>
                    <a:pt x="373062" y="82337"/>
                    <a:pt x="334168" y="71224"/>
                    <a:pt x="309562" y="63287"/>
                  </a:cubicBezTo>
                  <a:cubicBezTo>
                    <a:pt x="284956" y="55350"/>
                    <a:pt x="268287" y="48999"/>
                    <a:pt x="247650" y="44237"/>
                  </a:cubicBezTo>
                  <a:cubicBezTo>
                    <a:pt x="227013" y="39475"/>
                    <a:pt x="185737" y="34712"/>
                    <a:pt x="185737" y="34712"/>
                  </a:cubicBezTo>
                  <a:lnTo>
                    <a:pt x="95250" y="20424"/>
                  </a:lnTo>
                  <a:cubicBezTo>
                    <a:pt x="71437" y="17249"/>
                    <a:pt x="54768" y="18837"/>
                    <a:pt x="42862" y="15662"/>
                  </a:cubicBezTo>
                  <a:cubicBezTo>
                    <a:pt x="30956" y="12487"/>
                    <a:pt x="30956" y="3755"/>
                    <a:pt x="23812" y="1374"/>
                  </a:cubicBezTo>
                  <a:cubicBezTo>
                    <a:pt x="16668" y="-1007"/>
                    <a:pt x="8334" y="183"/>
                    <a:pt x="0" y="1374"/>
                  </a:cubicBez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1085486" y="2612042"/>
              <a:ext cx="636326" cy="371770"/>
            </a:xfrm>
            <a:custGeom>
              <a:avLst/>
              <a:gdLst>
                <a:gd name="connsiteX0" fmla="*/ 0 w 666750"/>
                <a:gd name="connsiteY0" fmla="*/ 419100 h 419100"/>
                <a:gd name="connsiteX1" fmla="*/ 28575 w 666750"/>
                <a:gd name="connsiteY1" fmla="*/ 285750 h 419100"/>
                <a:gd name="connsiteX2" fmla="*/ 95250 w 666750"/>
                <a:gd name="connsiteY2" fmla="*/ 206375 h 419100"/>
                <a:gd name="connsiteX3" fmla="*/ 260350 w 666750"/>
                <a:gd name="connsiteY3" fmla="*/ 123825 h 419100"/>
                <a:gd name="connsiteX4" fmla="*/ 508000 w 666750"/>
                <a:gd name="connsiteY4" fmla="*/ 73025 h 419100"/>
                <a:gd name="connsiteX5" fmla="*/ 666750 w 666750"/>
                <a:gd name="connsiteY5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6750" h="419100">
                  <a:moveTo>
                    <a:pt x="0" y="419100"/>
                  </a:moveTo>
                  <a:cubicBezTo>
                    <a:pt x="6350" y="370152"/>
                    <a:pt x="12700" y="321204"/>
                    <a:pt x="28575" y="285750"/>
                  </a:cubicBezTo>
                  <a:cubicBezTo>
                    <a:pt x="44450" y="250296"/>
                    <a:pt x="56621" y="233362"/>
                    <a:pt x="95250" y="206375"/>
                  </a:cubicBezTo>
                  <a:cubicBezTo>
                    <a:pt x="133879" y="179388"/>
                    <a:pt x="191559" y="146050"/>
                    <a:pt x="260350" y="123825"/>
                  </a:cubicBezTo>
                  <a:cubicBezTo>
                    <a:pt x="329141" y="101600"/>
                    <a:pt x="440267" y="93662"/>
                    <a:pt x="508000" y="73025"/>
                  </a:cubicBezTo>
                  <a:cubicBezTo>
                    <a:pt x="575733" y="52388"/>
                    <a:pt x="621241" y="26194"/>
                    <a:pt x="66675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76"/>
            <p:cNvSpPr txBox="1">
              <a:spLocks noChangeArrowheads="1"/>
            </p:cNvSpPr>
            <p:nvPr/>
          </p:nvSpPr>
          <p:spPr bwMode="auto">
            <a:xfrm>
              <a:off x="1461748" y="2743036"/>
              <a:ext cx="445956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BTC</a:t>
              </a:r>
              <a:endParaRPr lang="zh-CN" altLang="en-US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右箭头 10"/>
            <p:cNvSpPr/>
            <p:nvPr/>
          </p:nvSpPr>
          <p:spPr>
            <a:xfrm rot="20678478">
              <a:off x="1317871" y="2688005"/>
              <a:ext cx="79649" cy="57017"/>
            </a:xfrm>
            <a:prstGeom prst="rightArrow">
              <a:avLst/>
            </a:pr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2" name="TextBox 6"/>
            <p:cNvSpPr txBox="1">
              <a:spLocks noChangeArrowheads="1"/>
            </p:cNvSpPr>
            <p:nvPr/>
          </p:nvSpPr>
          <p:spPr bwMode="auto">
            <a:xfrm>
              <a:off x="4389390" y="2189985"/>
              <a:ext cx="57626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IP1</a:t>
              </a:r>
              <a:endParaRPr lang="zh-CN" altLang="en-US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7"/>
            <p:cNvSpPr txBox="1">
              <a:spLocks noChangeArrowheads="1"/>
            </p:cNvSpPr>
            <p:nvPr/>
          </p:nvSpPr>
          <p:spPr bwMode="auto">
            <a:xfrm>
              <a:off x="4501613" y="4283313"/>
              <a:ext cx="4324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IP2</a:t>
              </a:r>
              <a:endParaRPr lang="zh-CN" altLang="en-US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3464686" y="2113445"/>
              <a:ext cx="5762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>
                  <a:solidFill>
                    <a:srgbClr val="FF0000"/>
                  </a:solidFill>
                </a:rPr>
                <a:t>e+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5298529" y="2113445"/>
              <a:ext cx="5762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>
                  <a:solidFill>
                    <a:srgbClr val="00B0F0"/>
                  </a:solidFill>
                </a:rPr>
                <a:t>e-</a:t>
              </a:r>
              <a:endParaRPr lang="zh-CN" alt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16" name="TextBox 25"/>
            <p:cNvSpPr txBox="1">
              <a:spLocks noChangeArrowheads="1"/>
            </p:cNvSpPr>
            <p:nvPr/>
          </p:nvSpPr>
          <p:spPr bwMode="auto">
            <a:xfrm>
              <a:off x="6626314" y="2618765"/>
              <a:ext cx="88369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e+ e- </a:t>
              </a:r>
              <a:r>
                <a:rPr lang="en-US" altLang="zh-CN" sz="11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Linac</a:t>
              </a:r>
              <a:endParaRPr lang="en-US" altLang="zh-CN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r>
                <a:rPr lang="en-US" altLang="zh-CN" sz="11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(240m)</a:t>
              </a:r>
              <a:endParaRPr lang="zh-CN" altLang="en-US" sz="1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5"/>
            <p:cNvSpPr txBox="1">
              <a:spLocks noChangeArrowheads="1"/>
            </p:cNvSpPr>
            <p:nvPr/>
          </p:nvSpPr>
          <p:spPr bwMode="auto">
            <a:xfrm>
              <a:off x="6796752" y="2102659"/>
              <a:ext cx="43954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000" b="1" dirty="0">
                  <a:latin typeface="Times New Roman" pitchFamily="18" charset="0"/>
                  <a:cs typeface="Times New Roman" pitchFamily="18" charset="0"/>
                </a:rPr>
                <a:t>LTB</a:t>
              </a:r>
              <a:endParaRPr lang="zh-CN" altLang="en-U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056974" y="2096368"/>
              <a:ext cx="6919449" cy="2520280"/>
            </a:xfrm>
            <a:prstGeom prst="ellipse">
              <a:avLst/>
            </a:prstGeom>
            <a:noFill/>
            <a:ln w="57150"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19" name="右箭头 18"/>
            <p:cNvSpPr/>
            <p:nvPr/>
          </p:nvSpPr>
          <p:spPr>
            <a:xfrm rot="21289895">
              <a:off x="3587376" y="2080355"/>
              <a:ext cx="187325" cy="127594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" name="右箭头 19"/>
            <p:cNvSpPr/>
            <p:nvPr/>
          </p:nvSpPr>
          <p:spPr>
            <a:xfrm rot="14382723">
              <a:off x="6688679" y="2112021"/>
              <a:ext cx="82590" cy="64263"/>
            </a:xfrm>
            <a:prstGeom prst="rightArrow">
              <a:avLst/>
            </a:prstGeom>
            <a:solidFill>
              <a:srgbClr val="00B0F0"/>
            </a:solidFill>
            <a:ln w="63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1" name="右箭头 20"/>
            <p:cNvSpPr/>
            <p:nvPr/>
          </p:nvSpPr>
          <p:spPr>
            <a:xfrm rot="12476930">
              <a:off x="7814903" y="2745920"/>
              <a:ext cx="130960" cy="45719"/>
            </a:xfrm>
            <a:prstGeom prst="rightArrow">
              <a:avLst/>
            </a:prstGeom>
            <a:solidFill>
              <a:srgbClr val="00B0F0"/>
            </a:solidFill>
            <a:ln w="63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2" name="TextBox 48"/>
            <p:cNvSpPr txBox="1">
              <a:spLocks noChangeArrowheads="1"/>
            </p:cNvSpPr>
            <p:nvPr/>
          </p:nvSpPr>
          <p:spPr bwMode="auto">
            <a:xfrm rot="411638">
              <a:off x="2431937" y="4197533"/>
              <a:ext cx="19938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CEPC Collider Ring(50Km)</a:t>
              </a:r>
              <a:endParaRPr lang="zh-CN" altLang="en-US" sz="12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50"/>
            <p:cNvSpPr txBox="1">
              <a:spLocks noChangeArrowheads="1"/>
            </p:cNvSpPr>
            <p:nvPr/>
          </p:nvSpPr>
          <p:spPr bwMode="auto">
            <a:xfrm rot="336818">
              <a:off x="2831574" y="3871423"/>
              <a:ext cx="11945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Booster(50Km)</a:t>
              </a:r>
              <a:endParaRPr lang="zh-CN" altLang="en-US" sz="1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61"/>
            <p:cNvSpPr txBox="1">
              <a:spLocks noChangeArrowheads="1"/>
            </p:cNvSpPr>
            <p:nvPr/>
          </p:nvSpPr>
          <p:spPr bwMode="auto">
            <a:xfrm>
              <a:off x="7956376" y="2564904"/>
              <a:ext cx="445956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000" b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BTC</a:t>
              </a:r>
              <a:endParaRPr lang="zh-CN" altLang="en-US" sz="1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>
            <a:xfrm flipV="1">
              <a:off x="6559346" y="2566856"/>
              <a:ext cx="144408" cy="176180"/>
            </a:xfrm>
            <a:prstGeom prst="line">
              <a:avLst/>
            </a:prstGeom>
            <a:ln w="38100">
              <a:solidFill>
                <a:schemeClr val="accent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右箭头 25"/>
            <p:cNvSpPr/>
            <p:nvPr/>
          </p:nvSpPr>
          <p:spPr>
            <a:xfrm rot="11153906">
              <a:off x="5346699" y="2079247"/>
              <a:ext cx="187325" cy="127594"/>
            </a:xfrm>
            <a:prstGeom prst="right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4494335" y="2033485"/>
              <a:ext cx="140180" cy="140935"/>
            </a:xfrm>
            <a:prstGeom prst="ellipse">
              <a:avLst/>
            </a:prstGeom>
            <a:solidFill>
              <a:srgbClr val="CC00FF"/>
            </a:solidFill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4503182" y="4522159"/>
              <a:ext cx="140180" cy="140935"/>
            </a:xfrm>
            <a:prstGeom prst="ellipse">
              <a:avLst/>
            </a:prstGeom>
            <a:solidFill>
              <a:srgbClr val="CC00FF"/>
            </a:solidFill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41" name="任意多边形 40"/>
            <p:cNvSpPr/>
            <p:nvPr/>
          </p:nvSpPr>
          <p:spPr>
            <a:xfrm>
              <a:off x="6703219" y="2299221"/>
              <a:ext cx="802481" cy="263004"/>
            </a:xfrm>
            <a:custGeom>
              <a:avLst/>
              <a:gdLst>
                <a:gd name="connsiteX0" fmla="*/ 0 w 802481"/>
                <a:gd name="connsiteY0" fmla="*/ 263004 h 263004"/>
                <a:gd name="connsiteX1" fmla="*/ 42862 w 802481"/>
                <a:gd name="connsiteY1" fmla="*/ 212998 h 263004"/>
                <a:gd name="connsiteX2" fmla="*/ 80962 w 802481"/>
                <a:gd name="connsiteY2" fmla="*/ 167754 h 263004"/>
                <a:gd name="connsiteX3" fmla="*/ 147637 w 802481"/>
                <a:gd name="connsiteY3" fmla="*/ 117748 h 263004"/>
                <a:gd name="connsiteX4" fmla="*/ 240506 w 802481"/>
                <a:gd name="connsiteY4" fmla="*/ 65360 h 263004"/>
                <a:gd name="connsiteX5" fmla="*/ 357187 w 802481"/>
                <a:gd name="connsiteY5" fmla="*/ 32023 h 263004"/>
                <a:gd name="connsiteX6" fmla="*/ 514350 w 802481"/>
                <a:gd name="connsiteY6" fmla="*/ 1067 h 263004"/>
                <a:gd name="connsiteX7" fmla="*/ 619125 w 802481"/>
                <a:gd name="connsiteY7" fmla="*/ 10592 h 263004"/>
                <a:gd name="connsiteX8" fmla="*/ 771525 w 802481"/>
                <a:gd name="connsiteY8" fmla="*/ 43929 h 263004"/>
                <a:gd name="connsiteX9" fmla="*/ 802481 w 802481"/>
                <a:gd name="connsiteY9" fmla="*/ 60598 h 26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481" h="263004">
                  <a:moveTo>
                    <a:pt x="0" y="263004"/>
                  </a:moveTo>
                  <a:lnTo>
                    <a:pt x="42862" y="212998"/>
                  </a:lnTo>
                  <a:cubicBezTo>
                    <a:pt x="56356" y="197123"/>
                    <a:pt x="63500" y="183629"/>
                    <a:pt x="80962" y="167754"/>
                  </a:cubicBezTo>
                  <a:cubicBezTo>
                    <a:pt x="98424" y="151879"/>
                    <a:pt x="121046" y="134814"/>
                    <a:pt x="147637" y="117748"/>
                  </a:cubicBezTo>
                  <a:cubicBezTo>
                    <a:pt x="174228" y="100682"/>
                    <a:pt x="205581" y="79647"/>
                    <a:pt x="240506" y="65360"/>
                  </a:cubicBezTo>
                  <a:cubicBezTo>
                    <a:pt x="275431" y="51072"/>
                    <a:pt x="311546" y="42738"/>
                    <a:pt x="357187" y="32023"/>
                  </a:cubicBezTo>
                  <a:cubicBezTo>
                    <a:pt x="402828" y="21308"/>
                    <a:pt x="470694" y="4639"/>
                    <a:pt x="514350" y="1067"/>
                  </a:cubicBezTo>
                  <a:cubicBezTo>
                    <a:pt x="558006" y="-2505"/>
                    <a:pt x="576262" y="3448"/>
                    <a:pt x="619125" y="10592"/>
                  </a:cubicBezTo>
                  <a:cubicBezTo>
                    <a:pt x="661988" y="17736"/>
                    <a:pt x="740966" y="35595"/>
                    <a:pt x="771525" y="43929"/>
                  </a:cubicBezTo>
                  <a:cubicBezTo>
                    <a:pt x="802084" y="52263"/>
                    <a:pt x="802282" y="56430"/>
                    <a:pt x="802481" y="6059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6469856" y="1959769"/>
              <a:ext cx="312916" cy="607219"/>
            </a:xfrm>
            <a:custGeom>
              <a:avLst/>
              <a:gdLst>
                <a:gd name="connsiteX0" fmla="*/ 233363 w 312916"/>
                <a:gd name="connsiteY0" fmla="*/ 607219 h 607219"/>
                <a:gd name="connsiteX1" fmla="*/ 280988 w 312916"/>
                <a:gd name="connsiteY1" fmla="*/ 507206 h 607219"/>
                <a:gd name="connsiteX2" fmla="*/ 311944 w 312916"/>
                <a:gd name="connsiteY2" fmla="*/ 400050 h 607219"/>
                <a:gd name="connsiteX3" fmla="*/ 300038 w 312916"/>
                <a:gd name="connsiteY3" fmla="*/ 276225 h 607219"/>
                <a:gd name="connsiteX4" fmla="*/ 250032 w 312916"/>
                <a:gd name="connsiteY4" fmla="*/ 171450 h 607219"/>
                <a:gd name="connsiteX5" fmla="*/ 192882 w 312916"/>
                <a:gd name="connsiteY5" fmla="*/ 111919 h 607219"/>
                <a:gd name="connsiteX6" fmla="*/ 114300 w 312916"/>
                <a:gd name="connsiteY6" fmla="*/ 54769 h 607219"/>
                <a:gd name="connsiteX7" fmla="*/ 0 w 312916"/>
                <a:gd name="connsiteY7" fmla="*/ 0 h 607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2916" h="607219">
                  <a:moveTo>
                    <a:pt x="233363" y="607219"/>
                  </a:moveTo>
                  <a:cubicBezTo>
                    <a:pt x="250627" y="574476"/>
                    <a:pt x="267891" y="541734"/>
                    <a:pt x="280988" y="507206"/>
                  </a:cubicBezTo>
                  <a:cubicBezTo>
                    <a:pt x="294085" y="472678"/>
                    <a:pt x="308769" y="438547"/>
                    <a:pt x="311944" y="400050"/>
                  </a:cubicBezTo>
                  <a:cubicBezTo>
                    <a:pt x="315119" y="361553"/>
                    <a:pt x="310357" y="314325"/>
                    <a:pt x="300038" y="276225"/>
                  </a:cubicBezTo>
                  <a:cubicBezTo>
                    <a:pt x="289719" y="238125"/>
                    <a:pt x="267891" y="198834"/>
                    <a:pt x="250032" y="171450"/>
                  </a:cubicBezTo>
                  <a:cubicBezTo>
                    <a:pt x="232173" y="144066"/>
                    <a:pt x="215504" y="131366"/>
                    <a:pt x="192882" y="111919"/>
                  </a:cubicBezTo>
                  <a:cubicBezTo>
                    <a:pt x="170260" y="92472"/>
                    <a:pt x="146447" y="73422"/>
                    <a:pt x="114300" y="54769"/>
                  </a:cubicBezTo>
                  <a:cubicBezTo>
                    <a:pt x="82153" y="36116"/>
                    <a:pt x="41076" y="18058"/>
                    <a:pt x="0" y="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右箭头 42"/>
            <p:cNvSpPr/>
            <p:nvPr/>
          </p:nvSpPr>
          <p:spPr>
            <a:xfrm rot="21079377">
              <a:off x="7108834" y="2280788"/>
              <a:ext cx="82590" cy="64263"/>
            </a:xfrm>
            <a:prstGeom prst="rightArrow">
              <a:avLst/>
            </a:pr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1085485" y="1736327"/>
              <a:ext cx="6919449" cy="2526571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361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2"/>
          <p:cNvSpPr txBox="1">
            <a:spLocks noChangeArrowheads="1"/>
          </p:cNvSpPr>
          <p:nvPr/>
        </p:nvSpPr>
        <p:spPr bwMode="auto">
          <a:xfrm>
            <a:off x="3368919" y="334497"/>
            <a:ext cx="19399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 dirty="0" err="1" smtClean="0">
                <a:latin typeface="Times New Roman" pitchFamily="18" charset="0"/>
                <a:cs typeface="Times New Roman" pitchFamily="18" charset="0"/>
              </a:rPr>
              <a:t>SppC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Layout</a:t>
            </a:r>
            <a:endParaRPr lang="zh-CN" alt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467419" y="1988377"/>
            <a:ext cx="8209235" cy="3028714"/>
            <a:chOff x="467419" y="1988377"/>
            <a:chExt cx="8209235" cy="3028714"/>
          </a:xfrm>
        </p:grpSpPr>
        <p:cxnSp>
          <p:nvCxnSpPr>
            <p:cNvPr id="6" name="直接连接符 5"/>
            <p:cNvCxnSpPr>
              <a:stCxn id="28" idx="5"/>
            </p:cNvCxnSpPr>
            <p:nvPr/>
          </p:nvCxnSpPr>
          <p:spPr>
            <a:xfrm flipV="1">
              <a:off x="6379329" y="2799546"/>
              <a:ext cx="119227" cy="133504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899592" y="1988377"/>
              <a:ext cx="7234214" cy="2757862"/>
            </a:xfrm>
            <a:prstGeom prst="ellipse">
              <a:avLst/>
            </a:prstGeom>
            <a:noFill/>
            <a:ln w="76200">
              <a:solidFill>
                <a:srgbClr val="1108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auto">
            <a:xfrm>
              <a:off x="5632551" y="2571034"/>
              <a:ext cx="685800" cy="367035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altLang="zh-CN" sz="2400">
                <a:latin typeface="Times" pitchFamily="18" charset="0"/>
              </a:endParaRPr>
            </a:p>
          </p:txBody>
        </p:sp>
        <p:sp>
          <p:nvSpPr>
            <p:cNvPr id="28" name="Oval 12"/>
            <p:cNvSpPr>
              <a:spLocks noChangeArrowheads="1"/>
            </p:cNvSpPr>
            <p:nvPr/>
          </p:nvSpPr>
          <p:spPr bwMode="auto">
            <a:xfrm>
              <a:off x="6256404" y="2855818"/>
              <a:ext cx="144016" cy="90483"/>
            </a:xfrm>
            <a:prstGeom prst="ellipse">
              <a:avLst/>
            </a:prstGeom>
            <a:noFill/>
            <a:ln w="19050" algn="ctr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altLang="zh-CN" sz="2400">
                <a:latin typeface="Times" pitchFamily="18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>
            <a:xfrm flipV="1">
              <a:off x="6473796" y="2761923"/>
              <a:ext cx="62877" cy="7200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2"/>
            <p:cNvSpPr txBox="1">
              <a:spLocks noChangeArrowheads="1"/>
            </p:cNvSpPr>
            <p:nvPr/>
          </p:nvSpPr>
          <p:spPr bwMode="auto">
            <a:xfrm>
              <a:off x="3464686" y="2701004"/>
              <a:ext cx="231587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1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Medium </a:t>
              </a:r>
              <a:r>
                <a:rPr lang="en-US" altLang="zh-CN" sz="11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Energy</a:t>
              </a:r>
              <a:r>
                <a:rPr lang="zh-CN" altLang="en-US" sz="11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1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Booster(4.5Km)</a:t>
              </a:r>
              <a:endParaRPr lang="en-US" altLang="zh-CN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23"/>
            <p:cNvSpPr txBox="1">
              <a:spLocks noChangeArrowheads="1"/>
            </p:cNvSpPr>
            <p:nvPr/>
          </p:nvSpPr>
          <p:spPr bwMode="auto">
            <a:xfrm>
              <a:off x="4139952" y="3010163"/>
              <a:ext cx="195719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100" b="1" dirty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Low </a:t>
              </a:r>
              <a:r>
                <a:rPr lang="en-US" altLang="zh-CN" sz="1100" b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Energy Booster(0.4Km)</a:t>
              </a:r>
              <a:endParaRPr lang="en-US" altLang="zh-CN" sz="11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6"/>
            <p:cNvSpPr txBox="1">
              <a:spLocks noChangeArrowheads="1"/>
            </p:cNvSpPr>
            <p:nvPr/>
          </p:nvSpPr>
          <p:spPr bwMode="auto">
            <a:xfrm>
              <a:off x="467419" y="3212976"/>
              <a:ext cx="4321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rPr>
                <a:t>IP4</a:t>
              </a:r>
              <a:endParaRPr lang="zh-CN" altLang="en-US" b="1" dirty="0">
                <a:solidFill>
                  <a:srgbClr val="1108C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6"/>
            <p:cNvSpPr txBox="1">
              <a:spLocks noChangeArrowheads="1"/>
            </p:cNvSpPr>
            <p:nvPr/>
          </p:nvSpPr>
          <p:spPr bwMode="auto">
            <a:xfrm>
              <a:off x="8244408" y="3140968"/>
              <a:ext cx="4322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 smtClean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rPr>
                <a:t>IP3</a:t>
              </a:r>
              <a:endParaRPr lang="zh-CN" altLang="en-US" b="1" dirty="0">
                <a:solidFill>
                  <a:srgbClr val="1108C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432443">
              <a:off x="2376275" y="4740092"/>
              <a:ext cx="19852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err="1" smtClean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rPr>
                <a:t>SppC</a:t>
              </a:r>
              <a:r>
                <a:rPr lang="en-US" altLang="zh-CN" sz="1200" b="1" dirty="0" smtClean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rPr>
                <a:t> Collider Ring(50Km)</a:t>
              </a:r>
              <a:endParaRPr lang="zh-CN" altLang="en-US" sz="1200" b="1" dirty="0">
                <a:solidFill>
                  <a:srgbClr val="1108C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24"/>
            <p:cNvSpPr txBox="1">
              <a:spLocks noChangeArrowheads="1"/>
            </p:cNvSpPr>
            <p:nvPr/>
          </p:nvSpPr>
          <p:spPr bwMode="auto">
            <a:xfrm>
              <a:off x="6246731" y="2962614"/>
              <a:ext cx="117514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1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Proton </a:t>
              </a:r>
              <a:r>
                <a:rPr lang="en-US" altLang="zh-CN" sz="1100" b="1" dirty="0" err="1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Linac</a:t>
              </a:r>
              <a:endParaRPr lang="en-US" altLang="zh-CN" sz="11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r>
                <a:rPr lang="en-US" altLang="zh-CN" sz="11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(100m)</a:t>
              </a:r>
              <a:endParaRPr lang="en-US" altLang="zh-CN" sz="11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813488" y="3271393"/>
              <a:ext cx="172207" cy="170230"/>
            </a:xfrm>
            <a:prstGeom prst="ellipse">
              <a:avLst/>
            </a:prstGeom>
            <a:solidFill>
              <a:srgbClr val="0101AF"/>
            </a:solidFill>
            <a:ln>
              <a:solidFill>
                <a:srgbClr val="0101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8" name="Oval 4"/>
            <p:cNvSpPr>
              <a:spLocks noChangeArrowheads="1"/>
            </p:cNvSpPr>
            <p:nvPr/>
          </p:nvSpPr>
          <p:spPr bwMode="auto">
            <a:xfrm>
              <a:off x="4650357" y="2055538"/>
              <a:ext cx="1325094" cy="625366"/>
            </a:xfrm>
            <a:prstGeom prst="ellipse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altLang="zh-CN" sz="2400">
                <a:latin typeface="Times" pitchFamily="18" charset="0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8061635" y="3233414"/>
              <a:ext cx="172207" cy="170230"/>
            </a:xfrm>
            <a:prstGeom prst="ellipse">
              <a:avLst/>
            </a:prstGeom>
            <a:solidFill>
              <a:srgbClr val="0101AF"/>
            </a:solidFill>
            <a:ln>
              <a:solidFill>
                <a:srgbClr val="0101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45" name="TextBox 21"/>
            <p:cNvSpPr txBox="1">
              <a:spLocks noChangeArrowheads="1"/>
            </p:cNvSpPr>
            <p:nvPr/>
          </p:nvSpPr>
          <p:spPr bwMode="auto">
            <a:xfrm>
              <a:off x="2715568" y="2419359"/>
              <a:ext cx="215074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1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High </a:t>
              </a:r>
              <a:r>
                <a:rPr lang="en-US" altLang="zh-CN" sz="11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Energy</a:t>
              </a:r>
              <a:r>
                <a:rPr lang="zh-CN" altLang="en-US" sz="11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1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Booster(7.2Km)</a:t>
              </a:r>
              <a:endParaRPr lang="en-US" altLang="zh-CN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00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67419" y="759440"/>
            <a:ext cx="8209235" cy="5249654"/>
            <a:chOff x="467419" y="759440"/>
            <a:chExt cx="8209235" cy="5249654"/>
          </a:xfrm>
        </p:grpSpPr>
        <p:sp>
          <p:nvSpPr>
            <p:cNvPr id="76" name="TextBox 72"/>
            <p:cNvSpPr txBox="1">
              <a:spLocks noChangeArrowheads="1"/>
            </p:cNvSpPr>
            <p:nvPr/>
          </p:nvSpPr>
          <p:spPr bwMode="auto">
            <a:xfrm>
              <a:off x="2123728" y="759440"/>
              <a:ext cx="441294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2400" b="1" dirty="0" smtClean="0">
                  <a:latin typeface="Times New Roman" pitchFamily="18" charset="0"/>
                  <a:cs typeface="Times New Roman" pitchFamily="18" charset="0"/>
                </a:rPr>
                <a:t>CEPC-</a:t>
              </a:r>
              <a:r>
                <a:rPr lang="en-US" altLang="zh-CN" sz="2400" b="1" dirty="0" err="1" smtClean="0">
                  <a:latin typeface="Times New Roman" pitchFamily="18" charset="0"/>
                  <a:cs typeface="Times New Roman" pitchFamily="18" charset="0"/>
                </a:rPr>
                <a:t>SppC</a:t>
              </a:r>
              <a:r>
                <a:rPr lang="en-US" altLang="zh-CN" sz="2400" b="1" dirty="0" smtClean="0">
                  <a:latin typeface="Times New Roman" pitchFamily="18" charset="0"/>
                  <a:cs typeface="Times New Roman" pitchFamily="18" charset="0"/>
                </a:rPr>
                <a:t> Layout</a:t>
              </a:r>
            </a:p>
            <a:p>
              <a:pPr algn="ctr" eaLnBrk="1" hangingPunct="1"/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May 23, </a:t>
              </a:r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2014)</a:t>
              </a:r>
              <a:endParaRPr lang="zh-CN" altLang="en-US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467419" y="1736327"/>
              <a:ext cx="8209235" cy="4272767"/>
              <a:chOff x="467419" y="1736327"/>
              <a:chExt cx="8209235" cy="4272767"/>
            </a:xfrm>
          </p:grpSpPr>
          <p:sp>
            <p:nvSpPr>
              <p:cNvPr id="75" name="TextBox 78"/>
              <p:cNvSpPr txBox="1">
                <a:spLocks noChangeArrowheads="1"/>
              </p:cNvSpPr>
              <p:nvPr/>
            </p:nvSpPr>
            <p:spPr bwMode="auto">
              <a:xfrm>
                <a:off x="778460" y="5301208"/>
                <a:ext cx="1923925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000" b="1" dirty="0">
                    <a:latin typeface="Times New Roman" pitchFamily="18" charset="0"/>
                    <a:cs typeface="Times New Roman" pitchFamily="18" charset="0"/>
                  </a:rPr>
                  <a:t>LTB : </a:t>
                </a:r>
                <a:r>
                  <a:rPr lang="en-US" altLang="zh-CN" sz="1000" b="1" dirty="0" err="1">
                    <a:latin typeface="Times New Roman" pitchFamily="18" charset="0"/>
                    <a:cs typeface="Times New Roman" pitchFamily="18" charset="0"/>
                  </a:rPr>
                  <a:t>Linac</a:t>
                </a:r>
                <a:r>
                  <a:rPr lang="en-US" altLang="zh-CN" sz="1000" b="1" dirty="0">
                    <a:latin typeface="Times New Roman" pitchFamily="18" charset="0"/>
                    <a:cs typeface="Times New Roman" pitchFamily="18" charset="0"/>
                  </a:rPr>
                  <a:t> to Booster </a:t>
                </a:r>
                <a:endParaRPr lang="en-US" altLang="zh-CN" sz="1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endParaRPr lang="en-US" altLang="zh-CN" sz="10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n-US" altLang="zh-CN" sz="1000" b="1" dirty="0">
                    <a:latin typeface="Times New Roman" pitchFamily="18" charset="0"/>
                    <a:cs typeface="Times New Roman" pitchFamily="18" charset="0"/>
                  </a:rPr>
                  <a:t>BTC : Booster to Collider Ring </a:t>
                </a:r>
              </a:p>
              <a:p>
                <a:pPr eaLnBrk="1" hangingPunct="1"/>
                <a:endParaRPr lang="zh-CN" altLang="en-US" sz="1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1" name="直接连接符 100"/>
              <p:cNvCxnSpPr/>
              <p:nvPr/>
            </p:nvCxnSpPr>
            <p:spPr>
              <a:xfrm flipV="1">
                <a:off x="6386049" y="2799546"/>
                <a:ext cx="119227" cy="133504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椭圆 95"/>
              <p:cNvSpPr/>
              <p:nvPr/>
            </p:nvSpPr>
            <p:spPr>
              <a:xfrm>
                <a:off x="899592" y="1988377"/>
                <a:ext cx="7234214" cy="2757862"/>
              </a:xfrm>
              <a:prstGeom prst="ellipse">
                <a:avLst/>
              </a:prstGeom>
              <a:noFill/>
              <a:ln w="76200">
                <a:solidFill>
                  <a:srgbClr val="1108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/>
              </a:p>
            </p:txBody>
          </p:sp>
          <p:sp>
            <p:nvSpPr>
              <p:cNvPr id="136" name="任意多边形 135"/>
              <p:cNvSpPr/>
              <p:nvPr/>
            </p:nvSpPr>
            <p:spPr>
              <a:xfrm>
                <a:off x="7426506" y="2665580"/>
                <a:ext cx="565784" cy="315699"/>
              </a:xfrm>
              <a:custGeom>
                <a:avLst/>
                <a:gdLst>
                  <a:gd name="connsiteX0" fmla="*/ 523875 w 525249"/>
                  <a:gd name="connsiteY0" fmla="*/ 315699 h 315699"/>
                  <a:gd name="connsiteX1" fmla="*/ 523875 w 525249"/>
                  <a:gd name="connsiteY1" fmla="*/ 239499 h 315699"/>
                  <a:gd name="connsiteX2" fmla="*/ 509587 w 525249"/>
                  <a:gd name="connsiteY2" fmla="*/ 215687 h 315699"/>
                  <a:gd name="connsiteX3" fmla="*/ 495300 w 525249"/>
                  <a:gd name="connsiteY3" fmla="*/ 172824 h 315699"/>
                  <a:gd name="connsiteX4" fmla="*/ 442912 w 525249"/>
                  <a:gd name="connsiteY4" fmla="*/ 120437 h 315699"/>
                  <a:gd name="connsiteX5" fmla="*/ 395287 w 525249"/>
                  <a:gd name="connsiteY5" fmla="*/ 91862 h 315699"/>
                  <a:gd name="connsiteX6" fmla="*/ 309562 w 525249"/>
                  <a:gd name="connsiteY6" fmla="*/ 63287 h 315699"/>
                  <a:gd name="connsiteX7" fmla="*/ 247650 w 525249"/>
                  <a:gd name="connsiteY7" fmla="*/ 44237 h 315699"/>
                  <a:gd name="connsiteX8" fmla="*/ 185737 w 525249"/>
                  <a:gd name="connsiteY8" fmla="*/ 34712 h 315699"/>
                  <a:gd name="connsiteX9" fmla="*/ 95250 w 525249"/>
                  <a:gd name="connsiteY9" fmla="*/ 20424 h 315699"/>
                  <a:gd name="connsiteX10" fmla="*/ 42862 w 525249"/>
                  <a:gd name="connsiteY10" fmla="*/ 15662 h 315699"/>
                  <a:gd name="connsiteX11" fmla="*/ 23812 w 525249"/>
                  <a:gd name="connsiteY11" fmla="*/ 1374 h 315699"/>
                  <a:gd name="connsiteX12" fmla="*/ 0 w 525249"/>
                  <a:gd name="connsiteY12" fmla="*/ 1374 h 315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5249" h="315699">
                    <a:moveTo>
                      <a:pt x="523875" y="315699"/>
                    </a:moveTo>
                    <a:cubicBezTo>
                      <a:pt x="525065" y="285933"/>
                      <a:pt x="526256" y="256168"/>
                      <a:pt x="523875" y="239499"/>
                    </a:cubicBezTo>
                    <a:cubicBezTo>
                      <a:pt x="521494" y="222830"/>
                      <a:pt x="514349" y="226799"/>
                      <a:pt x="509587" y="215687"/>
                    </a:cubicBezTo>
                    <a:cubicBezTo>
                      <a:pt x="504825" y="204575"/>
                      <a:pt x="506412" y="188699"/>
                      <a:pt x="495300" y="172824"/>
                    </a:cubicBezTo>
                    <a:cubicBezTo>
                      <a:pt x="484187" y="156949"/>
                      <a:pt x="459581" y="133931"/>
                      <a:pt x="442912" y="120437"/>
                    </a:cubicBezTo>
                    <a:cubicBezTo>
                      <a:pt x="426243" y="106943"/>
                      <a:pt x="417512" y="101387"/>
                      <a:pt x="395287" y="91862"/>
                    </a:cubicBezTo>
                    <a:cubicBezTo>
                      <a:pt x="373062" y="82337"/>
                      <a:pt x="334168" y="71224"/>
                      <a:pt x="309562" y="63287"/>
                    </a:cubicBezTo>
                    <a:cubicBezTo>
                      <a:pt x="284956" y="55350"/>
                      <a:pt x="268287" y="48999"/>
                      <a:pt x="247650" y="44237"/>
                    </a:cubicBezTo>
                    <a:cubicBezTo>
                      <a:pt x="227013" y="39475"/>
                      <a:pt x="185737" y="34712"/>
                      <a:pt x="185737" y="34712"/>
                    </a:cubicBezTo>
                    <a:lnTo>
                      <a:pt x="95250" y="20424"/>
                    </a:lnTo>
                    <a:cubicBezTo>
                      <a:pt x="71437" y="17249"/>
                      <a:pt x="54768" y="18837"/>
                      <a:pt x="42862" y="15662"/>
                    </a:cubicBezTo>
                    <a:cubicBezTo>
                      <a:pt x="30956" y="12487"/>
                      <a:pt x="30956" y="3755"/>
                      <a:pt x="23812" y="1374"/>
                    </a:cubicBezTo>
                    <a:cubicBezTo>
                      <a:pt x="16668" y="-1007"/>
                      <a:pt x="8334" y="183"/>
                      <a:pt x="0" y="1374"/>
                    </a:cubicBezTo>
                  </a:path>
                </a:pathLst>
              </a:cu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7" name="任意多边形 116"/>
              <p:cNvSpPr/>
              <p:nvPr/>
            </p:nvSpPr>
            <p:spPr>
              <a:xfrm>
                <a:off x="1085486" y="2612042"/>
                <a:ext cx="636326" cy="371770"/>
              </a:xfrm>
              <a:custGeom>
                <a:avLst/>
                <a:gdLst>
                  <a:gd name="connsiteX0" fmla="*/ 0 w 666750"/>
                  <a:gd name="connsiteY0" fmla="*/ 419100 h 419100"/>
                  <a:gd name="connsiteX1" fmla="*/ 28575 w 666750"/>
                  <a:gd name="connsiteY1" fmla="*/ 285750 h 419100"/>
                  <a:gd name="connsiteX2" fmla="*/ 95250 w 666750"/>
                  <a:gd name="connsiteY2" fmla="*/ 206375 h 419100"/>
                  <a:gd name="connsiteX3" fmla="*/ 260350 w 666750"/>
                  <a:gd name="connsiteY3" fmla="*/ 123825 h 419100"/>
                  <a:gd name="connsiteX4" fmla="*/ 508000 w 666750"/>
                  <a:gd name="connsiteY4" fmla="*/ 73025 h 419100"/>
                  <a:gd name="connsiteX5" fmla="*/ 666750 w 666750"/>
                  <a:gd name="connsiteY5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6750" h="419100">
                    <a:moveTo>
                      <a:pt x="0" y="419100"/>
                    </a:moveTo>
                    <a:cubicBezTo>
                      <a:pt x="6350" y="370152"/>
                      <a:pt x="12700" y="321204"/>
                      <a:pt x="28575" y="285750"/>
                    </a:cubicBezTo>
                    <a:cubicBezTo>
                      <a:pt x="44450" y="250296"/>
                      <a:pt x="56621" y="233362"/>
                      <a:pt x="95250" y="206375"/>
                    </a:cubicBezTo>
                    <a:cubicBezTo>
                      <a:pt x="133879" y="179388"/>
                      <a:pt x="191559" y="146050"/>
                      <a:pt x="260350" y="123825"/>
                    </a:cubicBezTo>
                    <a:cubicBezTo>
                      <a:pt x="329141" y="101600"/>
                      <a:pt x="440267" y="93662"/>
                      <a:pt x="508000" y="73025"/>
                    </a:cubicBezTo>
                    <a:cubicBezTo>
                      <a:pt x="575733" y="52388"/>
                      <a:pt x="621241" y="26194"/>
                      <a:pt x="666750" y="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TextBox 76"/>
              <p:cNvSpPr txBox="1">
                <a:spLocks noChangeArrowheads="1"/>
              </p:cNvSpPr>
              <p:nvPr/>
            </p:nvSpPr>
            <p:spPr bwMode="auto">
              <a:xfrm>
                <a:off x="1461748" y="2743036"/>
                <a:ext cx="445956" cy="2539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BTC</a:t>
                </a:r>
                <a:endParaRPr lang="zh-CN" altLang="en-US" sz="1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右箭头 52"/>
              <p:cNvSpPr/>
              <p:nvPr/>
            </p:nvSpPr>
            <p:spPr>
              <a:xfrm rot="20678478">
                <a:off x="1317871" y="2688005"/>
                <a:ext cx="79649" cy="57017"/>
              </a:xfrm>
              <a:prstGeom prst="rightArrow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55" name="TextBox 6"/>
              <p:cNvSpPr txBox="1">
                <a:spLocks noChangeArrowheads="1"/>
              </p:cNvSpPr>
              <p:nvPr/>
            </p:nvSpPr>
            <p:spPr bwMode="auto">
              <a:xfrm>
                <a:off x="4233114" y="2141662"/>
                <a:ext cx="57626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IP1</a:t>
                </a:r>
                <a:endParaRPr lang="zh-CN" altLang="en-US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7"/>
              <p:cNvSpPr txBox="1">
                <a:spLocks noChangeArrowheads="1"/>
              </p:cNvSpPr>
              <p:nvPr/>
            </p:nvSpPr>
            <p:spPr bwMode="auto">
              <a:xfrm>
                <a:off x="4501613" y="4283313"/>
                <a:ext cx="4324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IP2</a:t>
                </a:r>
                <a:endParaRPr lang="zh-CN" altLang="en-US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TextBox 11"/>
              <p:cNvSpPr txBox="1">
                <a:spLocks noChangeArrowheads="1"/>
              </p:cNvSpPr>
              <p:nvPr/>
            </p:nvSpPr>
            <p:spPr bwMode="auto">
              <a:xfrm>
                <a:off x="3464686" y="2113445"/>
                <a:ext cx="5762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FF0000"/>
                    </a:solidFill>
                  </a:rPr>
                  <a:t>e+</a:t>
                </a:r>
                <a:endParaRPr lang="zh-CN" alt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TextBox 12"/>
              <p:cNvSpPr txBox="1">
                <a:spLocks noChangeArrowheads="1"/>
              </p:cNvSpPr>
              <p:nvPr/>
            </p:nvSpPr>
            <p:spPr bwMode="auto">
              <a:xfrm>
                <a:off x="5298529" y="2113445"/>
                <a:ext cx="57626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00B0F0"/>
                    </a:solidFill>
                  </a:rPr>
                  <a:t>e-</a:t>
                </a:r>
                <a:endParaRPr lang="zh-CN" altLang="en-US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9" name="TextBox 25"/>
              <p:cNvSpPr txBox="1">
                <a:spLocks noChangeArrowheads="1"/>
              </p:cNvSpPr>
              <p:nvPr/>
            </p:nvSpPr>
            <p:spPr bwMode="auto">
              <a:xfrm>
                <a:off x="6698910" y="2618765"/>
                <a:ext cx="8110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0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e+ e- </a:t>
                </a:r>
                <a:r>
                  <a:rPr lang="en-US" altLang="zh-CN" sz="10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Linac</a:t>
                </a:r>
                <a:endParaRPr lang="en-US" altLang="zh-CN" sz="10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n-US" altLang="zh-CN" sz="10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10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(240m)</a:t>
                </a:r>
                <a:endParaRPr lang="zh-CN" altLang="en-US" sz="1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Box 15"/>
              <p:cNvSpPr txBox="1">
                <a:spLocks noChangeArrowheads="1"/>
              </p:cNvSpPr>
              <p:nvPr/>
            </p:nvSpPr>
            <p:spPr bwMode="auto">
              <a:xfrm>
                <a:off x="6796752" y="2102659"/>
                <a:ext cx="43954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000" b="1" dirty="0">
                    <a:latin typeface="Times New Roman" pitchFamily="18" charset="0"/>
                    <a:cs typeface="Times New Roman" pitchFamily="18" charset="0"/>
                  </a:rPr>
                  <a:t>LTB</a:t>
                </a:r>
                <a:endParaRPr lang="zh-CN" altLang="en-US" sz="9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1056974" y="2096368"/>
                <a:ext cx="6919449" cy="2520280"/>
              </a:xfrm>
              <a:prstGeom prst="ellipse">
                <a:avLst/>
              </a:prstGeom>
              <a:noFill/>
              <a:ln w="57150">
                <a:solidFill>
                  <a:srgbClr val="CC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/>
              </a:p>
            </p:txBody>
          </p:sp>
          <p:sp>
            <p:nvSpPr>
              <p:cNvPr id="79" name="右箭头 78"/>
              <p:cNvSpPr/>
              <p:nvPr/>
            </p:nvSpPr>
            <p:spPr>
              <a:xfrm rot="21289895">
                <a:off x="3587376" y="2080355"/>
                <a:ext cx="187325" cy="127594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80" name="右箭头 79"/>
              <p:cNvSpPr/>
              <p:nvPr/>
            </p:nvSpPr>
            <p:spPr>
              <a:xfrm rot="14382723">
                <a:off x="6688679" y="2112021"/>
                <a:ext cx="82590" cy="64263"/>
              </a:xfrm>
              <a:prstGeom prst="rightArrow">
                <a:avLst/>
              </a:prstGeom>
              <a:solidFill>
                <a:srgbClr val="00B0F0"/>
              </a:solidFill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81" name="右箭头 80"/>
              <p:cNvSpPr/>
              <p:nvPr/>
            </p:nvSpPr>
            <p:spPr>
              <a:xfrm rot="12476930">
                <a:off x="7814903" y="2745920"/>
                <a:ext cx="130960" cy="45719"/>
              </a:xfrm>
              <a:prstGeom prst="rightArrow">
                <a:avLst/>
              </a:prstGeom>
              <a:solidFill>
                <a:srgbClr val="00B0F0"/>
              </a:solidFill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82" name="TextBox 48"/>
              <p:cNvSpPr txBox="1">
                <a:spLocks noChangeArrowheads="1"/>
              </p:cNvSpPr>
              <p:nvPr/>
            </p:nvSpPr>
            <p:spPr bwMode="auto">
              <a:xfrm rot="411638">
                <a:off x="2431937" y="4166756"/>
                <a:ext cx="199383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100" b="1" dirty="0" smtClean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CEPC Collider Ring(50Km</a:t>
                </a:r>
                <a:r>
                  <a:rPr lang="en-US" altLang="zh-CN" sz="1600" b="1" dirty="0" smtClean="0">
                    <a:solidFill>
                      <a:srgbClr val="CC00FF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zh-CN" altLang="en-US" sz="1600" b="1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TextBox 50"/>
              <p:cNvSpPr txBox="1">
                <a:spLocks noChangeArrowheads="1"/>
              </p:cNvSpPr>
              <p:nvPr/>
            </p:nvSpPr>
            <p:spPr bwMode="auto">
              <a:xfrm rot="336818">
                <a:off x="2864436" y="3840646"/>
                <a:ext cx="11288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1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Booster(50Km</a:t>
                </a:r>
                <a:r>
                  <a:rPr lang="en-US" altLang="zh-CN" sz="16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zh-CN" altLang="en-US" sz="16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TextBox 61"/>
              <p:cNvSpPr txBox="1">
                <a:spLocks noChangeArrowheads="1"/>
              </p:cNvSpPr>
              <p:nvPr/>
            </p:nvSpPr>
            <p:spPr bwMode="auto">
              <a:xfrm>
                <a:off x="7956376" y="2564904"/>
                <a:ext cx="445956" cy="2539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000" b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BTC</a:t>
                </a:r>
                <a:endParaRPr lang="zh-CN" altLang="en-US" sz="1000" b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5" name="直接连接符 84"/>
              <p:cNvCxnSpPr/>
              <p:nvPr/>
            </p:nvCxnSpPr>
            <p:spPr>
              <a:xfrm flipV="1">
                <a:off x="6559346" y="2566856"/>
                <a:ext cx="144408" cy="176180"/>
              </a:xfrm>
              <a:prstGeom prst="line">
                <a:avLst/>
              </a:prstGeom>
              <a:ln w="38100">
                <a:solidFill>
                  <a:schemeClr val="accent1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右箭头 85"/>
              <p:cNvSpPr/>
              <p:nvPr/>
            </p:nvSpPr>
            <p:spPr>
              <a:xfrm rot="11153906">
                <a:off x="5346699" y="2079247"/>
                <a:ext cx="187325" cy="127594"/>
              </a:xfrm>
              <a:prstGeom prst="rightArrow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98" name="Oval 11"/>
              <p:cNvSpPr>
                <a:spLocks noChangeArrowheads="1"/>
              </p:cNvSpPr>
              <p:nvPr/>
            </p:nvSpPr>
            <p:spPr bwMode="auto">
              <a:xfrm>
                <a:off x="5632551" y="2571034"/>
                <a:ext cx="685800" cy="367035"/>
              </a:xfrm>
              <a:prstGeom prst="ellipse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altLang="zh-CN" sz="2400">
                  <a:latin typeface="Times" pitchFamily="18" charset="0"/>
                </a:endParaRPr>
              </a:p>
            </p:txBody>
          </p:sp>
          <p:sp>
            <p:nvSpPr>
              <p:cNvPr id="99" name="Oval 12"/>
              <p:cNvSpPr>
                <a:spLocks noChangeArrowheads="1"/>
              </p:cNvSpPr>
              <p:nvPr/>
            </p:nvSpPr>
            <p:spPr bwMode="auto">
              <a:xfrm>
                <a:off x="6256404" y="2855818"/>
                <a:ext cx="144016" cy="90483"/>
              </a:xfrm>
              <a:prstGeom prst="ellipse">
                <a:avLst/>
              </a:prstGeom>
              <a:noFill/>
              <a:ln w="19050" algn="ctr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altLang="zh-CN" sz="2400">
                  <a:latin typeface="Times" pitchFamily="18" charset="0"/>
                </a:endParaRPr>
              </a:p>
            </p:txBody>
          </p:sp>
          <p:cxnSp>
            <p:nvCxnSpPr>
              <p:cNvPr id="100" name="直接连接符 99"/>
              <p:cNvCxnSpPr/>
              <p:nvPr/>
            </p:nvCxnSpPr>
            <p:spPr>
              <a:xfrm flipV="1">
                <a:off x="6473796" y="2761923"/>
                <a:ext cx="62877" cy="7200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22"/>
              <p:cNvSpPr txBox="1">
                <a:spLocks noChangeArrowheads="1"/>
              </p:cNvSpPr>
              <p:nvPr/>
            </p:nvSpPr>
            <p:spPr bwMode="auto">
              <a:xfrm>
                <a:off x="3464686" y="2701004"/>
                <a:ext cx="2315879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1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Medium </a:t>
                </a:r>
                <a:r>
                  <a:rPr lang="en-US" altLang="zh-CN" sz="11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Energy</a:t>
                </a:r>
                <a:r>
                  <a:rPr lang="zh-CN" altLang="en-US" sz="11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11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Booster(4.5Km)</a:t>
                </a:r>
                <a:endParaRPr lang="en-US" altLang="zh-CN" sz="11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TextBox 23"/>
              <p:cNvSpPr txBox="1">
                <a:spLocks noChangeArrowheads="1"/>
              </p:cNvSpPr>
              <p:nvPr/>
            </p:nvSpPr>
            <p:spPr bwMode="auto">
              <a:xfrm>
                <a:off x="4219170" y="3000967"/>
                <a:ext cx="1957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100" b="1" dirty="0">
                    <a:solidFill>
                      <a:srgbClr val="FF6600"/>
                    </a:solidFill>
                    <a:latin typeface="Times New Roman" pitchFamily="18" charset="0"/>
                    <a:cs typeface="Times New Roman" pitchFamily="18" charset="0"/>
                  </a:rPr>
                  <a:t>Low </a:t>
                </a:r>
                <a:r>
                  <a:rPr lang="en-US" altLang="zh-CN" sz="1100" b="1" dirty="0" smtClean="0">
                    <a:solidFill>
                      <a:srgbClr val="FF6600"/>
                    </a:solidFill>
                    <a:latin typeface="Times New Roman" pitchFamily="18" charset="0"/>
                    <a:cs typeface="Times New Roman" pitchFamily="18" charset="0"/>
                  </a:rPr>
                  <a:t>Energy Booster(0.4Km)</a:t>
                </a:r>
                <a:endParaRPr lang="en-US" altLang="zh-CN" sz="1100" b="1" dirty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TextBox 6"/>
              <p:cNvSpPr txBox="1">
                <a:spLocks noChangeArrowheads="1"/>
              </p:cNvSpPr>
              <p:nvPr/>
            </p:nvSpPr>
            <p:spPr bwMode="auto">
              <a:xfrm>
                <a:off x="467419" y="3212976"/>
                <a:ext cx="43217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IP4</a:t>
                </a:r>
                <a:endParaRPr lang="zh-CN" altLang="en-US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6" name="TextBox 6"/>
              <p:cNvSpPr txBox="1">
                <a:spLocks noChangeArrowheads="1"/>
              </p:cNvSpPr>
              <p:nvPr/>
            </p:nvSpPr>
            <p:spPr bwMode="auto">
              <a:xfrm>
                <a:off x="8244408" y="3140968"/>
                <a:ext cx="43224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1200" b="1" dirty="0" smtClean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IP3</a:t>
                </a:r>
                <a:endParaRPr lang="zh-CN" altLang="en-US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 rot="432443">
                <a:off x="2451039" y="4747786"/>
                <a:ext cx="18357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b="1" dirty="0" err="1" smtClean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SppC</a:t>
                </a:r>
                <a:r>
                  <a:rPr lang="en-US" altLang="zh-CN" sz="1100" b="1" dirty="0" smtClean="0">
                    <a:solidFill>
                      <a:srgbClr val="1108C8"/>
                    </a:solidFill>
                    <a:latin typeface="Times New Roman" pitchFamily="18" charset="0"/>
                    <a:cs typeface="Times New Roman" pitchFamily="18" charset="0"/>
                  </a:rPr>
                  <a:t> Collider Ring(50Km)</a:t>
                </a:r>
                <a:endParaRPr lang="zh-CN" altLang="en-US" sz="1100" b="1" dirty="0">
                  <a:solidFill>
                    <a:srgbClr val="1108C8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" name="TextBox 24"/>
              <p:cNvSpPr txBox="1">
                <a:spLocks noChangeArrowheads="1"/>
              </p:cNvSpPr>
              <p:nvPr/>
            </p:nvSpPr>
            <p:spPr bwMode="auto">
              <a:xfrm>
                <a:off x="6061152" y="2988583"/>
                <a:ext cx="117514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0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Proton </a:t>
                </a:r>
                <a:r>
                  <a:rPr lang="en-US" altLang="zh-CN" sz="1000" b="1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Linac</a:t>
                </a:r>
                <a:endParaRPr lang="en-US" altLang="zh-CN" sz="1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 eaLnBrk="1" hangingPunct="1"/>
                <a:r>
                  <a:rPr lang="en-US" altLang="zh-CN" sz="10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(100m)</a:t>
                </a:r>
                <a:endParaRPr lang="en-US" altLang="zh-CN" sz="1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椭圆 114"/>
              <p:cNvSpPr/>
              <p:nvPr/>
            </p:nvSpPr>
            <p:spPr>
              <a:xfrm>
                <a:off x="813488" y="3271393"/>
                <a:ext cx="172207" cy="170230"/>
              </a:xfrm>
              <a:prstGeom prst="ellipse">
                <a:avLst/>
              </a:prstGeom>
              <a:solidFill>
                <a:srgbClr val="0101AF"/>
              </a:solidFill>
              <a:ln>
                <a:solidFill>
                  <a:srgbClr val="0101A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21" name="椭圆 120"/>
              <p:cNvSpPr/>
              <p:nvPr/>
            </p:nvSpPr>
            <p:spPr>
              <a:xfrm>
                <a:off x="4494335" y="2033485"/>
                <a:ext cx="140180" cy="140935"/>
              </a:xfrm>
              <a:prstGeom prst="ellipse">
                <a:avLst/>
              </a:prstGeom>
              <a:solidFill>
                <a:srgbClr val="CC00FF"/>
              </a:solidFill>
              <a:ln>
                <a:solidFill>
                  <a:srgbClr val="CC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97" name="Oval 4"/>
              <p:cNvSpPr>
                <a:spLocks noChangeArrowheads="1"/>
              </p:cNvSpPr>
              <p:nvPr/>
            </p:nvSpPr>
            <p:spPr bwMode="auto">
              <a:xfrm>
                <a:off x="4650357" y="2055538"/>
                <a:ext cx="1325094" cy="625366"/>
              </a:xfrm>
              <a:prstGeom prst="ellips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altLang="zh-CN" sz="2400">
                  <a:latin typeface="Times" pitchFamily="18" charset="0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4503182" y="4522159"/>
                <a:ext cx="140180" cy="140935"/>
              </a:xfrm>
              <a:prstGeom prst="ellipse">
                <a:avLst/>
              </a:prstGeom>
              <a:solidFill>
                <a:srgbClr val="CC00FF"/>
              </a:solidFill>
              <a:ln>
                <a:solidFill>
                  <a:srgbClr val="CC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8061635" y="3233414"/>
                <a:ext cx="172207" cy="170230"/>
              </a:xfrm>
              <a:prstGeom prst="ellipse">
                <a:avLst/>
              </a:prstGeom>
              <a:solidFill>
                <a:srgbClr val="0101AF"/>
              </a:solidFill>
              <a:ln>
                <a:solidFill>
                  <a:srgbClr val="0101A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7" name="任意多边形 16"/>
              <p:cNvSpPr/>
              <p:nvPr/>
            </p:nvSpPr>
            <p:spPr>
              <a:xfrm>
                <a:off x="6703219" y="2299221"/>
                <a:ext cx="802481" cy="263004"/>
              </a:xfrm>
              <a:custGeom>
                <a:avLst/>
                <a:gdLst>
                  <a:gd name="connsiteX0" fmla="*/ 0 w 802481"/>
                  <a:gd name="connsiteY0" fmla="*/ 263004 h 263004"/>
                  <a:gd name="connsiteX1" fmla="*/ 42862 w 802481"/>
                  <a:gd name="connsiteY1" fmla="*/ 212998 h 263004"/>
                  <a:gd name="connsiteX2" fmla="*/ 80962 w 802481"/>
                  <a:gd name="connsiteY2" fmla="*/ 167754 h 263004"/>
                  <a:gd name="connsiteX3" fmla="*/ 147637 w 802481"/>
                  <a:gd name="connsiteY3" fmla="*/ 117748 h 263004"/>
                  <a:gd name="connsiteX4" fmla="*/ 240506 w 802481"/>
                  <a:gd name="connsiteY4" fmla="*/ 65360 h 263004"/>
                  <a:gd name="connsiteX5" fmla="*/ 357187 w 802481"/>
                  <a:gd name="connsiteY5" fmla="*/ 32023 h 263004"/>
                  <a:gd name="connsiteX6" fmla="*/ 514350 w 802481"/>
                  <a:gd name="connsiteY6" fmla="*/ 1067 h 263004"/>
                  <a:gd name="connsiteX7" fmla="*/ 619125 w 802481"/>
                  <a:gd name="connsiteY7" fmla="*/ 10592 h 263004"/>
                  <a:gd name="connsiteX8" fmla="*/ 771525 w 802481"/>
                  <a:gd name="connsiteY8" fmla="*/ 43929 h 263004"/>
                  <a:gd name="connsiteX9" fmla="*/ 802481 w 802481"/>
                  <a:gd name="connsiteY9" fmla="*/ 60598 h 263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02481" h="263004">
                    <a:moveTo>
                      <a:pt x="0" y="263004"/>
                    </a:moveTo>
                    <a:lnTo>
                      <a:pt x="42862" y="212998"/>
                    </a:lnTo>
                    <a:cubicBezTo>
                      <a:pt x="56356" y="197123"/>
                      <a:pt x="63500" y="183629"/>
                      <a:pt x="80962" y="167754"/>
                    </a:cubicBezTo>
                    <a:cubicBezTo>
                      <a:pt x="98424" y="151879"/>
                      <a:pt x="121046" y="134814"/>
                      <a:pt x="147637" y="117748"/>
                    </a:cubicBezTo>
                    <a:cubicBezTo>
                      <a:pt x="174228" y="100682"/>
                      <a:pt x="205581" y="79647"/>
                      <a:pt x="240506" y="65360"/>
                    </a:cubicBezTo>
                    <a:cubicBezTo>
                      <a:pt x="275431" y="51072"/>
                      <a:pt x="311546" y="42738"/>
                      <a:pt x="357187" y="32023"/>
                    </a:cubicBezTo>
                    <a:cubicBezTo>
                      <a:pt x="402828" y="21308"/>
                      <a:pt x="470694" y="4639"/>
                      <a:pt x="514350" y="1067"/>
                    </a:cubicBezTo>
                    <a:cubicBezTo>
                      <a:pt x="558006" y="-2505"/>
                      <a:pt x="576262" y="3448"/>
                      <a:pt x="619125" y="10592"/>
                    </a:cubicBezTo>
                    <a:cubicBezTo>
                      <a:pt x="661988" y="17736"/>
                      <a:pt x="740966" y="35595"/>
                      <a:pt x="771525" y="43929"/>
                    </a:cubicBezTo>
                    <a:cubicBezTo>
                      <a:pt x="802084" y="52263"/>
                      <a:pt x="802282" y="56430"/>
                      <a:pt x="802481" y="60598"/>
                    </a:cubicBez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任意多边形 17"/>
              <p:cNvSpPr/>
              <p:nvPr/>
            </p:nvSpPr>
            <p:spPr>
              <a:xfrm>
                <a:off x="6469856" y="1959769"/>
                <a:ext cx="312916" cy="607219"/>
              </a:xfrm>
              <a:custGeom>
                <a:avLst/>
                <a:gdLst>
                  <a:gd name="connsiteX0" fmla="*/ 233363 w 312916"/>
                  <a:gd name="connsiteY0" fmla="*/ 607219 h 607219"/>
                  <a:gd name="connsiteX1" fmla="*/ 280988 w 312916"/>
                  <a:gd name="connsiteY1" fmla="*/ 507206 h 607219"/>
                  <a:gd name="connsiteX2" fmla="*/ 311944 w 312916"/>
                  <a:gd name="connsiteY2" fmla="*/ 400050 h 607219"/>
                  <a:gd name="connsiteX3" fmla="*/ 300038 w 312916"/>
                  <a:gd name="connsiteY3" fmla="*/ 276225 h 607219"/>
                  <a:gd name="connsiteX4" fmla="*/ 250032 w 312916"/>
                  <a:gd name="connsiteY4" fmla="*/ 171450 h 607219"/>
                  <a:gd name="connsiteX5" fmla="*/ 192882 w 312916"/>
                  <a:gd name="connsiteY5" fmla="*/ 111919 h 607219"/>
                  <a:gd name="connsiteX6" fmla="*/ 114300 w 312916"/>
                  <a:gd name="connsiteY6" fmla="*/ 54769 h 607219"/>
                  <a:gd name="connsiteX7" fmla="*/ 0 w 312916"/>
                  <a:gd name="connsiteY7" fmla="*/ 0 h 607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916" h="607219">
                    <a:moveTo>
                      <a:pt x="233363" y="607219"/>
                    </a:moveTo>
                    <a:cubicBezTo>
                      <a:pt x="250627" y="574476"/>
                      <a:pt x="267891" y="541734"/>
                      <a:pt x="280988" y="507206"/>
                    </a:cubicBezTo>
                    <a:cubicBezTo>
                      <a:pt x="294085" y="472678"/>
                      <a:pt x="308769" y="438547"/>
                      <a:pt x="311944" y="400050"/>
                    </a:cubicBezTo>
                    <a:cubicBezTo>
                      <a:pt x="315119" y="361553"/>
                      <a:pt x="310357" y="314325"/>
                      <a:pt x="300038" y="276225"/>
                    </a:cubicBezTo>
                    <a:cubicBezTo>
                      <a:pt x="289719" y="238125"/>
                      <a:pt x="267891" y="198834"/>
                      <a:pt x="250032" y="171450"/>
                    </a:cubicBezTo>
                    <a:cubicBezTo>
                      <a:pt x="232173" y="144066"/>
                      <a:pt x="215504" y="131366"/>
                      <a:pt x="192882" y="111919"/>
                    </a:cubicBezTo>
                    <a:cubicBezTo>
                      <a:pt x="170260" y="92472"/>
                      <a:pt x="146447" y="73422"/>
                      <a:pt x="114300" y="54769"/>
                    </a:cubicBezTo>
                    <a:cubicBezTo>
                      <a:pt x="82153" y="36116"/>
                      <a:pt x="41076" y="18058"/>
                      <a:pt x="0" y="0"/>
                    </a:cubicBezTo>
                  </a:path>
                </a:pathLst>
              </a:cu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右箭头 62"/>
              <p:cNvSpPr/>
              <p:nvPr/>
            </p:nvSpPr>
            <p:spPr>
              <a:xfrm rot="21079377">
                <a:off x="7108834" y="2280788"/>
                <a:ext cx="82590" cy="64263"/>
              </a:xfrm>
              <a:prstGeom prst="rightArrow">
                <a:avLst/>
              </a:prstGeom>
              <a:solidFill>
                <a:srgbClr val="FF0000"/>
              </a:solidFill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1085485" y="1736327"/>
                <a:ext cx="6919449" cy="2526571"/>
              </a:xfrm>
              <a:prstGeom prst="ellipse">
                <a:avLst/>
              </a:prstGeom>
              <a:no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67" name="TextBox 21"/>
              <p:cNvSpPr txBox="1">
                <a:spLocks noChangeArrowheads="1"/>
              </p:cNvSpPr>
              <p:nvPr/>
            </p:nvSpPr>
            <p:spPr bwMode="auto">
              <a:xfrm>
                <a:off x="2715568" y="2419359"/>
                <a:ext cx="215074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1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High </a:t>
                </a:r>
                <a:r>
                  <a:rPr lang="en-US" altLang="zh-CN" sz="11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Energy</a:t>
                </a:r>
                <a:r>
                  <a:rPr lang="zh-CN" altLang="en-US" sz="11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11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Booster(7.2Km)</a:t>
                </a:r>
                <a:endParaRPr lang="en-US" altLang="zh-CN" sz="11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363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6632"/>
            <a:ext cx="6564412" cy="6505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98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6274836" cy="6515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9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5329"/>
            <a:ext cx="5910296" cy="645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8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341"/>
            <a:ext cx="8280920" cy="666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07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9244"/>
            <a:ext cx="6336704" cy="721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6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35696" y="68381"/>
            <a:ext cx="6336704" cy="7218188"/>
            <a:chOff x="1835696" y="68381"/>
            <a:chExt cx="6336704" cy="7218188"/>
          </a:xfrm>
        </p:grpSpPr>
        <p:pic>
          <p:nvPicPr>
            <p:cNvPr id="276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68381"/>
              <a:ext cx="6336704" cy="7218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 descr="C:\Users\sufeng\Desktop\图片3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4437112"/>
              <a:ext cx="2338388" cy="1152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895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Back 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881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cs typeface="Times New Roman" pitchFamily="18" charset="0"/>
              </a:rPr>
              <a:t>CEPC-</a:t>
            </a:r>
            <a:r>
              <a:rPr lang="en-US" altLang="zh-CN" dirty="0" err="1" smtClean="0">
                <a:cs typeface="Times New Roman" pitchFamily="18" charset="0"/>
              </a:rPr>
              <a:t>SppC</a:t>
            </a:r>
            <a:r>
              <a:rPr lang="zh-CN" altLang="en-US" dirty="0" smtClean="0"/>
              <a:t> </a:t>
            </a:r>
            <a:r>
              <a:rPr lang="en-US" altLang="zh-CN" dirty="0"/>
              <a:t>Layout </a:t>
            </a:r>
            <a:r>
              <a:rPr lang="en-US" altLang="zh-CN" dirty="0" smtClean="0"/>
              <a:t>Consideration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1565" y="3861048"/>
            <a:ext cx="3360600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dirty="0" err="1" smtClean="0"/>
              <a:t>Feng</a:t>
            </a:r>
            <a:r>
              <a:rPr lang="en-US" altLang="zh-CN" dirty="0" smtClean="0"/>
              <a:t> SU    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    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pPr algn="ctr">
              <a:lnSpc>
                <a:spcPct val="200000"/>
              </a:lnSpc>
            </a:pPr>
            <a:r>
              <a:rPr lang="en-US" altLang="zh-CN" dirty="0" smtClean="0"/>
              <a:t>2014-05-23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349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186</Words>
  <Application>Microsoft Office PowerPoint</Application>
  <PresentationFormat>全屏显示(4:3)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Office 主题​​</vt:lpstr>
      <vt:lpstr>1_Office 主题​​</vt:lpstr>
      <vt:lpstr>CEPC Double Ring &amp; SPPC Layout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Back up</vt:lpstr>
      <vt:lpstr>CEPC-SppC Layout Consideration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SuFeng</dc:creator>
  <cp:lastModifiedBy>sufeng</cp:lastModifiedBy>
  <cp:revision>136</cp:revision>
  <cp:lastPrinted>2014-05-22T15:28:08Z</cp:lastPrinted>
  <dcterms:created xsi:type="dcterms:W3CDTF">2014-05-19T13:06:47Z</dcterms:created>
  <dcterms:modified xsi:type="dcterms:W3CDTF">2017-01-06T08:28:15Z</dcterms:modified>
</cp:coreProperties>
</file>