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64" r:id="rId4"/>
    <p:sldId id="265" r:id="rId5"/>
    <p:sldId id="267" r:id="rId6"/>
    <p:sldId id="259" r:id="rId7"/>
    <p:sldId id="261" r:id="rId8"/>
    <p:sldId id="268" r:id="rId9"/>
    <p:sldId id="274" r:id="rId10"/>
    <p:sldId id="269" r:id="rId11"/>
    <p:sldId id="263" r:id="rId12"/>
    <p:sldId id="270" r:id="rId13"/>
    <p:sldId id="276" r:id="rId14"/>
    <p:sldId id="277" r:id="rId15"/>
    <p:sldId id="278" r:id="rId16"/>
    <p:sldId id="271" r:id="rId17"/>
    <p:sldId id="279" r:id="rId18"/>
    <p:sldId id="280" r:id="rId19"/>
    <p:sldId id="281" r:id="rId20"/>
    <p:sldId id="282" r:id="rId21"/>
    <p:sldId id="272" r:id="rId22"/>
    <p:sldId id="283" r:id="rId23"/>
    <p:sldId id="284" r:id="rId24"/>
    <p:sldId id="285" r:id="rId25"/>
    <p:sldId id="273" r:id="rId26"/>
    <p:sldId id="27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2D44F-A036-4389-9EFB-75A6C158AD3C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87C4-3818-4ECA-96A6-559E6658DD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25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71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7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00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92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2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17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9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93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9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24B-1C6C-429E-AE99-D85BBC875456}" type="datetimeFigureOut">
              <a:rPr lang="zh-CN" altLang="en-US" smtClean="0"/>
              <a:t>2017/1/5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251A-2DDB-4BD3-A901-D7BB8168C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44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Beam-Beam Simulation </a:t>
            </a:r>
            <a:br>
              <a:rPr lang="en-US" altLang="zh-CN" dirty="0" smtClean="0"/>
            </a:br>
            <a:r>
              <a:rPr lang="en-US" altLang="zh-CN" sz="3200" dirty="0" smtClean="0"/>
              <a:t>CEPC-100km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</a:t>
            </a:r>
          </a:p>
          <a:p>
            <a:r>
              <a:rPr lang="en-US" altLang="zh-CN" dirty="0" smtClean="0"/>
              <a:t>Jan. 6,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17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79512" y="908720"/>
          <a:ext cx="8856986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936104"/>
                <a:gridCol w="1152128"/>
                <a:gridCol w="1224136"/>
                <a:gridCol w="1152128"/>
                <a:gridCol w="1152128"/>
                <a:gridCol w="115213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059832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altLang="zh-CN" dirty="0"/>
              <a:t>161202-100km-2mm-h-highlum, </a:t>
            </a:r>
            <a:r>
              <a:rPr lang="en-US" altLang="zh-CN" dirty="0" smtClean="0"/>
              <a:t>(0.54,0.61, 0.037)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72469"/>
            <a:ext cx="3371850" cy="2028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99046"/>
            <a:ext cx="3659587" cy="2175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148138"/>
            <a:ext cx="3441567" cy="2028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74715"/>
            <a:ext cx="3557219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2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161202-100km-2mm-h-highlum, </a:t>
            </a:r>
            <a:r>
              <a:rPr lang="en-US" altLang="zh-CN" dirty="0"/>
              <a:t>(</a:t>
            </a:r>
            <a:r>
              <a:rPr lang="en-US" altLang="zh-CN" dirty="0" smtClean="0"/>
              <a:t>0.51,0.55,0.037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1" y="1825625"/>
            <a:ext cx="3703320" cy="2263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1" y="4142722"/>
            <a:ext cx="3703319" cy="21691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14" y="4100195"/>
            <a:ext cx="3944136" cy="23126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497" y="1898650"/>
            <a:ext cx="3961757" cy="22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9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161202-100km-2mm-h-highlum, </a:t>
            </a:r>
            <a:r>
              <a:rPr lang="en-US" altLang="zh-CN" dirty="0"/>
              <a:t>(</a:t>
            </a:r>
            <a:r>
              <a:rPr lang="en-US" altLang="zh-CN" dirty="0" smtClean="0"/>
              <a:t>0.53,0.61,0.037)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05150" cy="185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66" y="1825625"/>
            <a:ext cx="3331543" cy="1928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66562"/>
            <a:ext cx="3143250" cy="1857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166" y="4066562"/>
            <a:ext cx="3290915" cy="18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161202-100km-2mm-h-highlum, </a:t>
            </a:r>
            <a:r>
              <a:rPr lang="en-US" altLang="zh-CN" dirty="0"/>
              <a:t>(</a:t>
            </a:r>
            <a:r>
              <a:rPr lang="en-US" altLang="zh-CN" dirty="0" smtClean="0"/>
              <a:t>0.535,0.61</a:t>
            </a:r>
            <a:r>
              <a:rPr lang="en-US" altLang="zh-CN" dirty="0"/>
              <a:t>,0.037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331543" cy="20195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32" y="1886516"/>
            <a:ext cx="3331543" cy="1897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4269031"/>
            <a:ext cx="3331543" cy="19079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632" y="4279180"/>
            <a:ext cx="3331543" cy="18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3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 dirty="0"/>
              <a:t>161202-100km-2mm-h-highlum, </a:t>
            </a:r>
            <a:r>
              <a:rPr lang="en-US" altLang="zh-CN" dirty="0"/>
              <a:t>(</a:t>
            </a:r>
            <a:r>
              <a:rPr lang="en-US" altLang="zh-CN" dirty="0" smtClean="0"/>
              <a:t>0.545,0.61</a:t>
            </a:r>
            <a:r>
              <a:rPr lang="en-US" altLang="zh-CN" dirty="0"/>
              <a:t>,0.037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14675" cy="1876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889" y="1911350"/>
            <a:ext cx="3086100" cy="179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72423"/>
            <a:ext cx="3250286" cy="1918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167" y="4082571"/>
            <a:ext cx="3331543" cy="18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wangdou20161202-100km_1mm</a:t>
            </a:r>
            <a:r>
              <a:rPr lang="en-US" altLang="zh-CN" dirty="0">
                <a:sym typeface="Symbol"/>
              </a:rPr>
              <a:t></a:t>
            </a:r>
            <a:r>
              <a:rPr lang="en-US" altLang="zh-CN" dirty="0" smtClean="0">
                <a:sym typeface="Symbol"/>
              </a:rPr>
              <a:t>y_W (0.54, 0.61, 0.0425)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4" y="1820455"/>
            <a:ext cx="3765929" cy="22771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34"/>
            <a:ext cx="3729426" cy="21688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83" y="4227403"/>
            <a:ext cx="3809753" cy="2214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07" y="4249774"/>
            <a:ext cx="3771265" cy="21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7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y_W (</a:t>
            </a:r>
            <a:r>
              <a:rPr lang="en-US" altLang="zh-CN" dirty="0" smtClean="0">
                <a:sym typeface="Symbol"/>
              </a:rPr>
              <a:t>0.51, </a:t>
            </a:r>
            <a:r>
              <a:rPr lang="en-US" altLang="zh-CN" dirty="0">
                <a:sym typeface="Symbol"/>
              </a:rPr>
              <a:t>0.61, 0.0425)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52775" cy="1876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07" y="1825625"/>
            <a:ext cx="3331543" cy="1897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0" y="4084360"/>
            <a:ext cx="3290915" cy="19485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7" y="4084360"/>
            <a:ext cx="3372172" cy="19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y_W (</a:t>
            </a:r>
            <a:r>
              <a:rPr lang="en-US" altLang="zh-CN" dirty="0" smtClean="0">
                <a:sym typeface="Symbol"/>
              </a:rPr>
              <a:t>0.535, </a:t>
            </a:r>
            <a:r>
              <a:rPr lang="en-US" altLang="zh-CN" dirty="0">
                <a:sym typeface="Symbol"/>
              </a:rPr>
              <a:t>0.61, 0.0425)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33725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07" y="1825625"/>
            <a:ext cx="3331543" cy="1938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965555"/>
            <a:ext cx="3331543" cy="19383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765" y="4034630"/>
            <a:ext cx="30956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y_W (</a:t>
            </a:r>
            <a:r>
              <a:rPr lang="en-US" altLang="zh-CN" dirty="0" smtClean="0">
                <a:sym typeface="Symbol"/>
              </a:rPr>
              <a:t>0.545</a:t>
            </a:r>
            <a:r>
              <a:rPr lang="en-US" altLang="zh-CN" dirty="0">
                <a:sym typeface="Symbol"/>
              </a:rPr>
              <a:t>, 0.61, 0.0425)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52775" cy="185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69603"/>
            <a:ext cx="3105150" cy="1847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4099900"/>
            <a:ext cx="3057525" cy="179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5" y="4099900"/>
            <a:ext cx="3133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373" y="186451"/>
            <a:ext cx="8387254" cy="843564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Strong-strong simulation for Large crossing 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2525" y="3598154"/>
            <a:ext cx="7886700" cy="2673402"/>
          </a:xfrm>
        </p:spPr>
        <p:txBody>
          <a:bodyPr/>
          <a:lstStyle/>
          <a:p>
            <a:r>
              <a:rPr kumimoji="1" lang="en-US" altLang="ja-JP" dirty="0" smtClean="0"/>
              <a:t>Two colliding bunches are divided into many slices,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sl</a:t>
            </a:r>
            <a:r>
              <a:rPr lang="en-US" altLang="ja-JP" dirty="0" smtClean="0">
                <a:solidFill>
                  <a:srgbClr val="FF0000"/>
                </a:solidFill>
              </a:rPr>
              <a:t>~</a:t>
            </a:r>
            <a:r>
              <a:rPr kumimoji="1" lang="en-US" altLang="ja-JP" dirty="0" smtClean="0">
                <a:solidFill>
                  <a:srgbClr val="FF0000"/>
                </a:solidFill>
              </a:rPr>
              <a:t>10x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z</a:t>
            </a:r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kumimoji="1" lang="en-US" altLang="ja-JP" dirty="0" smtClean="0">
                <a:solidFill>
                  <a:srgbClr val="FF0000"/>
                </a:solidFill>
              </a:rPr>
              <a:t>/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x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Sort slices with their positons </a:t>
            </a:r>
            <a:r>
              <a:rPr lang="en-US" altLang="ja-JP" dirty="0" err="1" smtClean="0"/>
              <a:t>z</a:t>
            </a:r>
            <a:r>
              <a:rPr lang="en-US" altLang="ja-JP" baseline="-25000" dirty="0" err="1" smtClean="0"/>
              <a:t>i</a:t>
            </a:r>
            <a:r>
              <a:rPr lang="en-US" altLang="ja-JP" dirty="0" err="1" smtClean="0"/>
              <a:t>+z</a:t>
            </a:r>
            <a:r>
              <a:rPr lang="en-US" altLang="ja-JP" baseline="-25000" dirty="0" err="1" smtClean="0"/>
              <a:t>j</a:t>
            </a:r>
            <a:r>
              <a:rPr lang="en-US" altLang="ja-JP" dirty="0" smtClean="0"/>
              <a:t>, collision order.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0" y="1279471"/>
            <a:ext cx="6774879" cy="206922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521250" y="2246883"/>
            <a:ext cx="956442" cy="24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6055" y="1313793"/>
            <a:ext cx="3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baseline="-25000" dirty="0" err="1" smtClean="0"/>
              <a:t>i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5627" y="1313793"/>
            <a:ext cx="35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z</a:t>
            </a:r>
            <a:r>
              <a:rPr kumimoji="1" lang="en-US" altLang="ja-JP" baseline="-25000" dirty="0" err="1"/>
              <a:t>j</a:t>
            </a:r>
            <a:endParaRPr kumimoji="1" lang="ja-JP" altLang="en-US" baseline="-25000" dirty="0"/>
          </a:p>
        </p:txBody>
      </p:sp>
      <p:sp>
        <p:nvSpPr>
          <p:cNvPr id="8" name="文本框 7"/>
          <p:cNvSpPr txBox="1"/>
          <p:nvPr/>
        </p:nvSpPr>
        <p:spPr>
          <a:xfrm>
            <a:off x="6319319" y="5631255"/>
            <a:ext cx="16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07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y_W (</a:t>
            </a:r>
            <a:r>
              <a:rPr lang="en-US" altLang="zh-CN" dirty="0" smtClean="0">
                <a:sym typeface="Symbol"/>
              </a:rPr>
              <a:t>0.55</a:t>
            </a:r>
            <a:r>
              <a:rPr lang="en-US" altLang="zh-CN" dirty="0">
                <a:sym typeface="Symbol"/>
              </a:rPr>
              <a:t>, 0.61, 0.0425)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33725" cy="1847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435" y="1825625"/>
            <a:ext cx="3290915" cy="1918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93661"/>
            <a:ext cx="3290915" cy="1918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435" y="4093661"/>
            <a:ext cx="3331543" cy="19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3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</a:t>
            </a:r>
            <a:r>
              <a:rPr lang="en-US" altLang="zh-CN" dirty="0" smtClean="0">
                <a:sym typeface="Symbol"/>
              </a:rPr>
              <a:t>y_z </a:t>
            </a:r>
            <a:r>
              <a:rPr lang="en-US" altLang="zh-CN" dirty="0">
                <a:sym typeface="Symbol"/>
              </a:rPr>
              <a:t>(0.54, 0.61, </a:t>
            </a:r>
            <a:r>
              <a:rPr lang="en-US" altLang="zh-CN" dirty="0" smtClean="0">
                <a:sym typeface="Symbol"/>
              </a:rPr>
              <a:t>0.0256)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12" y="1861522"/>
            <a:ext cx="3290915" cy="20094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009" y="1956592"/>
            <a:ext cx="3076575" cy="1819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4" y="4218288"/>
            <a:ext cx="3331543" cy="1958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524" y="4218288"/>
            <a:ext cx="3331543" cy="19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4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y_z (</a:t>
            </a:r>
            <a:r>
              <a:rPr lang="en-US" altLang="zh-CN" dirty="0" smtClean="0">
                <a:sym typeface="Symbol"/>
              </a:rPr>
              <a:t>0.51, 0.55, </a:t>
            </a:r>
            <a:r>
              <a:rPr lang="en-US" altLang="zh-CN" dirty="0">
                <a:sym typeface="Symbol"/>
              </a:rPr>
              <a:t>0.0256)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52775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45" y="1825625"/>
            <a:ext cx="3331543" cy="1897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93414"/>
            <a:ext cx="3331543" cy="19485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473" y="4083265"/>
            <a:ext cx="3290915" cy="19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2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y_z (</a:t>
            </a:r>
            <a:r>
              <a:rPr lang="en-US" altLang="zh-CN" dirty="0" smtClean="0">
                <a:sym typeface="Symbol"/>
              </a:rPr>
              <a:t>0.52, 0.58, </a:t>
            </a:r>
            <a:r>
              <a:rPr lang="en-US" altLang="zh-CN" dirty="0">
                <a:sym typeface="Symbol"/>
              </a:rPr>
              <a:t>0.0256)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90875" cy="1866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1863725"/>
            <a:ext cx="3095625" cy="179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4029869"/>
            <a:ext cx="3105150" cy="1809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4029869"/>
            <a:ext cx="3028950" cy="1809750"/>
          </a:xfrm>
          <a:prstGeom prst="rect">
            <a:avLst/>
          </a:prstGeom>
        </p:spPr>
      </p:pic>
      <p:sp>
        <p:nvSpPr>
          <p:cNvPr id="9" name="爆炸形 1 8"/>
          <p:cNvSpPr/>
          <p:nvPr/>
        </p:nvSpPr>
        <p:spPr>
          <a:xfrm>
            <a:off x="6067514" y="125843"/>
            <a:ext cx="2623559" cy="7885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Not Finished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050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wangdou20161202-100km_1mm</a:t>
            </a:r>
            <a:r>
              <a:rPr lang="en-US" altLang="zh-CN" dirty="0">
                <a:sym typeface="Symbol"/>
              </a:rPr>
              <a:t>y_z (</a:t>
            </a:r>
            <a:r>
              <a:rPr lang="en-US" altLang="zh-CN" dirty="0" smtClean="0">
                <a:sym typeface="Symbol"/>
              </a:rPr>
              <a:t>0.53, 0.59, </a:t>
            </a:r>
            <a:r>
              <a:rPr lang="en-US" altLang="zh-CN" dirty="0">
                <a:sym typeface="Symbol"/>
              </a:rPr>
              <a:t>0.0256)</a:t>
            </a:r>
            <a:endParaRPr lang="zh-CN" altLang="en-US" dirty="0"/>
          </a:p>
        </p:txBody>
      </p:sp>
      <p:sp>
        <p:nvSpPr>
          <p:cNvPr id="4" name="爆炸形 1 3"/>
          <p:cNvSpPr/>
          <p:nvPr/>
        </p:nvSpPr>
        <p:spPr>
          <a:xfrm>
            <a:off x="6067514" y="125843"/>
            <a:ext cx="2623559" cy="7885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Not Finished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52775" cy="1866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863725"/>
            <a:ext cx="3057525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4139280"/>
            <a:ext cx="3076575" cy="1809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350" y="4139280"/>
            <a:ext cx="3124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strong-strong simulation shows complicated beam dynamics phenomenon: &lt;</a:t>
            </a:r>
            <a:r>
              <a:rPr lang="en-US" altLang="zh-CN" dirty="0" err="1" smtClean="0"/>
              <a:t>xz</a:t>
            </a:r>
            <a:r>
              <a:rPr lang="en-US" altLang="zh-CN" dirty="0" smtClean="0"/>
              <a:t>&gt;, bunch </a:t>
            </a:r>
            <a:r>
              <a:rPr lang="en-US" altLang="zh-CN" dirty="0" err="1" smtClean="0"/>
              <a:t>lengthning</a:t>
            </a:r>
            <a:r>
              <a:rPr lang="en-US" altLang="zh-CN" dirty="0" smtClean="0"/>
              <a:t> or horizontal blow up</a:t>
            </a:r>
          </a:p>
          <a:p>
            <a:r>
              <a:rPr lang="en-US" altLang="zh-CN" dirty="0" smtClean="0"/>
              <a:t>It seems we could optimize the working point to suppress the “resonance”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41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CN" dirty="0"/>
              <a:t>161110-100km_1mmby, Higgs</a:t>
            </a:r>
            <a:r>
              <a:rPr lang="x-none" altLang="zh-CN" dirty="0"/>
              <a:t>, tune: nus=0.0272, @x3500, 12-24, 15:50 -</a:t>
            </a:r>
            <a:r>
              <a:rPr lang="x-none" altLang="zh-CN" dirty="0" smtClean="0"/>
              <a:t>np=8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(0.54, 0.59), damped</a:t>
            </a:r>
            <a:endParaRPr lang="zh-CN" altLang="zh-CN" dirty="0"/>
          </a:p>
          <a:p>
            <a:pPr lvl="1"/>
            <a:r>
              <a:rPr lang="x-none" altLang="zh-CN" dirty="0"/>
              <a:t>(0.53), unstable</a:t>
            </a:r>
          </a:p>
          <a:p>
            <a:pPr lvl="1"/>
            <a:r>
              <a:rPr lang="en-US" altLang="zh-CN" dirty="0" smtClean="0"/>
              <a:t>(0.51,0.55) , &lt;</a:t>
            </a:r>
            <a:r>
              <a:rPr lang="en-US" altLang="zh-CN" dirty="0" err="1" smtClean="0"/>
              <a:t>xz</a:t>
            </a:r>
            <a:r>
              <a:rPr lang="en-US" altLang="zh-CN" dirty="0" smtClean="0"/>
              <a:t>&gt; oscillation weaker than (0.54), damped</a:t>
            </a:r>
            <a:endParaRPr lang="en-US" altLang="zh-CN" dirty="0"/>
          </a:p>
          <a:p>
            <a:r>
              <a:rPr lang="en-US" altLang="zh-CN" dirty="0"/>
              <a:t>161202-100km-</a:t>
            </a:r>
            <a:r>
              <a:rPr lang="x-none" altLang="zh-CN" dirty="0"/>
              <a:t>2mm-h-highlum,  </a:t>
            </a:r>
            <a:r>
              <a:rPr lang="x-none" altLang="zh-CN" dirty="0" smtClean="0"/>
              <a:t>nus=0.037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(0.51) -stable</a:t>
            </a:r>
            <a:endParaRPr lang="zh-CN" altLang="zh-CN" dirty="0"/>
          </a:p>
          <a:p>
            <a:pPr lvl="1"/>
            <a:r>
              <a:rPr lang="x-none" altLang="zh-CN" dirty="0"/>
              <a:t>(0.53) - stable, </a:t>
            </a:r>
          </a:p>
          <a:p>
            <a:pPr lvl="1"/>
            <a:r>
              <a:rPr lang="x-none" altLang="zh-CN" dirty="0"/>
              <a:t>(0.535) - unstable</a:t>
            </a:r>
          </a:p>
          <a:p>
            <a:pPr lvl="1"/>
            <a:r>
              <a:rPr lang="x-none" altLang="zh-CN" dirty="0"/>
              <a:t>(0.540) - unstable</a:t>
            </a:r>
          </a:p>
          <a:p>
            <a:pPr lvl="1"/>
            <a:r>
              <a:rPr lang="x-none" altLang="zh-CN" dirty="0"/>
              <a:t>(0.545) -stable</a:t>
            </a:r>
          </a:p>
          <a:p>
            <a:r>
              <a:rPr lang="en-US" altLang="zh-CN" dirty="0"/>
              <a:t> </a:t>
            </a:r>
            <a:r>
              <a:rPr lang="x-none" altLang="zh-CN" dirty="0" smtClean="0"/>
              <a:t>161202</a:t>
            </a:r>
            <a:r>
              <a:rPr lang="en-US" altLang="zh-CN" dirty="0"/>
              <a:t>-100km</a:t>
            </a:r>
            <a:r>
              <a:rPr lang="x-none" altLang="zh-CN" dirty="0"/>
              <a:t>-1mm-w, nus=0.042</a:t>
            </a:r>
            <a:endParaRPr lang="zh-CN" altLang="zh-CN" dirty="0"/>
          </a:p>
          <a:p>
            <a:pPr lvl="1"/>
            <a:r>
              <a:rPr lang="x-none" altLang="zh-CN" dirty="0"/>
              <a:t>(0.51) - stable</a:t>
            </a:r>
          </a:p>
          <a:p>
            <a:pPr lvl="1"/>
            <a:r>
              <a:rPr lang="x-none" altLang="zh-CN" dirty="0"/>
              <a:t>(0.535) - stable</a:t>
            </a:r>
          </a:p>
          <a:p>
            <a:pPr lvl="1"/>
            <a:r>
              <a:rPr lang="x-none" altLang="zh-CN" dirty="0"/>
              <a:t>(0.540) - unstable</a:t>
            </a:r>
          </a:p>
          <a:p>
            <a:pPr lvl="1"/>
            <a:r>
              <a:rPr lang="x-none" altLang="zh-CN" dirty="0"/>
              <a:t>(0.545) </a:t>
            </a:r>
            <a:r>
              <a:rPr lang="x-none" altLang="zh-CN" dirty="0" smtClean="0"/>
              <a:t>– unstable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(0.55</a:t>
            </a:r>
            <a:r>
              <a:rPr lang="en-US" altLang="zh-CN" dirty="0" smtClean="0"/>
              <a:t>) - stable</a:t>
            </a:r>
            <a:endParaRPr lang="en-US" altLang="zh-CN" dirty="0"/>
          </a:p>
          <a:p>
            <a:r>
              <a:rPr lang="x-none" altLang="zh-CN" dirty="0"/>
              <a:t>161202</a:t>
            </a:r>
            <a:r>
              <a:rPr lang="en-US" altLang="zh-CN" dirty="0"/>
              <a:t>-100km</a:t>
            </a:r>
            <a:r>
              <a:rPr lang="x-none" altLang="zh-CN" dirty="0"/>
              <a:t>-1mm-z, </a:t>
            </a:r>
            <a:r>
              <a:rPr lang="x-none" altLang="zh-CN" dirty="0" smtClean="0"/>
              <a:t>nus=0.0256</a:t>
            </a:r>
            <a:endParaRPr lang="en-US" altLang="zh-CN" dirty="0" smtClean="0"/>
          </a:p>
          <a:p>
            <a:pPr lvl="1"/>
            <a:r>
              <a:rPr lang="en-US" altLang="zh-CN" dirty="0"/>
              <a:t>(</a:t>
            </a:r>
            <a:r>
              <a:rPr lang="en-US" altLang="zh-CN" dirty="0" smtClean="0"/>
              <a:t>0.51) </a:t>
            </a:r>
            <a:r>
              <a:rPr lang="en-US" altLang="zh-CN" dirty="0"/>
              <a:t>– </a:t>
            </a:r>
            <a:r>
              <a:rPr lang="en-US" altLang="zh-CN" dirty="0" smtClean="0"/>
              <a:t>stable</a:t>
            </a:r>
          </a:p>
          <a:p>
            <a:pPr lvl="1"/>
            <a:r>
              <a:rPr lang="en-US" altLang="zh-CN" dirty="0" smtClean="0"/>
              <a:t>(0.52</a:t>
            </a:r>
            <a:r>
              <a:rPr lang="en-US" altLang="zh-CN" dirty="0" smtClean="0"/>
              <a:t>) - 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(0.53</a:t>
            </a:r>
            <a:r>
              <a:rPr lang="en-US" altLang="zh-CN" dirty="0" smtClean="0"/>
              <a:t>) - ?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(0.54) – stable</a:t>
            </a:r>
          </a:p>
          <a:p>
            <a:pPr lvl="1"/>
            <a:endParaRPr lang="en-US" altLang="zh-CN" dirty="0"/>
          </a:p>
          <a:p>
            <a:r>
              <a:rPr lang="en-US" altLang="zh-CN" dirty="0" smtClean="0"/>
              <a:t>Stopband ~ 0.008 (2nux+2nus=N)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62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wangdou20161110-100km_1mm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23528" y="908720"/>
          <a:ext cx="8352930" cy="5892054"/>
        </p:xfrm>
        <a:graphic>
          <a:graphicData uri="http://schemas.openxmlformats.org/drawingml/2006/table">
            <a:tbl>
              <a:tblPr firstRow="1" bandRow="1"/>
              <a:tblGrid>
                <a:gridCol w="2398366"/>
                <a:gridCol w="1488641"/>
                <a:gridCol w="1488641"/>
                <a:gridCol w="1488641"/>
                <a:gridCol w="148864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225637" y="1039092"/>
            <a:ext cx="1357745" cy="580000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wangdou20161110-100km_1mm</a:t>
            </a:r>
            <a:r>
              <a:rPr lang="en-US" altLang="zh-CN" dirty="0">
                <a:sym typeface="Symbol"/>
              </a:rPr>
              <a:t></a:t>
            </a:r>
            <a:r>
              <a:rPr lang="en-US" altLang="zh-CN" dirty="0" smtClean="0">
                <a:sym typeface="Symbol"/>
              </a:rPr>
              <a:t>y, Higgs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3137592" cy="97970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Luminosity: 5e34, </a:t>
            </a:r>
          </a:p>
          <a:p>
            <a:r>
              <a:rPr lang="en-US" altLang="zh-CN" dirty="0" smtClean="0"/>
              <a:t>Lifetime: 400min</a:t>
            </a:r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846923" y="2776996"/>
            <a:ext cx="6820483" cy="3950380"/>
            <a:chOff x="846923" y="2776996"/>
            <a:chExt cx="6820483" cy="39503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923" y="2776996"/>
              <a:ext cx="3211830" cy="191643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9866" y="2805331"/>
              <a:ext cx="3177540" cy="18516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263" y="4879526"/>
              <a:ext cx="3150870" cy="18478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5111" y="4922388"/>
              <a:ext cx="3067050" cy="18049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430448" y="4922388"/>
              <a:ext cx="244444" cy="1496520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肘形连接符 17"/>
            <p:cNvCxnSpPr>
              <a:stCxn id="16" idx="0"/>
            </p:cNvCxnSpPr>
            <p:nvPr/>
          </p:nvCxnSpPr>
          <p:spPr>
            <a:xfrm rot="16200000" flipH="1">
              <a:off x="3020246" y="3454812"/>
              <a:ext cx="401050" cy="3336202"/>
            </a:xfrm>
            <a:prstGeom prst="bentConnector4">
              <a:avLst>
                <a:gd name="adj1" fmla="val -57000"/>
                <a:gd name="adj2" fmla="val 51832"/>
              </a:avLst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2709352" y="5594713"/>
            <a:ext cx="317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Phase &lt;</a:t>
            </a:r>
            <a:r>
              <a:rPr lang="en-US" altLang="zh-CN" dirty="0" err="1" smtClean="0"/>
              <a:t>xz</a:t>
            </a:r>
            <a:r>
              <a:rPr lang="en-US" altLang="zh-CN" dirty="0" smtClean="0"/>
              <a:t>&gt; oscillation in the first few hundred collisions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967965" y="2062174"/>
            <a:ext cx="183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(0.54, 0.61) with nus = 0.0272</a:t>
            </a:r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5142367" y="4901651"/>
            <a:ext cx="1" cy="74770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005879" y="4918252"/>
            <a:ext cx="1" cy="747707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142367" y="4918252"/>
            <a:ext cx="1863512" cy="0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886891" y="4693426"/>
            <a:ext cx="1392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80turns, =&gt; 0.0125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068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wangdou20161110-100km_1mm</a:t>
            </a:r>
            <a:r>
              <a:rPr lang="en-US" altLang="zh-CN" dirty="0">
                <a:sym typeface="Symbol"/>
              </a:rPr>
              <a:t>y, Higgs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0" y="2284209"/>
            <a:ext cx="6294120" cy="3642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183" y="1306686"/>
            <a:ext cx="2112686" cy="17455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65300" y="300251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(0.54, 0.61) with nus = 0.0272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2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106" y="773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Large</a:t>
            </a:r>
            <a:r>
              <a:rPr lang="ja-JP" altLang="en-US" dirty="0"/>
              <a:t> </a:t>
            </a:r>
            <a:r>
              <a:rPr lang="en-US" altLang="ja-JP" dirty="0"/>
              <a:t>crossing</a:t>
            </a:r>
            <a:r>
              <a:rPr lang="ja-JP" altLang="en-US" dirty="0"/>
              <a:t> </a:t>
            </a:r>
            <a:r>
              <a:rPr lang="en-US" altLang="ja-JP" dirty="0"/>
              <a:t>angle and crab waist</a:t>
            </a:r>
            <a:br>
              <a:rPr lang="en-US" altLang="ja-JP" dirty="0"/>
            </a:br>
            <a:r>
              <a:rPr lang="en-US" altLang="ja-JP" dirty="0" smtClean="0">
                <a:solidFill>
                  <a:schemeClr val="accent5"/>
                </a:solidFill>
              </a:rPr>
              <a:t>Complete PIC based strong-strong </a:t>
            </a:r>
            <a:r>
              <a:rPr lang="en-US" altLang="ja-JP" dirty="0">
                <a:solidFill>
                  <a:schemeClr val="accent5"/>
                </a:solidFill>
              </a:rPr>
              <a:t>simulation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7" y="2521045"/>
            <a:ext cx="2922707" cy="2045895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6" y="4619570"/>
            <a:ext cx="2784221" cy="1948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7" y="4619570"/>
            <a:ext cx="2922707" cy="20458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6" y="2620078"/>
            <a:ext cx="2856417" cy="199949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71957" y="3614531"/>
            <a:ext cx="277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Luminosity evolution for </a:t>
            </a:r>
            <a:r>
              <a:rPr kumimoji="1" lang="en-US" altLang="ja-JP" dirty="0" smtClean="0"/>
              <a:t>scanning </a:t>
            </a:r>
            <a:r>
              <a:rPr kumimoji="1" lang="en-US" altLang="ja-JP" dirty="0"/>
              <a:t>bunch population</a:t>
            </a:r>
            <a:endParaRPr kumimoji="1"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50277" y="1175796"/>
            <a:ext cx="84838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Large crossing angle,                     and crab waist. </a:t>
            </a:r>
          </a:p>
          <a:p>
            <a:r>
              <a:rPr lang="en-US" altLang="ja-JP" dirty="0" smtClean="0"/>
              <a:t>Beam-beam parameter is saturated at 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=0.15</a:t>
            </a:r>
            <a:r>
              <a:rPr lang="en-US" altLang="ja-JP" dirty="0"/>
              <a:t> </a:t>
            </a:r>
            <a:r>
              <a:rPr lang="en-US" altLang="ja-JP" dirty="0" smtClean="0"/>
              <a:t>in strong-strong simulation.</a:t>
            </a:r>
          </a:p>
          <a:p>
            <a:r>
              <a:rPr lang="en-US" altLang="ja-JP" dirty="0" smtClean="0"/>
              <a:t>Luminosity fluctuates 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</a:rPr>
              <a:t>&gt;0.239,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&gt;0.12</a:t>
            </a:r>
            <a:r>
              <a:rPr lang="en-US" altLang="ja-JP" dirty="0" smtClean="0"/>
              <a:t>. </a:t>
            </a:r>
            <a:r>
              <a:rPr lang="en-US" altLang="ja-JP" b="1" dirty="0" smtClean="0"/>
              <a:t>Coherent &lt;</a:t>
            </a:r>
            <a:r>
              <a:rPr lang="en-US" altLang="ja-JP" b="1" dirty="0" err="1" smtClean="0"/>
              <a:t>xz</a:t>
            </a:r>
            <a:r>
              <a:rPr lang="en-US" altLang="ja-JP" b="1" dirty="0" smtClean="0"/>
              <a:t>&gt; oscillation is seen in both beams (in-phase mode). </a:t>
            </a:r>
            <a:endParaRPr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740644" y="1060412"/>
                <a:ext cx="1105239" cy="661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ja-JP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644" y="1060412"/>
                <a:ext cx="1105239" cy="6618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550267" y="3033050"/>
            <a:ext cx="277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en-US" altLang="ja-JP" dirty="0" smtClean="0"/>
              <a:t>volution of &lt;</a:t>
            </a:r>
            <a:r>
              <a:rPr kumimoji="1" lang="en-US" altLang="ja-JP" dirty="0" err="1" smtClean="0"/>
              <a:t>xz</a:t>
            </a:r>
            <a:r>
              <a:rPr kumimoji="1" lang="en-US" altLang="ja-JP" dirty="0" smtClean="0"/>
              <a:t>&gt;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600429" y="5863163"/>
            <a:ext cx="334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Slower damping time, 300 turns.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194073" y="5724663"/>
            <a:ext cx="277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Different tune point.</a:t>
            </a:r>
          </a:p>
          <a:p>
            <a:r>
              <a:rPr kumimoji="1" lang="en-US" altLang="ja-JP" dirty="0" smtClean="0"/>
              <a:t>(0.54,0.57)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825467" y="2858740"/>
            <a:ext cx="277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 smtClean="0"/>
              <a:t>tune (0.513,0.57)</a:t>
            </a:r>
            <a:endParaRPr kumimoji="1" lang="ja-JP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06970" y="1041987"/>
            <a:ext cx="160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, 2016, London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45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(0.54,0.61) with nus=0.10</a:t>
            </a:r>
            <a:br>
              <a:rPr lang="en-US" altLang="zh-CN" dirty="0" smtClean="0"/>
            </a:br>
            <a:r>
              <a:rPr lang="en-US" altLang="zh-CN" dirty="0" smtClean="0"/>
              <a:t>could help suppress the &lt;</a:t>
            </a:r>
            <a:r>
              <a:rPr lang="en-US" altLang="zh-CN" dirty="0" err="1" smtClean="0"/>
              <a:t>xz</a:t>
            </a:r>
            <a:r>
              <a:rPr lang="en-US" altLang="zh-CN" dirty="0" smtClean="0"/>
              <a:t>&gt; oscillation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08" y="1924993"/>
            <a:ext cx="3223260" cy="1920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89" y="1968808"/>
            <a:ext cx="3139440" cy="1832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3" y="4169733"/>
            <a:ext cx="3135630" cy="1855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81" y="4169733"/>
            <a:ext cx="3139440" cy="18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(</a:t>
            </a:r>
            <a:r>
              <a:rPr lang="en-US" altLang="zh-CN" dirty="0" smtClean="0"/>
              <a:t>0.51,0.55) </a:t>
            </a:r>
            <a:r>
              <a:rPr lang="en-US" altLang="zh-CN" dirty="0"/>
              <a:t>with </a:t>
            </a:r>
            <a:r>
              <a:rPr lang="en-US" altLang="zh-CN" dirty="0" smtClean="0"/>
              <a:t>nus=0.0272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could help suppress the &lt;</a:t>
            </a:r>
            <a:r>
              <a:rPr lang="en-US" altLang="zh-CN" dirty="0" err="1"/>
              <a:t>xz</a:t>
            </a:r>
            <a:r>
              <a:rPr lang="en-US" altLang="zh-CN" dirty="0"/>
              <a:t>&gt; oscillation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8" y="2092484"/>
            <a:ext cx="3150870" cy="1908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04" y="2092484"/>
            <a:ext cx="3139440" cy="1863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6" y="4268153"/>
            <a:ext cx="3147060" cy="1844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94" y="4227748"/>
            <a:ext cx="3181350" cy="18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0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en-US" altLang="zh-CN" dirty="0" smtClean="0"/>
              <a:t>0.53,0.58) </a:t>
            </a:r>
            <a:r>
              <a:rPr lang="en-US" altLang="zh-CN" dirty="0"/>
              <a:t>with </a:t>
            </a:r>
            <a:r>
              <a:rPr lang="en-US" altLang="zh-CN" dirty="0" smtClean="0"/>
              <a:t>nus=0.0272</a:t>
            </a:r>
            <a:br>
              <a:rPr lang="en-US" altLang="zh-CN" dirty="0" smtClean="0"/>
            </a:br>
            <a:r>
              <a:rPr lang="en-US" altLang="zh-CN" dirty="0" smtClean="0"/>
              <a:t>&lt;</a:t>
            </a:r>
            <a:r>
              <a:rPr lang="en-US" altLang="zh-CN" dirty="0" err="1" smtClean="0"/>
              <a:t>xz</a:t>
            </a:r>
            <a:r>
              <a:rPr lang="en-US" altLang="zh-CN" dirty="0" smtClean="0"/>
              <a:t>&gt; unstable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372172" cy="20195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78" y="1876368"/>
            <a:ext cx="3290915" cy="1968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61" y="4220942"/>
            <a:ext cx="3105150" cy="1838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678" y="4150618"/>
            <a:ext cx="3372172" cy="19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8104</TotalTime>
  <Words>1037</Words>
  <Application>Microsoft Office PowerPoint</Application>
  <PresentationFormat>全屏显示(4:3)</PresentationFormat>
  <Paragraphs>432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ＭＳ Ｐゴシック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主题</vt:lpstr>
      <vt:lpstr>Beam-Beam Simulation  CEPC-100km</vt:lpstr>
      <vt:lpstr>Strong-strong simulation for Large crossing angle</vt:lpstr>
      <vt:lpstr>parameter for CEPC double ring （wangdou20161110-100km_1mmy）</vt:lpstr>
      <vt:lpstr>wangdou20161110-100km_1mmy, Higgs</vt:lpstr>
      <vt:lpstr>wangdou20161110-100km_1mmy, Higgs</vt:lpstr>
      <vt:lpstr>Large crossing angle and crab waist Complete PIC based strong-strong simulation</vt:lpstr>
      <vt:lpstr>(0.54,0.61) with nus=0.10 could help suppress the &lt;xz&gt; oscillation</vt:lpstr>
      <vt:lpstr>(0.51,0.55) with nus=0.0272 could help suppress the &lt;xz&gt; oscillation</vt:lpstr>
      <vt:lpstr>(0.53,0.58) with nus=0.0272 &lt;xz&gt; unstable</vt:lpstr>
      <vt:lpstr>parameters for CEPC double ring （wangdou20161202-100km_2mmy）</vt:lpstr>
      <vt:lpstr>161202-100km-2mm-h-highlum, (0.54,0.61, 0.037)</vt:lpstr>
      <vt:lpstr>161202-100km-2mm-h-highlum, (0.51,0.55,0.037)</vt:lpstr>
      <vt:lpstr>161202-100km-2mm-h-highlum, (0.53,0.61,0.037)</vt:lpstr>
      <vt:lpstr>161202-100km-2mm-h-highlum, (0.535,0.61,0.037)</vt:lpstr>
      <vt:lpstr>161202-100km-2mm-h-highlum, (0.545,0.61,0.037)</vt:lpstr>
      <vt:lpstr>wangdou20161202-100km_1mmy_W (0.54, 0.61, 0.0425)</vt:lpstr>
      <vt:lpstr>wangdou20161202-100km_1mmy_W (0.51, 0.61, 0.0425)</vt:lpstr>
      <vt:lpstr>wangdou20161202-100km_1mmy_W (0.535, 0.61, 0.0425)</vt:lpstr>
      <vt:lpstr>wangdou20161202-100km_1mmy_W (0.545, 0.61, 0.0425)</vt:lpstr>
      <vt:lpstr>wangdou20161202-100km_1mmy_W (0.55, 0.61, 0.0425)</vt:lpstr>
      <vt:lpstr>wangdou20161202-100km_1mmy_z (0.54, 0.61, 0.0256)</vt:lpstr>
      <vt:lpstr>wangdou20161202-100km_1mmy_z (0.51, 0.55, 0.0256)</vt:lpstr>
      <vt:lpstr>wangdou20161202-100km_1mmy_z (0.52, 0.58, 0.0256)</vt:lpstr>
      <vt:lpstr>wangdou20161202-100km_1mmy_z (0.53, 0.59, 0.0256)</vt:lpstr>
      <vt:lpstr>Summary</vt:lpstr>
      <vt:lpstr>Backup slides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 Zhang</dc:creator>
  <cp:lastModifiedBy>Yuan Zhang</cp:lastModifiedBy>
  <cp:revision>108</cp:revision>
  <dcterms:created xsi:type="dcterms:W3CDTF">2016-12-19T00:54:29Z</dcterms:created>
  <dcterms:modified xsi:type="dcterms:W3CDTF">2017-01-05T09:46:24Z</dcterms:modified>
</cp:coreProperties>
</file>