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9" r:id="rId5"/>
    <p:sldId id="263" r:id="rId6"/>
    <p:sldId id="268" r:id="rId7"/>
    <p:sldId id="271" r:id="rId8"/>
    <p:sldId id="270" r:id="rId9"/>
    <p:sldId id="274" r:id="rId10"/>
    <p:sldId id="275" r:id="rId11"/>
    <p:sldId id="266" r:id="rId12"/>
    <p:sldId id="276" r:id="rId13"/>
    <p:sldId id="277" r:id="rId14"/>
    <p:sldId id="282" r:id="rId15"/>
    <p:sldId id="283" r:id="rId16"/>
    <p:sldId id="278" r:id="rId17"/>
    <p:sldId id="279" r:id="rId18"/>
    <p:sldId id="281" r:id="rId1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2" autoAdjust="0"/>
    <p:restoredTop sz="94753"/>
  </p:normalViewPr>
  <p:slideViewPr>
    <p:cSldViewPr snapToGrid="0">
      <p:cViewPr varScale="1">
        <p:scale>
          <a:sx n="106" d="100"/>
          <a:sy n="106" d="100"/>
        </p:scale>
        <p:origin x="1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8088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569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961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75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2035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84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682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40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3109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730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110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A656D-7F2E-4275-AE97-E8412D3CF306}" type="datetimeFigureOut">
              <a:rPr lang="zh-CN" altLang="en-US" smtClean="0"/>
              <a:t>2017/1/6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F10E7-CEF1-4FD3-931D-77F7D1F001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615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29.png"/><Relationship Id="rId5" Type="http://schemas.openxmlformats.org/officeDocument/2006/relationships/image" Target="../media/image28.png"/><Relationship Id="rId6" Type="http://schemas.openxmlformats.org/officeDocument/2006/relationships/image" Target="../media/image31.png"/><Relationship Id="rId7" Type="http://schemas.openxmlformats.org/officeDocument/2006/relationships/image" Target="../media/image32.png"/><Relationship Id="rId8" Type="http://schemas.openxmlformats.org/officeDocument/2006/relationships/image" Target="../media/image30.png"/><Relationship Id="rId9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6" Type="http://schemas.openxmlformats.org/officeDocument/2006/relationships/image" Target="../media/image32.jpg"/><Relationship Id="rId7" Type="http://schemas.openxmlformats.org/officeDocument/2006/relationships/image" Target="../media/image3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41.png"/><Relationship Id="rId20" Type="http://schemas.openxmlformats.org/officeDocument/2006/relationships/image" Target="../media/image37.emf"/><Relationship Id="rId10" Type="http://schemas.openxmlformats.org/officeDocument/2006/relationships/image" Target="../media/image42.png"/><Relationship Id="rId11" Type="http://schemas.openxmlformats.org/officeDocument/2006/relationships/image" Target="../media/image43.png"/><Relationship Id="rId12" Type="http://schemas.openxmlformats.org/officeDocument/2006/relationships/image" Target="../media/image44.png"/><Relationship Id="rId13" Type="http://schemas.openxmlformats.org/officeDocument/2006/relationships/image" Target="../media/image45.png"/><Relationship Id="rId14" Type="http://schemas.openxmlformats.org/officeDocument/2006/relationships/image" Target="../media/image46.png"/><Relationship Id="rId15" Type="http://schemas.openxmlformats.org/officeDocument/2006/relationships/image" Target="../media/image47.png"/><Relationship Id="rId16" Type="http://schemas.openxmlformats.org/officeDocument/2006/relationships/image" Target="../media/image35.emf"/><Relationship Id="rId17" Type="http://schemas.openxmlformats.org/officeDocument/2006/relationships/image" Target="../media/image48.png"/><Relationship Id="rId18" Type="http://schemas.openxmlformats.org/officeDocument/2006/relationships/image" Target="../media/image49.png"/><Relationship Id="rId19" Type="http://schemas.openxmlformats.org/officeDocument/2006/relationships/image" Target="../media/image3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0.png"/><Relationship Id="rId3" Type="http://schemas.openxmlformats.org/officeDocument/2006/relationships/image" Target="../media/image350.png"/><Relationship Id="rId4" Type="http://schemas.openxmlformats.org/officeDocument/2006/relationships/image" Target="../media/image360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png"/><Relationship Id="rId8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g"/><Relationship Id="rId4" Type="http://schemas.openxmlformats.org/officeDocument/2006/relationships/image" Target="../media/image40.emf"/><Relationship Id="rId5" Type="http://schemas.openxmlformats.org/officeDocument/2006/relationships/image" Target="../media/image41.emf"/><Relationship Id="rId6" Type="http://schemas.openxmlformats.org/officeDocument/2006/relationships/image" Target="../media/image42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0.png"/><Relationship Id="rId12" Type="http://schemas.openxmlformats.org/officeDocument/2006/relationships/image" Target="../media/image160.png"/><Relationship Id="rId13" Type="http://schemas.openxmlformats.org/officeDocument/2006/relationships/image" Target="../media/image170.png"/><Relationship Id="rId14" Type="http://schemas.openxmlformats.org/officeDocument/2006/relationships/image" Target="../media/image18.png"/><Relationship Id="rId15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70.png"/><Relationship Id="rId4" Type="http://schemas.openxmlformats.org/officeDocument/2006/relationships/image" Target="../media/image80.png"/><Relationship Id="rId5" Type="http://schemas.openxmlformats.org/officeDocument/2006/relationships/image" Target="../media/image17.png"/><Relationship Id="rId6" Type="http://schemas.openxmlformats.org/officeDocument/2006/relationships/image" Target="../media/image310.png"/><Relationship Id="rId7" Type="http://schemas.openxmlformats.org/officeDocument/2006/relationships/image" Target="../media/image110.png"/><Relationship Id="rId8" Type="http://schemas.openxmlformats.org/officeDocument/2006/relationships/image" Target="../media/image1.emf"/><Relationship Id="rId9" Type="http://schemas.openxmlformats.org/officeDocument/2006/relationships/image" Target="../media/image19.png"/><Relationship Id="rId10" Type="http://schemas.openxmlformats.org/officeDocument/2006/relationships/image" Target="../media/image14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8" Type="http://schemas.openxmlformats.org/officeDocument/2006/relationships/oleObject" Target="../embeddings/oleObject2.bin"/><Relationship Id="rId9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11.png"/><Relationship Id="rId5" Type="http://schemas.openxmlformats.org/officeDocument/2006/relationships/image" Target="../media/image6.jpg"/><Relationship Id="rId6" Type="http://schemas.openxmlformats.org/officeDocument/2006/relationships/image" Target="../media/image7.jp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5" Type="http://schemas.openxmlformats.org/officeDocument/2006/relationships/image" Target="../media/image11.jp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4" Type="http://schemas.openxmlformats.org/officeDocument/2006/relationships/image" Target="../media/image14.jpg"/><Relationship Id="rId5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oleObject" Target="../embeddings/oleObject3.bin"/><Relationship Id="rId5" Type="http://schemas.openxmlformats.org/officeDocument/2006/relationships/image" Target="../media/image16.wmf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17.jpg"/><Relationship Id="rId7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383957" y="1568447"/>
            <a:ext cx="64378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Transient</a:t>
            </a:r>
            <a:r>
              <a:rPr kumimoji="0" lang="en-US" altLang="zh-CN" sz="3600" b="1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Beam Loading in APDR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759484" y="4312508"/>
            <a:ext cx="14285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b="1" dirty="0" smtClean="0"/>
              <a:t>ILC</a:t>
            </a:r>
            <a:r>
              <a:rPr lang="zh-CN" altLang="en-US" sz="2400" b="1" dirty="0" smtClean="0"/>
              <a:t>组</a:t>
            </a:r>
            <a:endParaRPr lang="en-US" altLang="zh-CN" sz="2400" b="1" dirty="0" smtClean="0"/>
          </a:p>
          <a:p>
            <a:pPr algn="ctr"/>
            <a:endParaRPr lang="en-US" altLang="zh-CN" sz="2400" b="1" dirty="0" smtClean="0"/>
          </a:p>
          <a:p>
            <a:pPr algn="ctr"/>
            <a:r>
              <a:rPr lang="zh-CN" altLang="en-US" sz="2400" b="1" dirty="0"/>
              <a:t>宫殿</a:t>
            </a:r>
            <a:r>
              <a:rPr lang="zh-CN" altLang="en-US" sz="2400" b="1" dirty="0" smtClean="0"/>
              <a:t>君</a:t>
            </a:r>
            <a:endParaRPr lang="en-US" altLang="zh-CN" sz="2400" b="1" dirty="0" smtClean="0"/>
          </a:p>
          <a:p>
            <a:pPr algn="ctr"/>
            <a:endParaRPr lang="en-US" altLang="zh-CN" sz="2400" b="1" dirty="0" smtClean="0"/>
          </a:p>
          <a:p>
            <a:pPr algn="ctr"/>
            <a:r>
              <a:rPr lang="en-US" altLang="zh-CN" sz="2400" b="1" dirty="0" smtClean="0"/>
              <a:t>20170106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530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621" y="513342"/>
            <a:ext cx="4607379" cy="320648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13657" y="664029"/>
            <a:ext cx="42563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Higgs-high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lumi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RF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energy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acceptance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will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decrease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2.3%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1.7%</a:t>
            </a:r>
            <a:endParaRPr kumimoji="1" lang="zh-CN" altLang="en-US" dirty="0" smtClean="0"/>
          </a:p>
          <a:p>
            <a:endParaRPr kumimoji="1" lang="zh-CN" altLang="en-US" dirty="0" smtClean="0"/>
          </a:p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W,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RF</a:t>
            </a:r>
            <a:r>
              <a:rPr kumimoji="1" lang="zh-CN" altLang="en-US" dirty="0"/>
              <a:t> </a:t>
            </a:r>
            <a:r>
              <a:rPr kumimoji="1" lang="en-US" altLang="zh-CN" dirty="0"/>
              <a:t>energy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acceptance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decrease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largest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one,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1.8%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0.6%,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when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phase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shifts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129°to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109°</a:t>
            </a:r>
            <a:endParaRPr kumimoji="1" lang="zh-CN" altLang="en-US" dirty="0" smtClean="0"/>
          </a:p>
          <a:p>
            <a:endParaRPr kumimoji="1" lang="zh-CN" altLang="en-US" dirty="0"/>
          </a:p>
          <a:p>
            <a:r>
              <a:rPr kumimoji="1" lang="en-US" altLang="zh-CN" dirty="0" smtClean="0"/>
              <a:t>For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Z,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RF</a:t>
            </a:r>
            <a:r>
              <a:rPr kumimoji="1" lang="zh-CN" altLang="en-US" dirty="0"/>
              <a:t> </a:t>
            </a:r>
            <a:r>
              <a:rPr kumimoji="1" lang="en-US" altLang="zh-CN" dirty="0"/>
              <a:t>energy</a:t>
            </a:r>
            <a:r>
              <a:rPr kumimoji="1" lang="zh-CN" altLang="en-US" dirty="0"/>
              <a:t> </a:t>
            </a:r>
            <a:r>
              <a:rPr kumimoji="1" lang="en-US" altLang="zh-CN" dirty="0"/>
              <a:t>acceptance</a:t>
            </a:r>
            <a:r>
              <a:rPr kumimoji="1" lang="zh-CN" altLang="en-US" dirty="0"/>
              <a:t> </a:t>
            </a:r>
            <a:r>
              <a:rPr kumimoji="1" lang="en-US" altLang="zh-CN" dirty="0"/>
              <a:t>will</a:t>
            </a:r>
            <a:r>
              <a:rPr kumimoji="1" lang="zh-CN" altLang="en-US" dirty="0"/>
              <a:t> </a:t>
            </a:r>
            <a:r>
              <a:rPr kumimoji="1" lang="en-US" altLang="zh-CN" dirty="0"/>
              <a:t>decrease</a:t>
            </a:r>
            <a:r>
              <a:rPr kumimoji="1" lang="zh-CN" altLang="en-US" dirty="0"/>
              <a:t> </a:t>
            </a:r>
            <a:r>
              <a:rPr kumimoji="1" lang="en-US" altLang="zh-CN" dirty="0"/>
              <a:t>from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1.1%</a:t>
            </a:r>
            <a:r>
              <a:rPr kumimoji="1" lang="zh-CN" altLang="en-US" dirty="0" smtClean="0"/>
              <a:t> </a:t>
            </a:r>
            <a:r>
              <a:rPr kumimoji="1" lang="en-US" altLang="zh-CN" dirty="0"/>
              <a:t>to</a:t>
            </a:r>
            <a:r>
              <a:rPr kumimoji="1" lang="zh-CN" altLang="en-US" dirty="0"/>
              <a:t> </a:t>
            </a:r>
            <a:r>
              <a:rPr kumimoji="1" lang="en-US" altLang="zh-CN" dirty="0" smtClean="0"/>
              <a:t>0.3%</a:t>
            </a:r>
            <a:endParaRPr kumimoji="1" lang="zh-CN" altLang="en-US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111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2863" y="234807"/>
            <a:ext cx="49158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>
                <a:solidFill>
                  <a:srgbClr val="C00000"/>
                </a:solidFill>
              </a:rPr>
              <a:t>Transient Beam loading in APDR </a:t>
            </a:r>
            <a:endParaRPr lang="zh-CN" altLang="en-US" sz="2800" dirty="0">
              <a:solidFill>
                <a:srgbClr val="C0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40"/>
              <p:cNvSpPr txBox="1"/>
              <p:nvPr/>
            </p:nvSpPr>
            <p:spPr>
              <a:xfrm>
                <a:off x="176191" y="1719805"/>
                <a:ext cx="36333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𝑎𝑐𝑐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sin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𝜓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191" y="1719805"/>
                <a:ext cx="3633363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77" y="2065108"/>
            <a:ext cx="2628661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1"/>
          <p:cNvSpPr/>
          <p:nvPr/>
        </p:nvSpPr>
        <p:spPr>
          <a:xfrm>
            <a:off x="2813199" y="3040468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3"/>
          <p:cNvCxnSpPr/>
          <p:nvPr/>
        </p:nvCxnSpPr>
        <p:spPr>
          <a:xfrm>
            <a:off x="2858355" y="3089526"/>
            <a:ext cx="0" cy="65475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921377" y="2967840"/>
                <a:ext cx="485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𝜓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1377" y="2967840"/>
                <a:ext cx="485197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文本框 4"/>
          <p:cNvSpPr txBox="1"/>
          <p:nvPr/>
        </p:nvSpPr>
        <p:spPr>
          <a:xfrm>
            <a:off x="1171941" y="129702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CEPC APDR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92202" y="975361"/>
            <a:ext cx="5483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C00000"/>
                </a:solidFill>
                <a:latin typeface="Tahoma" panose="020B0604030504040204" pitchFamily="34" charset="0"/>
              </a:rPr>
              <a:t>Definition of synchrotron phase and </a:t>
            </a:r>
            <a:r>
              <a:rPr lang="en-US" altLang="zh-CN" dirty="0" err="1" smtClean="0">
                <a:solidFill>
                  <a:srgbClr val="C00000"/>
                </a:solidFill>
                <a:latin typeface="Tahoma" panose="020B0604030504040204" pitchFamily="34" charset="0"/>
              </a:rPr>
              <a:t>phasor</a:t>
            </a:r>
            <a:r>
              <a:rPr lang="en-US" altLang="zh-CN" dirty="0" smtClean="0">
                <a:solidFill>
                  <a:srgbClr val="C00000"/>
                </a:solidFill>
                <a:latin typeface="Tahoma" panose="020B0604030504040204" pitchFamily="34" charset="0"/>
              </a:rPr>
              <a:t> diagram</a:t>
            </a:r>
            <a:endParaRPr lang="zh-CN" altLang="en-US" dirty="0">
              <a:solidFill>
                <a:srgbClr val="C00000"/>
              </a:solidFill>
            </a:endParaRPr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0038" y="2189238"/>
            <a:ext cx="2290687" cy="188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 18"/>
          <p:cNvSpPr/>
          <p:nvPr/>
        </p:nvSpPr>
        <p:spPr>
          <a:xfrm>
            <a:off x="6140643" y="3003826"/>
            <a:ext cx="91440" cy="9144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6186363" y="3048982"/>
            <a:ext cx="0" cy="65475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43075" y="2919909"/>
                <a:ext cx="4851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𝜓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075" y="2919909"/>
                <a:ext cx="485197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4955671" y="3293152"/>
            <a:ext cx="1243313" cy="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headEnd type="triangle" w="sm" len="med"/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3"/>
              <p:cNvSpPr txBox="1"/>
              <p:nvPr/>
            </p:nvSpPr>
            <p:spPr>
              <a:xfrm>
                <a:off x="4790799" y="1764724"/>
                <a:ext cx="17104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𝑎𝑐𝑐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m:rPr>
                          <m:nor/>
                        </m:rPr>
                        <a:rPr lang="en-US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cos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𝜓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799" y="1764724"/>
                <a:ext cx="1710468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073" y="2119809"/>
            <a:ext cx="3143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4" name="Straight Connector 42"/>
          <p:cNvCxnSpPr/>
          <p:nvPr/>
        </p:nvCxnSpPr>
        <p:spPr>
          <a:xfrm>
            <a:off x="2309980" y="4370501"/>
            <a:ext cx="0" cy="2299065"/>
          </a:xfrm>
          <a:prstGeom prst="line">
            <a:avLst/>
          </a:prstGeom>
          <a:ln w="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41"/>
          <p:cNvCxnSpPr/>
          <p:nvPr/>
        </p:nvCxnSpPr>
        <p:spPr>
          <a:xfrm>
            <a:off x="811505" y="5982645"/>
            <a:ext cx="3078476" cy="0"/>
          </a:xfrm>
          <a:prstGeom prst="line">
            <a:avLst/>
          </a:prstGeom>
          <a:ln w="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2"/>
          <p:cNvCxnSpPr/>
          <p:nvPr/>
        </p:nvCxnSpPr>
        <p:spPr>
          <a:xfrm flipH="1">
            <a:off x="753089" y="5982645"/>
            <a:ext cx="1557858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8"/>
          <p:cNvSpPr txBox="1"/>
          <p:nvPr/>
        </p:nvSpPr>
        <p:spPr>
          <a:xfrm>
            <a:off x="580932" y="561331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</a:t>
            </a:r>
            <a:r>
              <a:rPr lang="en-US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b="1" baseline="-25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Arrow Connector 25"/>
          <p:cNvCxnSpPr/>
          <p:nvPr/>
        </p:nvCxnSpPr>
        <p:spPr>
          <a:xfrm flipV="1">
            <a:off x="2310947" y="4569630"/>
            <a:ext cx="775228" cy="1415837"/>
          </a:xfrm>
          <a:prstGeom prst="straightConnector1">
            <a:avLst/>
          </a:prstGeom>
          <a:ln w="1905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27"/>
          <p:cNvSpPr txBox="1"/>
          <p:nvPr/>
        </p:nvSpPr>
        <p:spPr>
          <a:xfrm>
            <a:off x="2322807" y="4598738"/>
            <a:ext cx="77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cavity</a:t>
            </a:r>
            <a:endParaRPr lang="en-US" b="1" baseline="-25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46"/>
          <p:cNvSpPr txBox="1"/>
          <p:nvPr/>
        </p:nvSpPr>
        <p:spPr>
          <a:xfrm>
            <a:off x="2027758" y="517266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Y</a:t>
            </a:r>
            <a:r>
              <a:rPr lang="en-US" b="1" baseline="-25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b="1" baseline="-25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1" name="Straight Arrow Connector 61"/>
          <p:cNvCxnSpPr/>
          <p:nvPr/>
        </p:nvCxnSpPr>
        <p:spPr>
          <a:xfrm>
            <a:off x="2310947" y="5985467"/>
            <a:ext cx="1498607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63"/>
          <p:cNvSpPr txBox="1"/>
          <p:nvPr/>
        </p:nvSpPr>
        <p:spPr>
          <a:xfrm>
            <a:off x="3355177" y="556693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b="1" baseline="-25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Straight Connector 31"/>
          <p:cNvCxnSpPr/>
          <p:nvPr/>
        </p:nvCxnSpPr>
        <p:spPr>
          <a:xfrm>
            <a:off x="1415725" y="5564828"/>
            <a:ext cx="1615152" cy="746659"/>
          </a:xfrm>
          <a:prstGeom prst="line">
            <a:avLst/>
          </a:prstGeom>
          <a:ln w="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32"/>
          <p:cNvSpPr/>
          <p:nvPr/>
        </p:nvSpPr>
        <p:spPr>
          <a:xfrm rot="20201884">
            <a:off x="1899364" y="5573420"/>
            <a:ext cx="900252" cy="957121"/>
          </a:xfrm>
          <a:prstGeom prst="arc">
            <a:avLst>
              <a:gd name="adj1" fmla="val 14147811"/>
              <a:gd name="adj2" fmla="val 1044947"/>
            </a:avLst>
          </a:prstGeom>
          <a:ln>
            <a:solidFill>
              <a:srgbClr val="00B0F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42"/>
          <p:cNvCxnSpPr/>
          <p:nvPr/>
        </p:nvCxnSpPr>
        <p:spPr>
          <a:xfrm>
            <a:off x="6147353" y="4415681"/>
            <a:ext cx="13059" cy="2253885"/>
          </a:xfrm>
          <a:prstGeom prst="line">
            <a:avLst/>
          </a:prstGeom>
          <a:ln w="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41"/>
          <p:cNvCxnSpPr/>
          <p:nvPr/>
        </p:nvCxnSpPr>
        <p:spPr>
          <a:xfrm>
            <a:off x="4300449" y="5994908"/>
            <a:ext cx="3494024" cy="0"/>
          </a:xfrm>
          <a:prstGeom prst="line">
            <a:avLst/>
          </a:prstGeom>
          <a:ln w="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2"/>
          <p:cNvCxnSpPr/>
          <p:nvPr/>
        </p:nvCxnSpPr>
        <p:spPr>
          <a:xfrm flipH="1">
            <a:off x="4582784" y="5994908"/>
            <a:ext cx="1557860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8"/>
          <p:cNvSpPr txBox="1"/>
          <p:nvPr/>
        </p:nvSpPr>
        <p:spPr>
          <a:xfrm>
            <a:off x="4410628" y="562557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</a:t>
            </a:r>
            <a:r>
              <a:rPr lang="en-US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b="1" baseline="-25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25"/>
          <p:cNvCxnSpPr/>
          <p:nvPr/>
        </p:nvCxnSpPr>
        <p:spPr>
          <a:xfrm flipV="1">
            <a:off x="6140643" y="4428706"/>
            <a:ext cx="859104" cy="1569024"/>
          </a:xfrm>
          <a:prstGeom prst="straightConnector1">
            <a:avLst/>
          </a:prstGeom>
          <a:ln w="1905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27"/>
          <p:cNvSpPr txBox="1"/>
          <p:nvPr/>
        </p:nvSpPr>
        <p:spPr>
          <a:xfrm>
            <a:off x="6187685" y="4379476"/>
            <a:ext cx="773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="1" baseline="-25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cavity</a:t>
            </a:r>
            <a:endParaRPr lang="en-US" b="1" baseline="-25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TextBox 46"/>
          <p:cNvSpPr txBox="1"/>
          <p:nvPr/>
        </p:nvSpPr>
        <p:spPr>
          <a:xfrm>
            <a:off x="6330409" y="562557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Y</a:t>
            </a:r>
            <a:r>
              <a:rPr lang="en-US" b="1" baseline="-25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b="1" baseline="-25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7" name="Straight Arrow Connector 47"/>
          <p:cNvCxnSpPr/>
          <p:nvPr/>
        </p:nvCxnSpPr>
        <p:spPr>
          <a:xfrm flipH="1" flipV="1">
            <a:off x="6269000" y="5763865"/>
            <a:ext cx="128462" cy="231044"/>
          </a:xfrm>
          <a:prstGeom prst="straightConnector1">
            <a:avLst/>
          </a:prstGeom>
          <a:ln w="15875">
            <a:solidFill>
              <a:srgbClr val="00B0F0"/>
            </a:solidFill>
            <a:headEnd type="triangle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61"/>
          <p:cNvCxnSpPr/>
          <p:nvPr/>
        </p:nvCxnSpPr>
        <p:spPr>
          <a:xfrm>
            <a:off x="6140643" y="5997730"/>
            <a:ext cx="1498607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63"/>
          <p:cNvSpPr txBox="1"/>
          <p:nvPr/>
        </p:nvSpPr>
        <p:spPr>
          <a:xfrm>
            <a:off x="7184873" y="55791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en-US" b="1" baseline="-25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直线箭头连接符 2"/>
          <p:cNvCxnSpPr/>
          <p:nvPr/>
        </p:nvCxnSpPr>
        <p:spPr>
          <a:xfrm>
            <a:off x="3520291" y="5541999"/>
            <a:ext cx="1406355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3720149" y="5233055"/>
                <a:ext cx="8369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zh-CN" altLang="en-US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𝜓</m:t>
                      </m:r>
                      <m:r>
                        <a:rPr kumimoji="1" lang="en-US" altLang="zh-CN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−90°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0149" y="5233055"/>
                <a:ext cx="836959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8696" r="-6522" b="-326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836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310051"/>
              </p:ext>
            </p:extLst>
          </p:nvPr>
        </p:nvGraphicFramePr>
        <p:xfrm>
          <a:off x="309967" y="160629"/>
          <a:ext cx="8035543" cy="6146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243"/>
                <a:gridCol w="1441575"/>
                <a:gridCol w="1441575"/>
                <a:gridCol w="1441575"/>
                <a:gridCol w="1441575"/>
              </a:tblGrid>
              <a:tr h="3615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APDR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H-low power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H-high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lumi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Z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main ring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 double rings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 double rings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 double rings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 double rings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Energy (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GeV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120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120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80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45.5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SR loss/turn (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GeV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2.96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2.96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0.58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0.061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Circumference (km)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61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revolution frequency(kHz)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4.92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bunch charge (nC)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18.56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12.48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bunch spacing (ns)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123.3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33.3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12.1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average beam current（mA）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11.02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17.00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36.53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67.54 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pulse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current(mA)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172.97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259.53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557.36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1031.40 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Cavity cell number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 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Cavity number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480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480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192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 dirty="0">
                          <a:effectLst/>
                          <a:latin typeface="+mn-lt"/>
                        </a:rPr>
                        <a:t>32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rf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frequency(Hz)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6.50E+08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6.50E+08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6.50E+08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6.50E+08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R/Q(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Ω）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213.00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213.00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213.00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213.00 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Quality Factor Q0 @2K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2.E+10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2.E+10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2.E+10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2.E+10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Shut impedance R(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Ω)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4.26E+12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4.26E+12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4.26E+12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4.26E+12</a:t>
                      </a:r>
                    </a:p>
                  </a:txBody>
                  <a:tcPr marL="0" marR="0" marT="0" marB="0" anchor="ctr"/>
                </a:tc>
              </a:tr>
              <a:tr h="3615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Loaded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impedanceRL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Ω)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2.51E+07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1.64E+07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4.53E+06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3.58E+06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0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740390"/>
              </p:ext>
            </p:extLst>
          </p:nvPr>
        </p:nvGraphicFramePr>
        <p:xfrm>
          <a:off x="619931" y="108498"/>
          <a:ext cx="7841692" cy="6287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984"/>
                <a:gridCol w="1448427"/>
                <a:gridCol w="1448427"/>
                <a:gridCol w="1448427"/>
                <a:gridCol w="1448427"/>
              </a:tblGrid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APDR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H-low power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H-high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lumi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Z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单束脉冲功率损失（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MW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768.21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323.27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62.92 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每腔脉冲峰值功率（</a:t>
                      </a:r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MW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1.07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1.60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1.68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1.97 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Stored energy/cavity (J)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61.47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60.42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17.54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16.17 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QL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2.35E+05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1.54E+05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4.25E+04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3.36E+04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coupling parameter </a:t>
                      </a:r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β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8.50E+04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1.30E+05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4.70E+05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5.96E+05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filling time(s)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1.15E-04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7.55E-05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2.08E-05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1.64E-05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unloaded filling time(s)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9.79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9.79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9.79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9.79 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τ0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1.89E-08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1.26E-08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3.40E-09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1.24E-09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delta(rad)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-1.02E-03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-1.01E-03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-1.28E-03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-1.20E-03</a:t>
                      </a:r>
                    </a:p>
                  </a:txBody>
                  <a:tcPr marL="12700" marR="12700" marT="1270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Vb0(V)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1.39E+04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1.39E+04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8.07E+03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5.43E+03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Vc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(MV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7.313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7.250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3.906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3.750 </a:t>
                      </a:r>
                    </a:p>
                  </a:txBody>
                  <a:tcPr marL="12700" marR="12700" marT="1270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detuning frequency(Hz)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-8.80E+02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-1.30E+03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-6.14E+03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-1.58E+04</a:t>
                      </a:r>
                    </a:p>
                  </a:txBody>
                  <a:tcPr marL="12700" marR="12700" marT="1270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optimum detuning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angle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-5.67E-01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-5.53E-01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-6.77E-01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-1.02E+00</a:t>
                      </a:r>
                    </a:p>
                  </a:txBody>
                  <a:tcPr marL="12700" marR="12700" marT="1270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syn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phase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P.B.Wilson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deg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32.5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31.7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38.4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56.3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syn phase(deg)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122.5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121.7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128.4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146.3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Pg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needed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(W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)/cavity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1.03E+06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1.51E+06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2.05E+06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6.49E+06</a:t>
                      </a:r>
                    </a:p>
                  </a:txBody>
                  <a:tcPr marL="12700" marR="12700" marT="1270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tan(</a:t>
                      </a:r>
                      <a:r>
                        <a:rPr lang="el-G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θ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0.82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1.06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2.08 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20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24462" y="283868"/>
            <a:ext cx="23258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Filling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power</a:t>
            </a:r>
            <a:endParaRPr lang="zh-CN" altLang="en-US" sz="2400" b="1" dirty="0" smtClean="0">
              <a:solidFill>
                <a:srgbClr val="C00000"/>
              </a:solidFill>
            </a:endParaRPr>
          </a:p>
          <a:p>
            <a:r>
              <a:rPr lang="en-US" altLang="zh-CN" sz="2400" b="1" dirty="0" smtClean="0">
                <a:solidFill>
                  <a:srgbClr val="C00000"/>
                </a:solidFill>
              </a:rPr>
              <a:t>Higgs-low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 </a:t>
            </a:r>
            <a:r>
              <a:rPr lang="en-US" altLang="zh-CN" sz="2400" b="1" dirty="0" smtClean="0">
                <a:solidFill>
                  <a:srgbClr val="C00000"/>
                </a:solidFill>
              </a:rPr>
              <a:t>power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5946" y="1146875"/>
            <a:ext cx="3841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Take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cavity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detuning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into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consideration</a:t>
            </a:r>
            <a:endParaRPr kumimoji="1"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453" y="1782305"/>
            <a:ext cx="3510039" cy="10303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/>
              <p:cNvSpPr txBox="1"/>
              <p:nvPr/>
            </p:nvSpPr>
            <p:spPr>
              <a:xfrm>
                <a:off x="5086998" y="802464"/>
                <a:ext cx="3318601" cy="6629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dirty="0" smtClean="0"/>
                  <a:t>On</a:t>
                </a:r>
                <a:r>
                  <a:rPr kumimoji="1" lang="zh-CN" altLang="en-US" dirty="0" smtClean="0"/>
                  <a:t> </a:t>
                </a:r>
                <a:r>
                  <a:rPr kumimoji="1" lang="en-US" altLang="zh-CN" dirty="0" smtClean="0"/>
                  <a:t>resonance</a:t>
                </a:r>
                <a:endParaRPr kumimoji="1" lang="zh-CN" altLang="en-US" dirty="0" smtClean="0"/>
              </a:p>
              <a:p>
                <a:r>
                  <a:rPr kumimoji="1" lang="en-US" altLang="zh-CN" dirty="0" smtClean="0"/>
                  <a:t>Lorentz</a:t>
                </a:r>
                <a:r>
                  <a:rPr kumimoji="1" lang="zh-CN" altLang="en-US" dirty="0" smtClean="0"/>
                  <a:t> </a:t>
                </a:r>
                <a:r>
                  <a:rPr kumimoji="1" lang="en-US" altLang="zh-CN" dirty="0" smtClean="0"/>
                  <a:t>Detuning:</a:t>
                </a:r>
                <a:r>
                  <a:rPr kumimoji="1" lang="zh-CN" altLang="en-US" dirty="0" smtClean="0"/>
                  <a:t> </a:t>
                </a:r>
                <a14:m>
                  <m:oMath xmlns:m="http://schemas.openxmlformats.org/officeDocument/2006/math">
                    <m:r>
                      <a:rPr kumimoji="1" lang="zh-CN" altLang="en-US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∆</m:t>
                    </m:r>
                    <m:r>
                      <a:rPr kumimoji="1" lang="en-US" altLang="zh-CN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𝑓</m:t>
                    </m:r>
                    <m:r>
                      <a:rPr kumimoji="1" lang="en-US" altLang="zh-CN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=</m:t>
                    </m:r>
                    <m:r>
                      <a:rPr kumimoji="1" lang="en-US" altLang="zh-CN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𝑘</m:t>
                    </m:r>
                    <m:r>
                      <a:rPr kumimoji="1" lang="en-US" altLang="zh-CN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∙</m:t>
                    </m:r>
                    <m:sSup>
                      <m:sSupPr>
                        <m:ctrlPr>
                          <a:rPr kumimoji="1" lang="en-US" altLang="zh-CN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1"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kumimoji="1"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𝐸</m:t>
                            </m:r>
                          </m:e>
                          <m:sub>
                            <m:r>
                              <a:rPr kumimoji="1"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𝑎𝑐𝑐</m:t>
                            </m:r>
                          </m:sub>
                        </m:sSub>
                      </m:e>
                      <m:sup>
                        <m:r>
                          <a:rPr kumimoji="1" lang="en-US" altLang="zh-CN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zh-CN" altLang="en-US" dirty="0"/>
              </a:p>
            </p:txBody>
          </p:sp>
        </mc:Choice>
        <mc:Fallback xmlns="">
          <p:sp>
            <p:nvSpPr>
              <p:cNvPr id="2" name="文本框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998" y="802464"/>
                <a:ext cx="3318601" cy="662938"/>
              </a:xfrm>
              <a:prstGeom prst="rect">
                <a:avLst/>
              </a:prstGeom>
              <a:blipFill rotWithShape="0">
                <a:blip r:embed="rId3"/>
                <a:stretch>
                  <a:fillRect l="-1468" t="-5556" b="-148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5086998" y="1497249"/>
                <a:ext cx="17222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bPr>
                      <m:e>
                        <m:r>
                          <a:rPr kumimoji="1" lang="en-US" altLang="zh-CN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𝐸</m:t>
                        </m:r>
                      </m:e>
                      <m:sub>
                        <m:r>
                          <a:rPr kumimoji="1" lang="en-US" altLang="zh-CN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𝑎𝑐𝑐</m:t>
                        </m:r>
                      </m:sub>
                    </m:sSub>
                  </m:oMath>
                </a14:m>
                <a:r>
                  <a:rPr kumimoji="1" lang="en-US" altLang="zh-CN" dirty="0" smtClean="0"/>
                  <a:t>=15.8MV/m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998" y="1497249"/>
                <a:ext cx="1722266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0000" r="-2827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矩形 7"/>
              <p:cNvSpPr/>
              <p:nvPr/>
            </p:nvSpPr>
            <p:spPr>
              <a:xfrm>
                <a:off x="5086998" y="1898428"/>
                <a:ext cx="1955920" cy="948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zh-CN" i="1" dirty="0" smtClean="0">
                    <a:latin typeface="Cambria Math" charset="0"/>
                    <a:ea typeface="Cambria Math" charset="0"/>
                    <a:cs typeface="Cambria Math" charset="0"/>
                  </a:rPr>
                  <a:t>K=-1Hz/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zh-CN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kumimoji="1" lang="en-US" altLang="zh-CN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kumimoji="1" lang="en-US" altLang="zh-CN" i="1" dirty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MVm</m:t>
                        </m:r>
                        <m:r>
                          <m:rPr>
                            <m:nor/>
                          </m:rPr>
                          <a:rPr kumimoji="1" lang="en-US" altLang="zh-CN" i="1" dirty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kumimoji="1" lang="zh-CN" altLang="en-US" i="1" dirty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</m:t>
                        </m:r>
                      </m:e>
                      <m:sup>
                        <m:r>
                          <a:rPr kumimoji="1" lang="en-US" altLang="zh-CN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2</m:t>
                        </m:r>
                      </m:sup>
                    </m:sSup>
                  </m:oMath>
                </a14:m>
                <a:endParaRPr kumimoji="1" lang="zh-CN" altLang="en-US" i="1" dirty="0" smtClean="0">
                  <a:latin typeface="Cambria Math" charset="0"/>
                  <a:ea typeface="Cambria Math" charset="0"/>
                  <a:cs typeface="Cambria Math" charset="0"/>
                </a:endParaRPr>
              </a:p>
              <a:p>
                <a14:m>
                  <m:oMath xmlns:m="http://schemas.openxmlformats.org/officeDocument/2006/math">
                    <m:r>
                      <a:rPr kumimoji="1" lang="zh-CN" altLang="en-US" i="1">
                        <a:latin typeface="Cambria Math" charset="0"/>
                        <a:ea typeface="Cambria Math" charset="0"/>
                        <a:cs typeface="Cambria Math" charset="0"/>
                      </a:rPr>
                      <m:t>∆</m:t>
                    </m:r>
                    <m:r>
                      <a:rPr kumimoji="1" lang="en-US" altLang="zh-CN" i="1">
                        <a:latin typeface="Cambria Math" charset="0"/>
                        <a:ea typeface="Cambria Math" charset="0"/>
                        <a:cs typeface="Cambria Math" charset="0"/>
                      </a:rPr>
                      <m:t>𝑓</m:t>
                    </m:r>
                  </m:oMath>
                </a14:m>
                <a:r>
                  <a:rPr lang="en-US" altLang="zh-CN" dirty="0" smtClean="0"/>
                  <a:t>=250Hz</a:t>
                </a:r>
                <a:endParaRPr lang="zh-CN" alt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charset="0"/>
                            </a:rPr>
                            <m:t>1/2</m:t>
                          </m:r>
                        </m:sub>
                      </m:sSub>
                      <m:r>
                        <a:rPr lang="en-US" altLang="zh-CN" b="0" i="1" smtClean="0">
                          <a:latin typeface="Cambria Math" charset="0"/>
                        </a:rPr>
                        <m:t>=2.76</m:t>
                      </m:r>
                      <m:r>
                        <a:rPr lang="en-US" altLang="zh-CN" b="0" i="1" smtClean="0">
                          <a:latin typeface="Cambria Math" charset="0"/>
                        </a:rPr>
                        <m:t>𝑘𝐻𝑧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矩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998" y="1898428"/>
                <a:ext cx="1955920" cy="948208"/>
              </a:xfrm>
              <a:prstGeom prst="rect">
                <a:avLst/>
              </a:prstGeom>
              <a:blipFill rotWithShape="0">
                <a:blip r:embed="rId5"/>
                <a:stretch>
                  <a:fillRect l="-2492" t="-36538" b="-256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85" y="3717758"/>
            <a:ext cx="4078705" cy="2587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568" y="3717758"/>
            <a:ext cx="4078706" cy="258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40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84" y="1238375"/>
            <a:ext cx="4269205" cy="270263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71201" y="609419"/>
            <a:ext cx="1656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Higgs-high</a:t>
            </a:r>
            <a:r>
              <a:rPr lang="zh-CN" altLang="en-US" b="1" dirty="0" smtClean="0">
                <a:solidFill>
                  <a:srgbClr val="C00000"/>
                </a:solidFill>
              </a:rPr>
              <a:t> </a:t>
            </a:r>
            <a:r>
              <a:rPr lang="en-US" altLang="zh-CN" b="1" dirty="0" err="1" smtClean="0">
                <a:solidFill>
                  <a:srgbClr val="C00000"/>
                </a:solidFill>
              </a:rPr>
              <a:t>lumi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799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线箭头连接符 20"/>
          <p:cNvCxnSpPr/>
          <p:nvPr/>
        </p:nvCxnSpPr>
        <p:spPr bwMode="auto">
          <a:xfrm flipH="1">
            <a:off x="311896" y="845385"/>
            <a:ext cx="4008281" cy="4445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直线箭头连接符 23"/>
          <p:cNvCxnSpPr/>
          <p:nvPr/>
        </p:nvCxnSpPr>
        <p:spPr bwMode="auto">
          <a:xfrm flipH="1">
            <a:off x="3219043" y="838840"/>
            <a:ext cx="1066788" cy="51684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直线箭头连接符 5"/>
          <p:cNvCxnSpPr/>
          <p:nvPr/>
        </p:nvCxnSpPr>
        <p:spPr bwMode="auto">
          <a:xfrm flipH="1" flipV="1">
            <a:off x="324462" y="1328565"/>
            <a:ext cx="2938544" cy="3124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接箭头连接符 6"/>
          <p:cNvCxnSpPr/>
          <p:nvPr/>
        </p:nvCxnSpPr>
        <p:spPr bwMode="auto">
          <a:xfrm flipH="1">
            <a:off x="1912861" y="853313"/>
            <a:ext cx="2369402" cy="4796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接箭头连接符 7"/>
          <p:cNvCxnSpPr/>
          <p:nvPr/>
        </p:nvCxnSpPr>
        <p:spPr bwMode="auto">
          <a:xfrm flipV="1">
            <a:off x="1413205" y="868075"/>
            <a:ext cx="2896491" cy="22974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接箭头连接符 8"/>
          <p:cNvCxnSpPr/>
          <p:nvPr/>
        </p:nvCxnSpPr>
        <p:spPr bwMode="auto">
          <a:xfrm flipH="1" flipV="1">
            <a:off x="348186" y="1328567"/>
            <a:ext cx="1032346" cy="18369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直接箭头连接符 9"/>
          <p:cNvCxnSpPr/>
          <p:nvPr/>
        </p:nvCxnSpPr>
        <p:spPr bwMode="auto">
          <a:xfrm flipV="1">
            <a:off x="1359935" y="1314697"/>
            <a:ext cx="571942" cy="1850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接箭头连接符 10"/>
          <p:cNvCxnSpPr/>
          <p:nvPr/>
        </p:nvCxnSpPr>
        <p:spPr bwMode="auto">
          <a:xfrm flipV="1">
            <a:off x="1359935" y="1362343"/>
            <a:ext cx="1830860" cy="182588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/>
              <p:cNvSpPr txBox="1"/>
              <p:nvPr/>
            </p:nvSpPr>
            <p:spPr>
              <a:xfrm>
                <a:off x="3263006" y="1069205"/>
                <a:ext cx="279114" cy="1899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  <m:sup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文本框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006" y="1069205"/>
                <a:ext cx="279114" cy="189924"/>
              </a:xfrm>
              <a:prstGeom prst="rect">
                <a:avLst/>
              </a:prstGeom>
              <a:blipFill rotWithShape="0">
                <a:blip r:embed="rId2"/>
                <a:stretch>
                  <a:fillRect l="-13043" t="-3125" r="-2174" b="-125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线连接符 3"/>
          <p:cNvCxnSpPr/>
          <p:nvPr/>
        </p:nvCxnSpPr>
        <p:spPr bwMode="auto">
          <a:xfrm flipV="1">
            <a:off x="162382" y="3165536"/>
            <a:ext cx="4157795" cy="226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/>
              <p:cNvSpPr txBox="1"/>
              <p:nvPr/>
            </p:nvSpPr>
            <p:spPr>
              <a:xfrm>
                <a:off x="1915156" y="1042223"/>
                <a:ext cx="59597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156" y="1042223"/>
                <a:ext cx="595979" cy="2769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/>
              <p:cNvSpPr txBox="1"/>
              <p:nvPr/>
            </p:nvSpPr>
            <p:spPr>
              <a:xfrm>
                <a:off x="888053" y="1257431"/>
                <a:ext cx="631964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53" y="1257431"/>
                <a:ext cx="631964" cy="438005"/>
              </a:xfrm>
              <a:prstGeom prst="rect">
                <a:avLst/>
              </a:prstGeom>
              <a:blipFill rotWithShape="0">
                <a:blip r:embed="rId4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2442025" y="838230"/>
                <a:ext cx="27911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  <m:sup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025" y="838230"/>
                <a:ext cx="279114" cy="184666"/>
              </a:xfrm>
              <a:prstGeom prst="rect">
                <a:avLst/>
              </a:prstGeom>
              <a:blipFill rotWithShape="0">
                <a:blip r:embed="rId5"/>
                <a:stretch>
                  <a:fillRect l="-13333" b="-1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2320301" y="1279618"/>
                <a:ext cx="631964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0301" y="1279618"/>
                <a:ext cx="631964" cy="43800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2623064" y="2032543"/>
                <a:ext cx="595979" cy="292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3064" y="2032543"/>
                <a:ext cx="595979" cy="29206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本框 18"/>
              <p:cNvSpPr txBox="1"/>
              <p:nvPr/>
            </p:nvSpPr>
            <p:spPr>
              <a:xfrm>
                <a:off x="1521210" y="2032543"/>
                <a:ext cx="59597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文本框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1210" y="2032543"/>
                <a:ext cx="595979" cy="27699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左弧形箭头 19"/>
          <p:cNvSpPr/>
          <p:nvPr/>
        </p:nvSpPr>
        <p:spPr bwMode="auto">
          <a:xfrm rot="10800000">
            <a:off x="4406839" y="3026284"/>
            <a:ext cx="133717" cy="229223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3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/>
              <p:cNvSpPr txBox="1"/>
              <p:nvPr/>
            </p:nvSpPr>
            <p:spPr>
              <a:xfrm>
                <a:off x="4253922" y="3245491"/>
                <a:ext cx="780085" cy="399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altLang="zh-CN" sz="18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altLang="zh-CN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b>
                          </m:sSub>
                          <m:r>
                            <a:rPr lang="en-US" altLang="zh-CN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zh-CN" altLang="en-US" sz="1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文本框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922" y="3245491"/>
                <a:ext cx="780085" cy="39953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本框 21"/>
              <p:cNvSpPr txBox="1"/>
              <p:nvPr/>
            </p:nvSpPr>
            <p:spPr>
              <a:xfrm>
                <a:off x="529191" y="2214357"/>
                <a:ext cx="2528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  <m:sup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文本框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91" y="2214357"/>
                <a:ext cx="252890" cy="184666"/>
              </a:xfrm>
              <a:prstGeom prst="rect">
                <a:avLst/>
              </a:prstGeom>
              <a:blipFill rotWithShape="0">
                <a:blip r:embed="rId10"/>
                <a:stretch>
                  <a:fillRect l="-14634" b="-645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本框 22"/>
              <p:cNvSpPr txBox="1"/>
              <p:nvPr/>
            </p:nvSpPr>
            <p:spPr>
              <a:xfrm>
                <a:off x="2241279" y="1941661"/>
                <a:ext cx="252890" cy="1899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  <m:sup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文本框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279" y="1941661"/>
                <a:ext cx="252890" cy="189924"/>
              </a:xfrm>
              <a:prstGeom prst="rect">
                <a:avLst/>
              </a:prstGeom>
              <a:blipFill rotWithShape="0">
                <a:blip r:embed="rId11"/>
                <a:stretch>
                  <a:fillRect l="-14634" t="-6452" r="-4878" b="-96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矩形 23"/>
              <p:cNvSpPr/>
              <p:nvPr/>
            </p:nvSpPr>
            <p:spPr>
              <a:xfrm>
                <a:off x="311896" y="3389692"/>
                <a:ext cx="189680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zh-CN" altLang="en-US" sz="18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acc>
                      <m:r>
                        <a:rPr lang="zh-CN" alt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sz="18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zh-CN" altLang="en-US" sz="18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zh-CN" alt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e>
                          </m:acc>
                        </m:e>
                        <m:sup>
                          <m:r>
                            <a:rPr lang="zh-CN" alt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zh-CN" alt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zh-CN" altLang="en-US" sz="18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zh-CN" alt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zh-CN" altLang="en-US" sz="18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zh-CN" altLang="en-US" sz="18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矩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896" y="3389692"/>
                <a:ext cx="1896801" cy="61093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任意多边形 24"/>
          <p:cNvSpPr/>
          <p:nvPr/>
        </p:nvSpPr>
        <p:spPr bwMode="auto">
          <a:xfrm>
            <a:off x="412122" y="867055"/>
            <a:ext cx="4002742" cy="542825"/>
          </a:xfrm>
          <a:custGeom>
            <a:avLst/>
            <a:gdLst>
              <a:gd name="connsiteX0" fmla="*/ 0 w 4002742"/>
              <a:gd name="connsiteY0" fmla="*/ 476519 h 542825"/>
              <a:gd name="connsiteX1" fmla="*/ 2781837 w 4002742"/>
              <a:gd name="connsiteY1" fmla="*/ 515155 h 542825"/>
              <a:gd name="connsiteX2" fmla="*/ 3928057 w 4002742"/>
              <a:gd name="connsiteY2" fmla="*/ 115910 h 542825"/>
              <a:gd name="connsiteX3" fmla="*/ 3889420 w 4002742"/>
              <a:gd name="connsiteY3" fmla="*/ 0 h 54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2742" h="542825">
                <a:moveTo>
                  <a:pt x="0" y="476519"/>
                </a:moveTo>
                <a:cubicBezTo>
                  <a:pt x="1063580" y="525887"/>
                  <a:pt x="2127161" y="575256"/>
                  <a:pt x="2781837" y="515155"/>
                </a:cubicBezTo>
                <a:cubicBezTo>
                  <a:pt x="3436513" y="455054"/>
                  <a:pt x="3743460" y="201769"/>
                  <a:pt x="3928057" y="115910"/>
                </a:cubicBezTo>
                <a:cubicBezTo>
                  <a:pt x="4112654" y="30051"/>
                  <a:pt x="3898006" y="30051"/>
                  <a:pt x="388942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3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311668" y="4021290"/>
                <a:ext cx="1446293" cy="435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zh-CN" altLang="en-US" sz="180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sub>
                          </m:sSub>
                        </m:e>
                      </m:acc>
                      <m:r>
                        <a:rPr lang="zh-CN" alt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zh-CN" altLang="en-US" sz="18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</m:sub>
                          </m:sSub>
                        </m:e>
                      </m:acc>
                      <m:r>
                        <a:rPr lang="zh-CN" altLang="en-US" sz="18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zh-CN" altLang="en-US" sz="18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zh-CN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68" y="4021290"/>
                <a:ext cx="1446293" cy="435568"/>
              </a:xfrm>
              <a:prstGeom prst="rect">
                <a:avLst/>
              </a:prstGeom>
              <a:blipFill rotWithShape="0">
                <a:blip r:embed="rId13"/>
                <a:stretch>
                  <a:fillRect b="-42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弧形 26"/>
          <p:cNvSpPr/>
          <p:nvPr/>
        </p:nvSpPr>
        <p:spPr bwMode="auto">
          <a:xfrm>
            <a:off x="1394238" y="2706734"/>
            <a:ext cx="755349" cy="766106"/>
          </a:xfrm>
          <a:prstGeom prst="arc">
            <a:avLst>
              <a:gd name="adj1" fmla="val 17804863"/>
              <a:gd name="adj2" fmla="val 91703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3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文本框 27"/>
              <p:cNvSpPr txBox="1"/>
              <p:nvPr/>
            </p:nvSpPr>
            <p:spPr>
              <a:xfrm>
                <a:off x="1560552" y="2838449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1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zh-CN" altLang="en-US" sz="1800" b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8" name="文本框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552" y="2838449"/>
                <a:ext cx="399597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弧形 28"/>
          <p:cNvSpPr/>
          <p:nvPr/>
        </p:nvSpPr>
        <p:spPr bwMode="auto">
          <a:xfrm>
            <a:off x="1155996" y="2964069"/>
            <a:ext cx="523260" cy="469660"/>
          </a:xfrm>
          <a:prstGeom prst="arc">
            <a:avLst>
              <a:gd name="adj1" fmla="val 16379943"/>
              <a:gd name="adj2" fmla="val 21434203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36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/>
              <p:cNvSpPr txBox="1"/>
              <p:nvPr/>
            </p:nvSpPr>
            <p:spPr>
              <a:xfrm>
                <a:off x="2182260" y="2803015"/>
                <a:ext cx="287194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8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CN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zh-CN" altLang="en-US" sz="18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文本框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260" y="2803015"/>
                <a:ext cx="287194" cy="299569"/>
              </a:xfrm>
              <a:prstGeom prst="rect">
                <a:avLst/>
              </a:prstGeom>
              <a:blipFill rotWithShape="0">
                <a:blip r:embed="rId15"/>
                <a:stretch>
                  <a:fillRect l="-19149" r="-6383" b="-224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文本框 30"/>
          <p:cNvSpPr txBox="1"/>
          <p:nvPr/>
        </p:nvSpPr>
        <p:spPr>
          <a:xfrm>
            <a:off x="324462" y="283868"/>
            <a:ext cx="3366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Time variation of voltage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81535" y="4484138"/>
            <a:ext cx="6697346" cy="771422"/>
          </a:xfrm>
          <a:prstGeom prst="rect">
            <a:avLst/>
          </a:prstGeom>
        </p:spPr>
      </p:pic>
      <p:sp>
        <p:nvSpPr>
          <p:cNvPr id="33" name="文本框 32"/>
          <p:cNvSpPr txBox="1"/>
          <p:nvPr/>
        </p:nvSpPr>
        <p:spPr>
          <a:xfrm>
            <a:off x="4618802" y="1093114"/>
            <a:ext cx="4370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When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next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bunch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comes,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the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cavity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voltage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varies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from</a:t>
            </a:r>
            <a:r>
              <a:rPr kumimoji="1" lang="zh-CN" altLang="en-US" dirty="0" smtClean="0"/>
              <a:t>      </a:t>
            </a:r>
            <a:r>
              <a:rPr kumimoji="1" lang="en-US" altLang="zh-CN" dirty="0" smtClean="0"/>
              <a:t>to</a:t>
            </a:r>
            <a:endParaRPr kumimoji="1"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本框 34"/>
              <p:cNvSpPr txBox="1"/>
              <p:nvPr/>
            </p:nvSpPr>
            <p:spPr>
              <a:xfrm>
                <a:off x="5780868" y="1511416"/>
                <a:ext cx="25289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  <m:sup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文本框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0868" y="1511416"/>
                <a:ext cx="252890" cy="184666"/>
              </a:xfrm>
              <a:prstGeom prst="rect">
                <a:avLst/>
              </a:prstGeom>
              <a:blipFill rotWithShape="0">
                <a:blip r:embed="rId17"/>
                <a:stretch>
                  <a:fillRect l="-14286" b="-1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文本框 36"/>
              <p:cNvSpPr txBox="1"/>
              <p:nvPr/>
            </p:nvSpPr>
            <p:spPr>
              <a:xfrm>
                <a:off x="6342561" y="1485990"/>
                <a:ext cx="252890" cy="1899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2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e>
                        <m:sup>
                          <m:r>
                            <a:rPr lang="en-US" altLang="zh-CN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zh-CN" altLang="en-US" sz="12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文本框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2561" y="1485990"/>
                <a:ext cx="252890" cy="189924"/>
              </a:xfrm>
              <a:prstGeom prst="rect">
                <a:avLst/>
              </a:prstGeom>
              <a:blipFill rotWithShape="0">
                <a:blip r:embed="rId18"/>
                <a:stretch>
                  <a:fillRect l="-14286" r="-2381" b="-96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图片 37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53515" y="5806035"/>
            <a:ext cx="2013222" cy="652433"/>
          </a:xfrm>
          <a:prstGeom prst="rect">
            <a:avLst/>
          </a:prstGeom>
        </p:spPr>
      </p:pic>
      <p:sp>
        <p:nvSpPr>
          <p:cNvPr id="39" name="文本框 38"/>
          <p:cNvSpPr txBox="1"/>
          <p:nvPr/>
        </p:nvSpPr>
        <p:spPr>
          <a:xfrm>
            <a:off x="241488" y="5348465"/>
            <a:ext cx="3032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 smtClean="0"/>
              <a:t>Optimum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detuning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frequency:</a:t>
            </a:r>
            <a:endParaRPr kumimoji="1" lang="zh-CN" altLang="en-US" dirty="0"/>
          </a:p>
        </p:txBody>
      </p:sp>
      <p:sp>
        <p:nvSpPr>
          <p:cNvPr id="41" name="圆角矩形 40"/>
          <p:cNvSpPr/>
          <p:nvPr/>
        </p:nvSpPr>
        <p:spPr>
          <a:xfrm>
            <a:off x="5034007" y="2012608"/>
            <a:ext cx="3657600" cy="125810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zh-CN" dirty="0" smtClean="0">
                <a:solidFill>
                  <a:schemeClr val="tx1"/>
                </a:solidFill>
              </a:rPr>
              <a:t>P.B.</a:t>
            </a:r>
            <a:r>
              <a:rPr kumimoji="1" lang="zh-CN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dirty="0" smtClean="0">
                <a:solidFill>
                  <a:schemeClr val="tx1"/>
                </a:solidFill>
              </a:rPr>
              <a:t>Wilson.</a:t>
            </a:r>
            <a:r>
              <a:rPr kumimoji="1" lang="zh-CN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dirty="0" smtClean="0">
                <a:solidFill>
                  <a:schemeClr val="tx1"/>
                </a:solidFill>
              </a:rPr>
              <a:t>Transient</a:t>
            </a:r>
            <a:r>
              <a:rPr kumimoji="1" lang="zh-CN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dirty="0" smtClean="0">
                <a:solidFill>
                  <a:schemeClr val="tx1"/>
                </a:solidFill>
              </a:rPr>
              <a:t>beam</a:t>
            </a:r>
            <a:r>
              <a:rPr kumimoji="1" lang="zh-CN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dirty="0" smtClean="0">
                <a:solidFill>
                  <a:schemeClr val="tx1"/>
                </a:solidFill>
              </a:rPr>
              <a:t>loading</a:t>
            </a:r>
            <a:r>
              <a:rPr kumimoji="1" lang="zh-CN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dirty="0" smtClean="0">
                <a:solidFill>
                  <a:schemeClr val="tx1"/>
                </a:solidFill>
              </a:rPr>
              <a:t>in</a:t>
            </a:r>
            <a:r>
              <a:rPr kumimoji="1" lang="zh-CN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dirty="0" smtClean="0">
                <a:solidFill>
                  <a:schemeClr val="tx1"/>
                </a:solidFill>
              </a:rPr>
              <a:t>electron-position</a:t>
            </a:r>
            <a:r>
              <a:rPr kumimoji="1" lang="zh-CN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dirty="0" smtClean="0">
                <a:solidFill>
                  <a:schemeClr val="tx1"/>
                </a:solidFill>
              </a:rPr>
              <a:t>storage</a:t>
            </a:r>
            <a:r>
              <a:rPr kumimoji="1" lang="zh-CN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dirty="0" smtClean="0">
                <a:solidFill>
                  <a:schemeClr val="tx1"/>
                </a:solidFill>
              </a:rPr>
              <a:t>rings.</a:t>
            </a:r>
            <a:r>
              <a:rPr kumimoji="1" lang="zh-CN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zh-CN" dirty="0" smtClean="0">
                <a:solidFill>
                  <a:schemeClr val="tx1"/>
                </a:solidFill>
              </a:rPr>
              <a:t>CERN-ISR-TH/78-23</a:t>
            </a:r>
            <a:endParaRPr kumimoji="1" lang="zh-CN" altLang="en-US" dirty="0">
              <a:solidFill>
                <a:schemeClr val="tx1"/>
              </a:solidFill>
            </a:endParaRPr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433396" y="6017951"/>
            <a:ext cx="1355580" cy="353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90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05" y="1124500"/>
            <a:ext cx="4136757" cy="287895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29505" y="625121"/>
            <a:ext cx="3233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Time Variation of Cavity </a:t>
            </a:r>
            <a:r>
              <a:rPr lang="zh-CN" altLang="en-US" dirty="0" smtClean="0"/>
              <a:t>Voltage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262" y="1124500"/>
            <a:ext cx="4256563" cy="2962338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439973" y="625121"/>
            <a:ext cx="3085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Time Variation of Cavity </a:t>
            </a:r>
            <a:r>
              <a:rPr lang="zh-CN" altLang="en-US" dirty="0" smtClean="0"/>
              <a:t>Phase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960" y="4385590"/>
            <a:ext cx="4927939" cy="41538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3960" y="4941803"/>
            <a:ext cx="4150336" cy="57559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3960" y="5556627"/>
            <a:ext cx="810902" cy="30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7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379151"/>
              </p:ext>
            </p:extLst>
          </p:nvPr>
        </p:nvGraphicFramePr>
        <p:xfrm>
          <a:off x="675145" y="1190195"/>
          <a:ext cx="7841692" cy="2445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984"/>
                <a:gridCol w="1448427"/>
                <a:gridCol w="1448427"/>
                <a:gridCol w="1448427"/>
                <a:gridCol w="1448427"/>
              </a:tblGrid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APDR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H-low power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H-high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lumi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Z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yn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phase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P.B.Wilson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deg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32.5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31.7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38.4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56.3</a:t>
                      </a:r>
                    </a:p>
                  </a:txBody>
                  <a:tcPr marL="0" marR="0" marT="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Vc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(V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7.31</a:t>
                      </a:r>
                      <a:r>
                        <a:rPr lang="mr-IN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7.25</a:t>
                      </a:r>
                      <a:r>
                        <a:rPr lang="mr-IN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mr-IN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3.75</a:t>
                      </a:r>
                      <a:r>
                        <a:rPr lang="mr-IN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E+06</a:t>
                      </a:r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Vb(V)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5.00E+06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4.90E+06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2.91E+06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3.43E+06</a:t>
                      </a:r>
                    </a:p>
                  </a:txBody>
                  <a:tcPr marL="12700" marR="12700" marT="1270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Vg(V)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1.21E+07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1.20E+07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6.71E+06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7.11E+06</a:t>
                      </a:r>
                    </a:p>
                  </a:txBody>
                  <a:tcPr marL="12700" marR="12700" marT="1270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Pg(W)/cavity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1.03E+06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1.51E+06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2.05E+06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6.49E+06</a:t>
                      </a:r>
                    </a:p>
                  </a:txBody>
                  <a:tcPr marL="12700" marR="12700" marT="12700" marB="0" anchor="ctr"/>
                </a:tc>
              </a:tr>
              <a:tr h="3493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Input</a:t>
                      </a:r>
                      <a:r>
                        <a:rPr lang="zh-CN" alt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US" altLang="zh-CN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power/cavity(W)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359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E+5</a:t>
                      </a:r>
                      <a:r>
                        <a:rPr lang="sk-SK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sk-SK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097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E+5</a:t>
                      </a:r>
                      <a:r>
                        <a:rPr lang="sk-SK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is-I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207 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E+5</a:t>
                      </a:r>
                      <a:r>
                        <a:rPr lang="sk-SK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nb-N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575</a:t>
                      </a:r>
                      <a:r>
                        <a:rPr lang="en-US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E+5</a:t>
                      </a:r>
                      <a:r>
                        <a:rPr lang="sk-SK" altLang="zh-CN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727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箭头连接符 1"/>
          <p:cNvCxnSpPr/>
          <p:nvPr/>
        </p:nvCxnSpPr>
        <p:spPr>
          <a:xfrm flipV="1">
            <a:off x="107504" y="3140969"/>
            <a:ext cx="878497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矩形 2"/>
          <p:cNvSpPr/>
          <p:nvPr/>
        </p:nvSpPr>
        <p:spPr>
          <a:xfrm>
            <a:off x="264259" y="2383322"/>
            <a:ext cx="246357" cy="757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b="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42116" y="2383321"/>
            <a:ext cx="274320" cy="75764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b="0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41356" y="2383321"/>
            <a:ext cx="274320" cy="7576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b="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56581" y="2383320"/>
            <a:ext cx="274320" cy="75764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b="0">
              <a:solidFill>
                <a:prstClr val="white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264259" y="3140966"/>
            <a:ext cx="0" cy="4376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08868" y="3140965"/>
            <a:ext cx="0" cy="4376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842116" y="3140965"/>
            <a:ext cx="0" cy="4376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3116436" y="3140965"/>
            <a:ext cx="0" cy="4376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>
            <a:off x="264259" y="3359770"/>
            <a:ext cx="2743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2842116" y="3359769"/>
            <a:ext cx="2743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矩形 12"/>
              <p:cNvSpPr/>
              <p:nvPr/>
            </p:nvSpPr>
            <p:spPr>
              <a:xfrm>
                <a:off x="188620" y="3386462"/>
                <a:ext cx="461280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20" y="3386462"/>
                <a:ext cx="461280" cy="390748"/>
              </a:xfrm>
              <a:prstGeom prst="rect">
                <a:avLst/>
              </a:prstGeom>
              <a:blipFill rotWithShape="0">
                <a:blip r:embed="rId2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2778056" y="3383200"/>
                <a:ext cx="461280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8056" y="3383200"/>
                <a:ext cx="461280" cy="390748"/>
              </a:xfrm>
              <a:prstGeom prst="rect">
                <a:avLst/>
              </a:prstGeom>
              <a:blipFill rotWithShape="0">
                <a:blip r:embed="rId3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连接符 14"/>
          <p:cNvCxnSpPr/>
          <p:nvPr/>
        </p:nvCxnSpPr>
        <p:spPr>
          <a:xfrm>
            <a:off x="264259" y="3140966"/>
            <a:ext cx="0" cy="927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5341355" y="3140966"/>
            <a:ext cx="0" cy="9274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264259" y="3773949"/>
            <a:ext cx="507709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/>
              <p:cNvSpPr/>
              <p:nvPr/>
            </p:nvSpPr>
            <p:spPr>
              <a:xfrm>
                <a:off x="2760533" y="3784659"/>
                <a:ext cx="4579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zh-CN" altLang="en-US" sz="1800" b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18" name="矩形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533" y="3784659"/>
                <a:ext cx="45794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接箭头连接符 18"/>
          <p:cNvCxnSpPr/>
          <p:nvPr/>
        </p:nvCxnSpPr>
        <p:spPr>
          <a:xfrm>
            <a:off x="508868" y="3462010"/>
            <a:ext cx="233324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/>
              <p:cNvSpPr/>
              <p:nvPr/>
            </p:nvSpPr>
            <p:spPr>
              <a:xfrm>
                <a:off x="1434460" y="3118558"/>
                <a:ext cx="457048" cy="391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b="0" i="1" smtClean="0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CN" sz="1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</m:oMath>
                  </m:oMathPara>
                </a14:m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0" name="矩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460" y="3118558"/>
                <a:ext cx="457048" cy="391902"/>
              </a:xfrm>
              <a:prstGeom prst="rect">
                <a:avLst/>
              </a:prstGeom>
              <a:blipFill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矩形 20"/>
              <p:cNvSpPr/>
              <p:nvPr/>
            </p:nvSpPr>
            <p:spPr>
              <a:xfrm>
                <a:off x="80601" y="4294631"/>
                <a:ext cx="238315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b="0" dirty="0" smtClean="0">
                    <a:solidFill>
                      <a:prstClr val="black"/>
                    </a:solidFill>
                    <a:latin typeface="Calibri" panose="020F0502020204030204"/>
                  </a:rPr>
                  <a:t>pulse period: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sz="1800" b="0" i="1">
                            <a:solidFill>
                              <a:prstClr val="black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zh-CN" altLang="en-US" sz="18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zh-CN" altLang="en-US" sz="1800" b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zh-CN" sz="1800" b="0" dirty="0" smtClean="0">
                    <a:solidFill>
                      <a:prstClr val="black"/>
                    </a:solidFill>
                    <a:latin typeface="Calibri" panose="020F0502020204030204"/>
                  </a:rPr>
                  <a:t>= 46.67</a:t>
                </a: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b="0" dirty="0" smtClean="0">
                    <a:solidFill>
                      <a:prstClr val="black"/>
                    </a:solidFill>
                    <a:latin typeface="Calibri" panose="020F0502020204030204"/>
                  </a:rPr>
                  <a:t>Pulse length: </a:t>
                </a:r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1" name="矩形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01" y="4294631"/>
                <a:ext cx="2383153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2046" t="-4673" r="-1535" b="-1308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/>
              <p:cNvSpPr/>
              <p:nvPr/>
            </p:nvSpPr>
            <p:spPr>
              <a:xfrm>
                <a:off x="1414054" y="4569467"/>
                <a:ext cx="813492" cy="671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b="0" i="1" smtClean="0">
                            <a:solidFill>
                              <a:prstClr val="black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zh-CN" altLang="en-US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en-US" altLang="zh-CN" b="0" dirty="0" smtClean="0">
                    <a:solidFill>
                      <a:prstClr val="black"/>
                    </a:solidFill>
                  </a:rPr>
                  <a:t>=3.3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b="0" dirty="0" smtClean="0">
                    <a:solidFill>
                      <a:prstClr val="black"/>
                    </a:solidFill>
                  </a:rPr>
                  <a:t>: </a:t>
                </a:r>
                <a:endParaRPr lang="zh-CN" altLang="en-US" b="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2" name="矩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054" y="4569467"/>
                <a:ext cx="813492" cy="671018"/>
              </a:xfrm>
              <a:prstGeom prst="rect">
                <a:avLst/>
              </a:prstGeom>
              <a:blipFill rotWithShape="0">
                <a:blip r:embed="rId7"/>
                <a:stretch>
                  <a:fillRect l="-6767" t="-4545" r="-6015" b="-136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图片 2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85532" y="4364659"/>
            <a:ext cx="363549" cy="288219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69123" y="4616757"/>
            <a:ext cx="363549" cy="288219"/>
          </a:xfrm>
          <a:prstGeom prst="rect">
            <a:avLst/>
          </a:prstGeom>
        </p:spPr>
      </p:pic>
      <p:sp>
        <p:nvSpPr>
          <p:cNvPr id="25" name="矩形 24"/>
          <p:cNvSpPr/>
          <p:nvPr/>
        </p:nvSpPr>
        <p:spPr>
          <a:xfrm>
            <a:off x="97150" y="4844904"/>
            <a:ext cx="1452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800" b="0" dirty="0" smtClean="0">
                <a:solidFill>
                  <a:prstClr val="black"/>
                </a:solidFill>
                <a:latin typeface="Calibri" panose="020F0502020204030204"/>
              </a:rPr>
              <a:t>Train </a:t>
            </a:r>
            <a:r>
              <a:rPr lang="en-US" altLang="zh-CN" sz="1800" b="0" dirty="0">
                <a:solidFill>
                  <a:prstClr val="black"/>
                </a:solidFill>
                <a:latin typeface="Calibri" panose="020F0502020204030204"/>
              </a:rPr>
              <a:t>spacing </a:t>
            </a:r>
            <a:endParaRPr lang="zh-CN" altLang="en-US" sz="1800" b="0" dirty="0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矩形 25"/>
              <p:cNvSpPr/>
              <p:nvPr/>
            </p:nvSpPr>
            <p:spPr>
              <a:xfrm>
                <a:off x="1516923" y="4913219"/>
                <a:ext cx="1034129" cy="3919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sz="1800" b="0" i="1" smtClean="0">
                            <a:solidFill>
                              <a:prstClr val="black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zh-CN" altLang="en-US" sz="18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sz="1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altLang="zh-CN" sz="1800" b="0" dirty="0" smtClean="0">
                    <a:solidFill>
                      <a:prstClr val="black"/>
                    </a:solidFill>
                    <a:latin typeface="Calibri" panose="020F0502020204030204"/>
                  </a:rPr>
                  <a:t>= 22.1 </a:t>
                </a:r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26" name="矩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923" y="4913219"/>
                <a:ext cx="1034129" cy="391902"/>
              </a:xfrm>
              <a:prstGeom prst="rect">
                <a:avLst/>
              </a:prstGeom>
              <a:blipFill>
                <a:blip r:embed="rId9"/>
                <a:stretch>
                  <a:fillRect t="-7813" r="-4142" b="-203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图片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39837" y="4985533"/>
            <a:ext cx="429217" cy="340280"/>
          </a:xfrm>
          <a:prstGeom prst="rect">
            <a:avLst/>
          </a:prstGeom>
        </p:spPr>
      </p:pic>
      <p:cxnSp>
        <p:nvCxnSpPr>
          <p:cNvPr id="28" name="直接连接符 27"/>
          <p:cNvCxnSpPr/>
          <p:nvPr/>
        </p:nvCxnSpPr>
        <p:spPr>
          <a:xfrm flipH="1">
            <a:off x="7068805" y="3140965"/>
            <a:ext cx="587776" cy="6213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7930899" y="3140965"/>
            <a:ext cx="632983" cy="6329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7068805" y="3773948"/>
            <a:ext cx="0" cy="5796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7220227" y="3769419"/>
            <a:ext cx="0" cy="5796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7361249" y="3773948"/>
            <a:ext cx="0" cy="5796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7513648" y="3762289"/>
            <a:ext cx="0" cy="5796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7671635" y="3784658"/>
            <a:ext cx="0" cy="5796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7816343" y="3784658"/>
            <a:ext cx="0" cy="5796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/>
        </p:nvCxnSpPr>
        <p:spPr>
          <a:xfrm>
            <a:off x="8563882" y="3784658"/>
            <a:ext cx="0" cy="5796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8403336" y="3762289"/>
            <a:ext cx="0" cy="57968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直接连接符 37"/>
          <p:cNvCxnSpPr/>
          <p:nvPr/>
        </p:nvCxnSpPr>
        <p:spPr>
          <a:xfrm>
            <a:off x="7068805" y="4353632"/>
            <a:ext cx="149507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>
            <a:off x="7361249" y="4349103"/>
            <a:ext cx="0" cy="2927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>
            <a:off x="7513648" y="4341973"/>
            <a:ext cx="0" cy="2927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>
            <a:off x="7361249" y="4569466"/>
            <a:ext cx="1523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矩形 41"/>
              <p:cNvSpPr/>
              <p:nvPr/>
            </p:nvSpPr>
            <p:spPr>
              <a:xfrm>
                <a:off x="7204628" y="4663724"/>
                <a:ext cx="46564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2" name="矩形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4628" y="4663724"/>
                <a:ext cx="46564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文本框 42"/>
          <p:cNvSpPr txBox="1"/>
          <p:nvPr/>
        </p:nvSpPr>
        <p:spPr>
          <a:xfrm>
            <a:off x="111411" y="5141147"/>
            <a:ext cx="17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800" b="0" dirty="0" smtClean="0">
                <a:solidFill>
                  <a:prstClr val="black"/>
                </a:solidFill>
                <a:latin typeface="Calibri" panose="020F0502020204030204"/>
              </a:rPr>
              <a:t>Bunch spacing</a:t>
            </a:r>
            <a:r>
              <a:rPr lang="zh-CN" altLang="en-US" sz="1800" b="0" dirty="0" smtClean="0">
                <a:solidFill>
                  <a:prstClr val="black"/>
                </a:solidFill>
                <a:latin typeface="Calibri" panose="020F0502020204030204"/>
              </a:rPr>
              <a:t>：</a:t>
            </a:r>
            <a:endParaRPr lang="zh-CN" altLang="en-US" sz="1800" b="0" dirty="0">
              <a:solidFill>
                <a:prstClr val="black"/>
              </a:solidFill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矩形 43"/>
              <p:cNvSpPr/>
              <p:nvPr/>
            </p:nvSpPr>
            <p:spPr>
              <a:xfrm>
                <a:off x="1607333" y="5204585"/>
                <a:ext cx="51656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zh-CN" altLang="en-US" sz="1800" b="0" i="1">
                            <a:solidFill>
                              <a:prstClr val="black"/>
                            </a:solidFill>
                            <a:latin typeface="Cambria Math" charset="0"/>
                          </a:rPr>
                        </m:ctrlPr>
                      </m:sSubPr>
                      <m:e>
                        <m:r>
                          <a:rPr lang="zh-CN" altLang="en-US" sz="18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zh-CN" altLang="en-US" sz="18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altLang="zh-CN" sz="1800" b="0" dirty="0" smtClean="0">
                    <a:solidFill>
                      <a:prstClr val="black"/>
                    </a:solidFill>
                    <a:latin typeface="Calibri" panose="020F0502020204030204"/>
                  </a:rPr>
                  <a:t>=12.1ns(Z), 33.3ns(W), 123.3ns(H-HL), 185ns(H-LP)</a:t>
                </a:r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4" name="矩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333" y="5204585"/>
                <a:ext cx="5165645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10000" r="-354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矩形 44"/>
              <p:cNvSpPr/>
              <p:nvPr/>
            </p:nvSpPr>
            <p:spPr>
              <a:xfrm>
                <a:off x="188620" y="2067139"/>
                <a:ext cx="495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zh-CN" altLang="en-US" sz="1800" b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5" name="矩形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20" y="2067139"/>
                <a:ext cx="49513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矩形 45"/>
              <p:cNvSpPr/>
              <p:nvPr/>
            </p:nvSpPr>
            <p:spPr>
              <a:xfrm>
                <a:off x="2750910" y="2055626"/>
                <a:ext cx="495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zh-CN" altLang="en-US" sz="1800" b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6" name="矩形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910" y="2055626"/>
                <a:ext cx="49513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矩形 46"/>
              <p:cNvSpPr/>
              <p:nvPr/>
            </p:nvSpPr>
            <p:spPr>
              <a:xfrm>
                <a:off x="7593027" y="2067333"/>
                <a:ext cx="495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zh-CN" altLang="en-US" sz="1800" b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7" name="矩形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3027" y="2067333"/>
                <a:ext cx="49513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矩形 47"/>
              <p:cNvSpPr/>
              <p:nvPr/>
            </p:nvSpPr>
            <p:spPr>
              <a:xfrm>
                <a:off x="5255888" y="2067139"/>
                <a:ext cx="4951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zh-CN" altLang="en-US" sz="1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zh-CN" altLang="en-US" sz="1800" b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1800" b="0" dirty="0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mc:Choice>
        <mc:Fallback xmlns="">
          <p:sp>
            <p:nvSpPr>
              <p:cNvPr id="48" name="矩形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888" y="2067139"/>
                <a:ext cx="495136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标题 1"/>
          <p:cNvSpPr>
            <a:spLocks noGrp="1"/>
          </p:cNvSpPr>
          <p:nvPr>
            <p:ph type="title"/>
          </p:nvPr>
        </p:nvSpPr>
        <p:spPr>
          <a:xfrm>
            <a:off x="481653" y="440366"/>
            <a:ext cx="7886700" cy="994172"/>
          </a:xfrm>
        </p:spPr>
        <p:txBody>
          <a:bodyPr/>
          <a:lstStyle/>
          <a:p>
            <a:r>
              <a:rPr lang="en-US" altLang="zh-CN" dirty="0" smtClean="0"/>
              <a:t>Time Structure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92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459002"/>
              </p:ext>
            </p:extLst>
          </p:nvPr>
        </p:nvGraphicFramePr>
        <p:xfrm>
          <a:off x="360598" y="552506"/>
          <a:ext cx="8208912" cy="6074934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New-61km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3.91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0.78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67.6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21.3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solidFill>
                          <a:srgbClr val="C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3.25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0.43/0.00105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6.28/0.04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51.7/0.2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9.7/0.088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9.4/0.089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0.074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6.99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2.19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宋体"/>
                          <a:cs typeface="Times New Roman"/>
                        </a:rPr>
                        <a:t>3.9</a:t>
                      </a:r>
                      <a:endParaRPr lang="zh-CN" sz="1200" b="1" kern="100" dirty="0">
                        <a:solidFill>
                          <a:srgbClr val="C00000"/>
                        </a:solidFill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0.31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0.66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2.02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4.48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251460" y="188640"/>
            <a:ext cx="8713028" cy="432048"/>
          </a:xfrm>
        </p:spPr>
        <p:txBody>
          <a:bodyPr>
            <a:noAutofit/>
          </a:bodyPr>
          <a:lstStyle/>
          <a:p>
            <a:r>
              <a:rPr lang="en-US" altLang="zh-CN" sz="3200" b="1" dirty="0"/>
              <a:t>P</a:t>
            </a:r>
            <a:r>
              <a:rPr lang="en-US" altLang="zh-CN" sz="3200" b="1" dirty="0" smtClean="0"/>
              <a:t>arameter for CEPC sing </a:t>
            </a:r>
            <a:r>
              <a:rPr lang="en-US" altLang="zh-CN" sz="3200" b="1" dirty="0" err="1" smtClean="0"/>
              <a:t>ring&amp;partial</a:t>
            </a:r>
            <a:r>
              <a:rPr lang="en-US" altLang="zh-CN" sz="3200" b="1" dirty="0" smtClean="0"/>
              <a:t> double ring</a:t>
            </a:r>
            <a:r>
              <a:rPr lang="zh-CN" altLang="en-US" sz="1800" b="1" i="1" dirty="0" smtClean="0"/>
              <a:t>（</a:t>
            </a:r>
            <a:r>
              <a:rPr lang="en-US" altLang="zh-CN" sz="1800" b="1" i="1" dirty="0" smtClean="0"/>
              <a:t>wangdou20160918</a:t>
            </a:r>
            <a:r>
              <a:rPr lang="zh-CN" altLang="en-US" sz="1800" b="1" i="1" dirty="0" smtClean="0"/>
              <a:t>）</a:t>
            </a:r>
            <a:endParaRPr lang="zh-CN" altLang="en-US" sz="1800" b="1" i="1" dirty="0"/>
          </a:p>
        </p:txBody>
      </p:sp>
    </p:spTree>
    <p:extLst>
      <p:ext uri="{BB962C8B-B14F-4D97-AF65-F5344CB8AC3E}">
        <p14:creationId xmlns:p14="http://schemas.microsoft.com/office/powerpoint/2010/main" val="20893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55762" y="253998"/>
            <a:ext cx="55901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Longitudinal Dynamics</a:t>
            </a:r>
            <a:endParaRPr lang="zh-CN" altLang="en-US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/>
              <p:cNvSpPr/>
              <p:nvPr/>
            </p:nvSpPr>
            <p:spPr>
              <a:xfrm>
                <a:off x="1000806" y="5392796"/>
                <a:ext cx="6014457" cy="6656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zh-CN" altLang="en-US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  <m: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zh-CN" alt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𝑟𝑓</m:t>
                              </m:r>
                            </m:sub>
                          </m:sSub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cos</m:t>
                      </m:r>
                      <m:sSub>
                        <m:sSub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sin</m:t>
                      </m:r>
                      <m:sSub>
                        <m:sSub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zh-CN" altLang="en-US" i="0">
                          <a:latin typeface="Cambria Math" panose="02040503050406030204" pitchFamily="18" charset="0"/>
                        </a:rPr>
                        <m:t>]=0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806" y="5392796"/>
                <a:ext cx="6014457" cy="66563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155762" y="1124465"/>
            <a:ext cx="235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Synchronous particles: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2972431" y="997635"/>
                <a:ext cx="2071208" cy="6229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𝑟𝑓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sin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2431" y="997635"/>
                <a:ext cx="2071208" cy="6229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155762" y="1902599"/>
            <a:ext cx="2816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Non-synchronous particles: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2972431" y="1775769"/>
                <a:ext cx="2027413" cy="6229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𝑟𝑓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sin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2431" y="1775769"/>
                <a:ext cx="2027413" cy="6229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矩形 9"/>
          <p:cNvSpPr/>
          <p:nvPr/>
        </p:nvSpPr>
        <p:spPr>
          <a:xfrm>
            <a:off x="142008" y="2791481"/>
            <a:ext cx="37166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The longitudinal oscillation </a:t>
            </a:r>
            <a:r>
              <a:rPr lang="en-US" altLang="zh-CN" dirty="0" smtClean="0"/>
              <a:t>equation: </a:t>
            </a:r>
            <a:endParaRPr lang="zh-CN" altLang="en-US" dirty="0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758011"/>
              </p:ext>
            </p:extLst>
          </p:nvPr>
        </p:nvGraphicFramePr>
        <p:xfrm>
          <a:off x="3986137" y="2779480"/>
          <a:ext cx="3320770" cy="762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Equation" r:id="rId6" imgW="1993680" imgH="457200" progId="Equation.DSMT4">
                  <p:embed/>
                </p:oleObj>
              </mc:Choice>
              <mc:Fallback>
                <p:oleObj name="Equation" r:id="rId6" imgW="199368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137" y="2779480"/>
                        <a:ext cx="3320770" cy="7626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162668"/>
              </p:ext>
            </p:extLst>
          </p:nvPr>
        </p:nvGraphicFramePr>
        <p:xfrm>
          <a:off x="1236010" y="4256539"/>
          <a:ext cx="5288021" cy="716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Equation" r:id="rId8" imgW="3302000" imgH="444500" progId="Equation.DSMT4">
                  <p:embed/>
                </p:oleObj>
              </mc:Choice>
              <mc:Fallback>
                <p:oleObj name="Equation" r:id="rId8" imgW="3302000" imgH="4445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010" y="4256539"/>
                        <a:ext cx="5288021" cy="7162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矩形 21"/>
          <p:cNvSpPr/>
          <p:nvPr/>
        </p:nvSpPr>
        <p:spPr>
          <a:xfrm>
            <a:off x="319556" y="3913473"/>
            <a:ext cx="27199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latin typeface="Tahoma" panose="020B0604030504040204" pitchFamily="34" charset="0"/>
              </a:rPr>
              <a:t>ith</a:t>
            </a:r>
            <a:r>
              <a:rPr lang="en-US" altLang="zh-CN" dirty="0" smtClean="0">
                <a:latin typeface="Tahoma" panose="020B0604030504040204" pitchFamily="34" charset="0"/>
              </a:rPr>
              <a:t> particle </a:t>
            </a:r>
            <a:r>
              <a:rPr lang="en-US" altLang="zh-CN" dirty="0" err="1" smtClean="0">
                <a:latin typeface="Tahoma" panose="020B0604030504040204" pitchFamily="34" charset="0"/>
              </a:rPr>
              <a:t>Hamitonian</a:t>
            </a:r>
            <a:r>
              <a:rPr lang="zh-CN" altLang="en-US" dirty="0" smtClean="0">
                <a:latin typeface="Tahoma" panose="020B0604030504040204" pitchFamily="34" charset="0"/>
              </a:rPr>
              <a:t>：</a:t>
            </a:r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319556" y="5035465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latin typeface="LMSans9-Regular-Identity-H"/>
              </a:rPr>
              <a:t>The </a:t>
            </a:r>
            <a:r>
              <a:rPr lang="en-US" altLang="zh-CN" dirty="0" err="1" smtClean="0">
                <a:latin typeface="LMSans9-Regular-Identity-H"/>
              </a:rPr>
              <a:t>separatrix</a:t>
            </a:r>
            <a:r>
              <a:rPr lang="zh-CN" altLang="en-US" dirty="0" smtClean="0">
                <a:latin typeface="LMSans9-Regular-Identity-H"/>
              </a:rPr>
              <a:t>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0354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6277" y="151798"/>
            <a:ext cx="1804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RF bucket 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：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2906" y="906876"/>
            <a:ext cx="3394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APDR Higgs low power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：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50" y="3992728"/>
            <a:ext cx="3549342" cy="24701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629" y="1558137"/>
            <a:ext cx="3585767" cy="2331661"/>
          </a:xfrm>
          <a:prstGeom prst="rect">
            <a:avLst/>
          </a:prstGeom>
        </p:spPr>
      </p:pic>
      <p:cxnSp>
        <p:nvCxnSpPr>
          <p:cNvPr id="8" name="直接连接符 6"/>
          <p:cNvCxnSpPr/>
          <p:nvPr/>
        </p:nvCxnSpPr>
        <p:spPr>
          <a:xfrm>
            <a:off x="2177477" y="1340968"/>
            <a:ext cx="0" cy="5121910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7"/>
          <p:cNvCxnSpPr/>
          <p:nvPr/>
        </p:nvCxnSpPr>
        <p:spPr>
          <a:xfrm>
            <a:off x="2622283" y="1328843"/>
            <a:ext cx="0" cy="5121910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1795855" y="6472886"/>
                <a:ext cx="21693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charset="0"/>
                        </a:rPr>
                        <m:t>5</m:t>
                      </m:r>
                      <m:r>
                        <a:rPr lang="en-US" altLang="zh-CN" b="0" i="1" smtClean="0">
                          <a:latin typeface="Cambria Math" charset="0"/>
                        </a:rPr>
                        <m:t>7.5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°&lt;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altLang="zh-CN" b="0" i="1" smtClean="0">
                          <a:latin typeface="Cambria Math" charset="0"/>
                          <a:ea typeface="Cambria Math" panose="02040503050406030204" pitchFamily="18" charset="0"/>
                        </a:rPr>
                        <m:t>156.3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855" y="6472886"/>
                <a:ext cx="2169312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661" y="3992728"/>
            <a:ext cx="3694563" cy="257121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661" y="1598713"/>
            <a:ext cx="3682082" cy="2250508"/>
          </a:xfrm>
          <a:prstGeom prst="rect">
            <a:avLst/>
          </a:prstGeom>
        </p:spPr>
      </p:pic>
      <p:cxnSp>
        <p:nvCxnSpPr>
          <p:cNvPr id="14" name="直接连接符 6"/>
          <p:cNvCxnSpPr/>
          <p:nvPr/>
        </p:nvCxnSpPr>
        <p:spPr>
          <a:xfrm>
            <a:off x="6581753" y="1264176"/>
            <a:ext cx="0" cy="5356235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连接符 7"/>
          <p:cNvCxnSpPr/>
          <p:nvPr/>
        </p:nvCxnSpPr>
        <p:spPr>
          <a:xfrm>
            <a:off x="7111339" y="1264176"/>
            <a:ext cx="0" cy="5356235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4852710" y="993541"/>
            <a:ext cx="3219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APDR Higgs high </a:t>
            </a:r>
            <a:r>
              <a:rPr lang="en-US" altLang="zh-CN" sz="2400" b="1" dirty="0" err="1" smtClean="0">
                <a:solidFill>
                  <a:srgbClr val="C00000"/>
                </a:solidFill>
              </a:rPr>
              <a:t>lumi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：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5359643" y="6519052"/>
                <a:ext cx="220611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8.3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°&lt;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&lt;154.7°</m:t>
                      </m:r>
                    </m:oMath>
                  </m:oMathPara>
                </a14:m>
                <a:endParaRPr lang="en-US" altLang="zh-CN" b="0" dirty="0" smtClean="0">
                  <a:ea typeface="Cambria Math" panose="02040503050406030204" pitchFamily="18" charset="0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9643" y="6519052"/>
                <a:ext cx="2206117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168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713" y="1069107"/>
            <a:ext cx="3602303" cy="234853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16277" y="292131"/>
            <a:ext cx="1334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APDR W: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83" y="3835864"/>
            <a:ext cx="3750074" cy="2609849"/>
          </a:xfrm>
          <a:prstGeom prst="rect">
            <a:avLst/>
          </a:prstGeom>
        </p:spPr>
      </p:pic>
      <p:cxnSp>
        <p:nvCxnSpPr>
          <p:cNvPr id="8" name="直接连接符 6"/>
          <p:cNvCxnSpPr/>
          <p:nvPr/>
        </p:nvCxnSpPr>
        <p:spPr>
          <a:xfrm>
            <a:off x="2067286" y="1132289"/>
            <a:ext cx="0" cy="5000298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7"/>
          <p:cNvCxnSpPr/>
          <p:nvPr/>
        </p:nvCxnSpPr>
        <p:spPr>
          <a:xfrm>
            <a:off x="2630237" y="1132289"/>
            <a:ext cx="0" cy="5000298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244" y="1069107"/>
            <a:ext cx="3834975" cy="2343958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600" y="3876508"/>
            <a:ext cx="3806619" cy="2528559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>
            <a:off x="6272512" y="939114"/>
            <a:ext cx="0" cy="5176897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7104532" y="939114"/>
            <a:ext cx="0" cy="5176897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4840677" y="292130"/>
            <a:ext cx="1202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APDR Z: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/>
              <p:cNvSpPr txBox="1"/>
              <p:nvPr/>
            </p:nvSpPr>
            <p:spPr>
              <a:xfrm>
                <a:off x="1450297" y="6405067"/>
                <a:ext cx="209236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b="0" dirty="0" smtClean="0">
                    <a:ea typeface="Cambria Math" panose="02040503050406030204" pitchFamily="18" charset="0"/>
                  </a:rPr>
                  <a:t>51.6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°&lt;</m:t>
                    </m:r>
                    <m:r>
                      <a:rPr lang="zh-CN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&lt;169.1°</m:t>
                    </m:r>
                  </m:oMath>
                </a14:m>
                <a:endParaRPr lang="en-US" altLang="zh-CN" b="0" dirty="0" smtClean="0">
                  <a:ea typeface="Cambria Math" panose="02040503050406030204" pitchFamily="18" charset="0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16" name="文本框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297" y="6405067"/>
                <a:ext cx="2092368" cy="646331"/>
              </a:xfrm>
              <a:prstGeom prst="rect">
                <a:avLst/>
              </a:prstGeom>
              <a:blipFill rotWithShape="0">
                <a:blip r:embed="rId6"/>
                <a:stretch>
                  <a:fillRect l="-2624" t="-566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5389058" y="6405066"/>
                <a:ext cx="223413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33.7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°&lt;</m:t>
                      </m:r>
                      <m:r>
                        <a:rPr lang="zh-CN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&lt;209.5°</m:t>
                      </m:r>
                    </m:oMath>
                  </m:oMathPara>
                </a14:m>
                <a:endParaRPr lang="en-US" altLang="zh-CN" b="0" dirty="0" smtClean="0">
                  <a:ea typeface="Cambria Math" panose="02040503050406030204" pitchFamily="18" charset="0"/>
                </a:endParaRPr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9058" y="6405066"/>
                <a:ext cx="2234138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306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781" y="1229370"/>
            <a:ext cx="3716731" cy="242944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22" y="1307689"/>
            <a:ext cx="3442865" cy="2250431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16277" y="292131"/>
            <a:ext cx="1308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BEPCII</a:t>
            </a:r>
            <a:r>
              <a:rPr lang="zh-CN" altLang="en-US" sz="2400" b="1" dirty="0" smtClean="0">
                <a:solidFill>
                  <a:srgbClr val="C00000"/>
                </a:solidFill>
              </a:rPr>
              <a:t>：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38149" y="753796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Collider :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43562" y="749883"/>
            <a:ext cx="1292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>
                <a:solidFill>
                  <a:srgbClr val="C00000"/>
                </a:solidFill>
              </a:rPr>
              <a:t>SR light :</a:t>
            </a:r>
            <a:endParaRPr lang="zh-CN" altLang="en-US" sz="2400" b="1" dirty="0">
              <a:solidFill>
                <a:srgbClr val="C0000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5" y="3711697"/>
            <a:ext cx="3589951" cy="2346572"/>
          </a:xfrm>
          <a:prstGeom prst="rect">
            <a:avLst/>
          </a:prstGeom>
        </p:spPr>
      </p:pic>
      <p:cxnSp>
        <p:nvCxnSpPr>
          <p:cNvPr id="9" name="直接连接符 6"/>
          <p:cNvCxnSpPr/>
          <p:nvPr/>
        </p:nvCxnSpPr>
        <p:spPr>
          <a:xfrm>
            <a:off x="1881933" y="1158663"/>
            <a:ext cx="0" cy="5000298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连接符 7"/>
          <p:cNvCxnSpPr/>
          <p:nvPr/>
        </p:nvCxnSpPr>
        <p:spPr>
          <a:xfrm>
            <a:off x="3235716" y="1211548"/>
            <a:ext cx="0" cy="5000298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781" y="3658812"/>
            <a:ext cx="3705598" cy="2422165"/>
          </a:xfrm>
          <a:prstGeom prst="rect">
            <a:avLst/>
          </a:prstGeom>
        </p:spPr>
      </p:pic>
      <p:cxnSp>
        <p:nvCxnSpPr>
          <p:cNvPr id="14" name="直接连接符 6"/>
          <p:cNvCxnSpPr/>
          <p:nvPr/>
        </p:nvCxnSpPr>
        <p:spPr>
          <a:xfrm>
            <a:off x="6074989" y="1005086"/>
            <a:ext cx="0" cy="5000298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连接符 7"/>
          <p:cNvCxnSpPr/>
          <p:nvPr/>
        </p:nvCxnSpPr>
        <p:spPr>
          <a:xfrm>
            <a:off x="7280491" y="1080679"/>
            <a:ext cx="0" cy="5000298"/>
          </a:xfrm>
          <a:prstGeom prst="line">
            <a:avLst/>
          </a:prstGeom>
          <a:ln>
            <a:solidFill>
              <a:srgbClr val="C00000"/>
            </a:solidFill>
            <a:prstDash val="lg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2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243336"/>
                  </p:ext>
                </p:extLst>
              </p:nvPr>
            </p:nvGraphicFramePr>
            <p:xfrm>
              <a:off x="96864" y="341045"/>
              <a:ext cx="8942634" cy="49345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38279"/>
                    <a:gridCol w="1253400"/>
                    <a:gridCol w="1192591"/>
                    <a:gridCol w="1275008"/>
                    <a:gridCol w="1128318"/>
                    <a:gridCol w="1277519"/>
                    <a:gridCol w="1277519"/>
                  </a:tblGrid>
                  <a:tr h="444395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CEPC APDR 8DR</a:t>
                          </a:r>
                          <a:r>
                            <a:rPr lang="zh-CN" altLang="en-US" sz="1400" b="0" dirty="0" smtClean="0">
                              <a:latin typeface="+mn-lt"/>
                              <a:ea typeface="+mn-ea"/>
                            </a:rPr>
                            <a:t>（</a:t>
                          </a:r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20160918</a:t>
                          </a:r>
                          <a:r>
                            <a:rPr lang="zh-CN" altLang="en-US" sz="1400" b="0" dirty="0" smtClean="0">
                              <a:latin typeface="+mn-lt"/>
                              <a:ea typeface="+mn-ea"/>
                            </a:rPr>
                            <a:t>）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BEPCII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</a:tr>
                  <a:tr h="465101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Higgs-LP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Higgs-HL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W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Z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Collider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SR Light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444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Energy</a:t>
                          </a:r>
                          <a:r>
                            <a:rPr lang="zh-CN" altLang="en-US" sz="1400" b="0" dirty="0" smtClean="0">
                              <a:latin typeface="+mn-lt"/>
                              <a:ea typeface="+mn-ea"/>
                            </a:rPr>
                            <a:t>（</a:t>
                          </a:r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GeV</a:t>
                          </a:r>
                          <a:r>
                            <a:rPr lang="zh-CN" altLang="en-US" sz="1400" b="0" dirty="0" smtClean="0">
                              <a:latin typeface="+mn-lt"/>
                              <a:ea typeface="+mn-ea"/>
                            </a:rPr>
                            <a:t>）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120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120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80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45.5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1.89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2.5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4443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400" b="0" i="1" smtClean="0">
                                      <a:latin typeface="Cambria Math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b="0" i="1" smtClean="0">
                                      <a:latin typeface="Cambria Math" charset="0"/>
                                      <a:ea typeface="+mn-ea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zh-CN" sz="1400" b="0" i="1" smtClean="0">
                                      <a:latin typeface="Cambria Math" charset="0"/>
                                      <a:ea typeface="+mn-ea"/>
                                    </a:rPr>
                                    <m:t>𝑟𝑓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(GV)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3.51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3.48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0.75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0.11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1.5MV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1.5MW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44439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zh-CN" sz="1400" b="0" i="1" smtClean="0">
                                      <a:latin typeface="Cambria Math" charset="0"/>
                                      <a:ea typeface="+mn-ea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400" b="0" i="1" smtClean="0">
                                      <a:latin typeface="Cambria Math" charset="0"/>
                                      <a:ea typeface="+mn-ea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altLang="zh-CN" sz="1400" b="0" i="1" smtClean="0">
                                      <a:latin typeface="Cambria Math" charset="0"/>
                                      <a:ea typeface="+mn-ea"/>
                                    </a:rPr>
                                    <m:t>𝑠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(</a:t>
                          </a:r>
                          <a:r>
                            <a:rPr lang="en-US" altLang="zh-CN" sz="1400" b="0" dirty="0" err="1" smtClean="0">
                              <a:latin typeface="+mn-lt"/>
                              <a:ea typeface="+mn-ea"/>
                            </a:rPr>
                            <a:t>deg</a:t>
                          </a:r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122.5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121.7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128.4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146.3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174.8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165.1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5764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Voltage Decrease%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4.5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0.065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5764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Phase Shift</a:t>
                          </a:r>
                        </a:p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(</a:t>
                          </a:r>
                          <a:r>
                            <a:rPr lang="en-US" altLang="zh-CN" sz="1400" b="0" dirty="0" err="1" smtClean="0">
                              <a:latin typeface="+mn-lt"/>
                              <a:ea typeface="+mn-ea"/>
                            </a:rPr>
                            <a:t>deg</a:t>
                          </a:r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3.2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4.8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16.7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24.6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0.23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0.063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5764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RF bucket</a:t>
                          </a:r>
                        </a:p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(</a:t>
                          </a:r>
                          <a:r>
                            <a:rPr lang="en-US" altLang="zh-CN" sz="1400" b="0" dirty="0" err="1" smtClean="0">
                              <a:latin typeface="+mn-lt"/>
                              <a:ea typeface="+mn-ea"/>
                            </a:rPr>
                            <a:t>deg</a:t>
                          </a:r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57.5-156.3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58.3-154.7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51.6-169.1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33.7-209.5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5.2-301.8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14.9-261.8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444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Bucket</a:t>
                          </a:r>
                          <a:r>
                            <a:rPr lang="en-US" altLang="zh-CN" sz="1400" b="0" baseline="0" dirty="0" smtClean="0">
                              <a:latin typeface="+mn-lt"/>
                              <a:ea typeface="+mn-ea"/>
                            </a:rPr>
                            <a:t> area A</a:t>
                          </a:r>
                        </a:p>
                        <a:p>
                          <a:pPr algn="ctr"/>
                          <a:r>
                            <a:rPr lang="en-US" altLang="zh-CN" sz="1400" b="0" baseline="0" dirty="0" smtClean="0">
                              <a:latin typeface="+mn-lt"/>
                              <a:ea typeface="+mn-ea"/>
                            </a:rPr>
                            <a:t>(</a:t>
                          </a:r>
                          <a:r>
                            <a:rPr lang="en-US" altLang="zh-CN" sz="1400" b="0" baseline="0" dirty="0" err="1" smtClean="0">
                              <a:latin typeface="+mn-lt"/>
                              <a:ea typeface="+mn-ea"/>
                            </a:rPr>
                            <a:t>MeVrad</a:t>
                          </a:r>
                          <a:r>
                            <a:rPr lang="en-US" altLang="zh-CN" sz="1400" b="0" baseline="0" dirty="0" smtClean="0">
                              <a:latin typeface="+mn-lt"/>
                              <a:ea typeface="+mn-ea"/>
                            </a:rPr>
                            <a:t>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宋体" panose="02010600030101010101" pitchFamily="2" charset="-122"/>
                            </a:rPr>
                            <a:t>0.27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宋体" panose="02010600030101010101" pitchFamily="2" charset="-122"/>
                            </a:rPr>
                            <a:t>0.25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宋体" panose="02010600030101010101" pitchFamily="2" charset="-122"/>
                            </a:rPr>
                            <a:t>0.14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宋体" panose="02010600030101010101" pitchFamily="2" charset="-122"/>
                            </a:rPr>
                            <a:t>0.07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4.20E-03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3.00E-03</a:t>
                          </a:r>
                        </a:p>
                      </a:txBody>
                      <a:tcPr marL="9525" marR="9525" marT="9525" marB="0" anchor="ctr"/>
                    </a:tc>
                  </a:tr>
                  <a:tr h="444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A(eVs)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2.90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2.69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0.57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0.06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7.44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6.05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</a:endParaRPr>
                        </a:p>
                      </a:txBody>
                      <a:tcPr marL="9525" marR="9525" marT="9525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243336"/>
                  </p:ext>
                </p:extLst>
              </p:nvPr>
            </p:nvGraphicFramePr>
            <p:xfrm>
              <a:off x="96864" y="341045"/>
              <a:ext cx="8942634" cy="49345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38279"/>
                    <a:gridCol w="1253400"/>
                    <a:gridCol w="1192591"/>
                    <a:gridCol w="1275008"/>
                    <a:gridCol w="1128318"/>
                    <a:gridCol w="1277519"/>
                    <a:gridCol w="1277519"/>
                  </a:tblGrid>
                  <a:tr h="444395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CEPC APDR 8DR</a:t>
                          </a:r>
                          <a:r>
                            <a:rPr lang="zh-CN" altLang="en-US" sz="1400" b="0" dirty="0" smtClean="0">
                              <a:latin typeface="+mn-lt"/>
                              <a:ea typeface="+mn-ea"/>
                            </a:rPr>
                            <a:t>（</a:t>
                          </a:r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20160918</a:t>
                          </a:r>
                          <a:r>
                            <a:rPr lang="zh-CN" altLang="en-US" sz="1400" b="0" dirty="0" smtClean="0">
                              <a:latin typeface="+mn-lt"/>
                              <a:ea typeface="+mn-ea"/>
                            </a:rPr>
                            <a:t>）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BEPCII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</a:tr>
                  <a:tr h="465101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Higgs-LP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Higgs-HL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W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Z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Collider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SR Light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444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Energy</a:t>
                          </a:r>
                          <a:r>
                            <a:rPr lang="zh-CN" altLang="en-US" sz="1400" b="0" dirty="0" smtClean="0">
                              <a:latin typeface="+mn-lt"/>
                              <a:ea typeface="+mn-ea"/>
                            </a:rPr>
                            <a:t>（</a:t>
                          </a:r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GeV</a:t>
                          </a:r>
                          <a:r>
                            <a:rPr lang="zh-CN" altLang="en-US" sz="1400" b="0" dirty="0" smtClean="0">
                              <a:latin typeface="+mn-lt"/>
                              <a:ea typeface="+mn-ea"/>
                            </a:rPr>
                            <a:t>）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120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120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80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45.5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1.89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2.5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444395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395" t="-306849" r="-482213" b="-70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3.51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3.48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0.75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0.11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1.5MV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1.5MW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444395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blipFill rotWithShape="0">
                          <a:blip r:embed="rId3"/>
                          <a:stretch>
                            <a:fillRect l="-395" t="-406849" r="-482213" b="-6082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122.5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121.7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128.4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146.3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174.8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165.1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5764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Voltage Decrease%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4.5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0.065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5764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Phase Shift</a:t>
                          </a:r>
                        </a:p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(</a:t>
                          </a:r>
                          <a:r>
                            <a:rPr lang="en-US" altLang="zh-CN" sz="1400" b="0" dirty="0" err="1" smtClean="0">
                              <a:latin typeface="+mn-lt"/>
                              <a:ea typeface="+mn-ea"/>
                            </a:rPr>
                            <a:t>deg</a:t>
                          </a:r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3.2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4.8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16.7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24.6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0.23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0.063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57644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RF bucket</a:t>
                          </a:r>
                        </a:p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(</a:t>
                          </a:r>
                          <a:r>
                            <a:rPr lang="en-US" altLang="zh-CN" sz="1400" b="0" dirty="0" err="1" smtClean="0">
                              <a:latin typeface="+mn-lt"/>
                              <a:ea typeface="+mn-ea"/>
                            </a:rPr>
                            <a:t>deg</a:t>
                          </a:r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57.5-156.3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58.3-154.7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51.6-169.1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33.7-209.5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5.2-301.8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14.9-261.8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</a:tr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Bucket</a:t>
                          </a:r>
                          <a:r>
                            <a:rPr lang="en-US" altLang="zh-CN" sz="1400" b="0" baseline="0" dirty="0" smtClean="0">
                              <a:latin typeface="+mn-lt"/>
                              <a:ea typeface="+mn-ea"/>
                            </a:rPr>
                            <a:t> area A</a:t>
                          </a:r>
                        </a:p>
                        <a:p>
                          <a:pPr algn="ctr"/>
                          <a:r>
                            <a:rPr lang="en-US" altLang="zh-CN" sz="1400" b="0" baseline="0" dirty="0" smtClean="0">
                              <a:latin typeface="+mn-lt"/>
                              <a:ea typeface="+mn-ea"/>
                            </a:rPr>
                            <a:t>(</a:t>
                          </a:r>
                          <a:r>
                            <a:rPr lang="en-US" altLang="zh-CN" sz="1400" b="0" baseline="0" dirty="0" err="1" smtClean="0">
                              <a:latin typeface="+mn-lt"/>
                              <a:ea typeface="+mn-ea"/>
                            </a:rPr>
                            <a:t>MeVrad</a:t>
                          </a:r>
                          <a:r>
                            <a:rPr lang="en-US" altLang="zh-CN" sz="1400" b="0" baseline="0" dirty="0" smtClean="0">
                              <a:latin typeface="+mn-lt"/>
                              <a:ea typeface="+mn-ea"/>
                            </a:rPr>
                            <a:t>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宋体" panose="02010600030101010101" pitchFamily="2" charset="-122"/>
                            </a:rPr>
                            <a:t>0.27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宋体" panose="02010600030101010101" pitchFamily="2" charset="-122"/>
                            </a:rPr>
                            <a:t>0.25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宋体" panose="02010600030101010101" pitchFamily="2" charset="-122"/>
                            </a:rPr>
                            <a:t>0.14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宋体" panose="02010600030101010101" pitchFamily="2" charset="-122"/>
                            </a:rPr>
                            <a:t>0.07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4.20E-03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3.00E-03</a:t>
                          </a:r>
                        </a:p>
                      </a:txBody>
                      <a:tcPr marL="9525" marR="9525" marT="9525" marB="0" anchor="ctr"/>
                    </a:tc>
                  </a:tr>
                  <a:tr h="44439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b="0" dirty="0" smtClean="0">
                              <a:latin typeface="+mn-lt"/>
                              <a:ea typeface="+mn-ea"/>
                            </a:rPr>
                            <a:t>A(eVs)</a:t>
                          </a:r>
                          <a:endParaRPr lang="zh-CN" altLang="en-US" sz="1400" b="0" dirty="0">
                            <a:latin typeface="+mn-lt"/>
                            <a:ea typeface="+mn-ea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2.90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2.69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0.57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altLang="zh-CN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0.06 </a:t>
                          </a: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7.44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</a:endParaRPr>
                        </a:p>
                      </a:txBody>
                      <a:tcPr marL="9525" marR="9525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+mn-ea"/>
                            </a:rPr>
                            <a:t>6.05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  <a:ea typeface="+mn-ea"/>
                          </a:endParaRPr>
                        </a:p>
                      </a:txBody>
                      <a:tcPr marL="9525" marR="9525" marT="9525" marB="0"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808727"/>
              </p:ext>
            </p:extLst>
          </p:nvPr>
        </p:nvGraphicFramePr>
        <p:xfrm>
          <a:off x="580860" y="5650434"/>
          <a:ext cx="2604952" cy="6825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4" imgW="1778000" imgH="469900" progId="Equation.DSMT4">
                  <p:embed/>
                </p:oleObj>
              </mc:Choice>
              <mc:Fallback>
                <p:oleObj name="Equation" r:id="rId4" imgW="1778000" imgH="4699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0" y="5650434"/>
                        <a:ext cx="2604952" cy="6825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3593606" y="5436521"/>
                <a:ext cx="666082" cy="4346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zh-CN" dirty="0" smtClean="0"/>
                  <a:t>(</a:t>
                </a:r>
                <a14:m>
                  <m:oMath xmlns:m="http://schemas.openxmlformats.org/officeDocument/2006/math">
                    <m:r>
                      <a:rPr kumimoji="1" lang="en-US" altLang="zh-CN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𝜙</m:t>
                    </m:r>
                    <m:r>
                      <a:rPr kumimoji="1" lang="en-US" altLang="zh-CN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 </m:t>
                    </m:r>
                    <m:f>
                      <m:fPr>
                        <m:ctrlPr>
                          <a:rPr kumimoji="1" lang="mr-IN" altLang="zh-CN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fPr>
                      <m:num>
                        <m:r>
                          <a:rPr kumimoji="1" lang="mr-IN" altLang="zh-CN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∆</m:t>
                        </m:r>
                        <m:r>
                          <a:rPr kumimoji="1" lang="en-US" altLang="zh-CN" b="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𝐸</m:t>
                        </m:r>
                      </m:num>
                      <m:den>
                        <m:sSub>
                          <m:sSubPr>
                            <m:ctrlPr>
                              <a:rPr kumimoji="1"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</m:ctrlPr>
                          </m:sSubPr>
                          <m:e>
                            <m:r>
                              <a:rPr kumimoji="1"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𝜔</m:t>
                            </m:r>
                          </m:e>
                          <m:sub>
                            <m:r>
                              <a:rPr kumimoji="1" lang="en-US" altLang="zh-CN" b="0" i="1" smtClean="0">
                                <a:latin typeface="Cambria Math" charset="0"/>
                                <a:ea typeface="Cambria Math" charset="0"/>
                                <a:cs typeface="Cambria Math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kumimoji="1" lang="en-US" altLang="zh-CN" dirty="0" smtClean="0"/>
                  <a:t>)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606" y="5436521"/>
                <a:ext cx="666082" cy="434606"/>
              </a:xfrm>
              <a:prstGeom prst="rect">
                <a:avLst/>
              </a:prstGeom>
              <a:blipFill rotWithShape="0">
                <a:blip r:embed="rId6"/>
                <a:stretch>
                  <a:fillRect l="-22018" t="-2817" r="-13761" b="-1126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直线箭头连接符 6"/>
          <p:cNvCxnSpPr>
            <a:stCxn id="5" idx="3"/>
          </p:cNvCxnSpPr>
          <p:nvPr/>
        </p:nvCxnSpPr>
        <p:spPr>
          <a:xfrm flipV="1">
            <a:off x="4259688" y="5650435"/>
            <a:ext cx="457199" cy="33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4875207" y="5511935"/>
                <a:ext cx="66608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zh-CN" dirty="0" smtClean="0"/>
                  <a:t>(t</a:t>
                </a:r>
                <a14:m>
                  <m:oMath xmlns:m="http://schemas.openxmlformats.org/officeDocument/2006/math">
                    <m:r>
                      <a:rPr kumimoji="1" lang="en-US" altLang="zh-CN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,</m:t>
                    </m:r>
                    <m:r>
                      <a:rPr kumimoji="1" lang="mr-IN" altLang="zh-CN" i="1">
                        <a:latin typeface="Cambria Math" charset="0"/>
                        <a:ea typeface="Cambria Math" charset="0"/>
                        <a:cs typeface="Cambria Math" charset="0"/>
                      </a:rPr>
                      <m:t>∆</m:t>
                    </m:r>
                    <m:r>
                      <a:rPr kumimoji="1" lang="en-US" altLang="zh-CN" i="1">
                        <a:latin typeface="Cambria Math" charset="0"/>
                        <a:ea typeface="Cambria Math" charset="0"/>
                        <a:cs typeface="Cambria Math" charset="0"/>
                      </a:rPr>
                      <m:t>𝐸</m:t>
                    </m:r>
                  </m:oMath>
                </a14:m>
                <a:r>
                  <a:rPr kumimoji="1" lang="en-US" altLang="zh-CN" dirty="0" smtClean="0"/>
                  <a:t>)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207" y="5511935"/>
                <a:ext cx="666082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2018" t="-28261" r="-11009" b="-5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4716887" y="5832800"/>
                <a:ext cx="3564566" cy="6619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𝑒𝑉𝑠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)=16[</m:t>
                      </m:r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𝑒𝑉𝐸</m:t>
                          </m:r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  <m:sSup>
                            <m:sSup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]</m:t>
                      </m:r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sin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zh-CN" altLang="en-US" i="0">
                              <a:latin typeface="Cambria Math" panose="02040503050406030204" pitchFamily="18" charset="0"/>
                            </a:rPr>
                            <m:t>sin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887" y="5832800"/>
                <a:ext cx="3564566" cy="66191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855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399465" y="1365295"/>
                <a:ext cx="3456652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</m:sSub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=|</m:t>
                      </m:r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max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|=</m:t>
                      </m:r>
                      <m:rad>
                        <m:radPr>
                          <m:degHide m:val="on"/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zh-CN" alt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65" y="1365295"/>
                <a:ext cx="3456652" cy="91069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矩形 7"/>
          <p:cNvSpPr/>
          <p:nvPr/>
        </p:nvSpPr>
        <p:spPr>
          <a:xfrm>
            <a:off x="399465" y="203431"/>
            <a:ext cx="35267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</a:t>
            </a:r>
            <a:r>
              <a:rPr lang="zh-CN" alt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Energy </a:t>
            </a:r>
            <a:r>
              <a:rPr lang="en-US" altLang="zh-CN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Acceptance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399465" y="2375263"/>
                <a:ext cx="3508717" cy="659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)=2(</m:t>
                      </m:r>
                      <m:rad>
                        <m:radPr>
                          <m:degHide m:val="on"/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  <m:r>
                        <a:rPr lang="zh-CN" altLang="en-US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zh-CN" altLang="en-US" i="0">
                          <a:latin typeface="Cambria Math" panose="02040503050406030204" pitchFamily="18" charset="0"/>
                        </a:rPr>
                        <m:t>arccos</m:t>
                      </m:r>
                      <m:r>
                        <a:rPr lang="zh-CN" altLang="en-US" i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zh-CN" altLang="en-US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zh-CN" altLang="en-US" i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465" y="2375263"/>
                <a:ext cx="3508717" cy="65941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矩形 11"/>
              <p:cNvSpPr/>
              <p:nvPr/>
            </p:nvSpPr>
            <p:spPr>
              <a:xfrm>
                <a:off x="451530" y="3113798"/>
                <a:ext cx="1108252" cy="690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zh-CN" altLang="en-US" i="1">
                              <a:latin typeface="Cambria Math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𝑟𝑓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30" y="3113798"/>
                <a:ext cx="1108252" cy="6908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451530" y="4213457"/>
                <a:ext cx="3813608" cy="91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zh-CN" altLang="en-US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𝑅𝐹</m:t>
                          </m:r>
                        </m:sub>
                      </m:sSub>
                      <m:r>
                        <a:rPr lang="zh-CN" altLang="en-US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zh-CN" altLang="en-US" i="1" smtClean="0">
                              <a:latin typeface="Cambria Math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zh-CN" altLang="en-US" i="1">
                                  <a:latin typeface="Cambria Math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zh-CN" alt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sSub>
                                <m:sSubPr>
                                  <m:ctrlPr>
                                    <a:rPr lang="zh-CN" altLang="en-U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（</m:t>
                          </m:r>
                          <m:f>
                            <m:fPr>
                              <m:ctrlPr>
                                <a:rPr lang="en-US" altLang="zh-CN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zh-CN" i="1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tan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zh-CN" altLang="en-US" i="1" smtClean="0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den>
                          </m:f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𝜑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）</m:t>
                          </m:r>
                        </m:e>
                      </m:rad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30" y="4213457"/>
                <a:ext cx="3813608" cy="9106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图片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506" y="891163"/>
            <a:ext cx="3629544" cy="252596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506" y="3679988"/>
            <a:ext cx="3631104" cy="252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6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3400</TotalTime>
  <Words>1357</Words>
  <Application>Microsoft Macintosh PowerPoint</Application>
  <PresentationFormat>全屏显示(4:3)</PresentationFormat>
  <Paragraphs>558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LMSans9-Regular-Identity-H</vt:lpstr>
      <vt:lpstr>Mangal</vt:lpstr>
      <vt:lpstr>Symbol</vt:lpstr>
      <vt:lpstr>Tahoma</vt:lpstr>
      <vt:lpstr>Times New Roman</vt:lpstr>
      <vt:lpstr>宋体</vt:lpstr>
      <vt:lpstr>Office 主题</vt:lpstr>
      <vt:lpstr>Equation</vt:lpstr>
      <vt:lpstr>PowerPoint 演示文稿</vt:lpstr>
      <vt:lpstr>Time Structure </vt:lpstr>
      <vt:lpstr>Parameter for CEPC sing ring&amp;partial double ring（wangdou20160918）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GDJ</dc:creator>
  <cp:lastModifiedBy>Microsoft Office 用户</cp:lastModifiedBy>
  <cp:revision>121</cp:revision>
  <dcterms:created xsi:type="dcterms:W3CDTF">2016-11-16T01:17:43Z</dcterms:created>
  <dcterms:modified xsi:type="dcterms:W3CDTF">2017-01-06T02:49:56Z</dcterms:modified>
</cp:coreProperties>
</file>