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7" r:id="rId4"/>
    <p:sldId id="258" r:id="rId5"/>
    <p:sldId id="257" r:id="rId6"/>
    <p:sldId id="259" r:id="rId7"/>
    <p:sldId id="264" r:id="rId8"/>
    <p:sldId id="266" r:id="rId9"/>
  </p:sldIdLst>
  <p:sldSz cx="12192000" cy="6858000"/>
  <p:notesSz cx="6797675" cy="992822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CFD42-44A2-4EBD-8689-BD66224911BB}" type="datetimeFigureOut">
              <a:rPr lang="zh-CN" altLang="en-US" smtClean="0"/>
              <a:t>2017/1/6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86B52-F353-44C5-A07D-4161689340B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03300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CFD42-44A2-4EBD-8689-BD66224911BB}" type="datetimeFigureOut">
              <a:rPr lang="zh-CN" altLang="en-US" smtClean="0"/>
              <a:t>2017/1/6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86B52-F353-44C5-A07D-4161689340B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2446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CFD42-44A2-4EBD-8689-BD66224911BB}" type="datetimeFigureOut">
              <a:rPr lang="zh-CN" altLang="en-US" smtClean="0"/>
              <a:t>2017/1/6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86B52-F353-44C5-A07D-4161689340B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3443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CFD42-44A2-4EBD-8689-BD66224911BB}" type="datetimeFigureOut">
              <a:rPr lang="zh-CN" altLang="en-US" smtClean="0"/>
              <a:t>2017/1/6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86B52-F353-44C5-A07D-4161689340B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09881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CFD42-44A2-4EBD-8689-BD66224911BB}" type="datetimeFigureOut">
              <a:rPr lang="zh-CN" altLang="en-US" smtClean="0"/>
              <a:t>2017/1/6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86B52-F353-44C5-A07D-4161689340B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1557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CFD42-44A2-4EBD-8689-BD66224911BB}" type="datetimeFigureOut">
              <a:rPr lang="zh-CN" altLang="en-US" smtClean="0"/>
              <a:t>2017/1/6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86B52-F353-44C5-A07D-4161689340B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689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CFD42-44A2-4EBD-8689-BD66224911BB}" type="datetimeFigureOut">
              <a:rPr lang="zh-CN" altLang="en-US" smtClean="0"/>
              <a:t>2017/1/6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86B52-F353-44C5-A07D-4161689340B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68000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CFD42-44A2-4EBD-8689-BD66224911BB}" type="datetimeFigureOut">
              <a:rPr lang="zh-CN" altLang="en-US" smtClean="0"/>
              <a:t>2017/1/6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86B52-F353-44C5-A07D-4161689340B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48314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CFD42-44A2-4EBD-8689-BD66224911BB}" type="datetimeFigureOut">
              <a:rPr lang="zh-CN" altLang="en-US" smtClean="0"/>
              <a:t>2017/1/6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86B52-F353-44C5-A07D-4161689340B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32587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CFD42-44A2-4EBD-8689-BD66224911BB}" type="datetimeFigureOut">
              <a:rPr lang="zh-CN" altLang="en-US" smtClean="0"/>
              <a:t>2017/1/6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86B52-F353-44C5-A07D-4161689340B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7635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CFD42-44A2-4EBD-8689-BD66224911BB}" type="datetimeFigureOut">
              <a:rPr lang="zh-CN" altLang="en-US" smtClean="0"/>
              <a:t>2017/1/6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86B52-F353-44C5-A07D-4161689340B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6322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6CFD42-44A2-4EBD-8689-BD66224911BB}" type="datetimeFigureOut">
              <a:rPr lang="zh-CN" altLang="en-US" smtClean="0"/>
              <a:t>2017/1/6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786B52-F353-44C5-A07D-4161689340B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4509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373426"/>
            <a:ext cx="9144000" cy="2387600"/>
          </a:xfrm>
        </p:spPr>
        <p:txBody>
          <a:bodyPr/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CEPC </a:t>
            </a:r>
            <a:r>
              <a:rPr lang="en-US" altLang="zh-CN" dirty="0" err="1" smtClean="0">
                <a:solidFill>
                  <a:srgbClr val="0070C0"/>
                </a:solidFill>
              </a:rPr>
              <a:t>sawtooth</a:t>
            </a:r>
            <a:r>
              <a:rPr lang="en-US" altLang="zh-CN" dirty="0" smtClean="0">
                <a:solidFill>
                  <a:srgbClr val="0070C0"/>
                </a:solidFill>
              </a:rPr>
              <a:t> effect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727608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dirty="0" err="1" smtClean="0"/>
              <a:t>Sha</a:t>
            </a:r>
            <a:r>
              <a:rPr lang="en-US" altLang="zh-CN" dirty="0" smtClean="0"/>
              <a:t> Bai, </a:t>
            </a:r>
            <a:r>
              <a:rPr lang="en-US" altLang="zh-CN" dirty="0" err="1" smtClean="0"/>
              <a:t>Chenghui</a:t>
            </a:r>
            <a:r>
              <a:rPr lang="en-US" altLang="zh-CN" dirty="0" smtClean="0"/>
              <a:t> Yu, </a:t>
            </a:r>
          </a:p>
          <a:p>
            <a:r>
              <a:rPr lang="en-US" altLang="zh-CN" dirty="0" err="1" smtClean="0"/>
              <a:t>Yiwei</a:t>
            </a:r>
            <a:r>
              <a:rPr lang="en-US" altLang="zh-CN" dirty="0" smtClean="0"/>
              <a:t> Wang, Yuan Zhang, </a:t>
            </a:r>
            <a:r>
              <a:rPr lang="en-US" altLang="zh-CN" dirty="0" err="1" smtClean="0"/>
              <a:t>Tianjian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Bian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en-US" altLang="zh-CN" sz="2000" i="1" dirty="0" smtClean="0"/>
              <a:t>CEPC AP meeting</a:t>
            </a:r>
          </a:p>
          <a:p>
            <a:r>
              <a:rPr lang="en-US" altLang="zh-CN" sz="2000" i="1" dirty="0" smtClean="0"/>
              <a:t>2017-01-06</a:t>
            </a:r>
            <a:endParaRPr lang="zh-CN" alt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3324423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Change phase of RF</a:t>
            </a:r>
            <a:endParaRPr lang="zh-CN" altLang="en-US" dirty="0">
              <a:solidFill>
                <a:srgbClr val="7030A0"/>
              </a:solidFill>
            </a:endParaRPr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3249850"/>
              </p:ext>
            </p:extLst>
          </p:nvPr>
        </p:nvGraphicFramePr>
        <p:xfrm>
          <a:off x="838200" y="1825625"/>
          <a:ext cx="22098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4900"/>
                <a:gridCol w="11049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PHI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rgbClr val="C00000"/>
                          </a:solidFill>
                        </a:rPr>
                        <a:t>RFC1</a:t>
                      </a:r>
                      <a:endParaRPr lang="zh-CN" alt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-1~1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rgbClr val="C00000"/>
                          </a:solidFill>
                        </a:rPr>
                        <a:t>RFC2</a:t>
                      </a:r>
                      <a:endParaRPr lang="zh-CN" alt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-1~1</a:t>
                      </a:r>
                      <a:endParaRPr lang="zh-CN" alt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rgbClr val="C00000"/>
                          </a:solidFill>
                        </a:rPr>
                        <a:t>RFC3</a:t>
                      </a:r>
                      <a:endParaRPr lang="zh-CN" alt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-1~1</a:t>
                      </a:r>
                      <a:endParaRPr lang="zh-CN" alt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rgbClr val="C00000"/>
                          </a:solidFill>
                        </a:rPr>
                        <a:t>RFC4</a:t>
                      </a:r>
                      <a:endParaRPr lang="zh-CN" alt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-1~1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rgbClr val="C00000"/>
                          </a:solidFill>
                        </a:rPr>
                        <a:t>RFC5</a:t>
                      </a:r>
                      <a:endParaRPr lang="zh-CN" alt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-1~1</a:t>
                      </a:r>
                      <a:endParaRPr lang="zh-CN" alt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rgbClr val="C00000"/>
                          </a:solidFill>
                        </a:rPr>
                        <a:t>RFC6</a:t>
                      </a:r>
                      <a:endParaRPr lang="zh-CN" alt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-1~1</a:t>
                      </a:r>
                      <a:endParaRPr lang="zh-CN" alt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rgbClr val="C00000"/>
                          </a:solidFill>
                        </a:rPr>
                        <a:t>RFC7</a:t>
                      </a:r>
                      <a:endParaRPr lang="zh-CN" alt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-1~1</a:t>
                      </a:r>
                      <a:endParaRPr lang="zh-CN" alt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rgbClr val="C00000"/>
                          </a:solidFill>
                        </a:rPr>
                        <a:t>RFC8</a:t>
                      </a:r>
                      <a:endParaRPr lang="zh-CN" alt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-1~1</a:t>
                      </a:r>
                      <a:endParaRPr lang="zh-CN" altLang="en-US" dirty="0" smtClean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5779" y="1690688"/>
            <a:ext cx="3329496" cy="2576013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71278" y="1690688"/>
            <a:ext cx="3329496" cy="2576013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4733092" y="4266202"/>
            <a:ext cx="17591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2060"/>
                </a:solidFill>
              </a:rPr>
              <a:t>Before change</a:t>
            </a:r>
            <a:endParaRPr lang="zh-CN" altLang="en-US" dirty="0">
              <a:solidFill>
                <a:srgbClr val="002060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8577926" y="4266202"/>
            <a:ext cx="17591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2060"/>
                </a:solidFill>
              </a:rPr>
              <a:t>After change</a:t>
            </a:r>
            <a:endParaRPr lang="zh-CN" altLang="en-US" dirty="0">
              <a:solidFill>
                <a:srgbClr val="002060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838200" y="5730240"/>
            <a:ext cx="9046029" cy="3744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Change PHI in sad CAVI, PHICAV changes, but still can not see any change of orbit.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61446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CEPC PDR/APDR orbit correction</a:t>
            </a:r>
            <a:endParaRPr lang="zh-CN" altLang="en-US" dirty="0">
              <a:solidFill>
                <a:srgbClr val="7030A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zh-CN" altLang="en-US" dirty="0" smtClean="0">
                <a:solidFill>
                  <a:srgbClr val="002060"/>
                </a:solidFill>
              </a:rPr>
              <a:t>以</a:t>
            </a:r>
            <a:r>
              <a:rPr lang="zh-CN" altLang="zh-CN" dirty="0" smtClean="0">
                <a:solidFill>
                  <a:srgbClr val="002060"/>
                </a:solidFill>
              </a:rPr>
              <a:t>APDR</a:t>
            </a:r>
            <a:r>
              <a:rPr lang="zh-CN" altLang="en-US" dirty="0" smtClean="0">
                <a:solidFill>
                  <a:srgbClr val="002060"/>
                </a:solidFill>
              </a:rPr>
              <a:t>为例</a:t>
            </a:r>
            <a:r>
              <a:rPr lang="zh-CN" altLang="zh-CN" dirty="0" smtClean="0">
                <a:solidFill>
                  <a:srgbClr val="002060"/>
                </a:solidFill>
              </a:rPr>
              <a:t>，</a:t>
            </a:r>
            <a:r>
              <a:rPr lang="zh-CN" altLang="zh-CN" dirty="0">
                <a:solidFill>
                  <a:srgbClr val="002060"/>
                </a:solidFill>
              </a:rPr>
              <a:t>正负电子有16%的局部双环结构</a:t>
            </a:r>
            <a:r>
              <a:rPr lang="zh-CN" altLang="zh-CN" dirty="0" smtClean="0">
                <a:solidFill>
                  <a:srgbClr val="002060"/>
                </a:solidFill>
              </a:rPr>
              <a:t>，</a:t>
            </a:r>
            <a:r>
              <a:rPr lang="zh-CN" altLang="en-US" dirty="0" smtClean="0">
                <a:solidFill>
                  <a:srgbClr val="002060"/>
                </a:solidFill>
              </a:rPr>
              <a:t>也即</a:t>
            </a:r>
            <a:r>
              <a:rPr lang="zh-CN" altLang="zh-CN" dirty="0" smtClean="0">
                <a:solidFill>
                  <a:srgbClr val="002060"/>
                </a:solidFill>
              </a:rPr>
              <a:t>正负电子</a:t>
            </a:r>
            <a:r>
              <a:rPr lang="zh-CN" altLang="zh-CN" dirty="0">
                <a:solidFill>
                  <a:srgbClr val="002060"/>
                </a:solidFill>
              </a:rPr>
              <a:t>存在16%的元件有着不同的场误差和准直误差，进而可以判断，正负电子有着完全不同的水平、垂直闭轨，如果是独立双环对撞机，正负电子闭轨可以独立校正，但是APDR有着84%的共同区域，这些共同区域的闭轨校正时将出现冲突，需要轨道校正进行</a:t>
            </a:r>
            <a:r>
              <a:rPr lang="zh-CN" altLang="zh-CN" dirty="0" smtClean="0">
                <a:solidFill>
                  <a:srgbClr val="002060"/>
                </a:solidFill>
              </a:rPr>
              <a:t>模拟</a:t>
            </a:r>
            <a:r>
              <a:rPr lang="en-US" altLang="zh-CN" dirty="0" smtClean="0">
                <a:solidFill>
                  <a:srgbClr val="002060"/>
                </a:solidFill>
              </a:rPr>
              <a:t>.</a:t>
            </a:r>
          </a:p>
          <a:p>
            <a:pPr algn="just">
              <a:lnSpc>
                <a:spcPct val="120000"/>
              </a:lnSpc>
            </a:pPr>
            <a:r>
              <a:rPr lang="zh-CN" altLang="zh-CN" dirty="0" smtClean="0">
                <a:solidFill>
                  <a:srgbClr val="002060"/>
                </a:solidFill>
              </a:rPr>
              <a:t>各</a:t>
            </a:r>
            <a:r>
              <a:rPr lang="zh-CN" altLang="zh-CN" dirty="0">
                <a:solidFill>
                  <a:srgbClr val="002060"/>
                </a:solidFill>
              </a:rPr>
              <a:t>元件置入场误差和准直误差时锁定一个随机数进行研究（即针对特定一套随机数进行完整的研究），以水平闭轨、垂直闭轨产生量</a:t>
            </a:r>
            <a:r>
              <a:rPr lang="zh-CN" altLang="zh-CN" dirty="0" smtClean="0">
                <a:solidFill>
                  <a:srgbClr val="002060"/>
                </a:solidFill>
              </a:rPr>
              <a:t>为</a:t>
            </a:r>
            <a:r>
              <a:rPr lang="en-US" altLang="zh-CN" dirty="0" smtClean="0">
                <a:solidFill>
                  <a:srgbClr val="002060"/>
                </a:solidFill>
              </a:rPr>
              <a:t>+-</a:t>
            </a:r>
            <a:r>
              <a:rPr lang="zh-CN" altLang="zh-CN" dirty="0" smtClean="0">
                <a:solidFill>
                  <a:srgbClr val="002060"/>
                </a:solidFill>
              </a:rPr>
              <a:t>8</a:t>
            </a:r>
            <a:r>
              <a:rPr lang="zh-CN" altLang="zh-CN" dirty="0">
                <a:solidFill>
                  <a:srgbClr val="002060"/>
                </a:solidFill>
              </a:rPr>
              <a:t>mm时最佳，然后进行正电子、负电子闭轨校正，看看校正效果（特别关注轨道、耦合、发射度、动力学孔径情况），存在闭轨无法有效校正或动力学孔径下降严重可能性。 </a:t>
            </a:r>
            <a:endParaRPr lang="en-US" altLang="zh-CN" dirty="0" smtClean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</a:pPr>
            <a:r>
              <a:rPr lang="zh-CN" altLang="zh-CN" dirty="0" smtClean="0">
                <a:solidFill>
                  <a:srgbClr val="002060"/>
                </a:solidFill>
              </a:rPr>
              <a:t>再</a:t>
            </a:r>
            <a:r>
              <a:rPr lang="zh-CN" altLang="zh-CN" dirty="0">
                <a:solidFill>
                  <a:srgbClr val="002060"/>
                </a:solidFill>
              </a:rPr>
              <a:t>往更远的设计看，由于16%的局部双环结构，正负电子在对撞点的参数将不再一致，未来的对撞调节设计会非常麻烦：耦合、转角、高阶色品......等调节结构如何布局在16%的</a:t>
            </a:r>
            <a:r>
              <a:rPr lang="zh-CN" altLang="zh-CN" dirty="0" smtClean="0">
                <a:solidFill>
                  <a:srgbClr val="002060"/>
                </a:solidFill>
              </a:rPr>
              <a:t>独</a:t>
            </a:r>
            <a:r>
              <a:rPr lang="zh-CN" altLang="en-US" dirty="0" smtClean="0">
                <a:solidFill>
                  <a:srgbClr val="002060"/>
                </a:solidFill>
              </a:rPr>
              <a:t>立部分</a:t>
            </a:r>
            <a:r>
              <a:rPr lang="en-US" altLang="zh-CN" dirty="0" smtClean="0">
                <a:solidFill>
                  <a:srgbClr val="002060"/>
                </a:solidFill>
              </a:rPr>
              <a:t>?</a:t>
            </a:r>
            <a:r>
              <a:rPr lang="zh-CN" altLang="zh-CN" dirty="0"/>
              <a:t/>
            </a:r>
            <a:br>
              <a:rPr lang="zh-CN" altLang="zh-CN" dirty="0"/>
            </a:br>
            <a:r>
              <a:rPr lang="zh-CN" altLang="zh-CN" dirty="0"/>
              <a:t/>
            </a:r>
            <a:br>
              <a:rPr lang="zh-CN" altLang="zh-CN" dirty="0"/>
            </a:b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6273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BAPS error list</a:t>
            </a:r>
            <a:endParaRPr lang="zh-CN" altLang="en-US" dirty="0">
              <a:solidFill>
                <a:srgbClr val="7030A0"/>
              </a:solidFill>
            </a:endParaRPr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0755367"/>
              </p:ext>
            </p:extLst>
          </p:nvPr>
        </p:nvGraphicFramePr>
        <p:xfrm>
          <a:off x="1610932" y="1799867"/>
          <a:ext cx="841248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/>
                <a:gridCol w="2103120"/>
                <a:gridCol w="2103120"/>
                <a:gridCol w="210312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Bending magnets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quadrupoles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err="1" smtClean="0"/>
                        <a:t>sextupoles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rgbClr val="C00000"/>
                          </a:solidFill>
                        </a:rPr>
                        <a:t>shift</a:t>
                      </a:r>
                      <a:r>
                        <a:rPr lang="en-US" altLang="zh-CN" baseline="0" dirty="0" smtClean="0">
                          <a:solidFill>
                            <a:srgbClr val="C00000"/>
                          </a:solidFill>
                        </a:rPr>
                        <a:t> X</a:t>
                      </a:r>
                      <a:endParaRPr lang="zh-CN" alt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30um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30um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30um</a:t>
                      </a:r>
                      <a:endParaRPr lang="zh-CN" alt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rgbClr val="C00000"/>
                          </a:solidFill>
                        </a:rPr>
                        <a:t>shift</a:t>
                      </a:r>
                      <a:r>
                        <a:rPr lang="en-US" altLang="zh-CN" baseline="0" dirty="0" smtClean="0">
                          <a:solidFill>
                            <a:srgbClr val="C00000"/>
                          </a:solidFill>
                        </a:rPr>
                        <a:t> Y</a:t>
                      </a:r>
                      <a:endParaRPr lang="zh-CN" altLang="en-US" dirty="0" smtClean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30um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30um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30um</a:t>
                      </a:r>
                      <a:endParaRPr lang="zh-CN" alt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rgbClr val="C00000"/>
                          </a:solidFill>
                        </a:rPr>
                        <a:t>tilt</a:t>
                      </a:r>
                      <a:endParaRPr lang="zh-CN" alt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1e-4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1e-4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1e-4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rgbClr val="C00000"/>
                          </a:solidFill>
                        </a:rPr>
                        <a:t>B*L</a:t>
                      </a:r>
                      <a:endParaRPr lang="zh-CN" alt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1e-3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2e-4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1e-3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rgbClr val="C00000"/>
                          </a:solidFill>
                        </a:rPr>
                        <a:t>multipole</a:t>
                      </a:r>
                      <a:endParaRPr lang="zh-CN" alt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1e-4~1e-3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1e-4~1e-3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1e-4~1e-3</a:t>
                      </a:r>
                      <a:endParaRPr lang="zh-CN" alt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9120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77240" y="129993"/>
            <a:ext cx="10515600" cy="1325563"/>
          </a:xfrm>
        </p:spPr>
        <p:txBody>
          <a:bodyPr/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Twiss parameters with BAPS errors</a:t>
            </a:r>
            <a:endParaRPr lang="zh-CN" altLang="en-US" dirty="0">
              <a:solidFill>
                <a:srgbClr val="7030A0"/>
              </a:solidFill>
            </a:endParaRPr>
          </a:p>
        </p:txBody>
      </p:sp>
      <p:pic>
        <p:nvPicPr>
          <p:cNvPr id="21" name="内容占位符 20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1554" y="1455556"/>
            <a:ext cx="3616760" cy="2794769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555" y="4058194"/>
            <a:ext cx="3623278" cy="2799806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85523" y="1423373"/>
            <a:ext cx="3678020" cy="2842107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71795" y="4058194"/>
            <a:ext cx="3585229" cy="2770404"/>
          </a:xfrm>
          <a:prstGeom prst="rect">
            <a:avLst/>
          </a:prstGeom>
        </p:spPr>
      </p:pic>
      <p:pic>
        <p:nvPicPr>
          <p:cNvPr id="25" name="图片 2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08801" y="1437139"/>
            <a:ext cx="3684039" cy="2846758"/>
          </a:xfrm>
          <a:prstGeom prst="rect">
            <a:avLst/>
          </a:prstGeom>
        </p:spPr>
      </p:pic>
      <p:pic>
        <p:nvPicPr>
          <p:cNvPr id="26" name="图片 2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663543" y="4028792"/>
            <a:ext cx="3623278" cy="2799806"/>
          </a:xfrm>
          <a:prstGeom prst="rect">
            <a:avLst/>
          </a:prstGeom>
        </p:spPr>
      </p:pic>
      <p:sp>
        <p:nvSpPr>
          <p:cNvPr id="27" name="文本框 26"/>
          <p:cNvSpPr txBox="1"/>
          <p:nvPr/>
        </p:nvSpPr>
        <p:spPr>
          <a:xfrm>
            <a:off x="966651" y="1166949"/>
            <a:ext cx="23861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mtClean="0">
                <a:solidFill>
                  <a:srgbClr val="FF0066"/>
                </a:solidFill>
              </a:rPr>
              <a:t>Shift error ~ 30um</a:t>
            </a:r>
          </a:p>
          <a:p>
            <a:r>
              <a:rPr lang="en-US" altLang="zh-CN" smtClean="0">
                <a:solidFill>
                  <a:srgbClr val="0070C0"/>
                </a:solidFill>
              </a:rPr>
              <a:t>Close orbit not found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3455036" y="1310410"/>
            <a:ext cx="36447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solidFill>
                  <a:srgbClr val="002060"/>
                </a:solidFill>
              </a:rPr>
              <a:t>Lattice version: CEPC-ARC4-PDR3-IR1</a:t>
            </a:r>
          </a:p>
        </p:txBody>
      </p:sp>
    </p:spTree>
    <p:extLst>
      <p:ext uri="{BB962C8B-B14F-4D97-AF65-F5344CB8AC3E}">
        <p14:creationId xmlns:p14="http://schemas.microsoft.com/office/powerpoint/2010/main" val="28488929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81100" y="102367"/>
            <a:ext cx="10515600" cy="1325563"/>
          </a:xfrm>
        </p:spPr>
        <p:txBody>
          <a:bodyPr/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Twiss parameters with BAPS errors</a:t>
            </a:r>
            <a:endParaRPr lang="zh-CN" altLang="en-US" dirty="0">
              <a:solidFill>
                <a:srgbClr val="7030A0"/>
              </a:solidFill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0495" y="1437139"/>
            <a:ext cx="3514338" cy="27156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3544" y="3924853"/>
            <a:ext cx="3511289" cy="2713269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46302" y="1455556"/>
            <a:ext cx="3556479" cy="2748189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39575" y="4005784"/>
            <a:ext cx="3418016" cy="2641194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795289" y="1505743"/>
            <a:ext cx="3491532" cy="2698002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869553" y="3989872"/>
            <a:ext cx="3427147" cy="2648250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859476" y="1062992"/>
            <a:ext cx="52861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66"/>
                </a:solidFill>
              </a:rPr>
              <a:t>Shift error ~ 3um  </a:t>
            </a:r>
          </a:p>
          <a:p>
            <a:r>
              <a:rPr lang="en-US" altLang="zh-CN" dirty="0" smtClean="0">
                <a:solidFill>
                  <a:srgbClr val="0070C0"/>
                </a:solidFill>
              </a:rPr>
              <a:t>close orbit not found 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3411493" y="1151094"/>
            <a:ext cx="36447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solidFill>
                  <a:srgbClr val="002060"/>
                </a:solidFill>
              </a:rPr>
              <a:t>Lattice version: CEPC-ARC4-PDR3-IR1</a:t>
            </a:r>
          </a:p>
        </p:txBody>
      </p:sp>
    </p:spTree>
    <p:extLst>
      <p:ext uri="{BB962C8B-B14F-4D97-AF65-F5344CB8AC3E}">
        <p14:creationId xmlns:p14="http://schemas.microsoft.com/office/powerpoint/2010/main" val="6050644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77240" y="129993"/>
            <a:ext cx="10515600" cy="1325563"/>
          </a:xfrm>
        </p:spPr>
        <p:txBody>
          <a:bodyPr/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Twiss parameters with BAPS errors</a:t>
            </a:r>
            <a:endParaRPr lang="zh-CN" altLang="en-US" dirty="0">
              <a:solidFill>
                <a:srgbClr val="7030A0"/>
              </a:solidFill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419" y="1456433"/>
            <a:ext cx="3619156" cy="2796621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902309" y="1062992"/>
            <a:ext cx="39657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66"/>
                </a:solidFill>
              </a:rPr>
              <a:t>Shift error ~ 2um</a:t>
            </a:r>
          </a:p>
          <a:p>
            <a:r>
              <a:rPr lang="en-US" altLang="zh-CN" dirty="0" smtClean="0">
                <a:solidFill>
                  <a:srgbClr val="0070C0"/>
                </a:solidFill>
              </a:rPr>
              <a:t>Close orbit could be found</a:t>
            </a:r>
            <a:endParaRPr lang="zh-CN" altLang="en-US" dirty="0">
              <a:solidFill>
                <a:srgbClr val="0070C0"/>
              </a:solidFill>
            </a:endParaRP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3193" y="3980634"/>
            <a:ext cx="3566503" cy="2755934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40171" y="1451293"/>
            <a:ext cx="3517420" cy="2718006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57487" y="3996086"/>
            <a:ext cx="3419105" cy="2642036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50552" y="1492263"/>
            <a:ext cx="3415488" cy="2639241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926698" y="3996086"/>
            <a:ext cx="3366142" cy="2601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3812088" y="1182872"/>
            <a:ext cx="36447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solidFill>
                  <a:srgbClr val="002060"/>
                </a:solidFill>
              </a:rPr>
              <a:t>Lattice version: CEPC-ARC4-PDR3-IR1</a:t>
            </a:r>
          </a:p>
        </p:txBody>
      </p:sp>
    </p:spTree>
    <p:extLst>
      <p:ext uri="{BB962C8B-B14F-4D97-AF65-F5344CB8AC3E}">
        <p14:creationId xmlns:p14="http://schemas.microsoft.com/office/powerpoint/2010/main" val="3107343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Conclusions and Prospects</a:t>
            </a:r>
            <a:endParaRPr lang="zh-CN" altLang="en-US" dirty="0">
              <a:solidFill>
                <a:srgbClr val="7030A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002060"/>
                </a:solidFill>
              </a:rPr>
              <a:t>Change PHI in sad CAVI, PHICAV changes, but still can not see any change of orbit.</a:t>
            </a:r>
            <a:endParaRPr lang="zh-CN" altLang="en-US" dirty="0">
              <a:solidFill>
                <a:srgbClr val="002060"/>
              </a:solidFill>
            </a:endParaRPr>
          </a:p>
          <a:p>
            <a:r>
              <a:rPr lang="en-US" altLang="zh-CN" dirty="0" smtClean="0">
                <a:solidFill>
                  <a:srgbClr val="002060"/>
                </a:solidFill>
              </a:rPr>
              <a:t>Orbit can not be found of CEPC PDR lattice with BAPS errors, reduce shift errors to 1/10 (3um)still can not found the orbit, below 3um orbit can be found. </a:t>
            </a:r>
            <a:endParaRPr lang="zh-CN" alt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07199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</TotalTime>
  <Words>446</Words>
  <Application>Microsoft Office PowerPoint</Application>
  <PresentationFormat>宽屏</PresentationFormat>
  <Paragraphs>70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3" baseType="lpstr">
      <vt:lpstr>宋体</vt:lpstr>
      <vt:lpstr>Arial</vt:lpstr>
      <vt:lpstr>Calibri</vt:lpstr>
      <vt:lpstr>Calibri Light</vt:lpstr>
      <vt:lpstr>Office 主题</vt:lpstr>
      <vt:lpstr>CEPC sawtooth effect</vt:lpstr>
      <vt:lpstr>Change phase of RF</vt:lpstr>
      <vt:lpstr>CEPC PDR/APDR orbit correction</vt:lpstr>
      <vt:lpstr>BAPS error list</vt:lpstr>
      <vt:lpstr>Twiss parameters with BAPS errors</vt:lpstr>
      <vt:lpstr>Twiss parameters with BAPS errors</vt:lpstr>
      <vt:lpstr>Twiss parameters with BAPS errors</vt:lpstr>
      <vt:lpstr>Conclusions and Prospects</vt:lpstr>
    </vt:vector>
  </TitlesOfParts>
  <Company>ihep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baisha</dc:creator>
  <cp:lastModifiedBy>baisha</cp:lastModifiedBy>
  <cp:revision>59</cp:revision>
  <cp:lastPrinted>2017-01-04T06:32:13Z</cp:lastPrinted>
  <dcterms:created xsi:type="dcterms:W3CDTF">2017-01-04T01:14:53Z</dcterms:created>
  <dcterms:modified xsi:type="dcterms:W3CDTF">2017-01-06T09:02:02Z</dcterms:modified>
</cp:coreProperties>
</file>