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1" r:id="rId4"/>
    <p:sldId id="267" r:id="rId5"/>
    <p:sldId id="265" r:id="rId6"/>
    <p:sldId id="263" r:id="rId7"/>
    <p:sldId id="266" r:id="rId8"/>
    <p:sldId id="264" r:id="rId9"/>
    <p:sldId id="26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B4342-5379-444F-AF6D-1612EC64D753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137EE-9CD6-4756-8972-0C2AC5F8A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1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7EE-9CD6-4756-8972-0C2AC5F8AAD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92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93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35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20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9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56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91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82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79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98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4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20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F576-9267-43A6-A445-3030EC9DFE7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39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Optics Calculation of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Jin Wu, Yuan Zhang,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 Bai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338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2012"/>
            <a:ext cx="10515600" cy="5944951"/>
          </a:xfrm>
        </p:spPr>
        <p:txBody>
          <a:bodyPr/>
          <a:lstStyle/>
          <a:p>
            <a:r>
              <a:rPr lang="en-US" altLang="zh-CN" dirty="0" smtClean="0"/>
              <a:t>Lattice: PDR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version: CEPC_ARC_PDR_IR_96fam_damp, by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975" y="1490663"/>
            <a:ext cx="80962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</a:t>
            </a:r>
            <a:r>
              <a:rPr lang="en-US" altLang="zh-CN" dirty="0" err="1" smtClean="0"/>
              <a:t>Sawtooth</a:t>
            </a:r>
            <a:r>
              <a:rPr lang="zh-CN" altLang="en-US" dirty="0" smtClean="0"/>
              <a:t>方式的比对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SAD</a:t>
            </a:r>
            <a:r>
              <a:rPr lang="zh-CN" altLang="en-US" dirty="0" smtClean="0"/>
              <a:t>：</a:t>
            </a:r>
            <a:r>
              <a:rPr lang="zh-CN" altLang="en-US" dirty="0" smtClean="0"/>
              <a:t>用新版本</a:t>
            </a:r>
            <a:r>
              <a:rPr lang="en-US" altLang="zh-CN" dirty="0" smtClean="0"/>
              <a:t>SAD</a:t>
            </a:r>
            <a:r>
              <a:rPr lang="zh-CN" altLang="en-US" dirty="0" smtClean="0"/>
              <a:t>加上</a:t>
            </a:r>
            <a:r>
              <a:rPr lang="en-US" altLang="zh-CN" dirty="0" smtClean="0"/>
              <a:t>RADCOD</a:t>
            </a:r>
            <a:r>
              <a:rPr lang="zh-CN" altLang="en-US" dirty="0" smtClean="0"/>
              <a:t>计算的</a:t>
            </a:r>
            <a:r>
              <a:rPr lang="en-US" altLang="zh-CN" dirty="0" smtClean="0"/>
              <a:t>BEAMLINE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RADCOD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SAD</a:t>
            </a:r>
            <a:r>
              <a:rPr lang="zh-CN" altLang="en-US" dirty="0" smtClean="0"/>
              <a:t>里加上同步辐射计算轨道和发射度的</a:t>
            </a:r>
            <a:r>
              <a:rPr lang="en-US" altLang="zh-CN" dirty="0" smtClean="0"/>
              <a:t>FLAG</a:t>
            </a:r>
          </a:p>
          <a:p>
            <a:r>
              <a:rPr lang="en-US" altLang="zh-CN" dirty="0" smtClean="0"/>
              <a:t>Extract </a:t>
            </a:r>
            <a:r>
              <a:rPr lang="zh-CN" altLang="en-US" dirty="0" smtClean="0"/>
              <a:t>：每个元件拆分计算</a:t>
            </a:r>
            <a:r>
              <a:rPr lang="en-US" altLang="zh-CN" dirty="0" smtClean="0"/>
              <a:t>BEAMLINE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zh-CN" altLang="en-US" dirty="0" smtClean="0"/>
              <a:t>这里每个</a:t>
            </a:r>
            <a:r>
              <a:rPr lang="en-US" altLang="zh-CN" dirty="0" smtClean="0"/>
              <a:t>BEAMLINE</a:t>
            </a:r>
            <a:r>
              <a:rPr lang="zh-CN" altLang="en-US" dirty="0" smtClean="0"/>
              <a:t>手动加入了能量偏差（每个元件均不同）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两种方式均利用</a:t>
            </a:r>
            <a:r>
              <a:rPr lang="en-US" altLang="zh-CN" dirty="0" err="1" smtClean="0"/>
              <a:t>transfermatrix</a:t>
            </a:r>
            <a:r>
              <a:rPr lang="zh-CN" altLang="en-US" dirty="0" smtClean="0"/>
              <a:t>计算</a:t>
            </a:r>
            <a:r>
              <a:rPr lang="zh-CN" altLang="en-US" dirty="0" smtClean="0"/>
              <a:t>，同时和</a:t>
            </a:r>
            <a:r>
              <a:rPr lang="en-US" altLang="zh-CN" dirty="0" smtClean="0"/>
              <a:t>magnets scaling</a:t>
            </a:r>
            <a:r>
              <a:rPr lang="zh-CN" altLang="en-US" dirty="0" smtClean="0"/>
              <a:t>做比对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8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5555"/>
                <a:ext cx="10515600" cy="50814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zh-CN" altLang="en-US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在传输矩阵里加入轨道信息（</a:t>
                </a:r>
                <a:r>
                  <a:rPr lang="en-US" altLang="zh-CN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x</a:t>
                </a:r>
                <a:r>
                  <a:rPr lang="zh-CN" altLang="en-US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方向）</a:t>
                </a:r>
                <a:r>
                  <a:rPr lang="en-US" altLang="zh-CN" dirty="0" smtClean="0"/>
                  <a:t>:</a:t>
                </a:r>
              </a:p>
              <a:p>
                <a:endParaRPr lang="en-US" altLang="zh-CN" dirty="0"/>
              </a:p>
              <a:p>
                <a:r>
                  <a:rPr lang="zh-CN" altLang="en-US" dirty="0" smtClean="0"/>
                  <a:t>四极铁：加入二极铁分量</a:t>
                </a: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这里，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,	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 smtClean="0"/>
                  <a:t>,	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𝑄𝑢𝑎𝑑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zh-CN" altLang="en-US" dirty="0" smtClean="0"/>
                  <a:t>六级铁：加入四极铁分量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 smtClean="0"/>
                  <a:t>这里，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,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𝑠𝑒𝑥𝑡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5555"/>
                <a:ext cx="10515600" cy="5081408"/>
              </a:xfrm>
              <a:blipFill rotWithShape="0">
                <a:blip r:embed="rId2"/>
                <a:stretch>
                  <a:fillRect l="-1217" t="-34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527" y="1799326"/>
            <a:ext cx="2982275" cy="844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3383" y="4049920"/>
            <a:ext cx="3416105" cy="72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1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</a:t>
            </a:r>
            <a:r>
              <a:rPr lang="en-US" altLang="zh-CN" dirty="0">
                <a:solidFill>
                  <a:srgbClr val="7030A0"/>
                </a:solidFill>
              </a:rPr>
              <a:t>comparison</a:t>
            </a:r>
            <a:br>
              <a:rPr lang="en-US" altLang="zh-CN" dirty="0">
                <a:solidFill>
                  <a:srgbClr val="7030A0"/>
                </a:solidFill>
              </a:rPr>
            </a:b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45559"/>
              </p:ext>
            </p:extLst>
          </p:nvPr>
        </p:nvGraphicFramePr>
        <p:xfrm>
          <a:off x="838200" y="1825625"/>
          <a:ext cx="10515600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en-US" altLang="zh-CN" sz="2400" dirty="0" smtClean="0"/>
                    </a:p>
                    <a:p>
                      <a:pPr algn="ctr"/>
                      <a:r>
                        <a:rPr lang="en-US" altLang="zh-CN" sz="1400" dirty="0" smtClean="0"/>
                        <a:t>(magnets scaling)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en-US" altLang="zh-CN" sz="2400" dirty="0" smtClean="0"/>
                    </a:p>
                    <a:p>
                      <a:pPr algn="ctr"/>
                      <a:r>
                        <a:rPr lang="en-US" altLang="zh-CN" sz="1400" dirty="0" smtClean="0"/>
                        <a:t>(SAD-RING)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en-US" altLang="zh-CN" sz="2400" dirty="0" smtClean="0"/>
                    </a:p>
                    <a:p>
                      <a:pPr algn="ctr"/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ExtractBeamLine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0.0792002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0.0809842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0.0790465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0.2164171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0.2189670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0.2190392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0.219915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0.2197036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0.2190341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0.0010812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2.15121 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29.8862 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3.38423E-6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3.29575E-6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2.53716622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2.65484053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1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Optics (</a:t>
            </a:r>
            <a:r>
              <a:rPr lang="en-US" altLang="zh-CN" sz="4000" dirty="0" smtClean="0"/>
              <a:t>no </a:t>
            </a:r>
            <a:r>
              <a:rPr lang="en-US" altLang="zh-CN" sz="4000" dirty="0" err="1" smtClean="0"/>
              <a:t>Sawtooth</a:t>
            </a:r>
            <a:r>
              <a:rPr lang="en-US" altLang="zh-CN" sz="4000" dirty="0" smtClean="0"/>
              <a:t> </a:t>
            </a:r>
            <a:r>
              <a:rPr lang="en-US" altLang="zh-CN" sz="4000" dirty="0" smtClean="0"/>
              <a:t>&amp; </a:t>
            </a:r>
            <a:r>
              <a:rPr lang="en-US" altLang="zh-CN" sz="4000" dirty="0" smtClean="0"/>
              <a:t>SAD </a:t>
            </a:r>
            <a:r>
              <a:rPr lang="en-US" altLang="zh-CN" sz="4000" dirty="0" smtClean="0"/>
              <a:t>&amp; Extract)(</a:t>
            </a:r>
            <a:r>
              <a:rPr lang="zh-CN" altLang="en-US" sz="4000" dirty="0" smtClean="0"/>
              <a:t>没加轨道</a:t>
            </a:r>
            <a:r>
              <a:rPr lang="en-US" altLang="zh-CN" sz="4000" dirty="0" smtClean="0"/>
              <a:t>)</a:t>
            </a:r>
            <a:endParaRPr lang="zh-CN" altLang="en-US" sz="40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127" y="1524015"/>
            <a:ext cx="3882261" cy="238276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9616" y="1524015"/>
            <a:ext cx="3882261" cy="234978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8" y="1492824"/>
            <a:ext cx="3914930" cy="23809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328054" y="112349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这应该是个错误的示范！</a:t>
            </a:r>
            <a:endParaRPr lang="zh-CN" altLang="en-US" dirty="0">
              <a:solidFill>
                <a:srgbClr val="00B05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7972" y="4034844"/>
            <a:ext cx="3865416" cy="23810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13" y="4034845"/>
            <a:ext cx="3891185" cy="238109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1142" y="4018356"/>
            <a:ext cx="3895669" cy="241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9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加入轨道信息后对比</a:t>
            </a:r>
            <a:r>
              <a:rPr lang="en-US" altLang="zh-CN" dirty="0" err="1" smtClean="0"/>
              <a:t>betax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639" y="1585147"/>
            <a:ext cx="3798370" cy="23215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5009" y="1492652"/>
            <a:ext cx="4064493" cy="268292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89" y="1554520"/>
            <a:ext cx="3882261" cy="238276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89" y="4175574"/>
            <a:ext cx="3935450" cy="241823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9294" y="4204937"/>
            <a:ext cx="3889853" cy="235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7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3814"/>
          </a:xfrm>
        </p:spPr>
        <p:txBody>
          <a:bodyPr/>
          <a:lstStyle/>
          <a:p>
            <a:r>
              <a:rPr lang="en-US" altLang="zh-CN" dirty="0" smtClean="0"/>
              <a:t>Results of </a:t>
            </a:r>
            <a:r>
              <a:rPr lang="en-US" altLang="zh-CN" dirty="0" smtClean="0"/>
              <a:t>Magnets scaling vs</a:t>
            </a:r>
            <a:r>
              <a:rPr lang="en-US" altLang="zh-CN" dirty="0" smtClean="0"/>
              <a:t>. SAD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32" y="1428145"/>
            <a:ext cx="3839054" cy="29665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793" y="1428145"/>
            <a:ext cx="3896875" cy="301122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693" y="1468939"/>
            <a:ext cx="3844083" cy="29704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4766" y="4374563"/>
            <a:ext cx="3502467" cy="20513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719" y="4394687"/>
            <a:ext cx="3402866" cy="208662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2574" y="4394687"/>
            <a:ext cx="3504455" cy="205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4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相比</a:t>
            </a:r>
            <a:r>
              <a:rPr lang="zh-CN" altLang="en-US" dirty="0" smtClean="0"/>
              <a:t>之前只考虑了</a:t>
            </a:r>
            <a:r>
              <a:rPr lang="en-US" altLang="zh-CN" dirty="0" err="1" smtClean="0"/>
              <a:t>dp</a:t>
            </a:r>
            <a:r>
              <a:rPr lang="zh-CN" altLang="en-US" dirty="0" smtClean="0"/>
              <a:t>的变化，加入轨道信息后的传输矩阵得到的</a:t>
            </a:r>
            <a:r>
              <a:rPr lang="en-US" altLang="zh-CN" dirty="0" smtClean="0"/>
              <a:t>beta</a:t>
            </a:r>
            <a:r>
              <a:rPr lang="zh-CN" altLang="en-US" dirty="0" smtClean="0"/>
              <a:t>函数信息应该更接近</a:t>
            </a:r>
            <a:r>
              <a:rPr lang="en-US" altLang="zh-CN" dirty="0" smtClean="0"/>
              <a:t>SAD</a:t>
            </a:r>
            <a:r>
              <a:rPr lang="zh-CN" altLang="en-US" dirty="0" smtClean="0"/>
              <a:t>计算的结果；</a:t>
            </a:r>
            <a:endParaRPr lang="en-US" altLang="zh-CN" dirty="0" smtClean="0"/>
          </a:p>
          <a:p>
            <a:r>
              <a:rPr lang="zh-CN" altLang="en-US" dirty="0" smtClean="0"/>
              <a:t>这样的方法较为粗略，没有考虑每个元件内部的能量变化，只能作相对参考，也需要更多的例子验证可行性；</a:t>
            </a:r>
            <a:endParaRPr lang="en-US" altLang="zh-CN" dirty="0" smtClean="0"/>
          </a:p>
          <a:p>
            <a:r>
              <a:rPr lang="zh-CN" altLang="en-US" dirty="0" smtClean="0"/>
              <a:t>初步认为</a:t>
            </a:r>
            <a:r>
              <a:rPr lang="en-US" altLang="zh-CN" dirty="0" smtClean="0"/>
              <a:t>SAD</a:t>
            </a:r>
            <a:r>
              <a:rPr lang="zh-CN" altLang="en-US" dirty="0"/>
              <a:t>直接</a:t>
            </a:r>
            <a:r>
              <a:rPr lang="zh-CN" altLang="en-US" dirty="0" smtClean="0"/>
              <a:t>计算的结果和做</a:t>
            </a:r>
            <a:r>
              <a:rPr lang="en-US" altLang="zh-CN" dirty="0" smtClean="0"/>
              <a:t>magnet scaling</a:t>
            </a:r>
            <a:r>
              <a:rPr lang="zh-CN" altLang="en-US" dirty="0" smtClean="0"/>
              <a:t>得到的结果较为一致，也许需要其他验证的方式。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838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238</Words>
  <Application>Microsoft Office PowerPoint</Application>
  <PresentationFormat>宽屏</PresentationFormat>
  <Paragraphs>66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黑体</vt:lpstr>
      <vt:lpstr>隶书</vt:lpstr>
      <vt:lpstr>宋体</vt:lpstr>
      <vt:lpstr>Arial</vt:lpstr>
      <vt:lpstr>Calibri</vt:lpstr>
      <vt:lpstr>Calibri Light</vt:lpstr>
      <vt:lpstr>Cambria Math</vt:lpstr>
      <vt:lpstr>Office 主题</vt:lpstr>
      <vt:lpstr>Optics Calculation of Sawtooth</vt:lpstr>
      <vt:lpstr>PowerPoint 演示文稿</vt:lpstr>
      <vt:lpstr>计算Sawtooth方式的比对</vt:lpstr>
      <vt:lpstr>PowerPoint 演示文稿</vt:lpstr>
      <vt:lpstr>Twiss parameters comparison </vt:lpstr>
      <vt:lpstr>Optics (no Sawtooth &amp; SAD &amp; Extract)(没加轨道)</vt:lpstr>
      <vt:lpstr>加入轨道信息后对比betax</vt:lpstr>
      <vt:lpstr>Results of Magnets scaling vs. SAD</vt:lpstr>
      <vt:lpstr>结论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wujin</dc:creator>
  <cp:lastModifiedBy>wujin</cp:lastModifiedBy>
  <cp:revision>25</cp:revision>
  <dcterms:created xsi:type="dcterms:W3CDTF">2016-12-29T21:37:02Z</dcterms:created>
  <dcterms:modified xsi:type="dcterms:W3CDTF">2017-01-06T00:28:10Z</dcterms:modified>
</cp:coreProperties>
</file>