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306" r:id="rId3"/>
    <p:sldId id="307" r:id="rId4"/>
    <p:sldId id="308" r:id="rId5"/>
    <p:sldId id="275" r:id="rId6"/>
    <p:sldId id="276" r:id="rId7"/>
    <p:sldId id="298" r:id="rId8"/>
    <p:sldId id="310" r:id="rId9"/>
    <p:sldId id="324" r:id="rId10"/>
    <p:sldId id="311" r:id="rId11"/>
    <p:sldId id="330" r:id="rId12"/>
    <p:sldId id="312" r:id="rId13"/>
    <p:sldId id="299" r:id="rId14"/>
    <p:sldId id="304" r:id="rId15"/>
    <p:sldId id="313" r:id="rId16"/>
    <p:sldId id="314" r:id="rId17"/>
    <p:sldId id="315" r:id="rId18"/>
    <p:sldId id="322" r:id="rId19"/>
    <p:sldId id="316" r:id="rId20"/>
    <p:sldId id="317" r:id="rId21"/>
    <p:sldId id="318" r:id="rId22"/>
    <p:sldId id="321" r:id="rId23"/>
    <p:sldId id="323" r:id="rId24"/>
    <p:sldId id="326" r:id="rId25"/>
    <p:sldId id="327" r:id="rId26"/>
    <p:sldId id="320" r:id="rId27"/>
    <p:sldId id="319" r:id="rId28"/>
    <p:sldId id="329" r:id="rId29"/>
    <p:sldId id="328" r:id="rId30"/>
    <p:sldId id="332" r:id="rId31"/>
    <p:sldId id="333" r:id="rId32"/>
    <p:sldId id="331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4660"/>
  </p:normalViewPr>
  <p:slideViewPr>
    <p:cSldViewPr>
      <p:cViewPr varScale="1">
        <p:scale>
          <a:sx n="114" d="100"/>
          <a:sy n="114" d="100"/>
        </p:scale>
        <p:origin x="1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92B54-6149-44B6-ACF2-7CFFBCB4DC7D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53F5-0534-4B7C-866D-88710EC5A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98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100km CEPC parameter and lattice design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080720" cy="17526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Dou Wang, </a:t>
            </a:r>
            <a:r>
              <a:rPr lang="en-US" altLang="zh-CN" sz="2400" dirty="0" err="1"/>
              <a:t>Jie</a:t>
            </a:r>
            <a:r>
              <a:rPr lang="en-US" altLang="zh-CN" sz="2400" dirty="0"/>
              <a:t> Gao, Yuan Zhang, </a:t>
            </a:r>
            <a:r>
              <a:rPr lang="en-US" altLang="zh-CN" sz="2400" dirty="0" err="1" smtClean="0"/>
              <a:t>Chenghui</a:t>
            </a:r>
            <a:r>
              <a:rPr lang="en-US" altLang="zh-CN" sz="2400" dirty="0" smtClean="0"/>
              <a:t> Yu, </a:t>
            </a:r>
            <a:r>
              <a:rPr lang="en-US" altLang="zh-CN" sz="2400" dirty="0" err="1" smtClean="0"/>
              <a:t>Yiwei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Wang, Feng Su, </a:t>
            </a:r>
            <a:r>
              <a:rPr lang="en-US" altLang="zh-CN" sz="2400" dirty="0" err="1"/>
              <a:t>Huiping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Geng</a:t>
            </a:r>
            <a:r>
              <a:rPr lang="en-US" altLang="zh-CN" sz="2400" dirty="0"/>
              <a:t>,  </a:t>
            </a:r>
            <a:r>
              <a:rPr lang="en-US" altLang="zh-CN" sz="2400" dirty="0" err="1"/>
              <a:t>Cai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Meng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Bai </a:t>
            </a:r>
            <a:r>
              <a:rPr lang="en-US" altLang="zh-CN" sz="2400" dirty="0" err="1"/>
              <a:t>Sha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Tianjian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Bian</a:t>
            </a:r>
            <a:r>
              <a:rPr lang="en-US" altLang="zh-CN" sz="2400" dirty="0"/>
              <a:t>, Na </a:t>
            </a:r>
            <a:r>
              <a:rPr lang="en-US" altLang="zh-CN" sz="2400" dirty="0" smtClean="0"/>
              <a:t>Wang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203848" y="6309320"/>
            <a:ext cx="2725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CEPC AP meeting, </a:t>
            </a:r>
            <a:r>
              <a:rPr lang="en-US" altLang="zh-CN" dirty="0" smtClean="0">
                <a:solidFill>
                  <a:prstClr val="black"/>
                </a:solidFill>
              </a:rPr>
              <a:t>2017.1.6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0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wangdou20161110-100km_1mm</a:t>
            </a:r>
            <a:r>
              <a:rPr lang="en-US" altLang="zh-CN" sz="2200" dirty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07666"/>
              </p:ext>
            </p:extLst>
          </p:nvPr>
        </p:nvGraphicFramePr>
        <p:xfrm>
          <a:off x="323528" y="908720"/>
          <a:ext cx="8352930" cy="5892054"/>
        </p:xfrm>
        <a:graphic>
          <a:graphicData uri="http://schemas.openxmlformats.org/drawingml/2006/table">
            <a:tbl>
              <a:tblPr firstRow="1" bandRow="1"/>
              <a:tblGrid>
                <a:gridCol w="2398366"/>
                <a:gridCol w="1488641"/>
                <a:gridCol w="1488641"/>
                <a:gridCol w="1488641"/>
                <a:gridCol w="1488641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 I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 II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211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17.98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 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3.25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68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79400"/>
            <a:ext cx="5980831" cy="653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0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</a:t>
            </a:r>
            <a:r>
              <a:rPr lang="zh-CN" altLang="en-US" dirty="0"/>
              <a:t> </a:t>
            </a:r>
            <a:r>
              <a:rPr lang="en-US" altLang="zh-CN" dirty="0" smtClean="0"/>
              <a:t>for single ring-100km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sz="2200" dirty="0"/>
              <a:t>（</a:t>
            </a:r>
            <a:r>
              <a:rPr lang="en-US" altLang="zh-CN" sz="2200" dirty="0" smtClean="0"/>
              <a:t>wangdou20161122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50198"/>
              </p:ext>
            </p:extLst>
          </p:nvPr>
        </p:nvGraphicFramePr>
        <p:xfrm>
          <a:off x="899592" y="1196752"/>
          <a:ext cx="7272807" cy="5509229"/>
        </p:xfrm>
        <a:graphic>
          <a:graphicData uri="http://schemas.openxmlformats.org/drawingml/2006/table">
            <a:tbl>
              <a:tblPr firstRow="1" bandRow="1"/>
              <a:tblGrid>
                <a:gridCol w="2779505"/>
                <a:gridCol w="1556208"/>
                <a:gridCol w="1468547"/>
                <a:gridCol w="1468547"/>
              </a:tblGrid>
              <a:tr h="38858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New-100km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30.0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8.6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14.3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6.18/0.019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6.18/0.019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49.5/0.15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49.5/0.15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4.88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4.88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3.2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0.92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9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2088"/>
            <a:ext cx="8229600" cy="10126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Primary consideration of lattice design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052736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Arc cell : 90</a:t>
            </a:r>
            <a:r>
              <a:rPr lang="en-US" altLang="zh-CN" sz="2400" dirty="0" smtClean="0">
                <a:sym typeface="Symbol"/>
              </a:rPr>
              <a:t></a:t>
            </a:r>
            <a:r>
              <a:rPr lang="en-US" altLang="zh-CN" sz="2400" dirty="0" smtClean="0"/>
              <a:t> FODO cell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Cell length: 76m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Bending radius of dipole: 11km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Bending angle per cell: </a:t>
            </a:r>
            <a:r>
              <a:rPr lang="zh-CN" altLang="en-US" sz="2400" dirty="0"/>
              <a:t>  </a:t>
            </a:r>
            <a:r>
              <a:rPr lang="en-US" altLang="zh-CN" sz="2400" dirty="0"/>
              <a:t>0.00616761</a:t>
            </a:r>
            <a:r>
              <a:rPr lang="en-US" altLang="zh-CN" sz="2400" dirty="0" smtClean="0"/>
              <a:t>rad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 smtClean="0"/>
              <a:t>Emittance</a:t>
            </a:r>
            <a:r>
              <a:rPr lang="en-US" altLang="zh-CN" sz="2400" dirty="0" smtClean="0"/>
              <a:t> : 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1.56 nm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Number of FODO cell: 1018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Total length of arc: 77 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Total length of PDR(</a:t>
            </a:r>
            <a:r>
              <a:rPr lang="en-US" altLang="zh-CN" sz="2400" dirty="0" err="1" smtClean="0"/>
              <a:t>inc.</a:t>
            </a:r>
            <a:r>
              <a:rPr lang="en-US" altLang="zh-CN" sz="2400" dirty="0" smtClean="0"/>
              <a:t> IR):  10km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Total length of straight (</a:t>
            </a:r>
            <a:r>
              <a:rPr lang="en-US" altLang="zh-CN" sz="2400" dirty="0" err="1" smtClean="0"/>
              <a:t>inc.</a:t>
            </a:r>
            <a:r>
              <a:rPr lang="en-US" altLang="zh-CN" sz="2400" dirty="0" smtClean="0"/>
              <a:t> APDR): 13 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 smtClean="0"/>
              <a:t>alphap</a:t>
            </a:r>
            <a:r>
              <a:rPr lang="en-US" altLang="zh-CN" sz="2400" dirty="0" smtClean="0"/>
              <a:t> = 1.3×10</a:t>
            </a:r>
            <a:r>
              <a:rPr lang="en-US" altLang="zh-CN" sz="2400" baseline="30000" dirty="0" smtClean="0"/>
              <a:t>-5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574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5202" r="11873" b="9892"/>
          <a:stretch/>
        </p:blipFill>
        <p:spPr bwMode="auto">
          <a:xfrm>
            <a:off x="467544" y="1066361"/>
            <a:ext cx="3806281" cy="295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4489" r="9570" b="10420"/>
          <a:stretch/>
        </p:blipFill>
        <p:spPr bwMode="auto">
          <a:xfrm>
            <a:off x="4753748" y="1052736"/>
            <a:ext cx="3759296" cy="284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t="4972" r="10461" b="10727"/>
          <a:stretch/>
        </p:blipFill>
        <p:spPr bwMode="auto">
          <a:xfrm>
            <a:off x="667252" y="4084043"/>
            <a:ext cx="3328683" cy="252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8" t="15510" r="9622" b="6634"/>
          <a:stretch/>
        </p:blipFill>
        <p:spPr bwMode="auto">
          <a:xfrm>
            <a:off x="4427984" y="3795092"/>
            <a:ext cx="4410824" cy="30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15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Final doublet + triplet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4600" r="12976" b="20222"/>
          <a:stretch/>
        </p:blipFill>
        <p:spPr bwMode="auto">
          <a:xfrm>
            <a:off x="1475656" y="1916832"/>
            <a:ext cx="6048672" cy="42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144530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Symbol"/>
              </a:rPr>
              <a:t>x=</a:t>
            </a:r>
            <a:r>
              <a:rPr lang="en-US" altLang="zh-CN" dirty="0" smtClean="0"/>
              <a:t>0.75,</a:t>
            </a:r>
            <a:r>
              <a:rPr lang="zh-CN" altLang="en-US" dirty="0" smtClean="0"/>
              <a:t> </a:t>
            </a:r>
            <a:r>
              <a:rPr lang="en-US" altLang="zh-CN" dirty="0" smtClean="0">
                <a:sym typeface="Symbol"/>
              </a:rPr>
              <a:t>y</a:t>
            </a:r>
            <a:r>
              <a:rPr lang="en-US" altLang="zh-CN" dirty="0">
                <a:sym typeface="Symbol"/>
              </a:rPr>
              <a:t>=</a:t>
            </a:r>
            <a:r>
              <a:rPr lang="en-US" altLang="zh-CN" dirty="0" smtClean="0"/>
              <a:t>0.5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4530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=0.22m</a:t>
            </a:r>
          </a:p>
          <a:p>
            <a:r>
              <a:rPr lang="en-US" altLang="zh-CN" dirty="0" err="1" smtClean="0"/>
              <a:t>Betay</a:t>
            </a:r>
            <a:r>
              <a:rPr lang="en-US" altLang="zh-CN" dirty="0" smtClean="0"/>
              <a:t>=0.002m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7424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FFS optics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t="3874" r="11780" b="19132"/>
          <a:stretch/>
        </p:blipFill>
        <p:spPr bwMode="auto">
          <a:xfrm>
            <a:off x="971600" y="1844824"/>
            <a:ext cx="6793945" cy="481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2339752" y="184482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267744" y="105273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563888" y="170080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860032" y="1052736"/>
            <a:ext cx="0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339752" y="1268760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059832" y="960983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x=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1</a:t>
            </a:r>
            <a:r>
              <a:rPr lang="en-US" altLang="zh-CN" sz="1400" dirty="0" smtClean="0">
                <a:solidFill>
                  <a:prstClr val="black"/>
                </a:solidFill>
              </a:rPr>
              <a:t>.5</a:t>
            </a:r>
            <a:r>
              <a:rPr lang="en-US" altLang="zh-CN" sz="1400" dirty="0">
                <a:solidFill>
                  <a:prstClr val="black"/>
                </a:solidFill>
              </a:rPr>
              <a:t>,</a:t>
            </a:r>
            <a:r>
              <a:rPr lang="zh-CN" altLang="en-US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y=</a:t>
            </a:r>
            <a:r>
              <a:rPr lang="en-US" altLang="zh-CN" sz="1400" dirty="0" smtClean="0">
                <a:solidFill>
                  <a:prstClr val="black"/>
                </a:solidFill>
              </a:rPr>
              <a:t>1.25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69582" y="1480969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x=</a:t>
            </a:r>
            <a:r>
              <a:rPr lang="en-US" altLang="zh-CN" sz="1400" dirty="0" smtClean="0">
                <a:solidFill>
                  <a:prstClr val="black"/>
                </a:solidFill>
              </a:rPr>
              <a:t>1.0,</a:t>
            </a:r>
            <a:r>
              <a:rPr lang="zh-CN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y=</a:t>
            </a:r>
            <a:r>
              <a:rPr lang="en-US" altLang="zh-CN" sz="1400" dirty="0" smtClean="0">
                <a:solidFill>
                  <a:prstClr val="black"/>
                </a:solidFill>
              </a:rPr>
              <a:t>0.75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76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W function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t="4721" r="13062" b="18770"/>
          <a:stretch/>
        </p:blipFill>
        <p:spPr bwMode="auto">
          <a:xfrm>
            <a:off x="467544" y="2276872"/>
            <a:ext cx="7488832" cy="436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8180" y="240767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98</a:t>
            </a:r>
            <a:endParaRPr lang="zh-CN" altLang="en-US" sz="1100" dirty="0"/>
          </a:p>
        </p:txBody>
      </p:sp>
      <p:sp>
        <p:nvSpPr>
          <p:cNvPr id="4" name="矩形 3"/>
          <p:cNvSpPr/>
          <p:nvPr/>
        </p:nvSpPr>
        <p:spPr>
          <a:xfrm>
            <a:off x="2494204" y="2407677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3140" y="2407677"/>
            <a:ext cx="452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28</a:t>
            </a:r>
            <a:endParaRPr lang="zh-CN" altLang="en-US" sz="1100" dirty="0"/>
          </a:p>
        </p:txBody>
      </p:sp>
      <p:sp>
        <p:nvSpPr>
          <p:cNvPr id="6" name="矩形 5"/>
          <p:cNvSpPr/>
          <p:nvPr/>
        </p:nvSpPr>
        <p:spPr>
          <a:xfrm>
            <a:off x="5580112" y="2414032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 smtClean="0">
                <a:solidFill>
                  <a:prstClr val="black"/>
                </a:solidFill>
              </a:rPr>
              <a:t>-37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52330" y="2404888"/>
            <a:ext cx="401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 smtClean="0">
                <a:solidFill>
                  <a:prstClr val="black"/>
                </a:solidFill>
              </a:rPr>
              <a:t>184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75856" y="239295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79912" y="239295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11960" y="239295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4008" y="2414032"/>
            <a:ext cx="360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48064" y="2381022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45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t="4600" r="10068" b="19375"/>
          <a:stretch/>
        </p:blipFill>
        <p:spPr bwMode="auto">
          <a:xfrm>
            <a:off x="1215000" y="1988840"/>
            <a:ext cx="6532810" cy="444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444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Pure Arc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36"/>
            <a:ext cx="5771083" cy="510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3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88" y="404664"/>
            <a:ext cx="7289800" cy="63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LEP2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3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DA of arc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935736" cy="51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471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Tuning working point in </a:t>
            </a:r>
            <a:r>
              <a:rPr lang="en-US" altLang="zh-CN" dirty="0" err="1" smtClean="0"/>
              <a:t>straint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544616" cy="4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271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Tuning working point in </a:t>
            </a:r>
            <a:r>
              <a:rPr lang="en-US" altLang="zh-CN" dirty="0" smtClean="0"/>
              <a:t>arc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92232"/>
            <a:ext cx="5616624" cy="498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419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</a:t>
            </a:r>
            <a:r>
              <a:rPr lang="en-US" altLang="zh-CN" dirty="0" smtClean="0"/>
              <a:t>DA (2 </a:t>
            </a:r>
            <a:r>
              <a:rPr lang="en-US" altLang="zh-CN" dirty="0" err="1"/>
              <a:t>fam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95536" y="2265942"/>
            <a:ext cx="13308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No damping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88" y="2265942"/>
            <a:ext cx="6278464" cy="423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852936"/>
            <a:ext cx="23762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Tracking 240 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8838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FFS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4115" r="11608" b="19374"/>
          <a:stretch/>
        </p:blipFill>
        <p:spPr bwMode="auto">
          <a:xfrm>
            <a:off x="1475656" y="1844824"/>
            <a:ext cx="6163017" cy="43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010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2" t="3996" r="16652" b="19979"/>
          <a:stretch/>
        </p:blipFill>
        <p:spPr bwMode="auto">
          <a:xfrm>
            <a:off x="1287016" y="1340768"/>
            <a:ext cx="6669360" cy="499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6349968"/>
            <a:ext cx="27363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CCX is necessary for CEPC?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4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FFS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21034"/>
            <a:ext cx="5795167" cy="514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030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 + FFS (2 </a:t>
            </a:r>
            <a:r>
              <a:rPr lang="en-US" altLang="zh-CN" dirty="0" err="1" smtClean="0"/>
              <a:t>fam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No damping</a:t>
            </a:r>
            <a:endParaRPr lang="zh-CN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5660016" cy="38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27008" y="2708920"/>
            <a:ext cx="1901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Tracking 200 turns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356992"/>
            <a:ext cx="31683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Energy acceptance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0.5%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74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FFS (104 </a:t>
            </a:r>
            <a:r>
              <a:rPr lang="en-US" altLang="zh-CN" dirty="0" err="1"/>
              <a:t>fam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41" y="2276872"/>
            <a:ext cx="5869687" cy="403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39552" y="2204864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Without </a:t>
            </a:r>
            <a:r>
              <a:rPr lang="en-US" altLang="zh-CN" dirty="0"/>
              <a:t>damping</a:t>
            </a:r>
          </a:p>
        </p:txBody>
      </p:sp>
      <p:sp>
        <p:nvSpPr>
          <p:cNvPr id="4" name="矩形 3"/>
          <p:cNvSpPr/>
          <p:nvPr/>
        </p:nvSpPr>
        <p:spPr>
          <a:xfrm>
            <a:off x="729487" y="2574196"/>
            <a:ext cx="1901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Tracking 200 turns</a:t>
            </a:r>
          </a:p>
        </p:txBody>
      </p:sp>
      <p:sp>
        <p:nvSpPr>
          <p:cNvPr id="5" name="矩形 4"/>
          <p:cNvSpPr/>
          <p:nvPr/>
        </p:nvSpPr>
        <p:spPr>
          <a:xfrm>
            <a:off x="340342" y="3429000"/>
            <a:ext cx="26799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Energy acceptance</a:t>
            </a:r>
            <a:r>
              <a:rPr lang="zh-CN" altLang="en-US" dirty="0">
                <a:solidFill>
                  <a:prstClr val="black"/>
                </a:solidFill>
              </a:rPr>
              <a:t>： </a:t>
            </a:r>
            <a:r>
              <a:rPr lang="en-US" altLang="zh-CN" dirty="0" smtClean="0">
                <a:solidFill>
                  <a:prstClr val="black"/>
                </a:solidFill>
              </a:rPr>
              <a:t>1.0%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77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6720084" cy="46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FFS (104 </a:t>
            </a:r>
            <a:r>
              <a:rPr lang="en-US" altLang="zh-CN" dirty="0" err="1"/>
              <a:t>fam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95536" y="2376781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With damping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9969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Tracking 200 turns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9512" y="3734629"/>
            <a:ext cx="26799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Energy acceptance</a:t>
            </a:r>
            <a:r>
              <a:rPr lang="zh-CN" altLang="en-US" dirty="0">
                <a:solidFill>
                  <a:prstClr val="black"/>
                </a:solidFill>
              </a:rPr>
              <a:t>： </a:t>
            </a:r>
            <a:r>
              <a:rPr lang="en-US" altLang="zh-CN" dirty="0" smtClean="0">
                <a:solidFill>
                  <a:prstClr val="black"/>
                </a:solidFill>
              </a:rPr>
              <a:t>1.5</a:t>
            </a:r>
            <a:r>
              <a:rPr lang="en-US" altLang="zh-CN" dirty="0">
                <a:solidFill>
                  <a:prstClr val="black"/>
                </a:solidFill>
              </a:rPr>
              <a:t>%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5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FCC-</a:t>
            </a:r>
            <a:r>
              <a:rPr lang="en-US" altLang="zh-CN" dirty="0" err="1" smtClean="0"/>
              <a:t>ee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96" y="5736"/>
            <a:ext cx="5256584" cy="671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5364088" y="1988840"/>
            <a:ext cx="23042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82336" y="5877272"/>
            <a:ext cx="23042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53808" y="4725144"/>
            <a:ext cx="2304256" cy="30739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32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FFS optics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2339752" y="184482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267744" y="105273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563888" y="170080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860032" y="1052736"/>
            <a:ext cx="0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339752" y="1268760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059832" y="960983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x=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1</a:t>
            </a:r>
            <a:r>
              <a:rPr lang="en-US" altLang="zh-CN" sz="1400" dirty="0" smtClean="0">
                <a:solidFill>
                  <a:prstClr val="black"/>
                </a:solidFill>
              </a:rPr>
              <a:t>.5</a:t>
            </a:r>
            <a:r>
              <a:rPr lang="en-US" altLang="zh-CN" sz="1400" dirty="0">
                <a:solidFill>
                  <a:prstClr val="black"/>
                </a:solidFill>
              </a:rPr>
              <a:t>,</a:t>
            </a:r>
            <a:r>
              <a:rPr lang="zh-CN" altLang="en-US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y=</a:t>
            </a:r>
            <a:r>
              <a:rPr lang="en-US" altLang="zh-CN" sz="1400" dirty="0" smtClean="0">
                <a:solidFill>
                  <a:prstClr val="black"/>
                </a:solidFill>
              </a:rPr>
              <a:t>1.25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69582" y="1480969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x=</a:t>
            </a:r>
            <a:r>
              <a:rPr lang="en-US" altLang="zh-CN" sz="1400" dirty="0" smtClean="0">
                <a:solidFill>
                  <a:prstClr val="black"/>
                </a:solidFill>
              </a:rPr>
              <a:t>1.0,</a:t>
            </a:r>
            <a:r>
              <a:rPr lang="zh-CN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y=</a:t>
            </a:r>
            <a:r>
              <a:rPr lang="en-US" altLang="zh-CN" sz="1400" dirty="0" smtClean="0">
                <a:solidFill>
                  <a:prstClr val="black"/>
                </a:solidFill>
              </a:rPr>
              <a:t>0.75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4600" r="11352" b="20222"/>
          <a:stretch/>
        </p:blipFill>
        <p:spPr bwMode="auto">
          <a:xfrm>
            <a:off x="995576" y="1916832"/>
            <a:ext cx="6434106" cy="443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804248" y="1311691"/>
            <a:ext cx="21602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=0.144m</a:t>
            </a:r>
            <a:endParaRPr lang="en-US" altLang="zh-CN" dirty="0"/>
          </a:p>
          <a:p>
            <a:r>
              <a:rPr lang="en-US" altLang="zh-CN" dirty="0" err="1"/>
              <a:t>Betay</a:t>
            </a:r>
            <a:r>
              <a:rPr lang="en-US" altLang="zh-CN" dirty="0"/>
              <a:t>=0.002m</a:t>
            </a:r>
          </a:p>
        </p:txBody>
      </p:sp>
    </p:spTree>
    <p:extLst>
      <p:ext uri="{BB962C8B-B14F-4D97-AF65-F5344CB8AC3E}">
        <p14:creationId xmlns:p14="http://schemas.microsoft.com/office/powerpoint/2010/main" val="1158982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DA (2 </a:t>
            </a:r>
            <a:r>
              <a:rPr lang="en-US" altLang="zh-CN" dirty="0" err="1"/>
              <a:t>fam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79"/>
            <a:ext cx="5688632" cy="390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070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 function of whole ring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28" y="2672202"/>
            <a:ext cx="4804832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44968"/>
            <a:ext cx="4803200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012160" y="1484784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=0.144m</a:t>
            </a:r>
            <a:endParaRPr lang="en-US" altLang="zh-CN" dirty="0"/>
          </a:p>
          <a:p>
            <a:r>
              <a:rPr lang="en-US" altLang="zh-CN" dirty="0" err="1"/>
              <a:t>Betay</a:t>
            </a:r>
            <a:r>
              <a:rPr lang="en-US" altLang="zh-CN" dirty="0"/>
              <a:t>=0.002m</a:t>
            </a:r>
          </a:p>
        </p:txBody>
      </p:sp>
      <p:sp>
        <p:nvSpPr>
          <p:cNvPr id="4" name="矩形 3"/>
          <p:cNvSpPr/>
          <p:nvPr/>
        </p:nvSpPr>
        <p:spPr>
          <a:xfrm>
            <a:off x="1763688" y="1628800"/>
            <a:ext cx="2110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Betax</a:t>
            </a:r>
            <a:r>
              <a:rPr lang="en-US" altLang="zh-CN" dirty="0"/>
              <a:t>=0.22m</a:t>
            </a:r>
          </a:p>
          <a:p>
            <a:r>
              <a:rPr lang="en-US" altLang="zh-CN" dirty="0" err="1"/>
              <a:t>Betay</a:t>
            </a:r>
            <a:r>
              <a:rPr lang="en-US" altLang="zh-CN" dirty="0"/>
              <a:t>=0.002m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230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Oide’s</a:t>
            </a:r>
            <a:r>
              <a:rPr lang="en-US" altLang="zh-CN" dirty="0" smtClean="0"/>
              <a:t> comments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778125"/>
            <a:ext cx="8905875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95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Machine constraints / given parameters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2"/>
            <a:ext cx="49022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91683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</a:t>
            </a:r>
            <a:r>
              <a:rPr lang="en-US" altLang="zh-CN" i="1" dirty="0" smtClean="0"/>
              <a:t>E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Circumference   </a:t>
            </a:r>
            <a:r>
              <a:rPr lang="en-US" altLang="zh-CN" i="1" dirty="0" smtClean="0"/>
              <a:t>C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N</a:t>
            </a:r>
            <a:r>
              <a:rPr lang="en-US" altLang="zh-CN" baseline="-25000" dirty="0" smtClean="0"/>
              <a:t>IP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Beam power </a:t>
            </a:r>
            <a:r>
              <a:rPr lang="en-US" altLang="zh-CN" i="1" dirty="0" smtClean="0"/>
              <a:t>P</a:t>
            </a:r>
            <a:r>
              <a:rPr lang="en-US" altLang="zh-CN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>
                <a:sym typeface="Symbol"/>
              </a:rPr>
              <a:t></a:t>
            </a:r>
            <a:r>
              <a:rPr lang="en-US" altLang="zh-CN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Emittance</a:t>
            </a:r>
            <a:r>
              <a:rPr lang="en-US" altLang="zh-CN" dirty="0" smtClean="0">
                <a:sym typeface="Symbol"/>
              </a:rPr>
              <a:t> coupling factor </a:t>
            </a:r>
            <a:r>
              <a:rPr lang="en-US" altLang="zh-CN" i="1" dirty="0" smtClean="0">
                <a:sym typeface="Symbol"/>
              </a:rPr>
              <a:t></a:t>
            </a:r>
            <a:r>
              <a:rPr lang="en-US" altLang="zh-CN" baseline="-25000" dirty="0" smtClean="0">
                <a:sym typeface="Symbol"/>
              </a:rPr>
              <a:t>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/>
              </a:rPr>
              <a:t>Bending radius  </a:t>
            </a:r>
            <a:r>
              <a:rPr lang="en-US" altLang="zh-CN" i="1" dirty="0" smtClean="0">
                <a:sym typeface="Symbol"/>
              </a:rPr>
              <a:t>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Piwinski</a:t>
            </a:r>
            <a:r>
              <a:rPr lang="en-US" altLang="zh-CN" dirty="0" smtClean="0">
                <a:sym typeface="Symbol"/>
              </a:rPr>
              <a:t> angle  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Symbol"/>
              </a:rPr>
              <a:t>y</a:t>
            </a:r>
            <a:r>
              <a:rPr lang="en-US" altLang="zh-CN" dirty="0" smtClean="0"/>
              <a:t> </a:t>
            </a:r>
            <a:r>
              <a:rPr lang="en-US" altLang="zh-CN" dirty="0"/>
              <a:t>enhancement by crab </a:t>
            </a:r>
            <a:r>
              <a:rPr lang="en-US" altLang="zh-CN" dirty="0" smtClean="0"/>
              <a:t>waist  </a:t>
            </a:r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l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~1.5 (2.6)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acceptance (DA)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advance per cell (FODO)</a:t>
            </a:r>
          </a:p>
          <a:p>
            <a:pPr>
              <a:lnSpc>
                <a:spcPts val="2500"/>
              </a:lnSpc>
            </a:pPr>
            <a:endParaRPr lang="en-US" altLang="zh-CN" dirty="0" smtClean="0"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2" y="4941170"/>
            <a:ext cx="4773141" cy="15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91052" y="649287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Constraints for parameter choice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176" y="136719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Limit of Beam-beam tune shift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3056" y="270892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Beam lifetime due to </a:t>
            </a:r>
            <a:r>
              <a:rPr lang="en-US" altLang="zh-CN" sz="2400" dirty="0" err="1" smtClean="0"/>
              <a:t>beamstrahlung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0176" y="40770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Beamstrahlung</a:t>
            </a:r>
            <a:r>
              <a:rPr lang="en-US" altLang="zh-CN" sz="2400" dirty="0" smtClean="0"/>
              <a:t> energy spread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3056" y="50879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HOM power per cavity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07723"/>
              </p:ext>
            </p:extLst>
          </p:nvPr>
        </p:nvGraphicFramePr>
        <p:xfrm>
          <a:off x="2376577" y="1843428"/>
          <a:ext cx="2511960" cy="72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" name="Equation" r:id="rId3" imgW="1688760" imgH="482400" progId="Equation.DSMT4">
                  <p:embed/>
                </p:oleObj>
              </mc:Choice>
              <mc:Fallback>
                <p:oleObj name="Equation" r:id="rId3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577" y="1843428"/>
                        <a:ext cx="2511960" cy="721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220072" y="1988840"/>
            <a:ext cx="333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solidFill>
                  <a:prstClr val="black"/>
                </a:solidFill>
              </a:rPr>
              <a:t>: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y </a:t>
            </a:r>
            <a:r>
              <a:rPr lang="en-US" altLang="zh-CN" dirty="0">
                <a:solidFill>
                  <a:prstClr val="black"/>
                </a:solidFill>
              </a:rPr>
              <a:t>enhancement by crab waist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184" y="6334780"/>
            <a:ext cx="844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*J. Gao,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and beam lifetime limitations due to beam-beam effects in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storage rings,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methods A533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270-274.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0224" y="3429000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BS life time: 30 min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590319"/>
              </p:ext>
            </p:extLst>
          </p:nvPr>
        </p:nvGraphicFramePr>
        <p:xfrm>
          <a:off x="4067944" y="3325534"/>
          <a:ext cx="1584176" cy="6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" name="Equation" r:id="rId5" imgW="1117600" imgH="431800" progId="Equation.DSMT4">
                  <p:embed/>
                </p:oleObj>
              </mc:Choice>
              <mc:Fallback>
                <p:oleObj name="Equation" r:id="rId5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325534"/>
                        <a:ext cx="1584176" cy="6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731129" y="4695408"/>
            <a:ext cx="155363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dirty="0">
                <a:solidFill>
                  <a:prstClr val="black"/>
                </a:solidFill>
              </a:rPr>
              <a:t>A=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/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BS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 (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A3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)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344096"/>
              </p:ext>
            </p:extLst>
          </p:nvPr>
        </p:nvGraphicFramePr>
        <p:xfrm>
          <a:off x="2699792" y="5661248"/>
          <a:ext cx="3000019" cy="39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" name="Equation" r:id="rId7" imgW="1726920" imgH="228600" progId="Equation.DSMT4">
                  <p:embed/>
                </p:oleObj>
              </mc:Choice>
              <mc:Fallback>
                <p:oleObj name="Equation" r:id="rId7" imgW="1726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661248"/>
                        <a:ext cx="3000019" cy="397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732240" y="3429000"/>
            <a:ext cx="11258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V.I. </a:t>
            </a:r>
            <a:r>
              <a:rPr lang="en-US" altLang="zh-CN" dirty="0" err="1"/>
              <a:t>Telnov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570661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85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wangdou20161109-61km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355367"/>
              </p:ext>
            </p:extLst>
          </p:nvPr>
        </p:nvGraphicFramePr>
        <p:xfrm>
          <a:off x="179512" y="836712"/>
          <a:ext cx="8820471" cy="5892054"/>
        </p:xfrm>
        <a:graphic>
          <a:graphicData uri="http://schemas.openxmlformats.org/drawingml/2006/table">
            <a:tbl>
              <a:tblPr firstRow="1" bandRow="1"/>
              <a:tblGrid>
                <a:gridCol w="1967643"/>
                <a:gridCol w="1221296"/>
                <a:gridCol w="1221296"/>
                <a:gridCol w="1221296"/>
                <a:gridCol w="1017746"/>
                <a:gridCol w="1085597"/>
                <a:gridCol w="1085597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Z-5cell</a:t>
                      </a:r>
                      <a:endParaRPr lang="zh-CN" altLang="zh-CN" sz="1600" b="1" i="1" kern="1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5.87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33.1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8100392" y="2492896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100392" y="5085184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127008" y="6525344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parameters 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wangdou20161202-100km_2mm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603299"/>
              </p:ext>
            </p:extLst>
          </p:nvPr>
        </p:nvGraphicFramePr>
        <p:xfrm>
          <a:off x="24032" y="874506"/>
          <a:ext cx="9036497" cy="5983494"/>
        </p:xfrm>
        <a:graphic>
          <a:graphicData uri="http://schemas.openxmlformats.org/drawingml/2006/table">
            <a:tbl>
              <a:tblPr firstRow="1" bandRow="1"/>
              <a:tblGrid>
                <a:gridCol w="1979711"/>
                <a:gridCol w="864096"/>
                <a:gridCol w="1080120"/>
                <a:gridCol w="1224136"/>
                <a:gridCol w="936104"/>
                <a:gridCol w="1008112"/>
                <a:gridCol w="1008112"/>
                <a:gridCol w="936106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425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10520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16666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232.1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367.7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 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2.68/0.008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16.4/0.09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0.0082/0.055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(1cell)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059832" y="5459632"/>
            <a:ext cx="2592288" cy="278740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parameters 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smtClean="0"/>
              <a:t>wangdou20161219-100km_2mm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11212"/>
              </p:ext>
            </p:extLst>
          </p:nvPr>
        </p:nvGraphicFramePr>
        <p:xfrm>
          <a:off x="0" y="908720"/>
          <a:ext cx="9143999" cy="5983494"/>
        </p:xfrm>
        <a:graphic>
          <a:graphicData uri="http://schemas.openxmlformats.org/drawingml/2006/table">
            <a:tbl>
              <a:tblPr firstRow="1" bandRow="1"/>
              <a:tblGrid>
                <a:gridCol w="1979712"/>
                <a:gridCol w="864096"/>
                <a:gridCol w="1008112"/>
                <a:gridCol w="1080120"/>
                <a:gridCol w="1238300"/>
                <a:gridCol w="966439"/>
                <a:gridCol w="1040780"/>
                <a:gridCol w="966440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tt</a:t>
                      </a: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175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7.55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425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10520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6.64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232.1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0.2/0.002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 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3.19/0.0097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2.68/0.008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25.3/0.14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16.4/0.09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0.016/0.055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0.0082/0.055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122.2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8.92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(1cell)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0.89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0.62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779912" y="5459632"/>
            <a:ext cx="2592288" cy="345632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6763</TotalTime>
  <Words>1966</Words>
  <Application>Microsoft Office PowerPoint</Application>
  <PresentationFormat>全屏显示(4:3)</PresentationFormat>
  <Paragraphs>1028</Paragraphs>
  <Slides>32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宋体</vt:lpstr>
      <vt:lpstr>Arial</vt:lpstr>
      <vt:lpstr>Calibri</vt:lpstr>
      <vt:lpstr>Symbol</vt:lpstr>
      <vt:lpstr>Times New Roman</vt:lpstr>
      <vt:lpstr>Wingdings</vt:lpstr>
      <vt:lpstr>Office 主题</vt:lpstr>
      <vt:lpstr>Equation</vt:lpstr>
      <vt:lpstr>100km CEPC parameter and lattice design</vt:lpstr>
      <vt:lpstr>PowerPoint 演示文稿</vt:lpstr>
      <vt:lpstr>FCC-ee</vt:lpstr>
      <vt:lpstr>Oide’s comments</vt:lpstr>
      <vt:lpstr>Machine constraints / given parameters</vt:lpstr>
      <vt:lpstr>Constraints for parameter choice</vt:lpstr>
      <vt:lpstr>parameter for CEPC partial double ring （wangdou20161109-61km）</vt:lpstr>
      <vt:lpstr>parameters for CEPC double ring （wangdou20161202-100km_2mmy）</vt:lpstr>
      <vt:lpstr>parameters for CEPC double ring （wangdou20161219-100km_2mmy）</vt:lpstr>
      <vt:lpstr>parameter for CEPC double ring （wangdou20161110-100km_1mmy）</vt:lpstr>
      <vt:lpstr>PowerPoint 演示文稿</vt:lpstr>
      <vt:lpstr>Parameter for single ring-100km （wangdou20161122）</vt:lpstr>
      <vt:lpstr>Primary consideration of lattice design</vt:lpstr>
      <vt:lpstr>PowerPoint 演示文稿</vt:lpstr>
      <vt:lpstr>Final doublet + triplet</vt:lpstr>
      <vt:lpstr>FFS optics</vt:lpstr>
      <vt:lpstr>W function</vt:lpstr>
      <vt:lpstr>PowerPoint 演示文稿</vt:lpstr>
      <vt:lpstr>Pure Arc</vt:lpstr>
      <vt:lpstr>DA of arc</vt:lpstr>
      <vt:lpstr>Tuning working point in straint</vt:lpstr>
      <vt:lpstr>Tuning working point in arc</vt:lpstr>
      <vt:lpstr>Arc DA (2 fam)</vt:lpstr>
      <vt:lpstr>Arc + FFS</vt:lpstr>
      <vt:lpstr>PowerPoint 演示文稿</vt:lpstr>
      <vt:lpstr>Arc + FFS</vt:lpstr>
      <vt:lpstr>Arc + FFS (2 fam)</vt:lpstr>
      <vt:lpstr>Arc + FFS (104 fam)</vt:lpstr>
      <vt:lpstr>Arc + FFS (104 fam)</vt:lpstr>
      <vt:lpstr>FFS optics</vt:lpstr>
      <vt:lpstr>Arc DA (2 fam)</vt:lpstr>
      <vt:lpstr>W function of whole 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Dou</dc:creator>
  <cp:lastModifiedBy>lenovo</cp:lastModifiedBy>
  <cp:revision>129</cp:revision>
  <dcterms:created xsi:type="dcterms:W3CDTF">2016-10-27T08:38:42Z</dcterms:created>
  <dcterms:modified xsi:type="dcterms:W3CDTF">2017-01-06T01:09:39Z</dcterms:modified>
</cp:coreProperties>
</file>