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54" r:id="rId3"/>
    <p:sldId id="357" r:id="rId4"/>
    <p:sldId id="399" r:id="rId5"/>
    <p:sldId id="400" r:id="rId6"/>
    <p:sldId id="401" r:id="rId7"/>
    <p:sldId id="375" r:id="rId8"/>
    <p:sldId id="376" r:id="rId9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ED0D"/>
    <a:srgbClr val="1D0DF1"/>
    <a:srgbClr val="2E1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E6508-2458-4940-A066-53EAA917252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78A85-7224-425D-981A-C06FE5B7B5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28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2410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87100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2017-1-19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61864" y="980728"/>
            <a:ext cx="7054552" cy="1635117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Error analysis for single ring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7584" y="2780928"/>
            <a:ext cx="7468852" cy="1224136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2E1FF3"/>
                </a:solidFill>
              </a:rPr>
              <a:t>H.P. </a:t>
            </a:r>
            <a:r>
              <a:rPr lang="en-US" altLang="zh-CN" b="1" dirty="0" err="1" smtClean="0">
                <a:solidFill>
                  <a:srgbClr val="2E1FF3"/>
                </a:solidFill>
              </a:rPr>
              <a:t>Geng</a:t>
            </a:r>
            <a:endParaRPr lang="en-US" altLang="zh-CN" b="1" dirty="0" smtClean="0">
              <a:solidFill>
                <a:srgbClr val="2E1FF3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03648" y="4221088"/>
            <a:ext cx="691276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/>
              <a:t>IHEP, CAS, </a:t>
            </a:r>
            <a:r>
              <a:rPr lang="en-US" altLang="zh-CN" sz="2800" b="1" dirty="0" smtClean="0"/>
              <a:t>China</a:t>
            </a:r>
          </a:p>
          <a:p>
            <a:pPr algn="ctr"/>
            <a:r>
              <a:rPr lang="en-US" altLang="zh-CN" sz="2400" b="1" dirty="0" smtClean="0"/>
              <a:t>CEPC AP group meeting</a:t>
            </a:r>
          </a:p>
          <a:p>
            <a:pPr algn="ctr"/>
            <a:r>
              <a:rPr lang="en-US" altLang="zh-CN" sz="2400" dirty="0" smtClean="0"/>
              <a:t>Jan </a:t>
            </a:r>
            <a:r>
              <a:rPr lang="en-US" altLang="zh-CN" sz="2400" dirty="0" smtClean="0"/>
              <a:t>20, </a:t>
            </a:r>
            <a:r>
              <a:rPr lang="en-US" altLang="zh-CN" sz="2400" dirty="0" smtClean="0"/>
              <a:t>2017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2945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Outline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31969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b="1" dirty="0" smtClean="0"/>
              <a:t> </a:t>
            </a:r>
            <a:r>
              <a:rPr lang="en-US" altLang="zh-CN" b="1" dirty="0" smtClean="0"/>
              <a:t>Error setup for single ring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b="1" dirty="0" smtClean="0"/>
              <a:t> Misalignment </a:t>
            </a:r>
            <a:endParaRPr lang="en-US" altLang="zh-CN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b="1" dirty="0" smtClean="0"/>
              <a:t> Summary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827584" y="1196752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83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51520" y="437143"/>
            <a:ext cx="8568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zh-CN" b="1" dirty="0"/>
              <a:t>Error setup for single ring</a:t>
            </a:r>
            <a:endParaRPr lang="zh-CN" altLang="en-US" b="1" dirty="0">
              <a:solidFill>
                <a:srgbClr val="0000FF"/>
              </a:solidFill>
              <a:latin typeface="Arial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27584" y="1556792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Similar to HEPS setup </a:t>
            </a:r>
            <a:endParaRPr lang="zh-CN" altLang="en-US" sz="2400" dirty="0"/>
          </a:p>
        </p:txBody>
      </p:sp>
      <p:graphicFrame>
        <p:nvGraphicFramePr>
          <p:cNvPr id="7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968470"/>
              </p:ext>
            </p:extLst>
          </p:nvPr>
        </p:nvGraphicFramePr>
        <p:xfrm>
          <a:off x="827584" y="2420888"/>
          <a:ext cx="7692400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3100"/>
                <a:gridCol w="1923100"/>
                <a:gridCol w="1923100"/>
                <a:gridCol w="1923100"/>
              </a:tblGrid>
              <a:tr h="414046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Bending magnets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quadrupoles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sextupoles</a:t>
                      </a:r>
                      <a:endParaRPr lang="zh-CN" altLang="en-US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D</a:t>
                      </a:r>
                      <a:r>
                        <a:rPr lang="en-US" altLang="zh-CN" baseline="0" dirty="0" smtClean="0">
                          <a:solidFill>
                            <a:srgbClr val="C00000"/>
                          </a:solidFill>
                        </a:rPr>
                        <a:t>X (</a:t>
                      </a:r>
                      <a:r>
                        <a:rPr lang="en-US" altLang="zh-CN" baseline="0" dirty="0" smtClean="0">
                          <a:solidFill>
                            <a:srgbClr val="C00000"/>
                          </a:solidFill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altLang="zh-CN" baseline="0" dirty="0" smtClean="0">
                          <a:solidFill>
                            <a:srgbClr val="C00000"/>
                          </a:solidFill>
                        </a:rPr>
                        <a:t>m)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D</a:t>
                      </a:r>
                      <a:r>
                        <a:rPr lang="en-US" altLang="zh-CN" baseline="0" dirty="0" smtClean="0">
                          <a:solidFill>
                            <a:srgbClr val="C00000"/>
                          </a:solidFill>
                        </a:rPr>
                        <a:t>Y (</a:t>
                      </a:r>
                      <a:r>
                        <a:rPr lang="en-US" altLang="zh-CN" baseline="0" dirty="0" smtClean="0">
                          <a:solidFill>
                            <a:srgbClr val="C00000"/>
                          </a:solidFill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altLang="zh-CN" baseline="0" dirty="0" smtClean="0">
                          <a:solidFill>
                            <a:srgbClr val="C00000"/>
                          </a:solidFill>
                        </a:rPr>
                        <a:t>m)</a:t>
                      </a:r>
                      <a:endParaRPr lang="zh-CN" altLang="en-US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  <a:latin typeface="Symbol" panose="05050102010706020507" pitchFamily="18" charset="2"/>
                        </a:rPr>
                        <a:t>q (</a:t>
                      </a:r>
                      <a:r>
                        <a:rPr lang="en-US" altLang="zh-CN" baseline="0" dirty="0" err="1" smtClean="0">
                          <a:solidFill>
                            <a:srgbClr val="C00000"/>
                          </a:solidFill>
                        </a:rPr>
                        <a:t>mrad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  <a:latin typeface="Symbol" panose="05050102010706020507" pitchFamily="18" charset="2"/>
                        </a:rPr>
                        <a:t>)</a:t>
                      </a:r>
                      <a:endParaRPr lang="zh-CN" altLang="en-US" dirty="0">
                        <a:solidFill>
                          <a:srgbClr val="C00000"/>
                        </a:solidFill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507545"/>
      </p:ext>
    </p:extLst>
  </p:cSld>
  <p:clrMapOvr>
    <a:masterClrMapping/>
  </p:clrMapOvr>
  <p:transition advTm="3296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7953375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13088"/>
            <a:ext cx="3568131" cy="1983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03648" y="573485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With misalignment of bending magnet</a:t>
            </a:r>
            <a:endParaRPr lang="zh-CN" altLang="en-US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91981"/>
            <a:ext cx="47625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55576" y="130011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DX=30um, DY=30um, </a:t>
            </a:r>
            <a:r>
              <a:rPr lang="en-US" altLang="zh-CN" dirty="0" smtClean="0">
                <a:latin typeface="Symbol" panose="05050102010706020507" pitchFamily="18" charset="2"/>
              </a:rPr>
              <a:t>q=0.1</a:t>
            </a:r>
            <a:r>
              <a:rPr lang="en-US" altLang="zh-CN" dirty="0"/>
              <a:t> </a:t>
            </a:r>
            <a:r>
              <a:rPr lang="en-US" altLang="zh-CN" dirty="0" err="1" smtClean="0"/>
              <a:t>mrad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93120476"/>
      </p:ext>
    </p:extLst>
  </p:cSld>
  <p:clrMapOvr>
    <a:masterClrMapping/>
  </p:clrMapOvr>
  <p:transition advTm="3296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403648" y="573485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With misalignment of quadrupoles</a:t>
            </a:r>
            <a:endParaRPr lang="zh-CN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41277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DX=30um, DY=30um, </a:t>
            </a:r>
            <a:r>
              <a:rPr lang="en-US" altLang="zh-CN" dirty="0" smtClean="0">
                <a:latin typeface="Symbol" panose="05050102010706020507" pitchFamily="18" charset="2"/>
              </a:rPr>
              <a:t>q=0.1</a:t>
            </a:r>
            <a:r>
              <a:rPr lang="en-US" altLang="zh-CN" dirty="0"/>
              <a:t> </a:t>
            </a:r>
            <a:r>
              <a:rPr lang="en-US" altLang="zh-CN" dirty="0" err="1" smtClean="0"/>
              <a:t>mrad</a:t>
            </a:r>
            <a:r>
              <a:rPr lang="en-US" altLang="zh-CN" dirty="0" smtClean="0"/>
              <a:t>, no closed orbit</a:t>
            </a:r>
          </a:p>
          <a:p>
            <a:r>
              <a:rPr lang="en-US" altLang="zh-CN" dirty="0" smtClean="0"/>
              <a:t>DX=0um</a:t>
            </a:r>
            <a:r>
              <a:rPr lang="en-US" altLang="zh-CN" dirty="0"/>
              <a:t>, </a:t>
            </a:r>
            <a:r>
              <a:rPr lang="en-US" altLang="zh-CN" dirty="0" smtClean="0"/>
              <a:t>DY=0um</a:t>
            </a:r>
            <a:r>
              <a:rPr lang="en-US" altLang="zh-CN" dirty="0"/>
              <a:t>, </a:t>
            </a:r>
            <a:r>
              <a:rPr lang="en-US" altLang="zh-CN" dirty="0">
                <a:latin typeface="Symbol" panose="05050102010706020507" pitchFamily="18" charset="2"/>
              </a:rPr>
              <a:t>q=0.1</a:t>
            </a:r>
            <a:r>
              <a:rPr lang="en-US" altLang="zh-CN" dirty="0"/>
              <a:t> </a:t>
            </a:r>
            <a:r>
              <a:rPr lang="en-US" altLang="zh-CN" dirty="0" err="1"/>
              <a:t>mrad</a:t>
            </a:r>
            <a:r>
              <a:rPr lang="en-US" altLang="zh-CN" dirty="0"/>
              <a:t>, </a:t>
            </a:r>
            <a:r>
              <a:rPr lang="en-US" altLang="zh-CN" dirty="0" smtClean="0"/>
              <a:t>closed orbit exists, tune almost unchanged </a:t>
            </a:r>
            <a:endParaRPr lang="en-US" altLang="zh-CN" dirty="0"/>
          </a:p>
          <a:p>
            <a:r>
              <a:rPr lang="en-US" altLang="zh-CN" dirty="0" smtClean="0">
                <a:latin typeface="Symbol" panose="05050102010706020507" pitchFamily="18" charset="2"/>
              </a:rPr>
              <a:t>q=0.0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mrad</a:t>
            </a:r>
            <a:r>
              <a:rPr lang="en-US" altLang="zh-CN" dirty="0" smtClean="0"/>
              <a:t>, DX=30um</a:t>
            </a:r>
            <a:r>
              <a:rPr lang="en-US" altLang="zh-CN" dirty="0"/>
              <a:t>, </a:t>
            </a:r>
            <a:r>
              <a:rPr lang="en-US" altLang="zh-CN" dirty="0" smtClean="0"/>
              <a:t>DY=30um, no </a:t>
            </a:r>
            <a:r>
              <a:rPr lang="en-US" altLang="zh-CN" dirty="0"/>
              <a:t>closed orbit</a:t>
            </a:r>
          </a:p>
          <a:p>
            <a:r>
              <a:rPr lang="en-US" altLang="zh-CN" dirty="0">
                <a:latin typeface="Symbol" panose="05050102010706020507" pitchFamily="18" charset="2"/>
              </a:rPr>
              <a:t>q=0.0</a:t>
            </a:r>
            <a:r>
              <a:rPr lang="en-US" altLang="zh-CN" dirty="0"/>
              <a:t> </a:t>
            </a:r>
            <a:r>
              <a:rPr lang="en-US" altLang="zh-CN" dirty="0" err="1"/>
              <a:t>mrad</a:t>
            </a:r>
            <a:r>
              <a:rPr lang="en-US" altLang="zh-CN" dirty="0"/>
              <a:t>, </a:t>
            </a:r>
            <a:r>
              <a:rPr lang="en-US" altLang="zh-CN" dirty="0" smtClean="0"/>
              <a:t>DX=10um</a:t>
            </a:r>
            <a:r>
              <a:rPr lang="en-US" altLang="zh-CN" dirty="0"/>
              <a:t>, </a:t>
            </a:r>
            <a:r>
              <a:rPr lang="en-US" altLang="zh-CN" dirty="0" smtClean="0"/>
              <a:t>DY=10um</a:t>
            </a:r>
            <a:r>
              <a:rPr lang="en-US" altLang="zh-CN" dirty="0"/>
              <a:t>, </a:t>
            </a:r>
            <a:r>
              <a:rPr lang="en-US" altLang="zh-CN" dirty="0" smtClean="0"/>
              <a:t>closed orbit exists, but severe distortion on lattice</a:t>
            </a:r>
            <a:endParaRPr lang="en-US" altLang="zh-C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65" y="2780928"/>
            <a:ext cx="6478463" cy="3572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2918245" y="3244334"/>
            <a:ext cx="3307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Symbol" panose="05050102010706020507" pitchFamily="18" charset="2"/>
              </a:rPr>
              <a:t>q=0.0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err="1">
                <a:solidFill>
                  <a:srgbClr val="FF0000"/>
                </a:solidFill>
              </a:rPr>
              <a:t>mrad</a:t>
            </a:r>
            <a:r>
              <a:rPr lang="en-US" altLang="zh-CN" dirty="0">
                <a:solidFill>
                  <a:srgbClr val="FF0000"/>
                </a:solidFill>
              </a:rPr>
              <a:t>, DX=10um, DY=10um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175754"/>
      </p:ext>
    </p:extLst>
  </p:cSld>
  <p:clrMapOvr>
    <a:masterClrMapping/>
  </p:clrMapOvr>
  <p:transition advTm="32969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403648" y="573485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With misalignment of </a:t>
            </a:r>
            <a:r>
              <a:rPr lang="en-US" altLang="zh-CN" sz="2800" dirty="0" err="1" smtClean="0"/>
              <a:t>sextupoles</a:t>
            </a:r>
            <a:endParaRPr lang="zh-CN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41277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DX=30um, DY=30um, </a:t>
            </a:r>
            <a:r>
              <a:rPr lang="en-US" altLang="zh-CN" dirty="0" smtClean="0">
                <a:latin typeface="Symbol" panose="05050102010706020507" pitchFamily="18" charset="2"/>
              </a:rPr>
              <a:t>q=0.1</a:t>
            </a:r>
            <a:r>
              <a:rPr lang="en-US" altLang="zh-CN" dirty="0"/>
              <a:t> </a:t>
            </a:r>
            <a:r>
              <a:rPr lang="en-US" altLang="zh-CN" dirty="0" err="1" smtClean="0"/>
              <a:t>mrad</a:t>
            </a:r>
            <a:endParaRPr lang="en-US" altLang="zh-C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82108"/>
            <a:ext cx="8086725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173133"/>
            <a:ext cx="45624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708173"/>
      </p:ext>
    </p:extLst>
  </p:cSld>
  <p:clrMapOvr>
    <a:masterClrMapping/>
  </p:clrMapOvr>
  <p:transition advTm="3296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dirty="0" smtClean="0">
                <a:solidFill>
                  <a:srgbClr val="1D0DF1"/>
                </a:solidFill>
              </a:rPr>
              <a:t>Summary</a:t>
            </a:r>
            <a:endParaRPr lang="zh-CN" altLang="en-US" b="1" dirty="0" smtClean="0">
              <a:solidFill>
                <a:srgbClr val="1D0DF1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/>
          <p:cNvSpPr txBox="1">
            <a:spLocks/>
          </p:cNvSpPr>
          <p:nvPr/>
        </p:nvSpPr>
        <p:spPr>
          <a:xfrm>
            <a:off x="827584" y="126876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endParaRPr lang="en-US" altLang="zh-CN" sz="2400" dirty="0" smtClean="0"/>
          </a:p>
        </p:txBody>
      </p:sp>
      <p:sp>
        <p:nvSpPr>
          <p:cNvPr id="2" name="文本框 1"/>
          <p:cNvSpPr txBox="1"/>
          <p:nvPr/>
        </p:nvSpPr>
        <p:spPr>
          <a:xfrm>
            <a:off x="611560" y="1700808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Quadrupole misalignment error has severe impact on close orbit</a:t>
            </a:r>
            <a:endParaRPr lang="en-US" altLang="zh-CN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Will try orbit correction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156226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91680" y="2276872"/>
            <a:ext cx="5760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smtClean="0"/>
              <a:t>Thank you !</a:t>
            </a:r>
            <a:endParaRPr lang="zh-CN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3434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10680</TotalTime>
  <Words>164</Words>
  <Application>Microsoft Office PowerPoint</Application>
  <PresentationFormat>全屏显示(4:3)</PresentationFormat>
  <Paragraphs>40</Paragraphs>
  <Slides>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Error analysis for single ring</vt:lpstr>
      <vt:lpstr>Outline</vt:lpstr>
      <vt:lpstr>PowerPoint 演示文稿</vt:lpstr>
      <vt:lpstr>PowerPoint 演示文稿</vt:lpstr>
      <vt:lpstr>PowerPoint 演示文稿</vt:lpstr>
      <vt:lpstr>PowerPoint 演示文稿</vt:lpstr>
      <vt:lpstr>Summary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pretzel scheme</dc:title>
  <dc:creator>aloha</dc:creator>
  <cp:lastModifiedBy>lenovo</cp:lastModifiedBy>
  <cp:revision>771</cp:revision>
  <cp:lastPrinted>2014-10-08T05:27:41Z</cp:lastPrinted>
  <dcterms:modified xsi:type="dcterms:W3CDTF">2017-01-19T08:54:46Z</dcterms:modified>
</cp:coreProperties>
</file>