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45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68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84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01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7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8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40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0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93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86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78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949B6-EBFC-49B6-A972-056F3A8399D7}" type="datetimeFigureOut">
              <a:rPr lang="zh-CN" altLang="en-US" smtClean="0"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621F5-25B6-42D6-95A3-A04FB14212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202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538889"/>
            <a:ext cx="91440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Beam loading in CEPC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Zhenchao</a:t>
            </a:r>
            <a:r>
              <a:rPr lang="en-US" altLang="zh-CN" dirty="0" smtClean="0"/>
              <a:t> Liu, </a:t>
            </a:r>
            <a:r>
              <a:rPr lang="en-US" altLang="zh-CN" dirty="0" err="1" smtClean="0"/>
              <a:t>Dianjun</a:t>
            </a:r>
            <a:r>
              <a:rPr lang="en-US" altLang="zh-CN" dirty="0" smtClean="0"/>
              <a:t> Gong, </a:t>
            </a:r>
          </a:p>
          <a:p>
            <a:r>
              <a:rPr lang="en-US" altLang="zh-CN" dirty="0" err="1" smtClean="0"/>
              <a:t>Jie</a:t>
            </a:r>
            <a:r>
              <a:rPr lang="en-US" altLang="zh-CN" dirty="0" smtClean="0"/>
              <a:t> Gao,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Yu,Yuan</a:t>
            </a:r>
            <a:r>
              <a:rPr lang="en-US" altLang="zh-CN" dirty="0" smtClean="0"/>
              <a:t> Zhang</a:t>
            </a:r>
          </a:p>
          <a:p>
            <a:endParaRPr lang="en-US" altLang="zh-CN" dirty="0"/>
          </a:p>
          <a:p>
            <a:r>
              <a:rPr lang="en-US" altLang="zh-CN" i="1" dirty="0" smtClean="0"/>
              <a:t>CEPC-AP-meeting</a:t>
            </a:r>
          </a:p>
          <a:p>
            <a:r>
              <a:rPr lang="en-US" altLang="zh-CN" i="1" dirty="0" smtClean="0"/>
              <a:t>2017-01-12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9556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1485" y="6119001"/>
            <a:ext cx="9892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2060"/>
                </a:solidFill>
              </a:rPr>
              <a:t>Assume </a:t>
            </a:r>
            <a:r>
              <a:rPr lang="en-US" altLang="zh-CN" dirty="0" err="1">
                <a:solidFill>
                  <a:srgbClr val="002060"/>
                </a:solidFill>
              </a:rPr>
              <a:t>V</a:t>
            </a:r>
            <a:r>
              <a:rPr lang="en-US" altLang="zh-CN" baseline="-25000" dirty="0" err="1">
                <a:solidFill>
                  <a:srgbClr val="002060"/>
                </a:solidFill>
              </a:rPr>
              <a:t>rf</a:t>
            </a:r>
            <a:r>
              <a:rPr lang="en-US" altLang="zh-CN" dirty="0">
                <a:solidFill>
                  <a:srgbClr val="002060"/>
                </a:solidFill>
              </a:rPr>
              <a:t> is constant at the first bunch of bunch trains and the change of </a:t>
            </a:r>
            <a:r>
              <a:rPr lang="en-US" altLang="zh-CN" dirty="0" err="1">
                <a:solidFill>
                  <a:srgbClr val="002060"/>
                </a:solidFill>
              </a:rPr>
              <a:t>V</a:t>
            </a:r>
            <a:r>
              <a:rPr lang="en-US" altLang="zh-CN" baseline="-25000" dirty="0" err="1">
                <a:solidFill>
                  <a:srgbClr val="002060"/>
                </a:solidFill>
              </a:rPr>
              <a:t>b</a:t>
            </a:r>
            <a:r>
              <a:rPr lang="en-US" altLang="zh-CN" dirty="0">
                <a:solidFill>
                  <a:srgbClr val="002060"/>
                </a:solidFill>
              </a:rPr>
              <a:t> is negligible.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614263" y="17417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From </a:t>
            </a:r>
            <a:r>
              <a:rPr lang="en-US" altLang="zh-CN" dirty="0" err="1" smtClean="0"/>
              <a:t>Zhenchao</a:t>
            </a:r>
            <a:r>
              <a:rPr lang="en-US" altLang="zh-CN" dirty="0" smtClean="0"/>
              <a:t> LIU</a:t>
            </a:r>
            <a:endParaRPr lang="zh-CN" altLang="en-US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176423"/>
              </p:ext>
            </p:extLst>
          </p:nvPr>
        </p:nvGraphicFramePr>
        <p:xfrm>
          <a:off x="1043608" y="692696"/>
          <a:ext cx="9964026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034"/>
                <a:gridCol w="747554"/>
                <a:gridCol w="875514"/>
                <a:gridCol w="766076"/>
                <a:gridCol w="1186996"/>
                <a:gridCol w="875514"/>
                <a:gridCol w="984954"/>
                <a:gridCol w="951280"/>
                <a:gridCol w="894034"/>
                <a:gridCol w="935047"/>
                <a:gridCol w="853023"/>
              </a:tblGrid>
              <a:tr h="16032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Bunch No.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Pre CDR (CW,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PDR  (CW,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pulse</a:t>
                      </a:r>
                      <a:r>
                        <a:rPr lang="en-US" altLang="zh-CN" sz="1200" dirty="0" smtClean="0">
                          <a:solidFill>
                            <a:schemeClr val="bg1"/>
                          </a:solidFill>
                        </a:rPr>
                        <a:t>, very low RF efficiency)</a:t>
                      </a:r>
                      <a:endParaRPr lang="zh-CN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 8 ring (HL</a:t>
                      </a:r>
                      <a:r>
                        <a:rPr lang="en-US" altLang="zh-CN" sz="1200" baseline="0" dirty="0" smtClean="0"/>
                        <a:t>, </a:t>
                      </a:r>
                      <a:r>
                        <a:rPr lang="en-US" altLang="zh-CN" sz="1200" dirty="0" smtClean="0"/>
                        <a:t>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 8 ring (H-low</a:t>
                      </a:r>
                      <a:r>
                        <a:rPr lang="en-US" altLang="zh-CN" sz="1200" baseline="0" dirty="0" smtClean="0"/>
                        <a:t> power, </a:t>
                      </a:r>
                      <a:r>
                        <a:rPr lang="en-US" altLang="zh-CN" sz="1200" dirty="0" smtClean="0"/>
                        <a:t>CW,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APDR  8 ring (Z, P</a:t>
                      </a:r>
                      <a:r>
                        <a:rPr lang="en-US" altLang="zh-CN" sz="1200" baseline="-25000" dirty="0" smtClean="0"/>
                        <a:t>g</a:t>
                      </a:r>
                      <a:r>
                        <a:rPr lang="en-US" altLang="zh-CN" sz="1200" dirty="0" smtClean="0"/>
                        <a:t>=</a:t>
                      </a:r>
                      <a:r>
                        <a:rPr lang="en-US" altLang="zh-CN" sz="1200" dirty="0" err="1" smtClean="0"/>
                        <a:t>P</a:t>
                      </a:r>
                      <a:r>
                        <a:rPr lang="en-US" altLang="zh-CN" sz="1200" baseline="-25000" dirty="0" err="1" smtClean="0"/>
                        <a:t>avg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/>
                    </a:p>
                  </a:txBody>
                  <a:tcPr/>
                </a:tc>
              </a:tr>
              <a:tr h="160324"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Vc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Vc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Vc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Vc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Vc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Phase shift</a:t>
                      </a:r>
                      <a:endParaRPr lang="zh-CN" altLang="en-US" sz="1200" dirty="0"/>
                    </a:p>
                  </a:txBody>
                  <a:tcPr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2.0000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2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1.9927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3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1.9855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1.9782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1.9709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1.9636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1.9564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8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0.9891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1.9491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9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0.9875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1.9418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0.9859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0.9983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1.9345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0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1.9273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15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0.9781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1.8982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17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0.9750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1.8836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0.9906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1.6436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67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1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0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0.9873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1.5200 </a:t>
                      </a:r>
                    </a:p>
                  </a:txBody>
                  <a:tcPr marL="9525" marR="9525" marT="9525" marB="0" anchor="ctr"/>
                </a:tc>
              </a:tr>
              <a:tr h="1603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275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0.0947</a:t>
                      </a:r>
                      <a:endParaRPr lang="zh-CN" altLang="en-US" sz="11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CN" sz="1100" b="0" i="0" u="none" strike="noStrike" kern="1200" dirty="0" smtClean="0">
                          <a:solidFill>
                            <a:srgbClr val="000000"/>
                          </a:solidFill>
                          <a:latin typeface="宋体"/>
                          <a:ea typeface="+mn-ea"/>
                          <a:cs typeface="+mn-cs"/>
                        </a:rPr>
                        <a:t>0</a:t>
                      </a:r>
                      <a:endParaRPr lang="en-US" altLang="zh-CN" sz="1100" b="0" i="0" u="none" strike="noStrike" kern="1200" dirty="0">
                        <a:solidFill>
                          <a:srgbClr val="000000"/>
                        </a:solidFill>
                        <a:latin typeface="宋体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椭圆 2"/>
          <p:cNvSpPr/>
          <p:nvPr/>
        </p:nvSpPr>
        <p:spPr>
          <a:xfrm>
            <a:off x="7672251" y="1515515"/>
            <a:ext cx="1854926" cy="36314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80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Orbit change between different bunches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90" y="1583765"/>
            <a:ext cx="3329496" cy="2576013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1611086" y="3933842"/>
            <a:ext cx="237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SR reduced to 1/2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876" y="1602144"/>
            <a:ext cx="3309879" cy="255763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5454930" y="393384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bunch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9535" y="1518615"/>
            <a:ext cx="3502289" cy="2706314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8974924" y="397511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bunch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367246" y="4911634"/>
            <a:ext cx="5495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Horizontal orbit seems no change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27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115769"/>
              </p:ext>
            </p:extLst>
          </p:nvPr>
        </p:nvGraphicFramePr>
        <p:xfrm>
          <a:off x="838200" y="1825625"/>
          <a:ext cx="10515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NO</a:t>
                      </a:r>
                      <a:r>
                        <a:rPr lang="en-US" altLang="zh-CN" sz="2000" baseline="0" dirty="0" smtClean="0">
                          <a:latin typeface="+mn-lt"/>
                        </a:rPr>
                        <a:t> </a:t>
                      </a:r>
                      <a:r>
                        <a:rPr lang="en-US" altLang="zh-CN" sz="2000" baseline="0" dirty="0" err="1" smtClean="0">
                          <a:latin typeface="+mn-lt"/>
                        </a:rPr>
                        <a:t>Sawtooth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SR reduced to 1/2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</a:t>
                      </a:r>
                      <a:r>
                        <a:rPr lang="en-US" altLang="zh-CN" sz="2000" baseline="30000" dirty="0" smtClean="0">
                          <a:latin typeface="+mn-lt"/>
                        </a:rPr>
                        <a:t>nd</a:t>
                      </a:r>
                      <a:r>
                        <a:rPr lang="en-US" altLang="zh-CN" sz="2000" dirty="0" smtClean="0">
                          <a:latin typeface="+mn-lt"/>
                        </a:rPr>
                        <a:t> bunch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11</a:t>
                      </a:r>
                      <a:r>
                        <a:rPr lang="en-US" altLang="zh-CN" sz="2000" baseline="30000" dirty="0" smtClean="0">
                          <a:latin typeface="+mn-lt"/>
                        </a:rPr>
                        <a:t>th</a:t>
                      </a:r>
                      <a:r>
                        <a:rPr lang="en-US" altLang="zh-CN" sz="2000" dirty="0" smtClean="0">
                          <a:latin typeface="+mn-lt"/>
                        </a:rPr>
                        <a:t> bunch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0.0392321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0.0392321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0.0392318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0.1758617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0.1758617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0.1758616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-0.0763246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-0.0740747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0.250022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0.150019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0.150019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0.150019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0.001361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0.001391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0.001391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0.001391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2.95372nm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3.40487nm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3.40487nm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3.40491nm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4.1139E-6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4.1242e-6m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4.1372e-6m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4.26293e-6m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Bunch length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2.9359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2.9422mm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2.9515mm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3.0411mm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rgbClr val="C00000"/>
                          </a:solidFill>
                          <a:latin typeface="+mn-lt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  <a:sym typeface="Symbol" panose="05050102010706020507" pitchFamily="18" charset="2"/>
                        </a:rPr>
                        <a:t>e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0.00140174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0.00140179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29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84685" y="385381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640318" y="399774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66" y="1423610"/>
            <a:ext cx="4579313" cy="24718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608" y="1584645"/>
            <a:ext cx="4579311" cy="247188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415" y="4354015"/>
            <a:ext cx="4386613" cy="236786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113474" y="6537216"/>
            <a:ext cx="136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bunch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5950" y="4327021"/>
            <a:ext cx="4486625" cy="2421854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7343296" y="6564209"/>
            <a:ext cx="136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bunch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690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358</Words>
  <Application>Microsoft Office PowerPoint</Application>
  <PresentationFormat>宽屏</PresentationFormat>
  <Paragraphs>234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Symbol</vt:lpstr>
      <vt:lpstr>Office 主题</vt:lpstr>
      <vt:lpstr>Beam loading in CEPC</vt:lpstr>
      <vt:lpstr>PowerPoint 演示文稿</vt:lpstr>
      <vt:lpstr>Orbit change between different bunches</vt:lpstr>
      <vt:lpstr>Twiss parameters comparison</vt:lpstr>
      <vt:lpstr>Dynamic aperture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loading in CEPC</dc:title>
  <dc:creator>baisha</dc:creator>
  <cp:lastModifiedBy>baisha</cp:lastModifiedBy>
  <cp:revision>36</cp:revision>
  <dcterms:created xsi:type="dcterms:W3CDTF">2017-01-10T01:26:23Z</dcterms:created>
  <dcterms:modified xsi:type="dcterms:W3CDTF">2017-01-10T06:24:56Z</dcterms:modified>
</cp:coreProperties>
</file>