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7" r:id="rId3"/>
    <p:sldId id="281" r:id="rId4"/>
    <p:sldId id="284" r:id="rId5"/>
    <p:sldId id="279" r:id="rId6"/>
    <p:sldId id="282" r:id="rId7"/>
    <p:sldId id="283" r:id="rId8"/>
    <p:sldId id="285" r:id="rId9"/>
    <p:sldId id="287" r:id="rId10"/>
    <p:sldId id="286" r:id="rId11"/>
    <p:sldId id="2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9DA8E-9051-4A36-B73C-C94CCD25AE93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27782-3A00-4E59-B5F0-927E64B2BA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41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5E52-9245-4E56-AAC5-4C4450B3FAAE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9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30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58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69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40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52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45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82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94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80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5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91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423E-6CF1-4788-B022-A2F7961263F2}" type="datetimeFigureOut">
              <a:rPr lang="zh-CN" altLang="en-US" smtClean="0"/>
              <a:t>2017-1-13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D0D7-661E-4EF1-91A8-1F249F398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72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10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Beam loading</a:t>
            </a:r>
            <a:endParaRPr lang="zh-CN" altLang="en-US" b="1" dirty="0" smtClean="0"/>
          </a:p>
        </p:txBody>
      </p:sp>
      <p:sp>
        <p:nvSpPr>
          <p:cNvPr id="6147" name="副标题 2"/>
          <p:cNvSpPr>
            <a:spLocks noGrp="1"/>
          </p:cNvSpPr>
          <p:nvPr>
            <p:ph type="subTitle" idx="1"/>
          </p:nvPr>
        </p:nvSpPr>
        <p:spPr>
          <a:xfrm>
            <a:off x="2667000" y="3559175"/>
            <a:ext cx="7177088" cy="2008188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zh-CN" altLang="en-US" dirty="0" smtClean="0"/>
              <a:t>                                                     </a:t>
            </a:r>
            <a:endParaRPr lang="en-US" altLang="zh-CN" dirty="0" smtClean="0"/>
          </a:p>
          <a:p>
            <a:r>
              <a:rPr lang="en-US" altLang="zh-CN" dirty="0" smtClean="0"/>
              <a:t>Sun </a:t>
            </a:r>
            <a:r>
              <a:rPr lang="en-US" altLang="zh-CN" dirty="0" err="1" smtClean="0"/>
              <a:t>Yuansehng</a:t>
            </a:r>
            <a:r>
              <a:rPr lang="en-US" altLang="zh-CN" dirty="0" err="1"/>
              <a:t>,</a:t>
            </a:r>
            <a:r>
              <a:rPr lang="en-US" altLang="zh-CN" dirty="0" err="1" smtClean="0"/>
              <a:t>Zhang</a:t>
            </a:r>
            <a:r>
              <a:rPr lang="en-US" altLang="zh-CN" dirty="0" smtClean="0"/>
              <a:t> Yuan ,</a:t>
            </a:r>
            <a:r>
              <a:rPr lang="en-US" altLang="zh-CN" dirty="0" err="1" smtClean="0"/>
              <a:t>Zhai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Jiyuan</a:t>
            </a:r>
            <a:r>
              <a:rPr lang="en-US" altLang="zh-CN" dirty="0" err="1"/>
              <a:t>,</a:t>
            </a:r>
            <a:r>
              <a:rPr lang="en-US" altLang="zh-CN" dirty="0" err="1" smtClean="0"/>
              <a:t>Wang</a:t>
            </a:r>
            <a:r>
              <a:rPr lang="en-US" altLang="zh-CN" dirty="0" smtClean="0"/>
              <a:t> Na</a:t>
            </a:r>
          </a:p>
          <a:p>
            <a:r>
              <a:rPr lang="en-US" altLang="zh-CN" dirty="0" smtClean="0"/>
              <a:t>2017.1.13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34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114" y="1960223"/>
            <a:ext cx="2895600" cy="12954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114" y="3199381"/>
            <a:ext cx="65532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6600" dirty="0" smtClean="0">
                <a:solidFill>
                  <a:schemeClr val="accent1"/>
                </a:solidFill>
              </a:rPr>
              <a:t> Thanks</a:t>
            </a:r>
            <a:endParaRPr lang="zh-CN" altLang="en-US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5400" b="1" dirty="0">
                <a:solidFill>
                  <a:schemeClr val="accent1"/>
                </a:solidFill>
              </a:rPr>
              <a:t>O</a:t>
            </a:r>
            <a:r>
              <a:rPr lang="en-US" altLang="zh-CN" sz="5400" b="1" dirty="0" smtClean="0">
                <a:solidFill>
                  <a:schemeClr val="accent1"/>
                </a:solidFill>
              </a:rPr>
              <a:t>utline</a:t>
            </a:r>
            <a:endParaRPr lang="zh-CN" altLang="en-US" sz="5400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chemeClr val="accent1"/>
                </a:solidFill>
              </a:rPr>
              <a:t>Beam-cavity interaction</a:t>
            </a:r>
          </a:p>
        </p:txBody>
      </p:sp>
    </p:spTree>
    <p:extLst>
      <p:ext uri="{BB962C8B-B14F-4D97-AF65-F5344CB8AC3E}">
        <p14:creationId xmlns:p14="http://schemas.microsoft.com/office/powerpoint/2010/main" val="5645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Fill pattern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91"/>
          <a:stretch/>
        </p:blipFill>
        <p:spPr>
          <a:xfrm>
            <a:off x="2544736" y="2830096"/>
            <a:ext cx="5973621" cy="230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2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</a:rPr>
              <a:t>Voltage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830" y="1255904"/>
            <a:ext cx="5181600" cy="3990975"/>
          </a:xfrm>
          <a:prstGeom prst="rect">
            <a:avLst/>
          </a:prstGeom>
        </p:spPr>
      </p:pic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82187" y="2815640"/>
            <a:ext cx="2895600" cy="647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316221" y="5903313"/>
                <a:ext cx="51051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latin typeface="Calibri" panose="020F0502020204030204" pitchFamily="34" charset="0"/>
                  </a:rPr>
                  <a:t>The generator voltage is normally independent of n  </a:t>
                </a:r>
                <a:endParaRPr lang="en-US" altLang="zh-CN" dirty="0" smtClean="0"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/>
                    </m:sSub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zh-CN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：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synchrotron </a:t>
                </a:r>
                <a:r>
                  <a:rPr lang="en-US" altLang="zh-C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phase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221" y="5903313"/>
                <a:ext cx="5105115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075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01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Beam-cavity interaction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043" y="4983209"/>
            <a:ext cx="2428875" cy="762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499" y="5177988"/>
            <a:ext cx="838200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809" y="1533147"/>
            <a:ext cx="5467350" cy="3505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4529938" y="5217784"/>
                <a:ext cx="17870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938" y="5217784"/>
                <a:ext cx="178709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706" r="-3413" b="-3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3984" y="5520888"/>
            <a:ext cx="6353175" cy="10191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7502" y="6566168"/>
            <a:ext cx="4513888" cy="51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5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52650" y="986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Beam-cavity interaction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2650" y="159937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Generator voltage is independent of </a:t>
            </a:r>
            <a:r>
              <a:rPr lang="en-US" altLang="zh-CN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where nominal synchrotron phase:</a:t>
            </a:r>
          </a:p>
          <a:p>
            <a:pPr marL="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and beam induced voltage of even distribution:</a:t>
            </a:r>
          </a:p>
          <a:p>
            <a:pPr marL="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where the cavity detuning angle, detuning frequency and filling time:</a:t>
            </a:r>
          </a:p>
          <a:p>
            <a:pPr marL="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439115" y="2113204"/>
                <a:ext cx="2519216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15" y="2113203"/>
                <a:ext cx="2519216" cy="299569"/>
              </a:xfrm>
              <a:prstGeom prst="rect">
                <a:avLst/>
              </a:prstGeom>
              <a:blipFill rotWithShape="0">
                <a:blip r:embed="rId3"/>
                <a:stretch>
                  <a:fillRect l="-1695" r="-726" b="-244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4439115" y="3136810"/>
                <a:ext cx="31527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[(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HOM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)/</m:t>
                          </m:r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func>
                      <m:r>
                        <a:rPr lang="en-US" altLang="zh-CN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15" y="3136809"/>
                <a:ext cx="315278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34" t="-4444" r="-2515" b="-3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4400057" y="4137845"/>
                <a:ext cx="2458430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unc>
                        <m:func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func>
                      <m:sSup>
                        <m:sSup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057" y="4137845"/>
                <a:ext cx="2458430" cy="5670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4439116" y="5311410"/>
                <a:ext cx="1887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CN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m:rPr>
                          <m:sty m:val="p"/>
                        </m:rPr>
                        <a:rPr lang="el-GR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Δω</m:t>
                      </m:r>
                      <m:sSub>
                        <m:sSubPr>
                          <m:ctrlPr>
                            <a:rPr lang="el-GR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lang="en-US" altLang="zh-CN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15" y="5311409"/>
                <a:ext cx="188763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581" t="-4348" r="-2581" b="-326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4439115" y="5812216"/>
                <a:ext cx="1530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Δω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rf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15" y="5812215"/>
                <a:ext cx="153074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187" r="-1992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4400058" y="6347578"/>
                <a:ext cx="147912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rf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  <a:p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057" y="6347578"/>
                <a:ext cx="1479127" cy="553998"/>
              </a:xfrm>
              <a:prstGeom prst="rect">
                <a:avLst/>
              </a:prstGeom>
              <a:blipFill rotWithShape="0">
                <a:blip r:embed="rId8"/>
                <a:stretch>
                  <a:fillRect l="-413" t="-10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D5CC-26AE-4615-BC9B-F6F925EF6AB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Beam-cavity interaction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16" y="1644518"/>
            <a:ext cx="4699083" cy="4724575"/>
          </a:xfrm>
          <a:prstGeom prst="rect">
            <a:avLst/>
          </a:prstGeom>
        </p:spPr>
      </p:pic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463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Beam-cavity interaction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767985" y="2635663"/>
                <a:ext cx="18063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985" y="2635663"/>
                <a:ext cx="1806328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041" r="-2703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112" y="1983600"/>
            <a:ext cx="4513888" cy="511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911059" y="3330151"/>
                <a:ext cx="2450479" cy="436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smtClean="0"/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 dirty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 dirty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;=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059" y="3330151"/>
                <a:ext cx="2450479" cy="436273"/>
              </a:xfrm>
              <a:prstGeom prst="rect">
                <a:avLst/>
              </a:prstGeom>
              <a:blipFill rotWithShape="0">
                <a:blip r:embed="rId4"/>
                <a:stretch>
                  <a:fillRect l="-3234" t="-1389" r="-1244" b="-15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837799" y="3774304"/>
                <a:ext cx="1954831" cy="597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799" y="3774304"/>
                <a:ext cx="1954831" cy="5970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4103516" y="3733997"/>
                <a:ext cx="1181349" cy="602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516" y="3733997"/>
                <a:ext cx="1181349" cy="6028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6748218" y="2448561"/>
                <a:ext cx="776559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 smtClean="0"/>
                  <a:t>;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218" y="2448561"/>
                <a:ext cx="776559" cy="464101"/>
              </a:xfrm>
              <a:prstGeom prst="rect">
                <a:avLst/>
              </a:prstGeom>
              <a:blipFill rotWithShape="0">
                <a:blip r:embed="rId7"/>
                <a:stretch>
                  <a:fillRect l="-7874" t="-2632" r="-17323" b="-144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4070173" y="2504088"/>
                <a:ext cx="2230611" cy="540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）</m:t>
                        </m:r>
                      </m:den>
                    </m:f>
                  </m:oMath>
                </a14:m>
                <a:r>
                  <a:rPr lang="en-US" altLang="zh-CN" dirty="0" smtClean="0"/>
                  <a:t>;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173" y="2504088"/>
                <a:ext cx="2230611" cy="540148"/>
              </a:xfrm>
              <a:prstGeom prst="rect">
                <a:avLst/>
              </a:prstGeom>
              <a:blipFill rotWithShape="0">
                <a:blip r:embed="rId8"/>
                <a:stretch>
                  <a:fillRect r="-1093"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6" name="内容占位符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88498" y="4740700"/>
            <a:ext cx="2895600" cy="647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1837799" y="5757773"/>
                <a:ext cx="2483224" cy="64928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l-GR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l-GR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CN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Re</m:t>
                          </m:r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  <m:sup>
                              <m:sSup>
                                <m:sSupPr>
                                  <m:ctrlP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p>
                          </m:sSubSup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  <m:sup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zh-CN" altLang="en-US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799" y="5757773"/>
                <a:ext cx="2483224" cy="64928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48218" y="1914149"/>
            <a:ext cx="3619500" cy="5810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96000" y="3073794"/>
            <a:ext cx="44958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0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由            可以得到第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zh-CN" altLang="en-US" dirty="0" smtClean="0"/>
                  <a:t>个束团相对应的加速相位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束团经过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高频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腔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看到的</m:t>
                    </m:r>
                  </m:oMath>
                </a14:m>
                <a:r>
                  <a:rPr lang="zh-CN" altLang="en-US" i="1" dirty="0" smtClean="0">
                    <a:latin typeface="Cambria Math" panose="02040503050406030204" pitchFamily="18" charset="0"/>
                  </a:rPr>
                  <a:t>加速腔压为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ac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i="1" dirty="0" smtClean="0">
                  <a:latin typeface="Cambria Math" panose="02040503050406030204" pitchFamily="18" charset="0"/>
                </a:endParaRPr>
              </a:p>
              <a:p>
                <a:r>
                  <a:rPr lang="zh-CN" altLang="en-US" dirty="0">
                    <a:ea typeface="Cambria Math" panose="02040503050406030204" pitchFamily="18" charset="0"/>
                  </a:rPr>
                  <a:t>并且有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束团</m:t>
                    </m:r>
                    <m:r>
                      <a:rPr lang="zh-CN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的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相移</m:t>
                    </m:r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l-GR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r>
                  <a:rPr lang="zh-CN" altLang="en-US" dirty="0">
                    <a:ea typeface="Cambria Math" panose="02040503050406030204" pitchFamily="18" charset="0"/>
                  </a:rPr>
                  <a:t>束团</a:t>
                </a:r>
                <a:r>
                  <a:rPr lang="zh-CN" altLang="en-US" dirty="0" smtClean="0">
                    <a:ea typeface="Cambria Math" panose="02040503050406030204" pitchFamily="18" charset="0"/>
                  </a:rPr>
                  <a:t>经过高频腔获得的能量与理想粒子获得能量的差值为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altLang="zh-CN" b="0" dirty="0" smtClean="0">
                    <a:ea typeface="Cambria Math" panose="02040503050406030204" pitchFamily="18" charset="0"/>
                  </a:rPr>
                  <a:t>=q</a:t>
                </a:r>
                <a:r>
                  <a:rPr lang="en-US" altLang="zh-CN" dirty="0" smtClean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b="0" dirty="0" smtClean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/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132" y="1690688"/>
            <a:ext cx="781050" cy="6191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9057" y="4233863"/>
            <a:ext cx="53911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103</Words>
  <Application>Microsoft Office PowerPoint</Application>
  <PresentationFormat>宽屏</PresentationFormat>
  <Paragraphs>53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Office 主题</vt:lpstr>
      <vt:lpstr>Beam loading</vt:lpstr>
      <vt:lpstr>Outline</vt:lpstr>
      <vt:lpstr>Fill pattern</vt:lpstr>
      <vt:lpstr>Voltage</vt:lpstr>
      <vt:lpstr>Beam-cavity interaction</vt:lpstr>
      <vt:lpstr>Beam-cavity interaction</vt:lpstr>
      <vt:lpstr>Beam-cavity interaction</vt:lpstr>
      <vt:lpstr>Beam-cavity interaction</vt:lpstr>
      <vt:lpstr>  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ys sun</dc:creator>
  <cp:lastModifiedBy>ys sun</cp:lastModifiedBy>
  <cp:revision>119</cp:revision>
  <dcterms:created xsi:type="dcterms:W3CDTF">2016-10-20T22:46:06Z</dcterms:created>
  <dcterms:modified xsi:type="dcterms:W3CDTF">2017-01-13T01:11:00Z</dcterms:modified>
</cp:coreProperties>
</file>