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77" r:id="rId3"/>
    <p:sldId id="281" r:id="rId4"/>
    <p:sldId id="284" r:id="rId5"/>
    <p:sldId id="279" r:id="rId6"/>
    <p:sldId id="282" r:id="rId7"/>
    <p:sldId id="283" r:id="rId8"/>
    <p:sldId id="285" r:id="rId9"/>
    <p:sldId id="287" r:id="rId10"/>
    <p:sldId id="286" r:id="rId11"/>
    <p:sldId id="262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88" d="100"/>
          <a:sy n="88" d="100"/>
        </p:scale>
        <p:origin x="2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C9DA8E-9051-4A36-B73C-C94CCD25AE93}" type="datetimeFigureOut">
              <a:rPr lang="zh-CN" altLang="en-US" smtClean="0"/>
              <a:t>2017-1-13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27782-3A00-4E59-B5F0-927E64B2BAB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1416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65E52-9245-4E56-AAC5-4C4450B3FAAE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499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423E-6CF1-4788-B022-A2F7961263F2}" type="datetimeFigureOut">
              <a:rPr lang="zh-CN" altLang="en-US" smtClean="0"/>
              <a:t>2017-1-13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D0D7-661E-4EF1-91A8-1F249F398F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230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423E-6CF1-4788-B022-A2F7961263F2}" type="datetimeFigureOut">
              <a:rPr lang="zh-CN" altLang="en-US" smtClean="0"/>
              <a:t>2017-1-13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D0D7-661E-4EF1-91A8-1F249F398F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8581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423E-6CF1-4788-B022-A2F7961263F2}" type="datetimeFigureOut">
              <a:rPr lang="zh-CN" altLang="en-US" smtClean="0"/>
              <a:t>2017-1-13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D0D7-661E-4EF1-91A8-1F249F398F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3694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423E-6CF1-4788-B022-A2F7961263F2}" type="datetimeFigureOut">
              <a:rPr lang="zh-CN" altLang="en-US" smtClean="0"/>
              <a:t>2017-1-13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D0D7-661E-4EF1-91A8-1F249F398F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1403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423E-6CF1-4788-B022-A2F7961263F2}" type="datetimeFigureOut">
              <a:rPr lang="zh-CN" altLang="en-US" smtClean="0"/>
              <a:t>2017-1-13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D0D7-661E-4EF1-91A8-1F249F398F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552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423E-6CF1-4788-B022-A2F7961263F2}" type="datetimeFigureOut">
              <a:rPr lang="zh-CN" altLang="en-US" smtClean="0"/>
              <a:t>2017-1-13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D0D7-661E-4EF1-91A8-1F249F398F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0458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423E-6CF1-4788-B022-A2F7961263F2}" type="datetimeFigureOut">
              <a:rPr lang="zh-CN" altLang="en-US" smtClean="0"/>
              <a:t>2017-1-13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D0D7-661E-4EF1-91A8-1F249F398F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4824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423E-6CF1-4788-B022-A2F7961263F2}" type="datetimeFigureOut">
              <a:rPr lang="zh-CN" altLang="en-US" smtClean="0"/>
              <a:t>2017-1-13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D0D7-661E-4EF1-91A8-1F249F398F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694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423E-6CF1-4788-B022-A2F7961263F2}" type="datetimeFigureOut">
              <a:rPr lang="zh-CN" altLang="en-US" smtClean="0"/>
              <a:t>2017-1-13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D0D7-661E-4EF1-91A8-1F249F398F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5808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423E-6CF1-4788-B022-A2F7961263F2}" type="datetimeFigureOut">
              <a:rPr lang="zh-CN" altLang="en-US" smtClean="0"/>
              <a:t>2017-1-13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D0D7-661E-4EF1-91A8-1F249F398F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05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B423E-6CF1-4788-B022-A2F7961263F2}" type="datetimeFigureOut">
              <a:rPr lang="zh-CN" altLang="en-US" smtClean="0"/>
              <a:t>2017-1-13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3D0D7-661E-4EF1-91A8-1F249F398F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6910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B423E-6CF1-4788-B022-A2F7961263F2}" type="datetimeFigureOut">
              <a:rPr lang="zh-CN" altLang="en-US" smtClean="0"/>
              <a:t>2017-1-13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3D0D7-661E-4EF1-91A8-1F249F398FF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1727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image" Target="../media/image310.png"/><Relationship Id="rId7" Type="http://schemas.openxmlformats.org/officeDocument/2006/relationships/image" Target="../media/image7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0.png"/><Relationship Id="rId4" Type="http://schemas.openxmlformats.org/officeDocument/2006/relationships/image" Target="../media/image4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0.png"/><Relationship Id="rId7" Type="http://schemas.openxmlformats.org/officeDocument/2006/relationships/image" Target="../media/image16.png"/><Relationship Id="rId12" Type="http://schemas.openxmlformats.org/officeDocument/2006/relationships/image" Target="../media/image2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19.png"/><Relationship Id="rId5" Type="http://schemas.openxmlformats.org/officeDocument/2006/relationships/image" Target="../media/image14.png"/><Relationship Id="rId10" Type="http://schemas.openxmlformats.org/officeDocument/2006/relationships/image" Target="../media/image18.png"/><Relationship Id="rId4" Type="http://schemas.openxmlformats.org/officeDocument/2006/relationships/image" Target="../media/image13.png"/><Relationship Id="rId9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 smtClean="0"/>
              <a:t>Beam loading</a:t>
            </a:r>
            <a:endParaRPr lang="zh-CN" altLang="en-US" b="1" dirty="0" smtClean="0"/>
          </a:p>
        </p:txBody>
      </p:sp>
      <p:sp>
        <p:nvSpPr>
          <p:cNvPr id="6147" name="副标题 2"/>
          <p:cNvSpPr>
            <a:spLocks noGrp="1"/>
          </p:cNvSpPr>
          <p:nvPr>
            <p:ph type="subTitle" idx="1"/>
          </p:nvPr>
        </p:nvSpPr>
        <p:spPr>
          <a:xfrm>
            <a:off x="2667000" y="3559175"/>
            <a:ext cx="7177088" cy="2008188"/>
          </a:xfrm>
        </p:spPr>
        <p:txBody>
          <a:bodyPr>
            <a:normAutofit/>
          </a:bodyPr>
          <a:lstStyle/>
          <a:p>
            <a:endParaRPr lang="en-US" altLang="zh-CN" dirty="0" smtClean="0"/>
          </a:p>
          <a:p>
            <a:r>
              <a:rPr lang="zh-CN" altLang="en-US" dirty="0" smtClean="0"/>
              <a:t>                                                     </a:t>
            </a:r>
            <a:endParaRPr lang="en-US" altLang="zh-CN" dirty="0" smtClean="0"/>
          </a:p>
          <a:p>
            <a:r>
              <a:rPr lang="en-US" altLang="zh-CN" dirty="0" smtClean="0"/>
              <a:t>Sun </a:t>
            </a:r>
            <a:r>
              <a:rPr lang="en-US" altLang="zh-CN" dirty="0" err="1" smtClean="0"/>
              <a:t>Yuansehng</a:t>
            </a:r>
            <a:r>
              <a:rPr lang="en-US" altLang="zh-CN" dirty="0" err="1"/>
              <a:t>,</a:t>
            </a:r>
            <a:r>
              <a:rPr lang="en-US" altLang="zh-CN" dirty="0" err="1" smtClean="0"/>
              <a:t>Zhang</a:t>
            </a:r>
            <a:r>
              <a:rPr lang="en-US" altLang="zh-CN" dirty="0" smtClean="0"/>
              <a:t> Yuan ,</a:t>
            </a:r>
            <a:r>
              <a:rPr lang="en-US" altLang="zh-CN" dirty="0" err="1" smtClean="0"/>
              <a:t>Zhai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Jiyuan</a:t>
            </a:r>
            <a:r>
              <a:rPr lang="en-US" altLang="zh-CN" dirty="0" err="1"/>
              <a:t>,</a:t>
            </a:r>
            <a:r>
              <a:rPr lang="en-US" altLang="zh-CN" dirty="0" err="1" smtClean="0"/>
              <a:t>Wang</a:t>
            </a:r>
            <a:r>
              <a:rPr lang="en-US" altLang="zh-CN" dirty="0" smtClean="0"/>
              <a:t> Na</a:t>
            </a:r>
          </a:p>
          <a:p>
            <a:r>
              <a:rPr lang="en-US" altLang="zh-CN" dirty="0" smtClean="0"/>
              <a:t>2017.1.13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5342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3114" y="1960223"/>
            <a:ext cx="2895600" cy="12954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3114" y="3199381"/>
            <a:ext cx="6553200" cy="82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21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pPr marL="0" indent="0" algn="ctr">
              <a:buNone/>
            </a:pPr>
            <a:r>
              <a:rPr lang="en-US" altLang="zh-CN" sz="6600" dirty="0" smtClean="0">
                <a:solidFill>
                  <a:schemeClr val="accent1"/>
                </a:solidFill>
              </a:rPr>
              <a:t> Thanks</a:t>
            </a:r>
            <a:endParaRPr lang="zh-CN" altLang="en-US" sz="6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02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CN" sz="5400" b="1" dirty="0">
                <a:solidFill>
                  <a:schemeClr val="accent1"/>
                </a:solidFill>
              </a:rPr>
              <a:t>O</a:t>
            </a:r>
            <a:r>
              <a:rPr lang="en-US" altLang="zh-CN" sz="5400" b="1" dirty="0" smtClean="0">
                <a:solidFill>
                  <a:schemeClr val="accent1"/>
                </a:solidFill>
              </a:rPr>
              <a:t>utline</a:t>
            </a:r>
            <a:endParaRPr lang="zh-CN" altLang="en-US" sz="5400" b="1" dirty="0">
              <a:solidFill>
                <a:schemeClr val="accent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>
                <a:solidFill>
                  <a:schemeClr val="accent1"/>
                </a:solidFill>
              </a:rPr>
              <a:t>Beam-cavity interaction</a:t>
            </a:r>
          </a:p>
        </p:txBody>
      </p:sp>
    </p:spTree>
    <p:extLst>
      <p:ext uri="{BB962C8B-B14F-4D97-AF65-F5344CB8AC3E}">
        <p14:creationId xmlns:p14="http://schemas.microsoft.com/office/powerpoint/2010/main" val="56453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Fill pattern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291"/>
          <a:stretch/>
        </p:blipFill>
        <p:spPr>
          <a:xfrm>
            <a:off x="2544736" y="2830096"/>
            <a:ext cx="5973621" cy="2306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320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 dirty="0" smtClean="0">
                <a:solidFill>
                  <a:schemeClr val="accent1">
                    <a:lumMod val="75000"/>
                  </a:schemeClr>
                </a:solidFill>
              </a:rPr>
              <a:t>Voltage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9830" y="1255904"/>
            <a:ext cx="5181600" cy="3990975"/>
          </a:xfrm>
          <a:prstGeom prst="rect">
            <a:avLst/>
          </a:prstGeom>
        </p:spPr>
      </p:pic>
      <p:pic>
        <p:nvPicPr>
          <p:cNvPr id="9" name="内容占位符 8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582187" y="2815640"/>
            <a:ext cx="2895600" cy="6477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/>
              <p:cNvSpPr/>
              <p:nvPr/>
            </p:nvSpPr>
            <p:spPr>
              <a:xfrm>
                <a:off x="2316221" y="5903313"/>
                <a:ext cx="510511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dirty="0">
                    <a:latin typeface="Calibri" panose="020F0502020204030204" pitchFamily="34" charset="0"/>
                  </a:rPr>
                  <a:t>The generator voltage is normally independent of n  </a:t>
                </a:r>
                <a:endParaRPr lang="en-US" altLang="zh-CN" dirty="0" smtClean="0">
                  <a:latin typeface="Calibri" panose="020F050202020403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𝜙</m:t>
                        </m:r>
                      </m:e>
                      <m:sub/>
                    </m:sSub>
                  </m:oMath>
                </a14:m>
                <a:r>
                  <a:rPr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zh-CN" alt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：</a:t>
                </a:r>
                <a:r>
                  <a:rPr lang="en-US" altLang="zh-CN" dirty="0">
                    <a:latin typeface="Arial" panose="020B0604020202020204" pitchFamily="34" charset="0"/>
                    <a:cs typeface="Arial" panose="020B0604020202020204" pitchFamily="34" charset="0"/>
                  </a:rPr>
                  <a:t>synchrotron </a:t>
                </a:r>
                <a:r>
                  <a:rPr lang="en-US" altLang="zh-CN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phase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6" name="矩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6221" y="5903313"/>
                <a:ext cx="5105115" cy="646331"/>
              </a:xfrm>
              <a:prstGeom prst="rect">
                <a:avLst/>
              </a:prstGeom>
              <a:blipFill rotWithShape="0">
                <a:blip r:embed="rId4"/>
                <a:stretch>
                  <a:fillRect l="-1075" t="-4717" b="-1415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3012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 dirty="0">
                <a:solidFill>
                  <a:schemeClr val="accent1">
                    <a:lumMod val="75000"/>
                  </a:schemeClr>
                </a:solidFill>
              </a:rPr>
              <a:t>Beam-cavity interaction</a:t>
            </a:r>
            <a:endParaRPr lang="zh-CN" altLang="en-US" dirty="0"/>
          </a:p>
        </p:txBody>
      </p:sp>
      <p:pic>
        <p:nvPicPr>
          <p:cNvPr id="7" name="内容占位符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2043" y="4983209"/>
            <a:ext cx="2428875" cy="762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8499" y="5177988"/>
            <a:ext cx="838200" cy="3429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9809" y="1533147"/>
            <a:ext cx="5467350" cy="35052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/>
              <p:cNvSpPr txBox="1"/>
              <p:nvPr/>
            </p:nvSpPr>
            <p:spPr>
              <a:xfrm>
                <a:off x="4529938" y="5217784"/>
                <a:ext cx="17870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altLang="zh-CN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zh-CN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 i="1">
                              <a:latin typeface="Cambria Math" panose="02040503050406030204" pitchFamily="18" charset="0"/>
                            </a:rPr>
                            <m:t>R</m:t>
                          </m:r>
                        </m:sub>
                      </m:sSub>
                      <m:r>
                        <a:rPr lang="en-US" altLang="zh-CN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zh-CN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文本框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9938" y="5217784"/>
                <a:ext cx="1787092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1706" r="-3413" b="-377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图片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03984" y="5520888"/>
            <a:ext cx="6353175" cy="101917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77502" y="6566168"/>
            <a:ext cx="4513888" cy="511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058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52650" y="9860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zh-CN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Beam-cavity interaction</a:t>
            </a:r>
            <a:endParaRPr lang="zh-CN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52650" y="1599377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1800" dirty="0">
                <a:latin typeface="Arial" panose="020B0604020202020204" pitchFamily="34" charset="0"/>
                <a:cs typeface="Arial" panose="020B0604020202020204" pitchFamily="34" charset="0"/>
              </a:rPr>
              <a:t>Generator voltage is independent of </a:t>
            </a:r>
            <a:r>
              <a:rPr lang="en-US" altLang="zh-CN" sz="1800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zh-CN" sz="1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zh-CN" sz="1800" dirty="0">
                <a:latin typeface="Arial" panose="020B0604020202020204" pitchFamily="34" charset="0"/>
                <a:cs typeface="Arial" panose="020B0604020202020204" pitchFamily="34" charset="0"/>
              </a:rPr>
              <a:t>where nominal synchrotron phase:</a:t>
            </a:r>
          </a:p>
          <a:p>
            <a:pPr marL="0" indent="0">
              <a:buNone/>
            </a:pPr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zh-CN" sz="1800" dirty="0">
                <a:latin typeface="Arial" panose="020B0604020202020204" pitchFamily="34" charset="0"/>
                <a:cs typeface="Arial" panose="020B0604020202020204" pitchFamily="34" charset="0"/>
              </a:rPr>
              <a:t>and beam induced voltage of even distribution:</a:t>
            </a:r>
          </a:p>
          <a:p>
            <a:pPr marL="0" indent="0">
              <a:buNone/>
            </a:pPr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zh-CN" sz="1800" dirty="0">
                <a:latin typeface="Arial" panose="020B0604020202020204" pitchFamily="34" charset="0"/>
                <a:cs typeface="Arial" panose="020B0604020202020204" pitchFamily="34" charset="0"/>
              </a:rPr>
              <a:t>where the cavity detuning angle, detuning frequency and filling time:</a:t>
            </a:r>
          </a:p>
          <a:p>
            <a:pPr marL="0" indent="0">
              <a:buNone/>
            </a:pPr>
            <a:endParaRPr lang="en-US" altLang="zh-CN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/>
              <p:cNvSpPr txBox="1"/>
              <p:nvPr/>
            </p:nvSpPr>
            <p:spPr>
              <a:xfrm>
                <a:off x="4439115" y="2113204"/>
                <a:ext cx="2519216" cy="2995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en-US" altLang="zh-CN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unc>
                        <m:funcPr>
                          <m:ctrlP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sSub>
                                <m:sSubPr>
                                  <m:ctrlPr>
                                    <a:rPr lang="en-US" altLang="zh-CN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altLang="zh-CN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zh-CN" alt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115" y="2113203"/>
                <a:ext cx="2519216" cy="299569"/>
              </a:xfrm>
              <a:prstGeom prst="rect">
                <a:avLst/>
              </a:prstGeom>
              <a:blipFill rotWithShape="0">
                <a:blip r:embed="rId3"/>
                <a:stretch>
                  <a:fillRect l="-1695" r="-726" b="-244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4439115" y="3136810"/>
                <a:ext cx="31527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zh-CN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altLang="zh-CN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[(</m:t>
                          </m:r>
                          <m:sSub>
                            <m:sSubPr>
                              <m:ctrlP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zh-CN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HOM</m:t>
                              </m:r>
                            </m:sub>
                          </m:sSub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)/</m:t>
                          </m:r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  <m:sSub>
                            <m:sSubPr>
                              <m:ctrlP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func>
                      <m:r>
                        <a:rPr lang="en-US" altLang="zh-CN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zh-CN" alt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115" y="3136809"/>
                <a:ext cx="3152786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1934" t="-4444" r="-2515" b="-377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/>
              <p:cNvSpPr txBox="1"/>
              <p:nvPr/>
            </p:nvSpPr>
            <p:spPr>
              <a:xfrm>
                <a:off x="4400057" y="4137845"/>
                <a:ext cx="2458430" cy="5670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b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zh-CN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 </m:t>
                      </m:r>
                      <m:f>
                        <m:fPr>
                          <m:ctrlP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num>
                        <m:den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zh-CN" alt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  <m:func>
                        <m:funcPr>
                          <m:ctrlP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zh-CN" alt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</m:func>
                      <m:sSup>
                        <m:sSupPr>
                          <m:ctrlP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zh-CN" alt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𝜓</m:t>
                          </m:r>
                        </m:sup>
                      </m:sSup>
                    </m:oMath>
                  </m:oMathPara>
                </a14:m>
                <a:endParaRPr lang="zh-CN" alt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6057" y="4137845"/>
                <a:ext cx="2458430" cy="56707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/>
              <p:cNvSpPr txBox="1"/>
              <p:nvPr/>
            </p:nvSpPr>
            <p:spPr>
              <a:xfrm>
                <a:off x="4439116" y="5311410"/>
                <a:ext cx="18876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𝜓</m:t>
                      </m:r>
                      <m:r>
                        <a:rPr lang="en-US" altLang="zh-CN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altLang="zh-CN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US" altLang="zh-CN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</m:e>
                      </m:func>
                      <m:r>
                        <m:rPr>
                          <m:sty m:val="p"/>
                        </m:rPr>
                        <a:rPr lang="el-GR" altLang="zh-CN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Δω</m:t>
                      </m:r>
                      <m:sSub>
                        <m:sSubPr>
                          <m:ctrlPr>
                            <a:rPr lang="el-GR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F</m:t>
                          </m:r>
                        </m:sub>
                      </m:sSub>
                      <m:r>
                        <a:rPr lang="en-US" altLang="zh-CN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115" y="5311409"/>
                <a:ext cx="1887633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2581" t="-4348" r="-2581" b="-3260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/>
              <p:cNvSpPr txBox="1"/>
              <p:nvPr/>
            </p:nvSpPr>
            <p:spPr>
              <a:xfrm>
                <a:off x="4439115" y="5812216"/>
                <a:ext cx="15307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zh-CN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Δω</m:t>
                      </m:r>
                      <m:r>
                        <a:rPr lang="en-US" altLang="zh-CN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zh-CN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rf</m:t>
                          </m:r>
                        </m:sub>
                      </m:sSub>
                    </m:oMath>
                  </m:oMathPara>
                </a14:m>
                <a:endParaRPr lang="zh-CN" alt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115" y="5812215"/>
                <a:ext cx="1530740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3187" r="-1992" b="-1739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/>
              <p:cNvSpPr txBox="1"/>
              <p:nvPr/>
            </p:nvSpPr>
            <p:spPr>
              <a:xfrm>
                <a:off x="4400058" y="6347578"/>
                <a:ext cx="1479127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F</m:t>
                          </m:r>
                        </m:sub>
                      </m:sSub>
                      <m:r>
                        <a:rPr lang="en-US" altLang="zh-CN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sSub>
                        <m:sSubPr>
                          <m:ctrlP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L</m:t>
                          </m:r>
                        </m:sub>
                      </m:sSub>
                      <m:r>
                        <a:rPr lang="en-US" altLang="zh-CN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sSub>
                        <m:sSubPr>
                          <m:ctrlPr>
                            <a:rPr lang="en-US" altLang="zh-CN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zh-CN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rf</m:t>
                          </m:r>
                        </m:sub>
                      </m:sSub>
                    </m:oMath>
                  </m:oMathPara>
                </a14:m>
                <a:endParaRPr lang="zh-CN" altLang="en-US" dirty="0">
                  <a:solidFill>
                    <a:prstClr val="black"/>
                  </a:solidFill>
                </a:endParaRPr>
              </a:p>
              <a:p>
                <a:endParaRPr lang="zh-CN" alt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文本框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6057" y="6347578"/>
                <a:ext cx="1479127" cy="553998"/>
              </a:xfrm>
              <a:prstGeom prst="rect">
                <a:avLst/>
              </a:prstGeom>
              <a:blipFill rotWithShape="0">
                <a:blip r:embed="rId8"/>
                <a:stretch>
                  <a:fillRect l="-413" t="-109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灯片编号占位符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1D5CC-26AE-4615-BC9B-F6F925EF6ABC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43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 dirty="0">
                <a:solidFill>
                  <a:schemeClr val="accent1">
                    <a:lumMod val="75000"/>
                  </a:schemeClr>
                </a:solidFill>
              </a:rPr>
              <a:t>Beam-cavity interaction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5116" y="1644518"/>
            <a:ext cx="4699083" cy="4724575"/>
          </a:xfrm>
          <a:prstGeom prst="rect">
            <a:avLst/>
          </a:prstGeom>
        </p:spPr>
      </p:pic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4637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 dirty="0">
                <a:solidFill>
                  <a:schemeClr val="accent1">
                    <a:lumMod val="75000"/>
                  </a:schemeClr>
                </a:solidFill>
              </a:rPr>
              <a:t>Beam-cavity interaction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/>
              <p:cNvSpPr txBox="1"/>
              <p:nvPr/>
            </p:nvSpPr>
            <p:spPr>
              <a:xfrm>
                <a:off x="1767985" y="2635663"/>
                <a:ext cx="18063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d>
                        <m:d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</m:sub>
                          </m:sSub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en-US" altLang="zh-CN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文本框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7985" y="2635663"/>
                <a:ext cx="1806328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3041" r="-2703" b="-1739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2112" y="1983600"/>
            <a:ext cx="4513888" cy="51157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/>
              <p:cNvSpPr txBox="1"/>
              <p:nvPr/>
            </p:nvSpPr>
            <p:spPr>
              <a:xfrm>
                <a:off x="1911059" y="3330151"/>
                <a:ext cx="2450479" cy="4362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en-US" altLang="zh-CN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zh-CN" dirty="0" smtClean="0"/>
                  <a:t>2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i="1" dirty="0">
                            <a:latin typeface="Cambria Math" panose="02040503050406030204" pitchFamily="18" charset="0"/>
                          </a:rPr>
                          <m:t>k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i="1" dirty="0">
                            <a:latin typeface="Cambria Math" panose="02040503050406030204" pitchFamily="18" charset="0"/>
                          </a:rPr>
                          <m:t>l</m:t>
                        </m:r>
                      </m:sub>
                    </m:sSub>
                    <m:r>
                      <m:rPr>
                        <m:sty m:val="p"/>
                      </m:rPr>
                      <a:rPr lang="en-US" altLang="zh-CN" i="1" dirty="0">
                        <a:latin typeface="Cambria Math" panose="02040503050406030204" pitchFamily="18" charset="0"/>
                      </a:rPr>
                      <m:t>q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;=</m:t>
                    </m:r>
                    <m:sSub>
                      <m:sSub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b="0" i="1" dirty="0" smtClean="0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d>
                      <m:d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num>
                          <m:den>
                            <m:r>
                              <a:rPr lang="en-US" altLang="zh-CN" b="0" i="1" dirty="0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den>
                        </m:f>
                      </m:e>
                    </m:d>
                    <m:sSub>
                      <m:sSub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3" name="文本框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1059" y="3330151"/>
                <a:ext cx="2450479" cy="436273"/>
              </a:xfrm>
              <a:prstGeom prst="rect">
                <a:avLst/>
              </a:prstGeom>
              <a:blipFill rotWithShape="0">
                <a:blip r:embed="rId4"/>
                <a:stretch>
                  <a:fillRect l="-3234" t="-1389" r="-1244" b="-152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/>
              <p:cNvSpPr txBox="1"/>
              <p:nvPr/>
            </p:nvSpPr>
            <p:spPr>
              <a:xfrm>
                <a:off x="1837799" y="3774304"/>
                <a:ext cx="1954831" cy="597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i="1">
                              <a:latin typeface="Cambria Math" panose="02040503050406030204" pitchFamily="18" charset="0"/>
                            </a:rPr>
                            <m:t>k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den>
                      </m:f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num>
                            <m:den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den>
                          </m:f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7799" y="3774304"/>
                <a:ext cx="1954831" cy="59702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4103516" y="3733997"/>
                <a:ext cx="1181349" cy="6028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den>
                      </m:f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den>
                      </m:f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516" y="3733997"/>
                <a:ext cx="1181349" cy="60285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/>
              <p:cNvSpPr txBox="1"/>
              <p:nvPr/>
            </p:nvSpPr>
            <p:spPr>
              <a:xfrm>
                <a:off x="6748218" y="2448561"/>
                <a:ext cx="776559" cy="4641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𝜏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zh-CN" dirty="0" smtClean="0"/>
                  <a:t>;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8218" y="2448561"/>
                <a:ext cx="776559" cy="464101"/>
              </a:xfrm>
              <a:prstGeom prst="rect">
                <a:avLst/>
              </a:prstGeom>
              <a:blipFill rotWithShape="0">
                <a:blip r:embed="rId7"/>
                <a:stretch>
                  <a:fillRect l="-7874" t="-2632" r="-17323" b="-1447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矩形 13"/>
              <p:cNvSpPr/>
              <p:nvPr/>
            </p:nvSpPr>
            <p:spPr>
              <a:xfrm>
                <a:off x="4070173" y="2504088"/>
                <a:ext cx="2230611" cy="5401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num>
                      <m:den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(1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𝛽</m:t>
                        </m:r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）</m:t>
                        </m:r>
                      </m:den>
                    </m:f>
                  </m:oMath>
                </a14:m>
                <a:r>
                  <a:rPr lang="en-US" altLang="zh-CN" dirty="0" smtClean="0"/>
                  <a:t>;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14" name="矩形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0173" y="2504088"/>
                <a:ext cx="2230611" cy="540148"/>
              </a:xfrm>
              <a:prstGeom prst="rect">
                <a:avLst/>
              </a:prstGeom>
              <a:blipFill rotWithShape="0">
                <a:blip r:embed="rId8"/>
                <a:stretch>
                  <a:fillRect r="-1093" b="-68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内容占位符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16" name="内容占位符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88498" y="4740700"/>
            <a:ext cx="2895600" cy="6477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本框 16"/>
              <p:cNvSpPr txBox="1"/>
              <p:nvPr/>
            </p:nvSpPr>
            <p:spPr>
              <a:xfrm>
                <a:off x="1837799" y="5757773"/>
                <a:ext cx="2483224" cy="64928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zh-CN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el-GR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l-GR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sSup>
                            <m:sSupPr>
                              <m:ctrlPr>
                                <a:rPr lang="en-US" altLang="zh-CN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altLang="zh-CN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sub>
                      </m:sSub>
                      <m:r>
                        <a:rPr lang="en-US" altLang="zh-CN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en-US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altLang="zh-CN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Re</m:t>
                          </m:r>
                          <m:r>
                            <a:rPr lang="en-US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bSup>
                            <m:sSubSupPr>
                              <m:ctrlPr>
                                <a:rPr lang="en-US" altLang="zh-CN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altLang="zh-CN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  <m:sup>
                              <m:sSup>
                                <m:sSupPr>
                                  <m:ctrlPr>
                                    <a:rPr lang="en-US" altLang="zh-CN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altLang="zh-CN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sup>
                          </m:sSubSup>
                          <m:r>
                            <a:rPr lang="en-US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altLang="zh-CN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altLang="zh-CN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  <m:sup>
                              <m:r>
                                <a:rPr lang="en-US" altLang="zh-CN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bSup>
                          <m:r>
                            <a:rPr lang="en-US" altLang="zh-CN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zh-CN" altLang="en-US" dirty="0">
                              <a:solidFill>
                                <a:prstClr val="black"/>
                              </a:solidFill>
                            </a:rPr>
                            <m:t> 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CN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altLang="zh-CN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  <m:r>
                                <a:rPr lang="en-US" altLang="zh-CN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altLang="zh-CN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altLang="zh-CN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en-US" altLang="zh-CN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func>
                        </m:den>
                      </m:f>
                    </m:oMath>
                  </m:oMathPara>
                </a14:m>
                <a:endParaRPr lang="zh-CN" altLang="en-US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7" name="文本框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7799" y="5757773"/>
                <a:ext cx="2483224" cy="64928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图片 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48218" y="1914149"/>
            <a:ext cx="3619500" cy="5810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096000" y="3073794"/>
            <a:ext cx="4495800" cy="344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01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  </a:t>
            </a:r>
            <a:endParaRPr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zh-CN" altLang="en-US" dirty="0" smtClean="0"/>
                  <a:t>由            可以得到第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i="1" smtClean="0">
                        <a:latin typeface="Cambria Math" panose="02040503050406030204" pitchFamily="18" charset="0"/>
                      </a:rPr>
                      <m:t>i</m:t>
                    </m:r>
                  </m:oMath>
                </a14:m>
                <a:r>
                  <a:rPr lang="zh-CN" altLang="en-US" dirty="0" smtClean="0"/>
                  <a:t>个束团相对应的加速相位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i="1" smtClean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zh-CN" altLang="en-US" i="1">
                        <a:latin typeface="Cambria Math" panose="02040503050406030204" pitchFamily="18" charset="0"/>
                      </a:rPr>
                      <m:t>，</m:t>
                    </m:r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束团经过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高频</m:t>
                    </m:r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腔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看到的</m:t>
                    </m:r>
                  </m:oMath>
                </a14:m>
                <a:r>
                  <a:rPr lang="zh-CN" altLang="en-US" i="1" dirty="0" smtClean="0">
                    <a:latin typeface="Cambria Math" panose="02040503050406030204" pitchFamily="18" charset="0"/>
                  </a:rPr>
                  <a:t>加速腔压为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sty m:val="p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ac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𝐶𝑜𝑠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altLang="zh-CN" i="1" dirty="0" smtClean="0">
                  <a:latin typeface="Cambria Math" panose="02040503050406030204" pitchFamily="18" charset="0"/>
                </a:endParaRPr>
              </a:p>
              <a:p>
                <a:r>
                  <a:rPr lang="zh-CN" altLang="en-US" dirty="0">
                    <a:ea typeface="Cambria Math" panose="02040503050406030204" pitchFamily="18" charset="0"/>
                  </a:rPr>
                  <a:t>并且有</a:t>
                </a:r>
                <a14:m>
                  <m:oMath xmlns:m="http://schemas.openxmlformats.org/officeDocument/2006/math">
                    <m:r>
                      <a:rPr lang="en-US" altLang="zh-CN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zh-CN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束团</m:t>
                    </m:r>
                    <m:r>
                      <a:rPr lang="zh-CN" alt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的</m:t>
                    </m:r>
                    <m:r>
                      <a:rPr lang="zh-CN" alt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相移</m:t>
                    </m:r>
                    <m:r>
                      <m:rPr>
                        <m:sty m:val="p"/>
                      </m:rPr>
                      <a:rPr lang="el-GR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sSub>
                      <m:sSubPr>
                        <m:ctrlPr>
                          <a:rPr lang="el-GR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l-G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sub>
                    </m:sSub>
                  </m:oMath>
                </a14:m>
                <a:endParaRPr lang="en-US" altLang="zh-CN" b="0" dirty="0" smtClean="0">
                  <a:ea typeface="Cambria Math" panose="02040503050406030204" pitchFamily="18" charset="0"/>
                </a:endParaRPr>
              </a:p>
              <a:p>
                <a:r>
                  <a:rPr lang="zh-CN" altLang="en-US" dirty="0">
                    <a:ea typeface="Cambria Math" panose="02040503050406030204" pitchFamily="18" charset="0"/>
                  </a:rPr>
                  <a:t>束团</a:t>
                </a:r>
                <a:r>
                  <a:rPr lang="zh-CN" altLang="en-US" dirty="0" smtClean="0">
                    <a:ea typeface="Cambria Math" panose="02040503050406030204" pitchFamily="18" charset="0"/>
                  </a:rPr>
                  <a:t>经过高频腔获得的能量与理想粒子获得能量的差值为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m:rPr>
                        <m:sty m:val="p"/>
                      </m:rP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</m:t>
                    </m:r>
                  </m:oMath>
                </a14:m>
                <a:r>
                  <a:rPr lang="en-US" altLang="zh-CN" b="0" dirty="0" smtClean="0">
                    <a:ea typeface="Cambria Math" panose="02040503050406030204" pitchFamily="18" charset="0"/>
                  </a:rPr>
                  <a:t>=q</a:t>
                </a:r>
                <a:r>
                  <a:rPr lang="en-US" altLang="zh-CN" dirty="0" smtClean="0">
                    <a:ea typeface="Cambria Math" panose="02040503050406030204" pitchFamily="18" charset="0"/>
                  </a:rPr>
                  <a:t>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  <m:r>
                      <a:rPr lang="en-US" altLang="zh-CN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𝐶𝑜𝑠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altLang="zh-CN" b="0" dirty="0" smtClean="0">
                    <a:ea typeface="Cambria Math" panose="02040503050406030204" pitchFamily="18" charset="0"/>
                  </a:rPr>
                  <a:t>-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  <m:sup/>
                    </m:sSubSup>
                    <m:r>
                      <a:rPr lang="en-US" altLang="zh-CN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𝐶𝑜𝑠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 smtClean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9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132" y="1690688"/>
            <a:ext cx="781050" cy="6191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9057" y="4233863"/>
            <a:ext cx="539115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77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2112</TotalTime>
  <Words>103</Words>
  <Application>Microsoft Office PowerPoint</Application>
  <PresentationFormat>宽屏</PresentationFormat>
  <Paragraphs>53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宋体</vt:lpstr>
      <vt:lpstr>Arial</vt:lpstr>
      <vt:lpstr>Calibri</vt:lpstr>
      <vt:lpstr>Calibri Light</vt:lpstr>
      <vt:lpstr>Cambria Math</vt:lpstr>
      <vt:lpstr>Office 主题</vt:lpstr>
      <vt:lpstr>Beam loading</vt:lpstr>
      <vt:lpstr>Outline</vt:lpstr>
      <vt:lpstr>Fill pattern</vt:lpstr>
      <vt:lpstr>Voltage</vt:lpstr>
      <vt:lpstr>Beam-cavity interaction</vt:lpstr>
      <vt:lpstr>Beam-cavity interaction</vt:lpstr>
      <vt:lpstr>Beam-cavity interaction</vt:lpstr>
      <vt:lpstr>Beam-cavity interaction</vt:lpstr>
      <vt:lpstr>  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ys sun</dc:creator>
  <cp:lastModifiedBy>ys sun</cp:lastModifiedBy>
  <cp:revision>119</cp:revision>
  <dcterms:created xsi:type="dcterms:W3CDTF">2016-10-20T22:46:06Z</dcterms:created>
  <dcterms:modified xsi:type="dcterms:W3CDTF">2017-01-13T01:11:00Z</dcterms:modified>
</cp:coreProperties>
</file>