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57" r:id="rId5"/>
    <p:sldId id="260" r:id="rId6"/>
    <p:sldId id="262" r:id="rId7"/>
    <p:sldId id="263" r:id="rId8"/>
    <p:sldId id="266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C02-5146-4633-A631-24E695612115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25B3-AD64-4F54-A141-1DB2DA5EE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69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C02-5146-4633-A631-24E695612115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25B3-AD64-4F54-A141-1DB2DA5EE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85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C02-5146-4633-A631-24E695612115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25B3-AD64-4F54-A141-1DB2DA5EE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6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C02-5146-4633-A631-24E695612115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25B3-AD64-4F54-A141-1DB2DA5EE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5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C02-5146-4633-A631-24E695612115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25B3-AD64-4F54-A141-1DB2DA5EE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51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C02-5146-4633-A631-24E695612115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25B3-AD64-4F54-A141-1DB2DA5EE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59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C02-5146-4633-A631-24E695612115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25B3-AD64-4F54-A141-1DB2DA5EE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79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C02-5146-4633-A631-24E695612115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25B3-AD64-4F54-A141-1DB2DA5EE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61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C02-5146-4633-A631-24E695612115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25B3-AD64-4F54-A141-1DB2DA5EE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43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C02-5146-4633-A631-24E695612115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25B3-AD64-4F54-A141-1DB2DA5EE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9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C02-5146-4633-A631-24E695612115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25B3-AD64-4F54-A141-1DB2DA5EE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8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CC02-5146-4633-A631-24E695612115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25B3-AD64-4F54-A141-1DB2DA5EE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99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Particle Tracking in IR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Jin Wu, Yuan Zhang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670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97147" y="189235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0.00, f = 66804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715773" y="462672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0.01, f = 52729</a:t>
            </a:r>
            <a:endParaRPr lang="zh-CN" altLang="en-US" dirty="0"/>
          </a:p>
        </p:txBody>
      </p:sp>
      <p:sp>
        <p:nvSpPr>
          <p:cNvPr id="11" name="文本框 8"/>
          <p:cNvSpPr txBox="1"/>
          <p:nvPr/>
        </p:nvSpPr>
        <p:spPr>
          <a:xfrm>
            <a:off x="4621996" y="3437006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-0.01, f </a:t>
            </a:r>
            <a:r>
              <a:rPr lang="en-US" altLang="zh-CN" dirty="0"/>
              <a:t>= 669938</a:t>
            </a:r>
            <a:endParaRPr lang="zh-CN" altLang="en-US" dirty="0"/>
          </a:p>
        </p:txBody>
      </p:sp>
      <p:sp>
        <p:nvSpPr>
          <p:cNvPr id="12" name="文本框 8"/>
          <p:cNvSpPr txBox="1"/>
          <p:nvPr/>
        </p:nvSpPr>
        <p:spPr>
          <a:xfrm>
            <a:off x="8402127" y="3388871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-0.02, f </a:t>
            </a:r>
            <a:r>
              <a:rPr lang="en-US" altLang="zh-CN" dirty="0"/>
              <a:t>= 26639270</a:t>
            </a:r>
            <a:endParaRPr lang="zh-CN" altLang="en-US" dirty="0"/>
          </a:p>
        </p:txBody>
      </p:sp>
      <p:sp>
        <p:nvSpPr>
          <p:cNvPr id="13" name="文本框 8"/>
          <p:cNvSpPr txBox="1"/>
          <p:nvPr/>
        </p:nvSpPr>
        <p:spPr>
          <a:xfrm>
            <a:off x="8402127" y="449806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0.02, f </a:t>
            </a:r>
            <a:r>
              <a:rPr lang="en-US" altLang="zh-CN" dirty="0"/>
              <a:t>= 460362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95223" y="341174"/>
            <a:ext cx="1299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PX-Y</a:t>
            </a:r>
            <a:endParaRPr lang="zh-CN" altLang="en-US" sz="48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1" y="2326098"/>
            <a:ext cx="3966938" cy="25737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45" y="847166"/>
            <a:ext cx="3871201" cy="25898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646" y="803566"/>
            <a:ext cx="3877964" cy="26334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070" y="3929330"/>
            <a:ext cx="4020084" cy="270856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646" y="3929330"/>
            <a:ext cx="3978483" cy="26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2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97147" y="189235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0.00, f = 90707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715773" y="462672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0.01, f = 122172</a:t>
            </a:r>
            <a:endParaRPr lang="zh-CN" altLang="en-US" dirty="0"/>
          </a:p>
        </p:txBody>
      </p:sp>
      <p:sp>
        <p:nvSpPr>
          <p:cNvPr id="11" name="文本框 8"/>
          <p:cNvSpPr txBox="1"/>
          <p:nvPr/>
        </p:nvSpPr>
        <p:spPr>
          <a:xfrm>
            <a:off x="4645241" y="3335059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-0.01, f </a:t>
            </a:r>
            <a:r>
              <a:rPr lang="en-US" altLang="zh-CN" dirty="0"/>
              <a:t>= 4084358</a:t>
            </a:r>
            <a:endParaRPr lang="zh-CN" altLang="en-US" dirty="0"/>
          </a:p>
        </p:txBody>
      </p:sp>
      <p:sp>
        <p:nvSpPr>
          <p:cNvPr id="12" name="文本框 8"/>
          <p:cNvSpPr txBox="1"/>
          <p:nvPr/>
        </p:nvSpPr>
        <p:spPr>
          <a:xfrm>
            <a:off x="8402127" y="3334912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-0.02, f </a:t>
            </a:r>
            <a:r>
              <a:rPr lang="en-US" altLang="zh-CN" dirty="0"/>
              <a:t>= 42431233</a:t>
            </a:r>
            <a:endParaRPr lang="zh-CN" altLang="en-US" dirty="0"/>
          </a:p>
        </p:txBody>
      </p:sp>
      <p:sp>
        <p:nvSpPr>
          <p:cNvPr id="13" name="文本框 8"/>
          <p:cNvSpPr txBox="1"/>
          <p:nvPr/>
        </p:nvSpPr>
        <p:spPr>
          <a:xfrm>
            <a:off x="8402127" y="44980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0.02, f </a:t>
            </a:r>
            <a:r>
              <a:rPr lang="en-US" altLang="zh-CN" dirty="0"/>
              <a:t>= 1194797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95223" y="341174"/>
            <a:ext cx="1613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PX-PY</a:t>
            </a:r>
            <a:endParaRPr lang="zh-CN" altLang="en-US" sz="4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9" y="2392943"/>
            <a:ext cx="3972574" cy="26226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753" y="815484"/>
            <a:ext cx="3783909" cy="25360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834" y="832004"/>
            <a:ext cx="3681909" cy="25029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028" y="3848453"/>
            <a:ext cx="3936691" cy="2581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753" y="3848453"/>
            <a:ext cx="3904392" cy="26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5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4113"/>
          </a:xfrm>
        </p:spPr>
        <p:txBody>
          <a:bodyPr/>
          <a:lstStyle/>
          <a:p>
            <a:r>
              <a:rPr lang="zh-CN" altLang="en-US" dirty="0" smtClean="0"/>
              <a:t>函数</a:t>
            </a:r>
            <a:r>
              <a:rPr lang="en-US" altLang="zh-CN" dirty="0" smtClean="0"/>
              <a:t>f</a:t>
            </a:r>
            <a:r>
              <a:rPr lang="zh-CN" altLang="en-US" dirty="0" smtClean="0"/>
              <a:t>值对比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58272"/>
              </p:ext>
            </p:extLst>
          </p:nvPr>
        </p:nvGraphicFramePr>
        <p:xfrm>
          <a:off x="838200" y="4109848"/>
          <a:ext cx="10515600" cy="193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87454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δ</a:t>
                      </a:r>
                      <a:r>
                        <a:rPr lang="en-US" altLang="zh-CN" dirty="0" smtClean="0"/>
                        <a:t> = -0.02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δ</a:t>
                      </a:r>
                      <a:r>
                        <a:rPr lang="en-US" altLang="zh-CN" dirty="0" smtClean="0"/>
                        <a:t> = -0.01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δ</a:t>
                      </a:r>
                      <a:r>
                        <a:rPr lang="en-US" altLang="zh-CN" dirty="0" smtClean="0"/>
                        <a:t> = 0.00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δ</a:t>
                      </a:r>
                      <a:r>
                        <a:rPr lang="en-US" altLang="zh-CN" dirty="0" smtClean="0"/>
                        <a:t> = 0.01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δ</a:t>
                      </a:r>
                      <a:r>
                        <a:rPr lang="en-US" altLang="zh-CN" dirty="0" smtClean="0"/>
                        <a:t> = 0.02</a:t>
                      </a:r>
                      <a:endParaRPr lang="zh-CN" altLang="en-US" dirty="0"/>
                    </a:p>
                  </a:txBody>
                  <a:tcPr/>
                </a:tc>
              </a:tr>
              <a:tr h="3874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X-Y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281303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63416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62504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63419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63979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74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X-PY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127794527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821697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88095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773817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2458087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74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PX-Y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26639270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669938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66804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52729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460362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74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PX-PY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43431233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4084358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90707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122172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1194797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689897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δ</a:t>
                      </a:r>
                      <a:r>
                        <a:rPr lang="en-US" altLang="zh-CN" dirty="0" smtClean="0"/>
                        <a:t> = -0.02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δ</a:t>
                      </a:r>
                      <a:r>
                        <a:rPr lang="en-US" altLang="zh-CN" dirty="0" smtClean="0"/>
                        <a:t> = -0.01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δ</a:t>
                      </a:r>
                      <a:r>
                        <a:rPr lang="en-US" altLang="zh-CN" dirty="0" smtClean="0"/>
                        <a:t> = 0.00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δ</a:t>
                      </a:r>
                      <a:r>
                        <a:rPr lang="en-US" altLang="zh-CN" dirty="0" smtClean="0"/>
                        <a:t> = 0.01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δ</a:t>
                      </a:r>
                      <a:r>
                        <a:rPr lang="en-US" altLang="zh-CN" dirty="0" smtClean="0"/>
                        <a:t> = 0.02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X-Y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90792233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90126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62592</a:t>
                      </a:r>
                      <a:endParaRPr kumimoji="0" lang="zh-CN" alt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96933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62431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X-PY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1102620490</a:t>
                      </a:r>
                      <a:endParaRPr kumimoji="0" lang="zh-CN" alt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439442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44115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300147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1654884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PX-Y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2998517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127079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48008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138822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421002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PX-PY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613067913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267799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15221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526221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7298440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63901" y="1406106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PDR1</a:t>
            </a:r>
            <a:endParaRPr lang="zh-CN" altLang="en-US" sz="2400" dirty="0"/>
          </a:p>
        </p:txBody>
      </p:sp>
      <p:sp>
        <p:nvSpPr>
          <p:cNvPr id="9" name="文本框 14"/>
          <p:cNvSpPr txBox="1"/>
          <p:nvPr/>
        </p:nvSpPr>
        <p:spPr>
          <a:xfrm>
            <a:off x="95975" y="3724379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PDR2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702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孔径的结果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3250721" cy="4351338"/>
          </a:xfrm>
        </p:spPr>
        <p:txBody>
          <a:bodyPr/>
          <a:lstStyle/>
          <a:p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需要寻找一个目标：能够把每个</a:t>
            </a:r>
            <a:r>
              <a:rPr lang="en-US" altLang="zh-CN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dp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下的四种初始条件结合起来（最好和孔径的结果能够相关联）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771" y="583923"/>
            <a:ext cx="5584346" cy="2751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566" y="3712008"/>
            <a:ext cx="5398756" cy="2599892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4634727" y="2568438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PDR1</a:t>
            </a:r>
            <a:endParaRPr lang="zh-CN" altLang="en-US" sz="2400" dirty="0"/>
          </a:p>
        </p:txBody>
      </p:sp>
      <p:sp>
        <p:nvSpPr>
          <p:cNvPr id="7" name="文本框 14"/>
          <p:cNvSpPr txBox="1"/>
          <p:nvPr/>
        </p:nvSpPr>
        <p:spPr>
          <a:xfrm>
            <a:off x="4634726" y="5782766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PDR2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634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10910977" cy="44862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zh-CN" altLang="en-US" dirty="0" smtClean="0"/>
                  <a:t>粒子初始坐标（</a:t>
                </a:r>
                <a:r>
                  <a:rPr lang="en-US" altLang="zh-CN" dirty="0" smtClean="0"/>
                  <a:t>X0, Y0</a:t>
                </a:r>
                <a:r>
                  <a:rPr lang="zh-CN" altLang="en-US" dirty="0" smtClean="0"/>
                  <a:t>）（归一化</a:t>
                </a:r>
                <a:r>
                  <a:rPr lang="zh-CN" altLang="en-US" dirty="0" smtClean="0"/>
                  <a:t>）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1.</a:t>
                </a:r>
                <a:r>
                  <a:rPr lang="zh-CN" altLang="en-US" dirty="0" smtClean="0"/>
                  <a:t>在对撞区跟踪粒子得到坐标（</a:t>
                </a:r>
                <a:r>
                  <a:rPr lang="en-US" altLang="zh-CN" dirty="0" smtClean="0"/>
                  <a:t>X1, Y1</a:t>
                </a:r>
                <a:r>
                  <a:rPr lang="zh-CN" altLang="en-US" dirty="0" smtClean="0"/>
                  <a:t>）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2.</a:t>
                </a:r>
                <a:r>
                  <a:rPr lang="zh-CN" altLang="en-US" dirty="0" smtClean="0"/>
                  <a:t>利用线性</a:t>
                </a:r>
                <a:r>
                  <a:rPr lang="en-US" altLang="zh-CN" dirty="0" smtClean="0"/>
                  <a:t>Matrix</a:t>
                </a:r>
                <a:r>
                  <a:rPr lang="zh-CN" altLang="en-US" dirty="0" smtClean="0"/>
                  <a:t>得到坐标（</a:t>
                </a:r>
                <a:r>
                  <a:rPr lang="en-US" altLang="zh-CN" dirty="0" smtClean="0"/>
                  <a:t>X2, Y2</a:t>
                </a:r>
                <a:r>
                  <a:rPr lang="zh-CN" altLang="en-US" dirty="0" smtClean="0"/>
                  <a:t>）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定义</a:t>
                </a:r>
                <a:r>
                  <a:rPr lang="zh-CN" altLang="en-US" dirty="0" smtClean="0"/>
                  <a:t>目标函数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 smtClean="0"/>
                          <m:t>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 smtClean="0"/>
                          <m:t>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+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 smtClean="0"/>
                          <m:t>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 smtClean="0"/>
                          <m:t>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描述</a:t>
                </a:r>
                <a:r>
                  <a:rPr lang="zh-CN" altLang="en-US" dirty="0" smtClean="0"/>
                  <a:t>粒子经过对撞区后在相空间的偏移量</a:t>
                </a:r>
                <a:endParaRPr lang="en-US" altLang="zh-CN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10910977" cy="4486275"/>
              </a:xfrm>
              <a:blipFill rotWithShape="0">
                <a:blip r:embed="rId2"/>
                <a:stretch>
                  <a:fillRect l="-950" t="-3397" b="-25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 flipV="1">
            <a:off x="7854351" y="3575649"/>
            <a:ext cx="3571336" cy="17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9566694" y="2182483"/>
            <a:ext cx="8627" cy="2570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8993038" y="2976113"/>
            <a:ext cx="1164566" cy="1199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9578818" y="3141505"/>
            <a:ext cx="420363" cy="428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8804421" y="2898475"/>
            <a:ext cx="779524" cy="694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9" idx="7"/>
          </p:cNvCxnSpPr>
          <p:nvPr/>
        </p:nvCxnSpPr>
        <p:spPr>
          <a:xfrm flipH="1" flipV="1">
            <a:off x="8798943" y="2907102"/>
            <a:ext cx="1188114" cy="24461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9998831" y="2713780"/>
                <a:ext cx="246286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831" y="2713780"/>
                <a:ext cx="246286" cy="386644"/>
              </a:xfrm>
              <a:prstGeom prst="rect">
                <a:avLst/>
              </a:prstGeom>
              <a:blipFill rotWithShape="0">
                <a:blip r:embed="rId3"/>
                <a:stretch>
                  <a:fillRect l="-58537" t="-26563" r="-78049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8494772" y="2589469"/>
                <a:ext cx="246286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brk m:alnAt="1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772" y="2589469"/>
                <a:ext cx="246286" cy="386644"/>
              </a:xfrm>
              <a:prstGeom prst="rect">
                <a:avLst/>
              </a:prstGeom>
              <a:blipFill rotWithShape="0">
                <a:blip r:embed="rId4"/>
                <a:stretch>
                  <a:fillRect l="-58537" t="-28571" r="-78049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9622662" y="2013225"/>
                <a:ext cx="350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662" y="2013225"/>
                <a:ext cx="35028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7544" r="-15789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11262062" y="3182103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062" y="3182103"/>
                <a:ext cx="20762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5714" r="-22857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9854873" y="4603435"/>
                <a:ext cx="1404039" cy="816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groupChr>
                                    <m:groupChrPr>
                                      <m:chr m:val="→"/>
                                      <m:pos m:val="top"/>
                                      <m:ctrlP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1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groupCh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groupChr>
                                    <m:groupChrPr>
                                      <m:chr m:val="→"/>
                                      <m:pos m:val="top"/>
                                      <m:ctrlP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groupCh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groupChr>
                                    <m:groupChrPr>
                                      <m:chr m:val="→"/>
                                      <m:pos m:val="top"/>
                                      <m:ctrlP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groupCh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873" y="4603435"/>
                <a:ext cx="1404039" cy="816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34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32263"/>
                <a:ext cx="10515600" cy="5644700"/>
              </a:xfrm>
            </p:spPr>
            <p:txBody>
              <a:bodyPr/>
              <a:lstStyle/>
              <a:p>
                <a:r>
                  <a:rPr lang="zh-CN" altLang="en-US" dirty="0" smtClean="0"/>
                  <a:t>关于初始化</a:t>
                </a:r>
                <a14:m>
                  <m:oMath xmlns:m="http://schemas.openxmlformats.org/officeDocument/2006/math">
                    <m:d>
                      <m:dPr>
                        <m:begChr m:val="（"/>
                        <m:endChr m:val="）"/>
                        <m:ctrlPr>
                          <a:rPr lang="zh-CN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𝑃𝑋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𝑃𝑌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altLang="zh-CN" b="0" dirty="0" smtClean="0"/>
              </a:p>
              <a:p>
                <a:r>
                  <a:rPr lang="zh-CN" altLang="en-US" dirty="0" smtClean="0"/>
                  <a:t>暂时先考虑四种情况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：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(1,0,1,0), (1,0,0,1), (0,1,1,0), (0,1,0,1)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r>
                  <a:rPr lang="zh-CN" altLang="en-US" dirty="0" smtClean="0">
                    <a:sym typeface="Wingdings" panose="05000000000000000000" pitchFamily="2" charset="2"/>
                  </a:rPr>
                  <a:t>也即对于固定</a:t>
                </a:r>
                <a:r>
                  <a:rPr lang="en-US" altLang="zh-CN" dirty="0" err="1" smtClean="0">
                    <a:sym typeface="Wingdings" panose="05000000000000000000" pitchFamily="2" charset="2"/>
                  </a:rPr>
                  <a:t>Jx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, </a:t>
                </a:r>
                <a:r>
                  <a:rPr lang="en-US" altLang="zh-CN" dirty="0" err="1" smtClean="0">
                    <a:sym typeface="Wingdings" panose="05000000000000000000" pitchFamily="2" charset="2"/>
                  </a:rPr>
                  <a:t>Jy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时，</a:t>
                </a:r>
                <a:r>
                  <a:rPr lang="zh-CN" altLang="en-US" dirty="0">
                    <a:sym typeface="Wingdings" panose="05000000000000000000" pitchFamily="2" charset="2"/>
                  </a:rPr>
                  <a:t>水平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和垂直方向各仅有一个变量</a:t>
                </a:r>
                <a:endParaRPr lang="en-US" altLang="zh-CN" dirty="0" smtClean="0">
                  <a:sym typeface="Wingdings" panose="05000000000000000000" pitchFamily="2" charset="2"/>
                </a:endParaRPr>
              </a:p>
              <a:p>
                <a:endParaRPr lang="en-US" altLang="zh-CN" dirty="0">
                  <a:sym typeface="Wingdings" panose="05000000000000000000" pitchFamily="2" charset="2"/>
                </a:endParaRPr>
              </a:p>
              <a:p>
                <a:r>
                  <a:rPr lang="zh-CN" altLang="en-US" dirty="0" smtClean="0">
                    <a:sym typeface="Wingdings" panose="05000000000000000000" pitchFamily="2" charset="2"/>
                  </a:rPr>
                  <a:t>这样，针对不同的初始条件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(</a:t>
                </a:r>
                <a:r>
                  <a:rPr lang="en-US" altLang="zh-CN" dirty="0" err="1" smtClean="0">
                    <a:sym typeface="Wingdings" panose="05000000000000000000" pitchFamily="2" charset="2"/>
                  </a:rPr>
                  <a:t>x,y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)</a:t>
                </a:r>
                <a:r>
                  <a:rPr lang="en-US" altLang="zh-CN" dirty="0">
                    <a:sym typeface="Wingdings" panose="05000000000000000000" pitchFamily="2" charset="2"/>
                  </a:rPr>
                  <a:t>,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(</a:t>
                </a:r>
                <a:r>
                  <a:rPr lang="en-US" altLang="zh-CN" dirty="0" err="1" smtClean="0">
                    <a:sym typeface="Wingdings" panose="05000000000000000000" pitchFamily="2" charset="2"/>
                  </a:rPr>
                  <a:t>x,py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),(</a:t>
                </a:r>
                <a:r>
                  <a:rPr lang="en-US" altLang="zh-CN" dirty="0" err="1" smtClean="0">
                    <a:sym typeface="Wingdings" panose="05000000000000000000" pitchFamily="2" charset="2"/>
                  </a:rPr>
                  <a:t>y,px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)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和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(</a:t>
                </a:r>
                <a:r>
                  <a:rPr lang="en-US" altLang="zh-CN" dirty="0" err="1" smtClean="0">
                    <a:sym typeface="Wingdings" panose="05000000000000000000" pitchFamily="2" charset="2"/>
                  </a:rPr>
                  <a:t>px,py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)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组合，给出相应的目标函数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d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的值</a:t>
                </a:r>
                <a:endParaRPr lang="en-US" altLang="zh-CN" dirty="0" smtClean="0">
                  <a:sym typeface="Wingdings" panose="05000000000000000000" pitchFamily="2" charset="2"/>
                </a:endParaRPr>
              </a:p>
              <a:p>
                <a:r>
                  <a:rPr lang="zh-CN" altLang="en-US" dirty="0" smtClean="0">
                    <a:sym typeface="Wingdings" panose="05000000000000000000" pitchFamily="2" charset="2"/>
                  </a:rPr>
                  <a:t>同时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，</a:t>
                </a:r>
                <a:r>
                  <a:rPr lang="zh-CN" altLang="en-US" dirty="0">
                    <a:sym typeface="Wingdings" panose="05000000000000000000" pitchFamily="2" charset="2"/>
                  </a:rPr>
                  <a:t>对每一种模式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在不同能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散</a:t>
                </a:r>
                <a:r>
                  <a:rPr lang="en-US" altLang="zh-CN" dirty="0" err="1" smtClean="0">
                    <a:sym typeface="Wingdings" panose="05000000000000000000" pitchFamily="2" charset="2"/>
                  </a:rPr>
                  <a:t>dp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= 0.00</a:t>
                </a:r>
                <a:r>
                  <a:rPr lang="en-US" altLang="zh-CN" dirty="0">
                    <a:sym typeface="Wingdings" panose="05000000000000000000" pitchFamily="2" charset="2"/>
                  </a:rPr>
                  <a:t>,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 ±0.01,±0.02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的情况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下，也应有不同的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结果</a:t>
                </a:r>
                <a:endParaRPr lang="en-US" altLang="zh-CN" dirty="0" smtClean="0">
                  <a:sym typeface="Wingdings" panose="05000000000000000000" pitchFamily="2" charset="2"/>
                </a:endParaRPr>
              </a:p>
              <a:p>
                <a:r>
                  <a:rPr lang="zh-CN" altLang="en-US" dirty="0" smtClean="0">
                    <a:sym typeface="Wingdings" panose="05000000000000000000" pitchFamily="2" charset="2"/>
                  </a:rPr>
                  <a:t>定义函数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nary>
                  </m:oMath>
                </a14:m>
                <a:r>
                  <a:rPr lang="zh-CN" altLang="en-US" dirty="0" smtClean="0">
                    <a:sym typeface="Wingdings" panose="05000000000000000000" pitchFamily="2" charset="2"/>
                  </a:rPr>
                  <a:t> 描述每张图整体的偏移程度</a:t>
                </a:r>
                <a:endParaRPr lang="en-US" altLang="zh-CN" dirty="0" smtClean="0">
                  <a:sym typeface="Wingdings" panose="05000000000000000000" pitchFamily="2" charset="2"/>
                </a:endParaRPr>
              </a:p>
              <a:p>
                <a:r>
                  <a:rPr lang="zh-CN" altLang="en-US" dirty="0" smtClean="0">
                    <a:sym typeface="Wingdings" panose="05000000000000000000" pitchFamily="2" charset="2"/>
                  </a:rPr>
                  <a:t>对比两种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lattice</a:t>
                </a:r>
                <a:r>
                  <a:rPr lang="zh-CN" altLang="en-US" dirty="0" smtClean="0">
                    <a:sym typeface="Wingdings" panose="05000000000000000000" pitchFamily="2" charset="2"/>
                  </a:rPr>
                  <a:t>对撞区跟踪的结果</a:t>
                </a:r>
                <a:endParaRPr lang="en-US" altLang="zh-CN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32263"/>
                <a:ext cx="10515600" cy="5644700"/>
              </a:xfrm>
              <a:blipFill rotWithShape="0">
                <a:blip r:embed="rId2"/>
                <a:stretch>
                  <a:fillRect l="-1043" r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34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2" y="2332837"/>
            <a:ext cx="3805034" cy="2549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190" y="890138"/>
            <a:ext cx="3554414" cy="23737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29" y="890138"/>
            <a:ext cx="3405309" cy="23737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729" y="3808293"/>
            <a:ext cx="3636162" cy="23509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473" y="3808293"/>
            <a:ext cx="3486131" cy="23509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7147" y="189235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0.00, f = 62592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715773" y="462672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0.01, f = 96933</a:t>
            </a:r>
            <a:endParaRPr lang="zh-CN" altLang="en-US" dirty="0"/>
          </a:p>
        </p:txBody>
      </p:sp>
      <p:sp>
        <p:nvSpPr>
          <p:cNvPr id="11" name="文本框 8"/>
          <p:cNvSpPr txBox="1"/>
          <p:nvPr/>
        </p:nvSpPr>
        <p:spPr>
          <a:xfrm>
            <a:off x="4645241" y="3335059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-0.01, f = 90126</a:t>
            </a:r>
            <a:endParaRPr lang="zh-CN" altLang="en-US" dirty="0"/>
          </a:p>
        </p:txBody>
      </p:sp>
      <p:sp>
        <p:nvSpPr>
          <p:cNvPr id="12" name="文本框 8"/>
          <p:cNvSpPr txBox="1"/>
          <p:nvPr/>
        </p:nvSpPr>
        <p:spPr>
          <a:xfrm>
            <a:off x="8402127" y="3334912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-0.02, f = 90792223</a:t>
            </a:r>
            <a:endParaRPr lang="zh-CN" altLang="en-US" dirty="0"/>
          </a:p>
        </p:txBody>
      </p:sp>
      <p:sp>
        <p:nvSpPr>
          <p:cNvPr id="13" name="文本框 8"/>
          <p:cNvSpPr txBox="1"/>
          <p:nvPr/>
        </p:nvSpPr>
        <p:spPr>
          <a:xfrm>
            <a:off x="8402127" y="449806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0.02, f = 62641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95223" y="341174"/>
            <a:ext cx="992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X-Y</a:t>
            </a:r>
            <a:endParaRPr lang="zh-CN" altLang="en-US" sz="4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3132" y="17418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PDR1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82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97147" y="189235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0.00, f = 44115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715773" y="462672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0.01, f = 300147</a:t>
            </a:r>
            <a:endParaRPr lang="zh-CN" altLang="en-US" dirty="0"/>
          </a:p>
        </p:txBody>
      </p:sp>
      <p:sp>
        <p:nvSpPr>
          <p:cNvPr id="11" name="文本框 8"/>
          <p:cNvSpPr txBox="1"/>
          <p:nvPr/>
        </p:nvSpPr>
        <p:spPr>
          <a:xfrm>
            <a:off x="4645241" y="3335059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-0.01, f </a:t>
            </a:r>
            <a:r>
              <a:rPr lang="en-US" altLang="zh-CN" dirty="0"/>
              <a:t>= 439442</a:t>
            </a:r>
            <a:endParaRPr lang="zh-CN" altLang="en-US" dirty="0"/>
          </a:p>
        </p:txBody>
      </p:sp>
      <p:sp>
        <p:nvSpPr>
          <p:cNvPr id="12" name="文本框 8"/>
          <p:cNvSpPr txBox="1"/>
          <p:nvPr/>
        </p:nvSpPr>
        <p:spPr>
          <a:xfrm>
            <a:off x="8402127" y="3334912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-0.02, f </a:t>
            </a:r>
            <a:r>
              <a:rPr lang="en-US" altLang="zh-CN" dirty="0"/>
              <a:t>= 1102620490</a:t>
            </a:r>
            <a:endParaRPr lang="zh-CN" altLang="en-US" dirty="0"/>
          </a:p>
        </p:txBody>
      </p:sp>
      <p:sp>
        <p:nvSpPr>
          <p:cNvPr id="13" name="文本框 8"/>
          <p:cNvSpPr txBox="1"/>
          <p:nvPr/>
        </p:nvSpPr>
        <p:spPr>
          <a:xfrm>
            <a:off x="8402127" y="44980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0.02, f = 1654884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95223" y="341174"/>
            <a:ext cx="130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X-PY</a:t>
            </a:r>
            <a:endParaRPr lang="zh-CN" altLang="en-US" sz="48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5" y="2282472"/>
            <a:ext cx="3931179" cy="25138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747" y="833571"/>
            <a:ext cx="3659857" cy="25013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481" y="832005"/>
            <a:ext cx="3798427" cy="253898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717" y="3805592"/>
            <a:ext cx="3946757" cy="25640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747" y="3805592"/>
            <a:ext cx="3671066" cy="24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1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97147" y="189235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0.00, f = 48008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715773" y="462672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0.01, f = 138822</a:t>
            </a:r>
            <a:endParaRPr lang="zh-CN" altLang="en-US" dirty="0"/>
          </a:p>
        </p:txBody>
      </p:sp>
      <p:sp>
        <p:nvSpPr>
          <p:cNvPr id="11" name="文本框 8"/>
          <p:cNvSpPr txBox="1"/>
          <p:nvPr/>
        </p:nvSpPr>
        <p:spPr>
          <a:xfrm>
            <a:off x="4645241" y="3335059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-0.01, f </a:t>
            </a:r>
            <a:r>
              <a:rPr lang="en-US" altLang="zh-CN" dirty="0"/>
              <a:t>= 127079</a:t>
            </a:r>
            <a:endParaRPr lang="zh-CN" altLang="en-US" dirty="0"/>
          </a:p>
        </p:txBody>
      </p:sp>
      <p:sp>
        <p:nvSpPr>
          <p:cNvPr id="12" name="文本框 8"/>
          <p:cNvSpPr txBox="1"/>
          <p:nvPr/>
        </p:nvSpPr>
        <p:spPr>
          <a:xfrm>
            <a:off x="8402127" y="3334912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-0.02, f </a:t>
            </a:r>
            <a:r>
              <a:rPr lang="en-US" altLang="zh-CN" dirty="0"/>
              <a:t>= 2998517</a:t>
            </a:r>
            <a:endParaRPr lang="zh-CN" altLang="en-US" dirty="0"/>
          </a:p>
        </p:txBody>
      </p:sp>
      <p:sp>
        <p:nvSpPr>
          <p:cNvPr id="13" name="文本框 8"/>
          <p:cNvSpPr txBox="1"/>
          <p:nvPr/>
        </p:nvSpPr>
        <p:spPr>
          <a:xfrm>
            <a:off x="8402127" y="449806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0.02, f </a:t>
            </a:r>
            <a:r>
              <a:rPr lang="en-US" altLang="zh-CN" dirty="0"/>
              <a:t>= 421002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95223" y="341174"/>
            <a:ext cx="1299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PX-Y</a:t>
            </a:r>
            <a:endParaRPr lang="zh-CN" altLang="en-US" sz="4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4" y="2261691"/>
            <a:ext cx="4021054" cy="2615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182" y="848424"/>
            <a:ext cx="3736195" cy="2506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30" y="909900"/>
            <a:ext cx="3637517" cy="24250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274" y="3873259"/>
            <a:ext cx="3615573" cy="24361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752" y="3758809"/>
            <a:ext cx="3699054" cy="25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7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97147" y="189235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0.00, f = 15221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715773" y="462672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0.01, f = 526221</a:t>
            </a:r>
            <a:endParaRPr lang="zh-CN" altLang="en-US" dirty="0"/>
          </a:p>
        </p:txBody>
      </p:sp>
      <p:sp>
        <p:nvSpPr>
          <p:cNvPr id="11" name="文本框 8"/>
          <p:cNvSpPr txBox="1"/>
          <p:nvPr/>
        </p:nvSpPr>
        <p:spPr>
          <a:xfrm>
            <a:off x="4645241" y="3335059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-0.01, f </a:t>
            </a:r>
            <a:r>
              <a:rPr lang="en-US" altLang="zh-CN" dirty="0"/>
              <a:t>= 267799</a:t>
            </a:r>
            <a:endParaRPr lang="zh-CN" altLang="en-US" dirty="0"/>
          </a:p>
        </p:txBody>
      </p:sp>
      <p:sp>
        <p:nvSpPr>
          <p:cNvPr id="12" name="文本框 8"/>
          <p:cNvSpPr txBox="1"/>
          <p:nvPr/>
        </p:nvSpPr>
        <p:spPr>
          <a:xfrm>
            <a:off x="8402127" y="3334912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-0.02, f </a:t>
            </a:r>
            <a:r>
              <a:rPr lang="en-US" altLang="zh-CN" dirty="0"/>
              <a:t>= 613067913</a:t>
            </a:r>
            <a:endParaRPr lang="zh-CN" altLang="en-US" dirty="0"/>
          </a:p>
        </p:txBody>
      </p:sp>
      <p:sp>
        <p:nvSpPr>
          <p:cNvPr id="13" name="文本框 8"/>
          <p:cNvSpPr txBox="1"/>
          <p:nvPr/>
        </p:nvSpPr>
        <p:spPr>
          <a:xfrm>
            <a:off x="8402127" y="44980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0.02, f </a:t>
            </a:r>
            <a:r>
              <a:rPr lang="en-US" altLang="zh-CN" dirty="0"/>
              <a:t>= </a:t>
            </a:r>
            <a:r>
              <a:rPr lang="en-US" altLang="zh-CN" dirty="0" smtClean="0"/>
              <a:t>7298440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95223" y="341174"/>
            <a:ext cx="1613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PX-PY</a:t>
            </a:r>
            <a:endParaRPr lang="zh-CN" altLang="en-US" sz="4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06" y="2394429"/>
            <a:ext cx="4022377" cy="2639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283" y="832004"/>
            <a:ext cx="3697988" cy="252529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050" y="775925"/>
            <a:ext cx="3834598" cy="25813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820" y="3897238"/>
            <a:ext cx="3818194" cy="24690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712" y="3881244"/>
            <a:ext cx="3642559" cy="248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4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97147" y="189235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0.00, f = 62504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715773" y="462672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0.01, f = 63419</a:t>
            </a:r>
            <a:endParaRPr lang="zh-CN" altLang="en-US" dirty="0"/>
          </a:p>
        </p:txBody>
      </p:sp>
      <p:sp>
        <p:nvSpPr>
          <p:cNvPr id="11" name="文本框 8"/>
          <p:cNvSpPr txBox="1"/>
          <p:nvPr/>
        </p:nvSpPr>
        <p:spPr>
          <a:xfrm>
            <a:off x="4645241" y="3335059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-0.01, f </a:t>
            </a:r>
            <a:r>
              <a:rPr lang="en-US" altLang="zh-CN" dirty="0"/>
              <a:t>= 63416</a:t>
            </a:r>
            <a:endParaRPr lang="zh-CN" altLang="en-US" dirty="0"/>
          </a:p>
        </p:txBody>
      </p:sp>
      <p:sp>
        <p:nvSpPr>
          <p:cNvPr id="12" name="文本框 8"/>
          <p:cNvSpPr txBox="1"/>
          <p:nvPr/>
        </p:nvSpPr>
        <p:spPr>
          <a:xfrm>
            <a:off x="8402127" y="3334912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-0.02, f </a:t>
            </a:r>
            <a:r>
              <a:rPr lang="en-US" altLang="zh-CN" dirty="0"/>
              <a:t>= </a:t>
            </a:r>
            <a:r>
              <a:rPr lang="en-US" altLang="zh-CN" dirty="0" smtClean="0"/>
              <a:t>281303</a:t>
            </a:r>
          </a:p>
        </p:txBody>
      </p:sp>
      <p:sp>
        <p:nvSpPr>
          <p:cNvPr id="13" name="文本框 8"/>
          <p:cNvSpPr txBox="1"/>
          <p:nvPr/>
        </p:nvSpPr>
        <p:spPr>
          <a:xfrm>
            <a:off x="8402127" y="449806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0.02, f </a:t>
            </a:r>
            <a:r>
              <a:rPr lang="en-US" altLang="zh-CN" dirty="0"/>
              <a:t>= 63979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95223" y="341174"/>
            <a:ext cx="992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X-Y</a:t>
            </a:r>
            <a:endParaRPr lang="zh-CN" altLang="en-US" sz="4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3" y="2372264"/>
            <a:ext cx="3893679" cy="25295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24" y="893770"/>
            <a:ext cx="3723226" cy="24411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751" y="893770"/>
            <a:ext cx="3662897" cy="24138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751" y="3939303"/>
            <a:ext cx="3761334" cy="252546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070" y="3939303"/>
            <a:ext cx="3678180" cy="242440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132" y="17418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PDR2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746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97147" y="189235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0.00, f = 88095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715773" y="462672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 smtClean="0"/>
              <a:t> = 0.01, f = 773817</a:t>
            </a:r>
            <a:endParaRPr lang="zh-CN" altLang="en-US" dirty="0"/>
          </a:p>
        </p:txBody>
      </p:sp>
      <p:sp>
        <p:nvSpPr>
          <p:cNvPr id="11" name="文本框 8"/>
          <p:cNvSpPr txBox="1"/>
          <p:nvPr/>
        </p:nvSpPr>
        <p:spPr>
          <a:xfrm>
            <a:off x="4645241" y="3335059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-0.01, f </a:t>
            </a:r>
            <a:r>
              <a:rPr lang="en-US" altLang="zh-CN" dirty="0"/>
              <a:t>= 821697</a:t>
            </a:r>
            <a:endParaRPr lang="zh-CN" altLang="en-US" dirty="0"/>
          </a:p>
        </p:txBody>
      </p:sp>
      <p:sp>
        <p:nvSpPr>
          <p:cNvPr id="12" name="文本框 8"/>
          <p:cNvSpPr txBox="1"/>
          <p:nvPr/>
        </p:nvSpPr>
        <p:spPr>
          <a:xfrm>
            <a:off x="8402127" y="3334912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-0.02, f </a:t>
            </a:r>
            <a:r>
              <a:rPr lang="en-US" altLang="zh-CN" dirty="0"/>
              <a:t>= 127794527</a:t>
            </a:r>
            <a:endParaRPr lang="zh-CN" altLang="en-US" dirty="0"/>
          </a:p>
        </p:txBody>
      </p:sp>
      <p:sp>
        <p:nvSpPr>
          <p:cNvPr id="13" name="文本框 8"/>
          <p:cNvSpPr txBox="1"/>
          <p:nvPr/>
        </p:nvSpPr>
        <p:spPr>
          <a:xfrm>
            <a:off x="8402127" y="44980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CN" dirty="0"/>
              <a:t>δ</a:t>
            </a:r>
            <a:r>
              <a:rPr lang="en-US" altLang="zh-CN" dirty="0" smtClean="0"/>
              <a:t> = </a:t>
            </a:r>
            <a:r>
              <a:rPr lang="en-US" altLang="zh-CN" dirty="0" smtClean="0"/>
              <a:t>0.02, f </a:t>
            </a:r>
            <a:r>
              <a:rPr lang="en-US" altLang="zh-CN" dirty="0"/>
              <a:t>= 2458087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95223" y="341174"/>
            <a:ext cx="130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X-PY</a:t>
            </a:r>
            <a:endParaRPr lang="zh-CN" altLang="en-US" sz="4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884"/>
            <a:ext cx="4041822" cy="26570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822" y="783838"/>
            <a:ext cx="3842026" cy="25863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753" y="783838"/>
            <a:ext cx="3736218" cy="25510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300" y="3903623"/>
            <a:ext cx="3984986" cy="25865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274" y="3903770"/>
            <a:ext cx="3842026" cy="25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486</Words>
  <Application>Microsoft Office PowerPoint</Application>
  <PresentationFormat>宽屏</PresentationFormat>
  <Paragraphs>142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华文新魏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Particle Tracking in IR</vt:lpstr>
      <vt:lpstr>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函数f值对比</vt:lpstr>
      <vt:lpstr>孔径的结果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wujin</dc:creator>
  <cp:lastModifiedBy>wujin</cp:lastModifiedBy>
  <cp:revision>29</cp:revision>
  <dcterms:created xsi:type="dcterms:W3CDTF">2017-01-19T15:35:26Z</dcterms:created>
  <dcterms:modified xsi:type="dcterms:W3CDTF">2017-01-20T00:27:19Z</dcterms:modified>
</cp:coreProperties>
</file>