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4" r:id="rId3"/>
    <p:sldId id="259" r:id="rId4"/>
    <p:sldId id="258" r:id="rId5"/>
    <p:sldId id="261" r:id="rId6"/>
    <p:sldId id="260" r:id="rId7"/>
    <p:sldId id="262" r:id="rId8"/>
    <p:sldId id="263" r:id="rId9"/>
    <p:sldId id="272" r:id="rId10"/>
    <p:sldId id="265" r:id="rId11"/>
    <p:sldId id="268" r:id="rId12"/>
    <p:sldId id="267" r:id="rId13"/>
    <p:sldId id="266" r:id="rId14"/>
    <p:sldId id="270" r:id="rId15"/>
    <p:sldId id="271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49E10-FCAC-47BA-9FAF-DD15AB4E23CD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1EF69-D781-4FA5-AA6A-404B473B3E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30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90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11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8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82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01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70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4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36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0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02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407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35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1667A-8A40-461B-8D7D-8B6E2EDFB4E5}" type="datetimeFigureOut">
              <a:rPr lang="zh-CN" altLang="en-US" smtClean="0"/>
              <a:t>2017/2/9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54977-63AE-438E-A0A4-FD0A38E3C6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05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2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Beam-Beam Simulation </a:t>
            </a:r>
            <a:br>
              <a:rPr lang="en-US" altLang="zh-CN" dirty="0" smtClean="0"/>
            </a:br>
            <a:r>
              <a:rPr lang="en-US" altLang="zh-CN" sz="3200" dirty="0" smtClean="0"/>
              <a:t>CEPC-100km, limit &amp; crab-waist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</a:t>
            </a:r>
          </a:p>
          <a:p>
            <a:r>
              <a:rPr lang="en-US" altLang="zh-CN" dirty="0" smtClean="0"/>
              <a:t>Jan. 20, 2017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5808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Crab-waist, </a:t>
            </a:r>
            <a:r>
              <a:rPr lang="x-none" altLang="zh-CN" dirty="0"/>
              <a:t>161202-100km-2mm-h-highlum, </a:t>
            </a:r>
            <a:r>
              <a:rPr lang="en-US" altLang="zh-CN" dirty="0"/>
              <a:t>(0.51,0.55,0.037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000375" cy="1828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9240" y="1844675"/>
            <a:ext cx="3000375" cy="1809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5692" y="1844675"/>
            <a:ext cx="3019425" cy="1828800"/>
          </a:xfrm>
          <a:prstGeom prst="rect">
            <a:avLst/>
          </a:prstGeom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838200" y="4039565"/>
            <a:ext cx="10515600" cy="2137398"/>
          </a:xfrm>
        </p:spPr>
        <p:txBody>
          <a:bodyPr/>
          <a:lstStyle/>
          <a:p>
            <a:pPr marL="285750" indent="-285750"/>
            <a:r>
              <a:rPr lang="en-US" altLang="zh-CN" dirty="0" smtClean="0"/>
              <a:t>Crab-waist transformation increase luminosity less than 10% by suppressing the vertical beam size blow up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692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Crab-waist, </a:t>
            </a:r>
            <a:r>
              <a:rPr lang="x-none" altLang="zh-CN" dirty="0"/>
              <a:t>161202-100km-2mm-h-highlum, </a:t>
            </a:r>
            <a:r>
              <a:rPr lang="en-US" altLang="zh-CN" dirty="0" smtClean="0"/>
              <a:t>(</a:t>
            </a:r>
            <a:r>
              <a:rPr lang="en-US" altLang="zh-CN" dirty="0"/>
              <a:t>0.545,0.61, 0.037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01671"/>
            <a:ext cx="10515600" cy="1775292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The effect of crab-waist is more clear when the horizontal tune is far from half integer.</a:t>
            </a:r>
          </a:p>
          <a:p>
            <a:pPr marL="0" indent="0">
              <a:buNone/>
            </a:pPr>
            <a:r>
              <a:rPr lang="en-US" altLang="zh-CN" dirty="0" smtClean="0"/>
              <a:t>? Higher luminosity + Longer lifetime ?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250286" cy="19180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7775" y="1825625"/>
            <a:ext cx="3250286" cy="192822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6410" y="1825625"/>
            <a:ext cx="3250286" cy="195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6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Crab-waist, </a:t>
            </a:r>
            <a:r>
              <a:rPr lang="x-none" altLang="zh-CN" dirty="0"/>
              <a:t>161202-100km-</a:t>
            </a:r>
            <a:r>
              <a:rPr lang="en-US" altLang="zh-CN" dirty="0"/>
              <a:t>1</a:t>
            </a:r>
            <a:r>
              <a:rPr lang="x-none" altLang="zh-CN" dirty="0" smtClean="0"/>
              <a:t>mm-</a:t>
            </a:r>
            <a:r>
              <a:rPr lang="en-US" altLang="zh-CN" dirty="0"/>
              <a:t>w</a:t>
            </a:r>
            <a:r>
              <a:rPr lang="x-none" altLang="zh-CN" dirty="0" smtClean="0"/>
              <a:t> </a:t>
            </a:r>
            <a:r>
              <a:rPr lang="en-US" altLang="zh-CN" dirty="0"/>
              <a:t>(0.535,0.61,0.0425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545105"/>
            <a:ext cx="10515600" cy="1631857"/>
          </a:xfrm>
        </p:spPr>
        <p:txBody>
          <a:bodyPr/>
          <a:lstStyle/>
          <a:p>
            <a:pPr marL="285750" indent="-285750"/>
            <a:r>
              <a:rPr lang="en-US" altLang="zh-CN" dirty="0"/>
              <a:t>Crab-waist transformation increase luminosity </a:t>
            </a:r>
            <a:r>
              <a:rPr lang="en-US" altLang="zh-CN" dirty="0" smtClean="0"/>
              <a:t>about 15% </a:t>
            </a:r>
            <a:r>
              <a:rPr lang="en-US" altLang="zh-CN" dirty="0"/>
              <a:t>by suppressing the vertical beam size blow up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88776"/>
            <a:ext cx="3209657" cy="196882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715" y="1977837"/>
            <a:ext cx="3038475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84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Crab-waist, </a:t>
            </a:r>
            <a:r>
              <a:rPr lang="x-none" altLang="zh-CN" dirty="0" smtClean="0"/>
              <a:t>161202-100km-</a:t>
            </a:r>
            <a:r>
              <a:rPr lang="en-US" altLang="zh-CN" dirty="0" smtClean="0"/>
              <a:t>1</a:t>
            </a:r>
            <a:r>
              <a:rPr lang="x-none" altLang="zh-CN" dirty="0" smtClean="0"/>
              <a:t>mm-</a:t>
            </a:r>
            <a:r>
              <a:rPr lang="en-US" altLang="zh-CN" dirty="0" smtClean="0"/>
              <a:t>z</a:t>
            </a:r>
            <a:r>
              <a:rPr lang="x-none" altLang="zh-CN" dirty="0" smtClean="0"/>
              <a:t> </a:t>
            </a:r>
            <a:r>
              <a:rPr lang="en-US" altLang="zh-CN" dirty="0" smtClean="0"/>
              <a:t>(0.54,0.61,0.0256)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Not finished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942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zh-CN" dirty="0"/>
              <a:t>161202-100km-2mm-h-highlum, </a:t>
            </a:r>
            <a:r>
              <a:rPr lang="en-US" altLang="zh-CN" dirty="0"/>
              <a:t>(0.51,0.55,0.037</a:t>
            </a:r>
            <a:r>
              <a:rPr lang="en-US" altLang="zh-CN" dirty="0" smtClean="0"/>
              <a:t>): W - W/O crab waist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331543" cy="187748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9914" y="1859561"/>
            <a:ext cx="3372172" cy="18774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1628" y="1859561"/>
            <a:ext cx="3372172" cy="187748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199" y="3865630"/>
            <a:ext cx="3331543" cy="18977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9914" y="3875778"/>
            <a:ext cx="3290915" cy="187748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1628" y="3885927"/>
            <a:ext cx="3290915" cy="1877486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0" y="2428972"/>
            <a:ext cx="591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0" y="4419600"/>
            <a:ext cx="75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W/O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9873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zh-CN" dirty="0"/>
              <a:t>161202-100km-2mm-h-highlum, </a:t>
            </a:r>
            <a:r>
              <a:rPr lang="en-US" altLang="zh-CN" dirty="0"/>
              <a:t>(</a:t>
            </a:r>
            <a:r>
              <a:rPr lang="en-US" altLang="zh-CN" dirty="0" smtClean="0"/>
              <a:t>0.545,0.61,0.037</a:t>
            </a:r>
            <a:r>
              <a:rPr lang="en-US" altLang="zh-CN" dirty="0"/>
              <a:t>): </a:t>
            </a:r>
            <a:r>
              <a:rPr lang="en-US" altLang="zh-CN" dirty="0" smtClean="0"/>
              <a:t>W/O </a:t>
            </a:r>
            <a:r>
              <a:rPr lang="en-US" altLang="zh-CN" dirty="0"/>
              <a:t>crab waist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591672" cy="20036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872" y="1832937"/>
            <a:ext cx="3504070" cy="199631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544" y="1847562"/>
            <a:ext cx="3562472" cy="198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6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b="2845"/>
          <a:stretch/>
        </p:blipFill>
        <p:spPr>
          <a:xfrm>
            <a:off x="2138362" y="461963"/>
            <a:ext cx="7915275" cy="5765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47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wangdou20161110-100km_1mm</a:t>
            </a:r>
            <a:r>
              <a:rPr lang="en-US" altLang="zh-CN" sz="2200" dirty="0">
                <a:sym typeface="Symbol"/>
              </a:rPr>
              <a:t>y</a:t>
            </a:r>
            <a:r>
              <a:rPr lang="zh-CN" altLang="en-US" sz="2200" dirty="0"/>
              <a:t>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847528" y="908720"/>
          <a:ext cx="8352930" cy="5892054"/>
        </p:xfrm>
        <a:graphic>
          <a:graphicData uri="http://schemas.openxmlformats.org/drawingml/2006/table">
            <a:tbl>
              <a:tblPr firstRow="1" bandRow="1"/>
              <a:tblGrid>
                <a:gridCol w="2398366"/>
                <a:gridCol w="1488641"/>
                <a:gridCol w="1488641"/>
                <a:gridCol w="1488641"/>
                <a:gridCol w="148864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 I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 II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184232" y="647396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5749638" y="1039092"/>
            <a:ext cx="1357745" cy="580000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1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(0.51, 0.55) - limit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3412800" cy="193837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6370" y="1782025"/>
            <a:ext cx="3290915" cy="1847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2885" y="1782025"/>
            <a:ext cx="3290915" cy="1836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1215342" y="4155311"/>
                <a:ext cx="9028253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3200" dirty="0" smtClean="0"/>
                  <a:t>Beam-beam parameter is far from saturation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3200" dirty="0" smtClean="0"/>
                  <a:t>The limit comes from the </a:t>
                </a:r>
                <a:r>
                  <a:rPr lang="en-US" altLang="zh-CN" sz="3200" dirty="0" err="1" smtClean="0"/>
                  <a:t>beamstrahlung</a:t>
                </a:r>
                <a:r>
                  <a:rPr lang="en-US" altLang="zh-CN" sz="3200" dirty="0" smtClean="0"/>
                  <a:t> lifetime (</a:t>
                </a:r>
                <a14:m>
                  <m:oMath xmlns:m="http://schemas.openxmlformats.org/officeDocument/2006/math">
                    <m:r>
                      <a:rPr lang="en-US" altLang="zh-CN" sz="3200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altLang="zh-CN" sz="3200" dirty="0" smtClean="0"/>
                  <a:t>=0.015)</a:t>
                </a:r>
                <a:endParaRPr lang="zh-CN" altLang="en-US" sz="32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342" y="4155311"/>
                <a:ext cx="9028253" cy="1569660"/>
              </a:xfrm>
              <a:prstGeom prst="rect">
                <a:avLst/>
              </a:prstGeom>
              <a:blipFill rotWithShape="0">
                <a:blip r:embed="rId5"/>
                <a:stretch>
                  <a:fillRect l="-1553" t="-5058" b="-124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07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wangdou20161202-100km_2mm</a:t>
            </a:r>
            <a:r>
              <a:rPr lang="en-US" altLang="zh-CN" sz="2200" dirty="0">
                <a:sym typeface="Symbol"/>
              </a:rPr>
              <a:t>y</a:t>
            </a:r>
            <a:r>
              <a:rPr lang="zh-CN" altLang="en-US" sz="2200" dirty="0"/>
              <a:t>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703512" y="908720"/>
          <a:ext cx="8856986" cy="5892054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936104"/>
                <a:gridCol w="1152128"/>
                <a:gridCol w="1224136"/>
                <a:gridCol w="1152128"/>
                <a:gridCol w="1152128"/>
                <a:gridCol w="115213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10520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232.1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(1cell)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184232" y="647396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4583832" y="5459632"/>
            <a:ext cx="2592288" cy="278740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1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zh-CN" dirty="0" smtClean="0"/>
              <a:t>161202-100km-2mm-h-highlum, </a:t>
            </a:r>
            <a:r>
              <a:rPr lang="en-US" altLang="zh-CN" dirty="0" smtClean="0"/>
              <a:t>(0.51,0.55,0.037)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039565"/>
            <a:ext cx="10515600" cy="2137398"/>
          </a:xfrm>
        </p:spPr>
        <p:txBody>
          <a:bodyPr/>
          <a:lstStyle/>
          <a:p>
            <a:pPr marL="285750" indent="-285750"/>
            <a:r>
              <a:rPr lang="en-US" altLang="zh-CN" dirty="0" err="1" smtClean="0"/>
              <a:t>Maximmum</a:t>
            </a:r>
            <a:r>
              <a:rPr lang="en-US" altLang="zh-CN" dirty="0" smtClean="0"/>
              <a:t> beam-beam parameter ~0.09 (luminosity)</a:t>
            </a:r>
            <a:endParaRPr lang="en-US" altLang="zh-CN" dirty="0"/>
          </a:p>
          <a:p>
            <a:pPr marL="285750" indent="-285750"/>
            <a:r>
              <a:rPr lang="en-US" altLang="zh-CN" dirty="0" smtClean="0"/>
              <a:t>The design bunch population is about 20% less than the limit</a:t>
            </a:r>
            <a:endParaRPr lang="zh-CN" altLang="en-US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331543" cy="187748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9914" y="1859561"/>
            <a:ext cx="3372172" cy="187748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1628" y="1859561"/>
            <a:ext cx="3372172" cy="187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3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wangdou20161202-100km_1mm</a:t>
            </a:r>
            <a:r>
              <a:rPr lang="en-US" altLang="zh-CN" dirty="0">
                <a:sym typeface="Symbol"/>
              </a:rPr>
              <a:t>y_W (0.535, 0.61, 0.0425)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981691"/>
            <a:ext cx="10515600" cy="2195272"/>
          </a:xfrm>
        </p:spPr>
        <p:txBody>
          <a:bodyPr/>
          <a:lstStyle/>
          <a:p>
            <a:pPr marL="285750" indent="-285750"/>
            <a:r>
              <a:rPr lang="en-US" altLang="zh-CN" dirty="0"/>
              <a:t>Beam-beam parameter is far from </a:t>
            </a:r>
            <a:r>
              <a:rPr lang="en-US" altLang="zh-CN" dirty="0" smtClean="0"/>
              <a:t>saturation (at least 20%)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372172" cy="185718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542" y="1825625"/>
            <a:ext cx="3331543" cy="188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105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161202-100km_1mm</a:t>
            </a:r>
            <a:r>
              <a:rPr lang="en-US" altLang="zh-CN" dirty="0">
                <a:sym typeface="Symbol"/>
              </a:rPr>
              <a:t>y_z (0.54, 0.61, 0.0256</a:t>
            </a:r>
            <a:r>
              <a:rPr lang="en-US" altLang="zh-CN" dirty="0" smtClean="0">
                <a:sym typeface="Symbol"/>
              </a:rPr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533271" cy="20036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125" y="1840250"/>
            <a:ext cx="3533271" cy="1989000"/>
          </a:xfrm>
          <a:prstGeom prst="rect">
            <a:avLst/>
          </a:prstGeom>
        </p:spPr>
      </p:pic>
      <p:sp>
        <p:nvSpPr>
          <p:cNvPr id="6" name="内容占位符 2"/>
          <p:cNvSpPr txBox="1">
            <a:spLocks/>
          </p:cNvSpPr>
          <p:nvPr/>
        </p:nvSpPr>
        <p:spPr>
          <a:xfrm>
            <a:off x="838200" y="3981691"/>
            <a:ext cx="10515600" cy="2195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altLang="zh-CN" smtClean="0"/>
              <a:t>Beam-beam parameter is far from saturation (at least 20%)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441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Crab-Waist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709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19802</TotalTime>
  <Words>837</Words>
  <Application>Microsoft Office PowerPoint</Application>
  <PresentationFormat>宽屏</PresentationFormat>
  <Paragraphs>386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宋体</vt:lpstr>
      <vt:lpstr>Arial</vt:lpstr>
      <vt:lpstr>Calibri</vt:lpstr>
      <vt:lpstr>Calibri Light</vt:lpstr>
      <vt:lpstr>Cambria Math</vt:lpstr>
      <vt:lpstr>Symbol</vt:lpstr>
      <vt:lpstr>Times New Roman</vt:lpstr>
      <vt:lpstr>Office 主题</vt:lpstr>
      <vt:lpstr>Beam-Beam Simulation  CEPC-100km, limit &amp; crab-waist</vt:lpstr>
      <vt:lpstr>PowerPoint 演示文稿</vt:lpstr>
      <vt:lpstr>parameter for CEPC double ring （wangdou20161110-100km_1mmy）</vt:lpstr>
      <vt:lpstr>(0.51, 0.55) - limit</vt:lpstr>
      <vt:lpstr>parameters for CEPC double ring （wangdou20161202-100km_2mmy）</vt:lpstr>
      <vt:lpstr>161202-100km-2mm-h-highlum, (0.51,0.55,0.037)</vt:lpstr>
      <vt:lpstr>wangdou20161202-100km_1mmy_W (0.535, 0.61, 0.0425)</vt:lpstr>
      <vt:lpstr>161202-100km_1mmy_z (0.54, 0.61, 0.0256)</vt:lpstr>
      <vt:lpstr>PowerPoint 演示文稿</vt:lpstr>
      <vt:lpstr>Crab-waist, 161202-100km-2mm-h-highlum, (0.51,0.55,0.037)</vt:lpstr>
      <vt:lpstr>Crab-waist, 161202-100km-2mm-h-highlum, (0.545,0.61, 0.037)</vt:lpstr>
      <vt:lpstr>Crab-waist, 161202-100km-1mm-w (0.535,0.61,0.0425)</vt:lpstr>
      <vt:lpstr>Crab-waist, 161202-100km-1mm-z (0.54,0.61,0.0256)</vt:lpstr>
      <vt:lpstr>161202-100km-2mm-h-highlum, (0.51,0.55,0.037): W - W/O crab waist</vt:lpstr>
      <vt:lpstr>161202-100km-2mm-h-highlum, (0.545,0.61,0.037): W/O crab waist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Beam-Beam Simulation  CEPC-100km, limit</dc:title>
  <dc:creator>Yuan Zhang</dc:creator>
  <cp:lastModifiedBy>Yuan Zhang</cp:lastModifiedBy>
  <cp:revision>64</cp:revision>
  <dcterms:created xsi:type="dcterms:W3CDTF">2017-01-05T01:43:07Z</dcterms:created>
  <dcterms:modified xsi:type="dcterms:W3CDTF">2017-02-09T13:32:39Z</dcterms:modified>
</cp:coreProperties>
</file>