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Microsoft_Word_Document6445555.docx" ContentType="application/kswps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61" r:id="rId4"/>
    <p:sldId id="262" r:id="rId5"/>
    <p:sldId id="263" r:id="rId6"/>
    <p:sldId id="266" r:id="rId7"/>
    <p:sldId id="267" r:id="rId8"/>
    <p:sldId id="258" r:id="rId9"/>
    <p:sldId id="269" r:id="rId10"/>
    <p:sldId id="268" r:id="rId11"/>
    <p:sldId id="259" r:id="rId12"/>
    <p:sldId id="270" r:id="rId13"/>
    <p:sldId id="271" r:id="rId14"/>
    <p:sldId id="260" r:id="rId15"/>
    <p:sldId id="282" r:id="rId16"/>
    <p:sldId id="274" r:id="rId17"/>
    <p:sldId id="283" r:id="rId18"/>
    <p:sldId id="281" r:id="rId19"/>
    <p:sldId id="276" r:id="rId20"/>
    <p:sldId id="285" r:id="rId21"/>
    <p:sldId id="286" r:id="rId22"/>
    <p:sldId id="277" r:id="rId23"/>
    <p:sldId id="278" r:id="rId24"/>
    <p:sldId id="287" r:id="rId25"/>
    <p:sldId id="280" r:id="rId26"/>
    <p:sldId id="273" r:id="rId2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CC99"/>
    <a:srgbClr val="FFFFCC"/>
    <a:srgbClr val="006600"/>
    <a:srgbClr val="6600CC"/>
    <a:srgbClr val="0000FF"/>
    <a:srgbClr val="6600FF"/>
    <a:srgbClr val="FF6600"/>
    <a:srgbClr val="FF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8" autoAdjust="0"/>
    <p:restoredTop sz="94660"/>
  </p:normalViewPr>
  <p:slideViewPr>
    <p:cSldViewPr snapToGrid="0">
      <p:cViewPr varScale="1">
        <p:scale>
          <a:sx n="59" d="100"/>
          <a:sy n="59" d="100"/>
        </p:scale>
        <p:origin x="6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93220-1280-4210-A680-745A17D6C334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A7B26-8E72-4D76-ABA8-D2BBCCAE9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9993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34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F63-309B-49E7-A912-9802EFF0B2AD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321-A591-4328-8AA4-60A2289C3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480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F63-309B-49E7-A912-9802EFF0B2AD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321-A591-4328-8AA4-60A2289C3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89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F63-309B-49E7-A912-9802EFF0B2AD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321-A591-4328-8AA4-60A2289C3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096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F63-309B-49E7-A912-9802EFF0B2AD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321-A591-4328-8AA4-60A2289C3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126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F63-309B-49E7-A912-9802EFF0B2AD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321-A591-4328-8AA4-60A2289C3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180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F63-309B-49E7-A912-9802EFF0B2AD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321-A591-4328-8AA4-60A2289C3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400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F63-309B-49E7-A912-9802EFF0B2AD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321-A591-4328-8AA4-60A2289C3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342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F63-309B-49E7-A912-9802EFF0B2AD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321-A591-4328-8AA4-60A2289C3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43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F63-309B-49E7-A912-9802EFF0B2AD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321-A591-4328-8AA4-60A2289C3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656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F63-309B-49E7-A912-9802EFF0B2AD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321-A591-4328-8AA4-60A2289C3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7183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F63-309B-49E7-A912-9802EFF0B2AD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321-A591-4328-8AA4-60A2289C3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009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FFCCFF"/>
            </a:gs>
            <a:gs pos="100000">
              <a:srgbClr val="FFCCFF"/>
            </a:gs>
            <a:gs pos="100000">
              <a:srgbClr val="FF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37F63-309B-49E7-A912-9802EFF0B2AD}" type="datetimeFigureOut">
              <a:rPr lang="zh-CN" altLang="en-US" smtClean="0"/>
              <a:t>2017/2/10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40321-A591-4328-8AA4-60A2289C3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052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3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png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44555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Word___6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28650" y="700795"/>
            <a:ext cx="7886700" cy="2632717"/>
          </a:xfrm>
        </p:spPr>
        <p:txBody>
          <a:bodyPr>
            <a:normAutofit/>
          </a:bodyPr>
          <a:lstStyle/>
          <a:p>
            <a:pPr algn="ctr"/>
            <a:r>
              <a:rPr lang="zh-CN" altLang="en-US" sz="8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隶书" panose="02010800040101010101" pitchFamily="2" charset="-122"/>
                <a:ea typeface="华文隶书" panose="02010800040101010101" pitchFamily="2" charset="-122"/>
              </a:rPr>
              <a:t>关于束流注入的讨论</a:t>
            </a:r>
            <a:endParaRPr lang="zh-CN" altLang="en-US" sz="8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28650" y="4606724"/>
            <a:ext cx="7886700" cy="14005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CEPC</a:t>
            </a:r>
            <a:r>
              <a:rPr lang="zh-CN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物理组会议</a:t>
            </a:r>
            <a:endParaRPr lang="en-US" altLang="zh-CN" sz="360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CN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2017</a:t>
            </a:r>
            <a:r>
              <a:rPr lang="zh-CN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年</a:t>
            </a:r>
            <a:r>
              <a:rPr lang="en-US" altLang="zh-CN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月</a:t>
            </a:r>
            <a:r>
              <a:rPr lang="en-US" altLang="zh-CN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10</a:t>
            </a:r>
            <a:r>
              <a:rPr lang="zh-CN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日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内容占位符 4"/>
          <p:cNvSpPr txBox="1">
            <a:spLocks/>
          </p:cNvSpPr>
          <p:nvPr/>
        </p:nvSpPr>
        <p:spPr>
          <a:xfrm>
            <a:off x="628650" y="3474337"/>
            <a:ext cx="7886700" cy="729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sz="3600" b="1" dirty="0" smtClean="0">
                <a:solidFill>
                  <a:srgbClr val="0066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张 闯</a:t>
            </a:r>
            <a:endParaRPr lang="zh-CN" altLang="en-US" sz="3600" b="1" dirty="0">
              <a:solidFill>
                <a:srgbClr val="0066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763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5419" y="341977"/>
            <a:ext cx="7886700" cy="955173"/>
          </a:xfrm>
        </p:spPr>
        <p:txBody>
          <a:bodyPr>
            <a:normAutofit/>
          </a:bodyPr>
          <a:lstStyle/>
          <a:p>
            <a:pPr algn="ctr"/>
            <a:r>
              <a:rPr lang="zh-CN" altLang="zh-CN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注入</a:t>
            </a:r>
            <a:r>
              <a:rPr lang="zh-CN" altLang="zh-CN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跟踪</a:t>
            </a:r>
            <a:r>
              <a:rPr lang="zh-CN" altLang="zh-CN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模拟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SAD</a:t>
            </a:r>
            <a:r>
              <a:rPr lang="zh-CN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）</a:t>
            </a:r>
            <a:endParaRPr lang="zh-CN" altLang="en-US" sz="3600" dirty="0">
              <a:latin typeface="Times New Roman" panose="02020603050405020304" pitchFamily="18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6925" y="1285575"/>
            <a:ext cx="7920000" cy="484518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矩形 3"/>
          <p:cNvSpPr/>
          <p:nvPr/>
        </p:nvSpPr>
        <p:spPr>
          <a:xfrm>
            <a:off x="2494735" y="2009915"/>
            <a:ext cx="16321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err="1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zh-CN" sz="20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p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=5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×10</a:t>
            </a:r>
            <a:r>
              <a:rPr lang="en-US" altLang="zh-CN" sz="20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endParaRPr lang="zh-CN" alt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4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3</a:t>
            </a:r>
            <a:r>
              <a:rPr lang="zh-CN" alt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、</a:t>
            </a:r>
            <a:r>
              <a:rPr lang="en-US" altLang="zh-CN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HEPS</a:t>
            </a:r>
            <a:r>
              <a:rPr lang="zh-CN" altLang="en-US" sz="5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的置换注入方案</a:t>
            </a:r>
            <a:endParaRPr lang="zh-CN" altLang="en-US" sz="5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104157"/>
              </p:ext>
            </p:extLst>
          </p:nvPr>
        </p:nvGraphicFramePr>
        <p:xfrm>
          <a:off x="1345135" y="1690689"/>
          <a:ext cx="6640512" cy="467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文档" r:id="rId3" imgW="6640871" imgH="4677452" progId="Word.Document.12">
                  <p:embed/>
                </p:oleObj>
              </mc:Choice>
              <mc:Fallback>
                <p:oleObj name="文档" r:id="rId3" imgW="6640871" imgH="467745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45135" y="1690689"/>
                        <a:ext cx="6640512" cy="467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702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480873"/>
            <a:ext cx="7886700" cy="803917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5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布局和方案</a:t>
            </a:r>
            <a:endParaRPr lang="zh-CN" altLang="en-US" sz="5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32000" y="1450416"/>
            <a:ext cx="8280000" cy="21961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32000" y="4048368"/>
            <a:ext cx="8280000" cy="1942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9078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32000" y="1738409"/>
            <a:ext cx="8280000" cy="43035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677643"/>
            <a:ext cx="7886700" cy="803917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5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束流、切割板</a:t>
            </a:r>
            <a:r>
              <a:rPr lang="zh-CN" altLang="en-US" sz="5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与</a:t>
            </a:r>
            <a:r>
              <a:rPr lang="en-US" altLang="zh-CN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kicker</a:t>
            </a:r>
            <a:r>
              <a:rPr lang="zh-CN" altLang="en-US" sz="5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的位置</a:t>
            </a:r>
            <a:endParaRPr lang="zh-CN" altLang="en-US" sz="5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647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7666" y="365126"/>
            <a:ext cx="804078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4</a:t>
            </a:r>
            <a:r>
              <a:rPr lang="zh-CN" altLang="en-US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、</a:t>
            </a:r>
            <a:r>
              <a:rPr lang="zh-CN" alt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 </a:t>
            </a:r>
            <a:r>
              <a:rPr lang="en-US" altLang="zh-CN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CEPC</a:t>
            </a:r>
            <a:r>
              <a:rPr lang="zh-CN" alt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束流注入的讨论</a:t>
            </a:r>
            <a:endParaRPr lang="zh-CN" altLang="en-US" sz="5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91251" y="1851949"/>
            <a:ext cx="7303625" cy="4166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44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 增强器：在</a:t>
            </a:r>
            <a:r>
              <a:rPr lang="zh-CN" altLang="en-US" sz="4400" b="1" dirty="0">
                <a:solidFill>
                  <a:srgbClr val="3333FF"/>
                </a:solidFill>
                <a:cs typeface="Times New Roman" panose="02020603050405020304" pitchFamily="18" charset="0"/>
              </a:rPr>
              <a:t>轴</a:t>
            </a:r>
            <a:r>
              <a:rPr lang="zh-CN" altLang="en-US" sz="44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注入与引出</a:t>
            </a:r>
            <a:endParaRPr lang="en-US" altLang="zh-CN" sz="44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44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 主环 </a:t>
            </a:r>
            <a:r>
              <a:rPr lang="zh-CN" altLang="en-US" sz="4400" b="1" dirty="0">
                <a:solidFill>
                  <a:srgbClr val="3333FF"/>
                </a:solidFill>
                <a:cs typeface="Times New Roman" panose="02020603050405020304" pitchFamily="18" charset="0"/>
              </a:rPr>
              <a:t>：局部脉冲凸轨</a:t>
            </a:r>
            <a:r>
              <a:rPr lang="zh-CN" altLang="en-US" sz="44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注入</a:t>
            </a:r>
            <a:endParaRPr lang="en-US" altLang="zh-CN" sz="44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44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 主</a:t>
            </a:r>
            <a:r>
              <a:rPr lang="zh-CN" altLang="en-US" sz="4400" b="1" dirty="0">
                <a:solidFill>
                  <a:srgbClr val="3333FF"/>
                </a:solidFill>
                <a:cs typeface="Times New Roman" panose="02020603050405020304" pitchFamily="18" charset="0"/>
              </a:rPr>
              <a:t>环 ：</a:t>
            </a:r>
            <a:r>
              <a:rPr lang="zh-CN" altLang="en-US" sz="44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脉冲</a:t>
            </a:r>
            <a:r>
              <a:rPr lang="zh-CN" altLang="en-US" sz="4400" b="1" dirty="0">
                <a:solidFill>
                  <a:srgbClr val="3333FF"/>
                </a:solidFill>
                <a:cs typeface="Times New Roman" panose="02020603050405020304" pitchFamily="18" charset="0"/>
              </a:rPr>
              <a:t>六极磁铁注入</a:t>
            </a:r>
          </a:p>
        </p:txBody>
      </p:sp>
    </p:spTree>
    <p:extLst>
      <p:ext uri="{BB962C8B-B14F-4D97-AF65-F5344CB8AC3E}">
        <p14:creationId xmlns:p14="http://schemas.microsoft.com/office/powerpoint/2010/main" val="380242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624" y="480877"/>
            <a:ext cx="8029213" cy="746044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Main Parameters of the Booster (PCDR)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355473"/>
              </p:ext>
            </p:extLst>
          </p:nvPr>
        </p:nvGraphicFramePr>
        <p:xfrm>
          <a:off x="547624" y="1435163"/>
          <a:ext cx="9024460" cy="57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文档" r:id="rId3" imgW="7160580" imgH="4547845" progId="Word.Document.12">
                  <p:embed/>
                </p:oleObj>
              </mc:Choice>
              <mc:Fallback>
                <p:oleObj name="文档" r:id="rId3" imgW="7160580" imgH="454784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24" y="1435163"/>
                        <a:ext cx="9024460" cy="576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620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3" y="388276"/>
            <a:ext cx="7743460" cy="564224"/>
          </a:xfrm>
        </p:spPr>
        <p:txBody>
          <a:bodyPr>
            <a:noAutofit/>
          </a:bodyPr>
          <a:lstStyle/>
          <a:p>
            <a:pPr algn="ctr"/>
            <a:r>
              <a:rPr lang="zh-CN" alt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增强</a:t>
            </a:r>
            <a:r>
              <a:rPr lang="zh-CN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器：在轴注入与</a:t>
            </a:r>
            <a:r>
              <a:rPr lang="zh-CN" alt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引出</a:t>
            </a:r>
            <a:endParaRPr lang="zh-CN" altLang="en-US" sz="3600" dirty="0"/>
          </a:p>
        </p:txBody>
      </p:sp>
      <p:graphicFrame>
        <p:nvGraphicFramePr>
          <p:cNvPr id="4" name="对象 1"/>
          <p:cNvGraphicFramePr>
            <a:graphicFrameLocks noChangeAspect="1"/>
          </p:cNvGraphicFramePr>
          <p:nvPr/>
        </p:nvGraphicFramePr>
        <p:xfrm>
          <a:off x="958850" y="4724400"/>
          <a:ext cx="7199313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文档" r:id="rId3" imgW="6184021" imgH="1569455" progId="Word.Document.12">
                  <p:embed/>
                </p:oleObj>
              </mc:Choice>
              <mc:Fallback>
                <p:oleObj name="文档" r:id="rId3" imgW="6184021" imgH="156945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4724400"/>
                        <a:ext cx="7199313" cy="183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767" t="19316"/>
          <a:stretch>
            <a:fillRect/>
          </a:stretch>
        </p:blipFill>
        <p:spPr bwMode="auto">
          <a:xfrm>
            <a:off x="1393504" y="2420877"/>
            <a:ext cx="3941763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684213" y="1016000"/>
            <a:ext cx="7445375" cy="1512888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Arial" panose="020B0604020202020204" pitchFamily="34" charset="0"/>
              <a:buBlip>
                <a:blip r:embed="rId6"/>
              </a:buBlip>
            </a:pPr>
            <a:r>
              <a:rPr lang="en-US" altLang="zh-CN" sz="2200" b="1" dirty="0" smtClean="0">
                <a:latin typeface="Times New Roman" panose="02020603050405020304" pitchFamily="18" charset="0"/>
              </a:rPr>
              <a:t>e</a:t>
            </a:r>
            <a:r>
              <a:rPr lang="en-US" altLang="zh-CN" sz="2200" b="1" baseline="30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</a:t>
            </a:r>
            <a:r>
              <a:rPr lang="en-US" altLang="zh-CN" sz="2200" b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beams are injected from outside of the booster ring;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Blip>
                <a:blip r:embed="rId6"/>
              </a:buBlip>
            </a:pPr>
            <a:r>
              <a:rPr lang="en-US" altLang="zh-CN" sz="2200" b="1" dirty="0" smtClean="0">
                <a:latin typeface="Times New Roman" panose="02020603050405020304" pitchFamily="18" charset="0"/>
              </a:rPr>
              <a:t>Horizontal septum is used to bend beams into the booster;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Blip>
                <a:blip r:embed="rId6"/>
              </a:buBlip>
            </a:pPr>
            <a:r>
              <a:rPr lang="en-US" altLang="zh-CN" sz="2200" b="1" dirty="0" smtClean="0">
                <a:latin typeface="Times New Roman" panose="02020603050405020304" pitchFamily="18" charset="0"/>
              </a:rPr>
              <a:t>A single kicker downstream of injected beams kick the beams into the booster orbit. </a:t>
            </a:r>
            <a:endParaRPr lang="zh-CN" altLang="en-US" sz="2200" b="1" dirty="0" smtClean="0">
              <a:latin typeface="Times New Roman" panose="02020603050405020304" pitchFamily="18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5527042" y="2665576"/>
            <a:ext cx="3154842" cy="1690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80000"/>
              </a:lnSpc>
              <a:spcBef>
                <a:spcPts val="600"/>
              </a:spcBef>
              <a:buFont typeface="Arial" panose="020B0604020202020204" pitchFamily="34" charset="0"/>
              <a:buBlip>
                <a:blip r:embed="rId6"/>
              </a:buBlip>
            </a:pPr>
            <a:r>
              <a:rPr lang="en-US" altLang="zh-CN" sz="22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en-US" altLang="zh-CN" sz="2200" b="1" i="1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t</a:t>
            </a:r>
            <a:r>
              <a:rPr lang="en-US" altLang="zh-CN" sz="22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rad</a:t>
            </a:r>
            <a:r>
              <a:rPr lang="en-US" altLang="zh-CN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=125s @ 6GeV</a:t>
            </a:r>
          </a:p>
          <a:p>
            <a:pPr>
              <a:lnSpc>
                <a:spcPct val="180000"/>
              </a:lnSpc>
              <a:spcBef>
                <a:spcPts val="0"/>
              </a:spcBef>
              <a:buFont typeface="Arial" panose="020B0604020202020204" pitchFamily="34" charset="0"/>
              <a:buBlip>
                <a:blip r:embed="rId6"/>
              </a:buBlip>
            </a:pPr>
            <a:r>
              <a:rPr lang="en-US" altLang="zh-CN" sz="22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en-US" altLang="zh-CN" sz="2200" b="1" i="1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en-US" altLang="zh-CN" sz="22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linac</a:t>
            </a:r>
            <a:r>
              <a:rPr lang="en-US" altLang="zh-CN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= 0.3 </a:t>
            </a:r>
            <a:r>
              <a:rPr lang="en-US" altLang="zh-C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mm</a:t>
            </a:r>
            <a:r>
              <a:rPr lang="en-US" altLang="zh-C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altLang="zh-C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mrad</a:t>
            </a:r>
            <a:endParaRPr lang="en-US" altLang="zh-CN" sz="220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80000"/>
              </a:lnSpc>
              <a:spcBef>
                <a:spcPts val="0"/>
              </a:spcBef>
              <a:buFont typeface="Arial" panose="020B0604020202020204" pitchFamily="34" charset="0"/>
              <a:buBlip>
                <a:blip r:embed="rId6"/>
              </a:buBlip>
            </a:pPr>
            <a:r>
              <a:rPr lang="en-US" altLang="zh-CN" sz="2200" b="1" i="1" dirty="0" smtClean="0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zh-CN" sz="2200" b="1" i="1" dirty="0" err="1" smtClean="0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2200" b="1" i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x,</a:t>
            </a:r>
            <a:r>
              <a:rPr lang="en-US" altLang="zh-CN" sz="22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</a:t>
            </a:r>
            <a:r>
              <a:rPr lang="en-US" altLang="zh-CN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=4</a:t>
            </a:r>
            <a:r>
              <a:rPr lang="en-US" altLang="zh-CN" sz="22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200" b="1" i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endParaRPr lang="zh-CN" altLang="en-US" sz="2200" b="1" i="1" baseline="-250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48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1841" y="365126"/>
            <a:ext cx="8246862" cy="1119091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直线加速器</a:t>
            </a:r>
            <a:r>
              <a:rPr lang="en-US" altLang="zh-CN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-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增强器束团的时序问题</a:t>
            </a:r>
            <a:endParaRPr lang="zh-CN" alt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" name="椭圆 2"/>
          <p:cNvSpPr>
            <a:spLocks noChangeAspect="1"/>
          </p:cNvSpPr>
          <p:nvPr/>
        </p:nvSpPr>
        <p:spPr>
          <a:xfrm>
            <a:off x="696703" y="1985598"/>
            <a:ext cx="3600000" cy="36000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>
            <a:spLocks noChangeAspect="1"/>
          </p:cNvSpPr>
          <p:nvPr/>
        </p:nvSpPr>
        <p:spPr>
          <a:xfrm>
            <a:off x="2322681" y="193922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>
            <a:spLocks noChangeAspect="1"/>
          </p:cNvSpPr>
          <p:nvPr/>
        </p:nvSpPr>
        <p:spPr>
          <a:xfrm>
            <a:off x="2112841" y="197093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>
            <a:spLocks noChangeAspect="1"/>
          </p:cNvSpPr>
          <p:nvPr/>
        </p:nvSpPr>
        <p:spPr>
          <a:xfrm>
            <a:off x="1918003" y="201727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>
            <a:spLocks noChangeAspect="1"/>
          </p:cNvSpPr>
          <p:nvPr/>
        </p:nvSpPr>
        <p:spPr>
          <a:xfrm>
            <a:off x="1554605" y="216672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>
            <a:spLocks noChangeAspect="1"/>
          </p:cNvSpPr>
          <p:nvPr/>
        </p:nvSpPr>
        <p:spPr>
          <a:xfrm>
            <a:off x="1277322" y="235341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>
            <a:spLocks noChangeAspect="1"/>
          </p:cNvSpPr>
          <p:nvPr/>
        </p:nvSpPr>
        <p:spPr>
          <a:xfrm>
            <a:off x="1038289" y="261019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>
            <a:spLocks noChangeAspect="1"/>
          </p:cNvSpPr>
          <p:nvPr/>
        </p:nvSpPr>
        <p:spPr>
          <a:xfrm>
            <a:off x="854828" y="289932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>
            <a:spLocks noChangeAspect="1"/>
          </p:cNvSpPr>
          <p:nvPr/>
        </p:nvSpPr>
        <p:spPr>
          <a:xfrm>
            <a:off x="764083" y="305033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>
            <a:spLocks noChangeAspect="1"/>
          </p:cNvSpPr>
          <p:nvPr/>
        </p:nvSpPr>
        <p:spPr>
          <a:xfrm>
            <a:off x="673826" y="3426475"/>
            <a:ext cx="114577" cy="114577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>
            <a:spLocks noChangeAspect="1"/>
          </p:cNvSpPr>
          <p:nvPr/>
        </p:nvSpPr>
        <p:spPr>
          <a:xfrm>
            <a:off x="649553" y="361838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>
            <a:spLocks noChangeAspect="1"/>
          </p:cNvSpPr>
          <p:nvPr/>
        </p:nvSpPr>
        <p:spPr>
          <a:xfrm>
            <a:off x="2556518" y="194400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连接符 15"/>
          <p:cNvCxnSpPr/>
          <p:nvPr/>
        </p:nvCxnSpPr>
        <p:spPr>
          <a:xfrm>
            <a:off x="353353" y="3785598"/>
            <a:ext cx="44873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2496703" y="1655175"/>
            <a:ext cx="6850" cy="4282633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>
            <a:spLocks noChangeAspect="1"/>
          </p:cNvSpPr>
          <p:nvPr/>
        </p:nvSpPr>
        <p:spPr>
          <a:xfrm>
            <a:off x="2781791" y="195456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>
            <a:spLocks noChangeAspect="1"/>
          </p:cNvSpPr>
          <p:nvPr/>
        </p:nvSpPr>
        <p:spPr>
          <a:xfrm>
            <a:off x="3160516" y="207480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>
            <a:spLocks noChangeAspect="1"/>
          </p:cNvSpPr>
          <p:nvPr/>
        </p:nvSpPr>
        <p:spPr>
          <a:xfrm>
            <a:off x="3316005" y="215281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>
            <a:spLocks noChangeAspect="1"/>
          </p:cNvSpPr>
          <p:nvPr/>
        </p:nvSpPr>
        <p:spPr>
          <a:xfrm>
            <a:off x="3622407" y="237282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>
            <a:spLocks noChangeAspect="1"/>
          </p:cNvSpPr>
          <p:nvPr/>
        </p:nvSpPr>
        <p:spPr>
          <a:xfrm>
            <a:off x="3885791" y="264675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>
            <a:spLocks noChangeAspect="1"/>
          </p:cNvSpPr>
          <p:nvPr/>
        </p:nvSpPr>
        <p:spPr>
          <a:xfrm>
            <a:off x="3967978" y="277353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>
            <a:spLocks noChangeAspect="1"/>
          </p:cNvSpPr>
          <p:nvPr/>
        </p:nvSpPr>
        <p:spPr>
          <a:xfrm>
            <a:off x="4223813" y="342080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>
            <a:spLocks noChangeAspect="1"/>
          </p:cNvSpPr>
          <p:nvPr/>
        </p:nvSpPr>
        <p:spPr>
          <a:xfrm>
            <a:off x="4240995" y="361838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>
            <a:spLocks noChangeAspect="1"/>
          </p:cNvSpPr>
          <p:nvPr/>
        </p:nvSpPr>
        <p:spPr>
          <a:xfrm>
            <a:off x="4104063" y="306478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>
            <a:spLocks noChangeAspect="1"/>
          </p:cNvSpPr>
          <p:nvPr/>
        </p:nvSpPr>
        <p:spPr>
          <a:xfrm>
            <a:off x="4241853" y="383196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>
            <a:spLocks noChangeAspect="1"/>
          </p:cNvSpPr>
          <p:nvPr/>
        </p:nvSpPr>
        <p:spPr>
          <a:xfrm>
            <a:off x="4226424" y="401802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>
            <a:spLocks noChangeAspect="1"/>
          </p:cNvSpPr>
          <p:nvPr/>
        </p:nvSpPr>
        <p:spPr>
          <a:xfrm>
            <a:off x="2559915" y="553654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>
            <a:spLocks noChangeAspect="1"/>
          </p:cNvSpPr>
          <p:nvPr/>
        </p:nvSpPr>
        <p:spPr>
          <a:xfrm>
            <a:off x="2989705" y="545685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>
            <a:spLocks noChangeAspect="1"/>
          </p:cNvSpPr>
          <p:nvPr/>
        </p:nvSpPr>
        <p:spPr>
          <a:xfrm>
            <a:off x="3326438" y="528809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>
            <a:spLocks noChangeAspect="1"/>
          </p:cNvSpPr>
          <p:nvPr/>
        </p:nvSpPr>
        <p:spPr>
          <a:xfrm>
            <a:off x="3472209" y="520070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>
            <a:spLocks noChangeAspect="1"/>
          </p:cNvSpPr>
          <p:nvPr/>
        </p:nvSpPr>
        <p:spPr>
          <a:xfrm>
            <a:off x="3623441" y="508654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>
            <a:spLocks noChangeAspect="1"/>
          </p:cNvSpPr>
          <p:nvPr/>
        </p:nvSpPr>
        <p:spPr>
          <a:xfrm>
            <a:off x="3854754" y="484734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>
            <a:spLocks noChangeAspect="1"/>
          </p:cNvSpPr>
          <p:nvPr/>
        </p:nvSpPr>
        <p:spPr>
          <a:xfrm>
            <a:off x="4133055" y="436924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>
            <a:spLocks noChangeAspect="1"/>
          </p:cNvSpPr>
          <p:nvPr/>
        </p:nvSpPr>
        <p:spPr>
          <a:xfrm>
            <a:off x="4192578" y="419551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>
            <a:spLocks noChangeAspect="1"/>
          </p:cNvSpPr>
          <p:nvPr/>
        </p:nvSpPr>
        <p:spPr>
          <a:xfrm>
            <a:off x="641756" y="383966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>
            <a:spLocks noChangeAspect="1"/>
          </p:cNvSpPr>
          <p:nvPr/>
        </p:nvSpPr>
        <p:spPr>
          <a:xfrm>
            <a:off x="701552" y="420041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>
            <a:spLocks noChangeAspect="1"/>
          </p:cNvSpPr>
          <p:nvPr/>
        </p:nvSpPr>
        <p:spPr>
          <a:xfrm>
            <a:off x="657185" y="402871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>
            <a:spLocks noChangeAspect="1"/>
          </p:cNvSpPr>
          <p:nvPr/>
        </p:nvSpPr>
        <p:spPr>
          <a:xfrm>
            <a:off x="821158" y="452836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>
            <a:spLocks noChangeAspect="1"/>
          </p:cNvSpPr>
          <p:nvPr/>
        </p:nvSpPr>
        <p:spPr>
          <a:xfrm>
            <a:off x="915688" y="468076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>
            <a:spLocks noChangeAspect="1"/>
          </p:cNvSpPr>
          <p:nvPr/>
        </p:nvSpPr>
        <p:spPr>
          <a:xfrm>
            <a:off x="1369030" y="518041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>
            <a:spLocks noChangeAspect="1"/>
          </p:cNvSpPr>
          <p:nvPr/>
        </p:nvSpPr>
        <p:spPr>
          <a:xfrm>
            <a:off x="1695059" y="536752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/>
          <p:cNvSpPr>
            <a:spLocks noChangeAspect="1"/>
          </p:cNvSpPr>
          <p:nvPr/>
        </p:nvSpPr>
        <p:spPr>
          <a:xfrm>
            <a:off x="1882171" y="545048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>
            <a:spLocks noChangeAspect="1"/>
          </p:cNvSpPr>
          <p:nvPr/>
        </p:nvSpPr>
        <p:spPr>
          <a:xfrm>
            <a:off x="2092443" y="551029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>
            <a:spLocks noChangeAspect="1"/>
          </p:cNvSpPr>
          <p:nvPr/>
        </p:nvSpPr>
        <p:spPr>
          <a:xfrm>
            <a:off x="2328193" y="553077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/>
          <p:cNvSpPr>
            <a:spLocks noChangeAspect="1"/>
          </p:cNvSpPr>
          <p:nvPr/>
        </p:nvSpPr>
        <p:spPr>
          <a:xfrm>
            <a:off x="749780" y="437596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>
            <a:spLocks noChangeAspect="1"/>
          </p:cNvSpPr>
          <p:nvPr/>
        </p:nvSpPr>
        <p:spPr>
          <a:xfrm>
            <a:off x="1006357" y="481773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椭圆 50"/>
          <p:cNvSpPr>
            <a:spLocks noChangeAspect="1"/>
          </p:cNvSpPr>
          <p:nvPr/>
        </p:nvSpPr>
        <p:spPr>
          <a:xfrm>
            <a:off x="1239777" y="507431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椭圆 51"/>
          <p:cNvSpPr>
            <a:spLocks noChangeAspect="1"/>
          </p:cNvSpPr>
          <p:nvPr/>
        </p:nvSpPr>
        <p:spPr>
          <a:xfrm>
            <a:off x="1125959" y="494891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椭圆 52"/>
          <p:cNvSpPr>
            <a:spLocks noChangeAspect="1"/>
          </p:cNvSpPr>
          <p:nvPr/>
        </p:nvSpPr>
        <p:spPr>
          <a:xfrm>
            <a:off x="1521430" y="527494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椭圆 53"/>
          <p:cNvSpPr>
            <a:spLocks noChangeAspect="1"/>
          </p:cNvSpPr>
          <p:nvPr/>
        </p:nvSpPr>
        <p:spPr>
          <a:xfrm>
            <a:off x="2781765" y="551531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椭圆 54"/>
          <p:cNvSpPr>
            <a:spLocks noChangeAspect="1"/>
          </p:cNvSpPr>
          <p:nvPr/>
        </p:nvSpPr>
        <p:spPr>
          <a:xfrm>
            <a:off x="3165255" y="537776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椭圆 55"/>
          <p:cNvSpPr>
            <a:spLocks noChangeAspect="1"/>
          </p:cNvSpPr>
          <p:nvPr/>
        </p:nvSpPr>
        <p:spPr>
          <a:xfrm>
            <a:off x="3751934" y="497114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椭圆 56"/>
          <p:cNvSpPr>
            <a:spLocks noChangeAspect="1"/>
          </p:cNvSpPr>
          <p:nvPr/>
        </p:nvSpPr>
        <p:spPr>
          <a:xfrm>
            <a:off x="4065029" y="453675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椭圆 57"/>
          <p:cNvSpPr>
            <a:spLocks noChangeAspect="1"/>
          </p:cNvSpPr>
          <p:nvPr/>
        </p:nvSpPr>
        <p:spPr>
          <a:xfrm>
            <a:off x="3962782" y="470072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椭圆 58"/>
          <p:cNvSpPr>
            <a:spLocks noChangeAspect="1"/>
          </p:cNvSpPr>
          <p:nvPr/>
        </p:nvSpPr>
        <p:spPr>
          <a:xfrm>
            <a:off x="2986835" y="202160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>
            <a:spLocks noChangeAspect="1"/>
          </p:cNvSpPr>
          <p:nvPr/>
        </p:nvSpPr>
        <p:spPr>
          <a:xfrm>
            <a:off x="4169813" y="323800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椭圆 60"/>
          <p:cNvSpPr>
            <a:spLocks noChangeAspect="1"/>
          </p:cNvSpPr>
          <p:nvPr/>
        </p:nvSpPr>
        <p:spPr>
          <a:xfrm>
            <a:off x="4044409" y="292888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椭圆 61"/>
          <p:cNvSpPr>
            <a:spLocks noChangeAspect="1"/>
          </p:cNvSpPr>
          <p:nvPr/>
        </p:nvSpPr>
        <p:spPr>
          <a:xfrm>
            <a:off x="3756968" y="250254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椭圆 62"/>
          <p:cNvSpPr>
            <a:spLocks noChangeAspect="1"/>
          </p:cNvSpPr>
          <p:nvPr/>
        </p:nvSpPr>
        <p:spPr>
          <a:xfrm>
            <a:off x="3469525" y="226140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/>
          <p:cNvSpPr>
            <a:spLocks noChangeAspect="1"/>
          </p:cNvSpPr>
          <p:nvPr/>
        </p:nvSpPr>
        <p:spPr>
          <a:xfrm>
            <a:off x="932012" y="276045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椭圆 64"/>
          <p:cNvSpPr>
            <a:spLocks noChangeAspect="1"/>
          </p:cNvSpPr>
          <p:nvPr/>
        </p:nvSpPr>
        <p:spPr>
          <a:xfrm>
            <a:off x="1153856" y="248458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椭圆 65"/>
          <p:cNvSpPr>
            <a:spLocks noChangeAspect="1"/>
          </p:cNvSpPr>
          <p:nvPr/>
        </p:nvSpPr>
        <p:spPr>
          <a:xfrm>
            <a:off x="1711378" y="209297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椭圆 66"/>
          <p:cNvSpPr>
            <a:spLocks noChangeAspect="1"/>
          </p:cNvSpPr>
          <p:nvPr/>
        </p:nvSpPr>
        <p:spPr>
          <a:xfrm>
            <a:off x="1423937" y="225695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椭圆 67"/>
          <p:cNvSpPr>
            <a:spLocks noChangeAspect="1"/>
          </p:cNvSpPr>
          <p:nvPr/>
        </p:nvSpPr>
        <p:spPr>
          <a:xfrm>
            <a:off x="708228" y="324273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2" name="直接连接符 71"/>
          <p:cNvCxnSpPr/>
          <p:nvPr/>
        </p:nvCxnSpPr>
        <p:spPr>
          <a:xfrm flipH="1">
            <a:off x="2375305" y="5655048"/>
            <a:ext cx="5649" cy="2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>
          <a:xfrm flipH="1">
            <a:off x="2608730" y="5656973"/>
            <a:ext cx="5649" cy="2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/>
          <p:nvPr/>
        </p:nvCxnSpPr>
        <p:spPr>
          <a:xfrm>
            <a:off x="2375305" y="5787343"/>
            <a:ext cx="234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文本框 76"/>
          <p:cNvSpPr txBox="1"/>
          <p:nvPr/>
        </p:nvSpPr>
        <p:spPr>
          <a:xfrm>
            <a:off x="1898088" y="3809535"/>
            <a:ext cx="1291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=50 km</a:t>
            </a:r>
          </a:p>
          <a:p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0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=167 </a:t>
            </a:r>
            <a:r>
              <a:rPr lang="en-US" altLang="zh-CN" sz="2000" b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altLang="zh-CN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2664341" y="5605420"/>
            <a:ext cx="1284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zh-CN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~3.6 </a:t>
            </a:r>
            <a:r>
              <a:rPr lang="en-US" altLang="zh-CN" b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altLang="zh-CN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" name="直接连接符 79"/>
          <p:cNvCxnSpPr/>
          <p:nvPr/>
        </p:nvCxnSpPr>
        <p:spPr>
          <a:xfrm>
            <a:off x="4856215" y="3354903"/>
            <a:ext cx="37440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矩形 81"/>
          <p:cNvSpPr/>
          <p:nvPr/>
        </p:nvSpPr>
        <p:spPr>
          <a:xfrm>
            <a:off x="4856215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矩形 82"/>
          <p:cNvSpPr/>
          <p:nvPr/>
        </p:nvSpPr>
        <p:spPr>
          <a:xfrm>
            <a:off x="4928215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0" name="矩形 129"/>
          <p:cNvSpPr/>
          <p:nvPr/>
        </p:nvSpPr>
        <p:spPr>
          <a:xfrm>
            <a:off x="5008615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矩形 130"/>
          <p:cNvSpPr/>
          <p:nvPr/>
        </p:nvSpPr>
        <p:spPr>
          <a:xfrm>
            <a:off x="5080615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矩形 131"/>
          <p:cNvSpPr/>
          <p:nvPr/>
        </p:nvSpPr>
        <p:spPr>
          <a:xfrm>
            <a:off x="5161015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矩形 132"/>
          <p:cNvSpPr/>
          <p:nvPr/>
        </p:nvSpPr>
        <p:spPr>
          <a:xfrm>
            <a:off x="5233015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矩形 133"/>
          <p:cNvSpPr/>
          <p:nvPr/>
        </p:nvSpPr>
        <p:spPr>
          <a:xfrm>
            <a:off x="5313415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矩形 134"/>
          <p:cNvSpPr/>
          <p:nvPr/>
        </p:nvSpPr>
        <p:spPr>
          <a:xfrm>
            <a:off x="5385415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矩形 135"/>
          <p:cNvSpPr/>
          <p:nvPr/>
        </p:nvSpPr>
        <p:spPr>
          <a:xfrm>
            <a:off x="5465815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7" name="矩形 136"/>
          <p:cNvSpPr/>
          <p:nvPr/>
        </p:nvSpPr>
        <p:spPr>
          <a:xfrm>
            <a:off x="5537815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8" name="矩形 137"/>
          <p:cNvSpPr/>
          <p:nvPr/>
        </p:nvSpPr>
        <p:spPr>
          <a:xfrm>
            <a:off x="5610509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9" name="矩形 138"/>
          <p:cNvSpPr/>
          <p:nvPr/>
        </p:nvSpPr>
        <p:spPr>
          <a:xfrm>
            <a:off x="5682509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0" name="矩形 139"/>
          <p:cNvSpPr/>
          <p:nvPr/>
        </p:nvSpPr>
        <p:spPr>
          <a:xfrm>
            <a:off x="5762909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矩形 140"/>
          <p:cNvSpPr/>
          <p:nvPr/>
        </p:nvSpPr>
        <p:spPr>
          <a:xfrm>
            <a:off x="5834909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矩形 141"/>
          <p:cNvSpPr/>
          <p:nvPr/>
        </p:nvSpPr>
        <p:spPr>
          <a:xfrm>
            <a:off x="5915309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矩形 142"/>
          <p:cNvSpPr/>
          <p:nvPr/>
        </p:nvSpPr>
        <p:spPr>
          <a:xfrm>
            <a:off x="5987309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4" name="矩形 143"/>
          <p:cNvSpPr/>
          <p:nvPr/>
        </p:nvSpPr>
        <p:spPr>
          <a:xfrm>
            <a:off x="6067709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" name="矩形 144"/>
          <p:cNvSpPr/>
          <p:nvPr/>
        </p:nvSpPr>
        <p:spPr>
          <a:xfrm>
            <a:off x="6139709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6" name="矩形 145"/>
          <p:cNvSpPr/>
          <p:nvPr/>
        </p:nvSpPr>
        <p:spPr>
          <a:xfrm>
            <a:off x="6220109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7" name="矩形 146"/>
          <p:cNvSpPr/>
          <p:nvPr/>
        </p:nvSpPr>
        <p:spPr>
          <a:xfrm>
            <a:off x="6292109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8" name="矩形 157"/>
          <p:cNvSpPr/>
          <p:nvPr/>
        </p:nvSpPr>
        <p:spPr>
          <a:xfrm>
            <a:off x="6369256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9" name="矩形 158"/>
          <p:cNvSpPr/>
          <p:nvPr/>
        </p:nvSpPr>
        <p:spPr>
          <a:xfrm>
            <a:off x="6441256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0" name="矩形 159"/>
          <p:cNvSpPr/>
          <p:nvPr/>
        </p:nvSpPr>
        <p:spPr>
          <a:xfrm>
            <a:off x="6521656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1" name="矩形 160"/>
          <p:cNvSpPr/>
          <p:nvPr/>
        </p:nvSpPr>
        <p:spPr>
          <a:xfrm>
            <a:off x="6593656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2" name="矩形 161"/>
          <p:cNvSpPr/>
          <p:nvPr/>
        </p:nvSpPr>
        <p:spPr>
          <a:xfrm>
            <a:off x="6674056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3" name="矩形 162"/>
          <p:cNvSpPr/>
          <p:nvPr/>
        </p:nvSpPr>
        <p:spPr>
          <a:xfrm>
            <a:off x="6746056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4" name="矩形 163"/>
          <p:cNvSpPr/>
          <p:nvPr/>
        </p:nvSpPr>
        <p:spPr>
          <a:xfrm>
            <a:off x="6826456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5" name="矩形 164"/>
          <p:cNvSpPr/>
          <p:nvPr/>
        </p:nvSpPr>
        <p:spPr>
          <a:xfrm>
            <a:off x="6898456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6" name="矩形 165"/>
          <p:cNvSpPr/>
          <p:nvPr/>
        </p:nvSpPr>
        <p:spPr>
          <a:xfrm>
            <a:off x="6978856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7" name="矩形 166"/>
          <p:cNvSpPr/>
          <p:nvPr/>
        </p:nvSpPr>
        <p:spPr>
          <a:xfrm>
            <a:off x="7050856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8" name="矩形 167"/>
          <p:cNvSpPr/>
          <p:nvPr/>
        </p:nvSpPr>
        <p:spPr>
          <a:xfrm>
            <a:off x="7123550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9" name="矩形 168"/>
          <p:cNvSpPr/>
          <p:nvPr/>
        </p:nvSpPr>
        <p:spPr>
          <a:xfrm>
            <a:off x="7195550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0" name="矩形 169"/>
          <p:cNvSpPr/>
          <p:nvPr/>
        </p:nvSpPr>
        <p:spPr>
          <a:xfrm>
            <a:off x="7275950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1" name="矩形 170"/>
          <p:cNvSpPr/>
          <p:nvPr/>
        </p:nvSpPr>
        <p:spPr>
          <a:xfrm>
            <a:off x="7347950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2" name="矩形 171"/>
          <p:cNvSpPr/>
          <p:nvPr/>
        </p:nvSpPr>
        <p:spPr>
          <a:xfrm>
            <a:off x="7428350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3" name="矩形 172"/>
          <p:cNvSpPr/>
          <p:nvPr/>
        </p:nvSpPr>
        <p:spPr>
          <a:xfrm>
            <a:off x="7500350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4" name="矩形 173"/>
          <p:cNvSpPr/>
          <p:nvPr/>
        </p:nvSpPr>
        <p:spPr>
          <a:xfrm>
            <a:off x="7580750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5" name="矩形 174"/>
          <p:cNvSpPr/>
          <p:nvPr/>
        </p:nvSpPr>
        <p:spPr>
          <a:xfrm>
            <a:off x="7652750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6" name="矩形 175"/>
          <p:cNvSpPr/>
          <p:nvPr/>
        </p:nvSpPr>
        <p:spPr>
          <a:xfrm>
            <a:off x="7733150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7" name="矩形 176"/>
          <p:cNvSpPr/>
          <p:nvPr/>
        </p:nvSpPr>
        <p:spPr>
          <a:xfrm>
            <a:off x="7805150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8" name="矩形 187"/>
          <p:cNvSpPr/>
          <p:nvPr/>
        </p:nvSpPr>
        <p:spPr>
          <a:xfrm>
            <a:off x="7855987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9" name="矩形 188"/>
          <p:cNvSpPr/>
          <p:nvPr/>
        </p:nvSpPr>
        <p:spPr>
          <a:xfrm>
            <a:off x="7927987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0" name="矩形 189"/>
          <p:cNvSpPr/>
          <p:nvPr/>
        </p:nvSpPr>
        <p:spPr>
          <a:xfrm>
            <a:off x="8008387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1" name="矩形 190"/>
          <p:cNvSpPr/>
          <p:nvPr/>
        </p:nvSpPr>
        <p:spPr>
          <a:xfrm>
            <a:off x="8080387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2" name="矩形 191"/>
          <p:cNvSpPr/>
          <p:nvPr/>
        </p:nvSpPr>
        <p:spPr>
          <a:xfrm>
            <a:off x="8160787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3" name="矩形 192"/>
          <p:cNvSpPr/>
          <p:nvPr/>
        </p:nvSpPr>
        <p:spPr>
          <a:xfrm>
            <a:off x="8232787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矩形 193"/>
          <p:cNvSpPr/>
          <p:nvPr/>
        </p:nvSpPr>
        <p:spPr>
          <a:xfrm>
            <a:off x="8313187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矩形 194"/>
          <p:cNvSpPr/>
          <p:nvPr/>
        </p:nvSpPr>
        <p:spPr>
          <a:xfrm>
            <a:off x="8385187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6" name="矩形 195"/>
          <p:cNvSpPr/>
          <p:nvPr/>
        </p:nvSpPr>
        <p:spPr>
          <a:xfrm>
            <a:off x="8465587" y="2915380"/>
            <a:ext cx="18000" cy="432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7" name="矩形 196"/>
          <p:cNvSpPr/>
          <p:nvPr/>
        </p:nvSpPr>
        <p:spPr>
          <a:xfrm>
            <a:off x="8537587" y="2915380"/>
            <a:ext cx="18000" cy="43959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9" name="直接连接符 198"/>
          <p:cNvCxnSpPr/>
          <p:nvPr/>
        </p:nvCxnSpPr>
        <p:spPr>
          <a:xfrm flipH="1">
            <a:off x="4849570" y="3371048"/>
            <a:ext cx="5649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接箭头连接符 200"/>
          <p:cNvCxnSpPr/>
          <p:nvPr/>
        </p:nvCxnSpPr>
        <p:spPr>
          <a:xfrm>
            <a:off x="4856215" y="3560890"/>
            <a:ext cx="369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文本框 201"/>
          <p:cNvSpPr txBox="1"/>
          <p:nvPr/>
        </p:nvSpPr>
        <p:spPr>
          <a:xfrm>
            <a:off x="5603388" y="3585401"/>
            <a:ext cx="198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=1s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b="1" dirty="0" smtClean="0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~20ms</a:t>
            </a:r>
          </a:p>
        </p:txBody>
      </p:sp>
      <p:cxnSp>
        <p:nvCxnSpPr>
          <p:cNvPr id="203" name="直接连接符 202"/>
          <p:cNvCxnSpPr/>
          <p:nvPr/>
        </p:nvCxnSpPr>
        <p:spPr>
          <a:xfrm flipH="1">
            <a:off x="8543838" y="3384543"/>
            <a:ext cx="5649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接连接符 203"/>
          <p:cNvCxnSpPr/>
          <p:nvPr/>
        </p:nvCxnSpPr>
        <p:spPr>
          <a:xfrm>
            <a:off x="4858141" y="4514302"/>
            <a:ext cx="3744000" cy="0"/>
          </a:xfrm>
          <a:prstGeom prst="line">
            <a:avLst/>
          </a:prstGeom>
          <a:ln w="28575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矩形 204"/>
          <p:cNvSpPr/>
          <p:nvPr/>
        </p:nvSpPr>
        <p:spPr>
          <a:xfrm>
            <a:off x="4858141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6" name="矩形 205"/>
          <p:cNvSpPr/>
          <p:nvPr/>
        </p:nvSpPr>
        <p:spPr>
          <a:xfrm>
            <a:off x="4930141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7" name="矩形 206"/>
          <p:cNvSpPr/>
          <p:nvPr/>
        </p:nvSpPr>
        <p:spPr>
          <a:xfrm>
            <a:off x="5010541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8" name="矩形 207"/>
          <p:cNvSpPr/>
          <p:nvPr/>
        </p:nvSpPr>
        <p:spPr>
          <a:xfrm>
            <a:off x="5082541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9" name="矩形 208"/>
          <p:cNvSpPr/>
          <p:nvPr/>
        </p:nvSpPr>
        <p:spPr>
          <a:xfrm>
            <a:off x="5162941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0" name="矩形 209"/>
          <p:cNvSpPr/>
          <p:nvPr/>
        </p:nvSpPr>
        <p:spPr>
          <a:xfrm>
            <a:off x="5234941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1" name="矩形 210"/>
          <p:cNvSpPr/>
          <p:nvPr/>
        </p:nvSpPr>
        <p:spPr>
          <a:xfrm>
            <a:off x="5315341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2" name="矩形 211"/>
          <p:cNvSpPr/>
          <p:nvPr/>
        </p:nvSpPr>
        <p:spPr>
          <a:xfrm>
            <a:off x="5387341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3" name="矩形 212"/>
          <p:cNvSpPr/>
          <p:nvPr/>
        </p:nvSpPr>
        <p:spPr>
          <a:xfrm>
            <a:off x="5467741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4" name="矩形 213"/>
          <p:cNvSpPr/>
          <p:nvPr/>
        </p:nvSpPr>
        <p:spPr>
          <a:xfrm>
            <a:off x="5539741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5" name="矩形 214"/>
          <p:cNvSpPr/>
          <p:nvPr/>
        </p:nvSpPr>
        <p:spPr>
          <a:xfrm>
            <a:off x="5612435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6" name="矩形 215"/>
          <p:cNvSpPr/>
          <p:nvPr/>
        </p:nvSpPr>
        <p:spPr>
          <a:xfrm>
            <a:off x="5684435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7" name="矩形 216"/>
          <p:cNvSpPr/>
          <p:nvPr/>
        </p:nvSpPr>
        <p:spPr>
          <a:xfrm>
            <a:off x="5764835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8" name="矩形 217"/>
          <p:cNvSpPr/>
          <p:nvPr/>
        </p:nvSpPr>
        <p:spPr>
          <a:xfrm>
            <a:off x="5836835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9" name="矩形 218"/>
          <p:cNvSpPr/>
          <p:nvPr/>
        </p:nvSpPr>
        <p:spPr>
          <a:xfrm>
            <a:off x="5917235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0" name="矩形 219"/>
          <p:cNvSpPr/>
          <p:nvPr/>
        </p:nvSpPr>
        <p:spPr>
          <a:xfrm>
            <a:off x="5989235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1" name="矩形 220"/>
          <p:cNvSpPr/>
          <p:nvPr/>
        </p:nvSpPr>
        <p:spPr>
          <a:xfrm>
            <a:off x="6069635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2" name="矩形 221"/>
          <p:cNvSpPr/>
          <p:nvPr/>
        </p:nvSpPr>
        <p:spPr>
          <a:xfrm>
            <a:off x="6141635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3" name="矩形 222"/>
          <p:cNvSpPr/>
          <p:nvPr/>
        </p:nvSpPr>
        <p:spPr>
          <a:xfrm>
            <a:off x="6222035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4" name="矩形 223"/>
          <p:cNvSpPr/>
          <p:nvPr/>
        </p:nvSpPr>
        <p:spPr>
          <a:xfrm>
            <a:off x="6294035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5" name="矩形 224"/>
          <p:cNvSpPr/>
          <p:nvPr/>
        </p:nvSpPr>
        <p:spPr>
          <a:xfrm>
            <a:off x="6371182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6" name="矩形 225"/>
          <p:cNvSpPr/>
          <p:nvPr/>
        </p:nvSpPr>
        <p:spPr>
          <a:xfrm>
            <a:off x="6443182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7" name="矩形 226"/>
          <p:cNvSpPr/>
          <p:nvPr/>
        </p:nvSpPr>
        <p:spPr>
          <a:xfrm>
            <a:off x="6523582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8" name="矩形 227"/>
          <p:cNvSpPr/>
          <p:nvPr/>
        </p:nvSpPr>
        <p:spPr>
          <a:xfrm>
            <a:off x="6595582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9" name="矩形 228"/>
          <p:cNvSpPr/>
          <p:nvPr/>
        </p:nvSpPr>
        <p:spPr>
          <a:xfrm>
            <a:off x="6675982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0" name="矩形 229"/>
          <p:cNvSpPr/>
          <p:nvPr/>
        </p:nvSpPr>
        <p:spPr>
          <a:xfrm>
            <a:off x="6747982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1" name="矩形 230"/>
          <p:cNvSpPr/>
          <p:nvPr/>
        </p:nvSpPr>
        <p:spPr>
          <a:xfrm>
            <a:off x="6828382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2" name="矩形 231"/>
          <p:cNvSpPr/>
          <p:nvPr/>
        </p:nvSpPr>
        <p:spPr>
          <a:xfrm>
            <a:off x="6900382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3" name="矩形 232"/>
          <p:cNvSpPr/>
          <p:nvPr/>
        </p:nvSpPr>
        <p:spPr>
          <a:xfrm>
            <a:off x="6980782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4" name="矩形 233"/>
          <p:cNvSpPr/>
          <p:nvPr/>
        </p:nvSpPr>
        <p:spPr>
          <a:xfrm>
            <a:off x="7052782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5" name="矩形 234"/>
          <p:cNvSpPr/>
          <p:nvPr/>
        </p:nvSpPr>
        <p:spPr>
          <a:xfrm>
            <a:off x="7125476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6" name="矩形 235"/>
          <p:cNvSpPr/>
          <p:nvPr/>
        </p:nvSpPr>
        <p:spPr>
          <a:xfrm>
            <a:off x="7197476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7" name="矩形 236"/>
          <p:cNvSpPr/>
          <p:nvPr/>
        </p:nvSpPr>
        <p:spPr>
          <a:xfrm>
            <a:off x="7277876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8" name="矩形 237"/>
          <p:cNvSpPr/>
          <p:nvPr/>
        </p:nvSpPr>
        <p:spPr>
          <a:xfrm>
            <a:off x="7349876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9" name="矩形 238"/>
          <p:cNvSpPr/>
          <p:nvPr/>
        </p:nvSpPr>
        <p:spPr>
          <a:xfrm>
            <a:off x="7430276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0" name="矩形 239"/>
          <p:cNvSpPr/>
          <p:nvPr/>
        </p:nvSpPr>
        <p:spPr>
          <a:xfrm>
            <a:off x="7502276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1" name="矩形 240"/>
          <p:cNvSpPr/>
          <p:nvPr/>
        </p:nvSpPr>
        <p:spPr>
          <a:xfrm>
            <a:off x="7582676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2" name="矩形 241"/>
          <p:cNvSpPr/>
          <p:nvPr/>
        </p:nvSpPr>
        <p:spPr>
          <a:xfrm>
            <a:off x="7654676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3" name="矩形 242"/>
          <p:cNvSpPr/>
          <p:nvPr/>
        </p:nvSpPr>
        <p:spPr>
          <a:xfrm>
            <a:off x="7735076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4" name="矩形 243"/>
          <p:cNvSpPr/>
          <p:nvPr/>
        </p:nvSpPr>
        <p:spPr>
          <a:xfrm>
            <a:off x="7807076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5" name="矩形 244"/>
          <p:cNvSpPr/>
          <p:nvPr/>
        </p:nvSpPr>
        <p:spPr>
          <a:xfrm>
            <a:off x="7857913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6" name="矩形 245"/>
          <p:cNvSpPr/>
          <p:nvPr/>
        </p:nvSpPr>
        <p:spPr>
          <a:xfrm>
            <a:off x="7929913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7" name="矩形 246"/>
          <p:cNvSpPr/>
          <p:nvPr/>
        </p:nvSpPr>
        <p:spPr>
          <a:xfrm>
            <a:off x="8010313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8" name="矩形 247"/>
          <p:cNvSpPr/>
          <p:nvPr/>
        </p:nvSpPr>
        <p:spPr>
          <a:xfrm>
            <a:off x="8082313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9" name="矩形 248"/>
          <p:cNvSpPr/>
          <p:nvPr/>
        </p:nvSpPr>
        <p:spPr>
          <a:xfrm>
            <a:off x="8162713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0" name="矩形 249"/>
          <p:cNvSpPr/>
          <p:nvPr/>
        </p:nvSpPr>
        <p:spPr>
          <a:xfrm>
            <a:off x="8234713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1" name="矩形 250"/>
          <p:cNvSpPr/>
          <p:nvPr/>
        </p:nvSpPr>
        <p:spPr>
          <a:xfrm>
            <a:off x="8315113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2" name="矩形 251"/>
          <p:cNvSpPr/>
          <p:nvPr/>
        </p:nvSpPr>
        <p:spPr>
          <a:xfrm>
            <a:off x="8387113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3" name="矩形 252"/>
          <p:cNvSpPr/>
          <p:nvPr/>
        </p:nvSpPr>
        <p:spPr>
          <a:xfrm>
            <a:off x="8467513" y="4074779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4" name="矩形 253"/>
          <p:cNvSpPr/>
          <p:nvPr/>
        </p:nvSpPr>
        <p:spPr>
          <a:xfrm>
            <a:off x="8539513" y="4074779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5" name="文本框 254"/>
          <p:cNvSpPr txBox="1"/>
          <p:nvPr/>
        </p:nvSpPr>
        <p:spPr>
          <a:xfrm>
            <a:off x="5037440" y="4577259"/>
            <a:ext cx="33501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solidFill>
                  <a:srgbClr val="006600"/>
                </a:solidFill>
              </a:rPr>
              <a:t>定时脉冲</a:t>
            </a:r>
            <a:r>
              <a:rPr lang="en-US" altLang="zh-CN" b="1" dirty="0" smtClean="0">
                <a:solidFill>
                  <a:srgbClr val="006600"/>
                </a:solidFill>
              </a:rPr>
              <a:t>: </a:t>
            </a:r>
            <a:r>
              <a:rPr lang="zh-CN" altLang="en-US" b="1" dirty="0" smtClean="0">
                <a:solidFill>
                  <a:srgbClr val="006600"/>
                </a:solidFill>
              </a:rPr>
              <a:t>触发电子枪，速调管</a:t>
            </a:r>
            <a:endParaRPr lang="zh-CN" altLang="en-US" b="1" dirty="0">
              <a:solidFill>
                <a:srgbClr val="006600"/>
              </a:solidFill>
            </a:endParaRPr>
          </a:p>
        </p:txBody>
      </p:sp>
      <p:sp>
        <p:nvSpPr>
          <p:cNvPr id="256" name="文本框 255"/>
          <p:cNvSpPr txBox="1"/>
          <p:nvPr/>
        </p:nvSpPr>
        <p:spPr>
          <a:xfrm>
            <a:off x="5075488" y="2365594"/>
            <a:ext cx="33501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solidFill>
                  <a:srgbClr val="006600"/>
                </a:solidFill>
              </a:rPr>
              <a:t>直线加速器束团分布</a:t>
            </a:r>
            <a:endParaRPr lang="zh-CN" altLang="en-US" b="1" dirty="0">
              <a:solidFill>
                <a:srgbClr val="006600"/>
              </a:solidFill>
            </a:endParaRPr>
          </a:p>
        </p:txBody>
      </p:sp>
      <p:sp>
        <p:nvSpPr>
          <p:cNvPr id="257" name="文本框 256"/>
          <p:cNvSpPr txBox="1"/>
          <p:nvPr/>
        </p:nvSpPr>
        <p:spPr>
          <a:xfrm>
            <a:off x="723490" y="5616826"/>
            <a:ext cx="1358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b="1" baseline="-25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rf</a:t>
            </a:r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0.75 ns</a:t>
            </a:r>
            <a:endParaRPr lang="zh-CN" alt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8" name="矩形 257"/>
          <p:cNvSpPr/>
          <p:nvPr/>
        </p:nvSpPr>
        <p:spPr>
          <a:xfrm>
            <a:off x="1327394" y="3067433"/>
            <a:ext cx="2427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Booster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42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813930"/>
              </p:ext>
            </p:extLst>
          </p:nvPr>
        </p:nvGraphicFramePr>
        <p:xfrm>
          <a:off x="-989013" y="2048189"/>
          <a:ext cx="11898313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文档" r:id="rId3" imgW="8850205" imgH="3106580" progId="">
                  <p:embed/>
                </p:oleObj>
              </mc:Choice>
              <mc:Fallback>
                <p:oleObj name="文档" r:id="rId3" imgW="8850205" imgH="31065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89013" y="2048189"/>
                        <a:ext cx="11898313" cy="417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2"/>
          <p:cNvSpPr txBox="1">
            <a:spLocks/>
          </p:cNvSpPr>
          <p:nvPr/>
        </p:nvSpPr>
        <p:spPr>
          <a:xfrm>
            <a:off x="355343" y="868063"/>
            <a:ext cx="8372475" cy="958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-128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-128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-128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-128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-128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-128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-128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-128" charset="-122"/>
              </a:defRPr>
            </a:lvl9pPr>
          </a:lstStyle>
          <a:p>
            <a:pPr>
              <a:defRPr/>
            </a:pPr>
            <a:r>
              <a:rPr lang="en-US" altLang="zh-C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Transfer from booster to collider</a:t>
            </a:r>
            <a:endParaRPr lang="zh-CN" altLang="en-US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71550" y="4646927"/>
            <a:ext cx="7140063" cy="1223962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488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algn="ctr">
              <a:lnSpc>
                <a:spcPct val="120000"/>
              </a:lnSpc>
              <a:defRPr/>
            </a:pP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Booster ejection</a:t>
            </a:r>
            <a:endParaRPr lang="zh-CN" altLang="en-US" sz="2000" b="1" i="1" dirty="0" smtClean="0">
              <a:latin typeface="Times New Roman" panose="02020603050405020304" pitchFamily="18" charset="0"/>
            </a:endParaRPr>
          </a:p>
        </p:txBody>
      </p:sp>
      <p:sp>
        <p:nvSpPr>
          <p:cNvPr id="52227" name="内容占位符 2"/>
          <p:cNvSpPr>
            <a:spLocks noGrp="1"/>
          </p:cNvSpPr>
          <p:nvPr>
            <p:ph idx="1"/>
          </p:nvPr>
        </p:nvSpPr>
        <p:spPr>
          <a:xfrm>
            <a:off x="655638" y="1412875"/>
            <a:ext cx="7804150" cy="2592388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Arial" panose="020B0604020202020204" pitchFamily="34" charset="0"/>
              <a:buBlip>
                <a:blip r:embed="rId3"/>
              </a:buBlip>
            </a:pPr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Single kicker + 4 orbit bumps are used for beam extraction vertically from the booster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;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Blip>
                <a:blip r:embed="rId3"/>
              </a:buBlip>
            </a:pPr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Septum magnets are applied to bend beams vertically into BTC;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Blip>
                <a:blip r:embed="rId3"/>
              </a:buBlip>
            </a:pPr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Maximum extraction rate is 100 Hz. </a:t>
            </a:r>
          </a:p>
        </p:txBody>
      </p:sp>
      <p:graphicFrame>
        <p:nvGraphicFramePr>
          <p:cNvPr id="52228" name="对象 1"/>
          <p:cNvGraphicFramePr>
            <a:graphicFrameLocks noChangeAspect="1"/>
          </p:cNvGraphicFramePr>
          <p:nvPr/>
        </p:nvGraphicFramePr>
        <p:xfrm>
          <a:off x="1079500" y="4149725"/>
          <a:ext cx="7380288" cy="186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文档" r:id="rId4" imgW="6184021" imgH="1569455" progId="Word.Document.12">
                  <p:embed/>
                </p:oleObj>
              </mc:Choice>
              <mc:Fallback>
                <p:oleObj name="文档" r:id="rId4" imgW="6184021" imgH="156945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4149725"/>
                        <a:ext cx="7380288" cy="186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557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隶书" panose="02010800040101010101" pitchFamily="2" charset="-122"/>
                <a:ea typeface="华文隶书" panose="02010800040101010101" pitchFamily="2" charset="-122"/>
              </a:rPr>
              <a:t>关于束流注入的讨论</a:t>
            </a:r>
            <a:endParaRPr lang="zh-CN" altLang="en-US" sz="60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157468" y="1690689"/>
            <a:ext cx="7037408" cy="432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3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4400" b="1" dirty="0" smtClean="0">
                <a:solidFill>
                  <a:srgbClr val="3333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 束流注入的要求和方案</a:t>
            </a:r>
            <a:endParaRPr lang="en-US" altLang="zh-CN" sz="4400" b="1" dirty="0" smtClean="0">
              <a:solidFill>
                <a:srgbClr val="3333FF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en-US" altLang="zh-CN" sz="4400" b="1" dirty="0" smtClean="0">
                <a:solidFill>
                  <a:srgbClr val="3333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 BEPCII</a:t>
            </a:r>
            <a:r>
              <a:rPr lang="zh-CN" altLang="en-US" sz="4400" b="1" dirty="0" smtClean="0">
                <a:solidFill>
                  <a:srgbClr val="3333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束流注入方案</a:t>
            </a:r>
            <a:endParaRPr lang="en-US" altLang="zh-CN" sz="4400" b="1" dirty="0" smtClean="0">
              <a:solidFill>
                <a:srgbClr val="3333FF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en-US" altLang="zh-CN" sz="4400" b="1" dirty="0" smtClean="0">
                <a:solidFill>
                  <a:srgbClr val="3333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 HEPS</a:t>
            </a:r>
            <a:r>
              <a:rPr lang="zh-CN" altLang="en-US" sz="4400" b="1" dirty="0" smtClean="0">
                <a:solidFill>
                  <a:srgbClr val="3333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的置换注入方案</a:t>
            </a:r>
            <a:endParaRPr lang="en-US" altLang="zh-CN" sz="4400" b="1" dirty="0" smtClean="0">
              <a:solidFill>
                <a:srgbClr val="3333FF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en-US" altLang="zh-CN" sz="4400" b="1" dirty="0" smtClean="0">
                <a:solidFill>
                  <a:srgbClr val="3333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 CEPC</a:t>
            </a:r>
            <a:r>
              <a:rPr lang="zh-CN" altLang="en-US" sz="4400" b="1" dirty="0" smtClean="0">
                <a:solidFill>
                  <a:srgbClr val="3333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束流注入</a:t>
            </a:r>
            <a:r>
              <a:rPr lang="zh-CN" altLang="en-US" sz="4400" b="1" dirty="0">
                <a:solidFill>
                  <a:srgbClr val="3333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的讨论</a:t>
            </a:r>
          </a:p>
        </p:txBody>
      </p:sp>
    </p:spTree>
    <p:extLst>
      <p:ext uri="{BB962C8B-B14F-4D97-AF65-F5344CB8AC3E}">
        <p14:creationId xmlns:p14="http://schemas.microsoft.com/office/powerpoint/2010/main" val="397365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6497" y="306436"/>
            <a:ext cx="8246862" cy="803972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增强器</a:t>
            </a:r>
            <a:r>
              <a:rPr lang="en-US" altLang="zh-CN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-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主环束团的时序问题</a:t>
            </a:r>
            <a:endParaRPr lang="zh-CN" alt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" name="椭圆 2"/>
          <p:cNvSpPr>
            <a:spLocks noChangeAspect="1"/>
          </p:cNvSpPr>
          <p:nvPr/>
        </p:nvSpPr>
        <p:spPr>
          <a:xfrm>
            <a:off x="696703" y="1474331"/>
            <a:ext cx="3600000" cy="36000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>
            <a:spLocks noChangeAspect="1"/>
          </p:cNvSpPr>
          <p:nvPr/>
        </p:nvSpPr>
        <p:spPr>
          <a:xfrm>
            <a:off x="2322681" y="142796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>
            <a:spLocks noChangeAspect="1"/>
          </p:cNvSpPr>
          <p:nvPr/>
        </p:nvSpPr>
        <p:spPr>
          <a:xfrm>
            <a:off x="2112841" y="145966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>
            <a:spLocks noChangeAspect="1"/>
          </p:cNvSpPr>
          <p:nvPr/>
        </p:nvSpPr>
        <p:spPr>
          <a:xfrm>
            <a:off x="1918003" y="150600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>
            <a:spLocks noChangeAspect="1"/>
          </p:cNvSpPr>
          <p:nvPr/>
        </p:nvSpPr>
        <p:spPr>
          <a:xfrm>
            <a:off x="1554605" y="165545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>
            <a:spLocks noChangeAspect="1"/>
          </p:cNvSpPr>
          <p:nvPr/>
        </p:nvSpPr>
        <p:spPr>
          <a:xfrm>
            <a:off x="1277322" y="184214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>
            <a:spLocks noChangeAspect="1"/>
          </p:cNvSpPr>
          <p:nvPr/>
        </p:nvSpPr>
        <p:spPr>
          <a:xfrm>
            <a:off x="1038289" y="209893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>
            <a:spLocks noChangeAspect="1"/>
          </p:cNvSpPr>
          <p:nvPr/>
        </p:nvSpPr>
        <p:spPr>
          <a:xfrm>
            <a:off x="854828" y="238805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>
            <a:spLocks noChangeAspect="1"/>
          </p:cNvSpPr>
          <p:nvPr/>
        </p:nvSpPr>
        <p:spPr>
          <a:xfrm>
            <a:off x="764083" y="253906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>
            <a:spLocks noChangeAspect="1"/>
          </p:cNvSpPr>
          <p:nvPr/>
        </p:nvSpPr>
        <p:spPr>
          <a:xfrm>
            <a:off x="673826" y="2915208"/>
            <a:ext cx="114577" cy="114577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>
            <a:spLocks noChangeAspect="1"/>
          </p:cNvSpPr>
          <p:nvPr/>
        </p:nvSpPr>
        <p:spPr>
          <a:xfrm>
            <a:off x="649553" y="310711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>
            <a:spLocks noChangeAspect="1"/>
          </p:cNvSpPr>
          <p:nvPr/>
        </p:nvSpPr>
        <p:spPr>
          <a:xfrm>
            <a:off x="2556518" y="143273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连接符 15"/>
          <p:cNvCxnSpPr/>
          <p:nvPr/>
        </p:nvCxnSpPr>
        <p:spPr>
          <a:xfrm>
            <a:off x="353353" y="3274331"/>
            <a:ext cx="4140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2496703" y="1143908"/>
            <a:ext cx="6850" cy="4282633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>
            <a:spLocks noChangeAspect="1"/>
          </p:cNvSpPr>
          <p:nvPr/>
        </p:nvSpPr>
        <p:spPr>
          <a:xfrm>
            <a:off x="2781791" y="144329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>
            <a:spLocks noChangeAspect="1"/>
          </p:cNvSpPr>
          <p:nvPr/>
        </p:nvSpPr>
        <p:spPr>
          <a:xfrm>
            <a:off x="3160516" y="156354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>
            <a:spLocks noChangeAspect="1"/>
          </p:cNvSpPr>
          <p:nvPr/>
        </p:nvSpPr>
        <p:spPr>
          <a:xfrm>
            <a:off x="3316005" y="164154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>
            <a:spLocks noChangeAspect="1"/>
          </p:cNvSpPr>
          <p:nvPr/>
        </p:nvSpPr>
        <p:spPr>
          <a:xfrm>
            <a:off x="3622407" y="186156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>
            <a:spLocks noChangeAspect="1"/>
          </p:cNvSpPr>
          <p:nvPr/>
        </p:nvSpPr>
        <p:spPr>
          <a:xfrm>
            <a:off x="3885791" y="213548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>
            <a:spLocks noChangeAspect="1"/>
          </p:cNvSpPr>
          <p:nvPr/>
        </p:nvSpPr>
        <p:spPr>
          <a:xfrm>
            <a:off x="3967978" y="226227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>
            <a:spLocks noChangeAspect="1"/>
          </p:cNvSpPr>
          <p:nvPr/>
        </p:nvSpPr>
        <p:spPr>
          <a:xfrm>
            <a:off x="4223813" y="290953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>
            <a:spLocks noChangeAspect="1"/>
          </p:cNvSpPr>
          <p:nvPr/>
        </p:nvSpPr>
        <p:spPr>
          <a:xfrm>
            <a:off x="4240995" y="310711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>
            <a:spLocks noChangeAspect="1"/>
          </p:cNvSpPr>
          <p:nvPr/>
        </p:nvSpPr>
        <p:spPr>
          <a:xfrm>
            <a:off x="4104063" y="255351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>
            <a:spLocks noChangeAspect="1"/>
          </p:cNvSpPr>
          <p:nvPr/>
        </p:nvSpPr>
        <p:spPr>
          <a:xfrm>
            <a:off x="4241853" y="332070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>
            <a:spLocks noChangeAspect="1"/>
          </p:cNvSpPr>
          <p:nvPr/>
        </p:nvSpPr>
        <p:spPr>
          <a:xfrm>
            <a:off x="4226424" y="350675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>
            <a:spLocks noChangeAspect="1"/>
          </p:cNvSpPr>
          <p:nvPr/>
        </p:nvSpPr>
        <p:spPr>
          <a:xfrm>
            <a:off x="2559915" y="502527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>
            <a:spLocks noChangeAspect="1"/>
          </p:cNvSpPr>
          <p:nvPr/>
        </p:nvSpPr>
        <p:spPr>
          <a:xfrm>
            <a:off x="2989705" y="494559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>
            <a:spLocks noChangeAspect="1"/>
          </p:cNvSpPr>
          <p:nvPr/>
        </p:nvSpPr>
        <p:spPr>
          <a:xfrm>
            <a:off x="3326438" y="477682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>
            <a:spLocks noChangeAspect="1"/>
          </p:cNvSpPr>
          <p:nvPr/>
        </p:nvSpPr>
        <p:spPr>
          <a:xfrm>
            <a:off x="3472209" y="468944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>
            <a:spLocks noChangeAspect="1"/>
          </p:cNvSpPr>
          <p:nvPr/>
        </p:nvSpPr>
        <p:spPr>
          <a:xfrm>
            <a:off x="3623441" y="457527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>
            <a:spLocks noChangeAspect="1"/>
          </p:cNvSpPr>
          <p:nvPr/>
        </p:nvSpPr>
        <p:spPr>
          <a:xfrm>
            <a:off x="3854754" y="433607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>
            <a:spLocks noChangeAspect="1"/>
          </p:cNvSpPr>
          <p:nvPr/>
        </p:nvSpPr>
        <p:spPr>
          <a:xfrm>
            <a:off x="4133055" y="385798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>
            <a:spLocks noChangeAspect="1"/>
          </p:cNvSpPr>
          <p:nvPr/>
        </p:nvSpPr>
        <p:spPr>
          <a:xfrm>
            <a:off x="4192578" y="368424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>
            <a:spLocks noChangeAspect="1"/>
          </p:cNvSpPr>
          <p:nvPr/>
        </p:nvSpPr>
        <p:spPr>
          <a:xfrm>
            <a:off x="641756" y="332840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>
            <a:spLocks noChangeAspect="1"/>
          </p:cNvSpPr>
          <p:nvPr/>
        </p:nvSpPr>
        <p:spPr>
          <a:xfrm>
            <a:off x="701552" y="368914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>
            <a:spLocks noChangeAspect="1"/>
          </p:cNvSpPr>
          <p:nvPr/>
        </p:nvSpPr>
        <p:spPr>
          <a:xfrm>
            <a:off x="657185" y="351745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>
            <a:spLocks noChangeAspect="1"/>
          </p:cNvSpPr>
          <p:nvPr/>
        </p:nvSpPr>
        <p:spPr>
          <a:xfrm>
            <a:off x="821158" y="401710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>
            <a:spLocks noChangeAspect="1"/>
          </p:cNvSpPr>
          <p:nvPr/>
        </p:nvSpPr>
        <p:spPr>
          <a:xfrm>
            <a:off x="915688" y="416949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>
            <a:spLocks noChangeAspect="1"/>
          </p:cNvSpPr>
          <p:nvPr/>
        </p:nvSpPr>
        <p:spPr>
          <a:xfrm>
            <a:off x="1369030" y="466914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>
            <a:spLocks noChangeAspect="1"/>
          </p:cNvSpPr>
          <p:nvPr/>
        </p:nvSpPr>
        <p:spPr>
          <a:xfrm>
            <a:off x="1695059" y="485626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/>
          <p:cNvSpPr>
            <a:spLocks noChangeAspect="1"/>
          </p:cNvSpPr>
          <p:nvPr/>
        </p:nvSpPr>
        <p:spPr>
          <a:xfrm>
            <a:off x="1882171" y="493922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>
            <a:spLocks noChangeAspect="1"/>
          </p:cNvSpPr>
          <p:nvPr/>
        </p:nvSpPr>
        <p:spPr>
          <a:xfrm>
            <a:off x="2092443" y="499902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>
            <a:spLocks noChangeAspect="1"/>
          </p:cNvSpPr>
          <p:nvPr/>
        </p:nvSpPr>
        <p:spPr>
          <a:xfrm>
            <a:off x="2328193" y="501950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/>
          <p:cNvSpPr>
            <a:spLocks noChangeAspect="1"/>
          </p:cNvSpPr>
          <p:nvPr/>
        </p:nvSpPr>
        <p:spPr>
          <a:xfrm>
            <a:off x="749780" y="386470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>
            <a:spLocks noChangeAspect="1"/>
          </p:cNvSpPr>
          <p:nvPr/>
        </p:nvSpPr>
        <p:spPr>
          <a:xfrm>
            <a:off x="1006357" y="430647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椭圆 50"/>
          <p:cNvSpPr>
            <a:spLocks noChangeAspect="1"/>
          </p:cNvSpPr>
          <p:nvPr/>
        </p:nvSpPr>
        <p:spPr>
          <a:xfrm>
            <a:off x="1239777" y="456304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椭圆 51"/>
          <p:cNvSpPr>
            <a:spLocks noChangeAspect="1"/>
          </p:cNvSpPr>
          <p:nvPr/>
        </p:nvSpPr>
        <p:spPr>
          <a:xfrm>
            <a:off x="1125959" y="443764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椭圆 52"/>
          <p:cNvSpPr>
            <a:spLocks noChangeAspect="1"/>
          </p:cNvSpPr>
          <p:nvPr/>
        </p:nvSpPr>
        <p:spPr>
          <a:xfrm>
            <a:off x="1521430" y="476367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椭圆 53"/>
          <p:cNvSpPr>
            <a:spLocks noChangeAspect="1"/>
          </p:cNvSpPr>
          <p:nvPr/>
        </p:nvSpPr>
        <p:spPr>
          <a:xfrm>
            <a:off x="2781765" y="500405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椭圆 54"/>
          <p:cNvSpPr>
            <a:spLocks noChangeAspect="1"/>
          </p:cNvSpPr>
          <p:nvPr/>
        </p:nvSpPr>
        <p:spPr>
          <a:xfrm>
            <a:off x="3165255" y="486649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椭圆 55"/>
          <p:cNvSpPr>
            <a:spLocks noChangeAspect="1"/>
          </p:cNvSpPr>
          <p:nvPr/>
        </p:nvSpPr>
        <p:spPr>
          <a:xfrm>
            <a:off x="3751934" y="445988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椭圆 56"/>
          <p:cNvSpPr>
            <a:spLocks noChangeAspect="1"/>
          </p:cNvSpPr>
          <p:nvPr/>
        </p:nvSpPr>
        <p:spPr>
          <a:xfrm>
            <a:off x="4065029" y="402548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椭圆 57"/>
          <p:cNvSpPr>
            <a:spLocks noChangeAspect="1"/>
          </p:cNvSpPr>
          <p:nvPr/>
        </p:nvSpPr>
        <p:spPr>
          <a:xfrm>
            <a:off x="3962782" y="418945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椭圆 58"/>
          <p:cNvSpPr>
            <a:spLocks noChangeAspect="1"/>
          </p:cNvSpPr>
          <p:nvPr/>
        </p:nvSpPr>
        <p:spPr>
          <a:xfrm>
            <a:off x="2986835" y="151033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>
            <a:spLocks noChangeAspect="1"/>
          </p:cNvSpPr>
          <p:nvPr/>
        </p:nvSpPr>
        <p:spPr>
          <a:xfrm>
            <a:off x="4169813" y="272673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椭圆 60"/>
          <p:cNvSpPr>
            <a:spLocks noChangeAspect="1"/>
          </p:cNvSpPr>
          <p:nvPr/>
        </p:nvSpPr>
        <p:spPr>
          <a:xfrm>
            <a:off x="4044409" y="241761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椭圆 61"/>
          <p:cNvSpPr>
            <a:spLocks noChangeAspect="1"/>
          </p:cNvSpPr>
          <p:nvPr/>
        </p:nvSpPr>
        <p:spPr>
          <a:xfrm>
            <a:off x="3756968" y="199128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椭圆 62"/>
          <p:cNvSpPr>
            <a:spLocks noChangeAspect="1"/>
          </p:cNvSpPr>
          <p:nvPr/>
        </p:nvSpPr>
        <p:spPr>
          <a:xfrm>
            <a:off x="3469525" y="175013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/>
          <p:cNvSpPr>
            <a:spLocks noChangeAspect="1"/>
          </p:cNvSpPr>
          <p:nvPr/>
        </p:nvSpPr>
        <p:spPr>
          <a:xfrm>
            <a:off x="932012" y="224919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椭圆 64"/>
          <p:cNvSpPr>
            <a:spLocks noChangeAspect="1"/>
          </p:cNvSpPr>
          <p:nvPr/>
        </p:nvSpPr>
        <p:spPr>
          <a:xfrm>
            <a:off x="1153856" y="197331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椭圆 65"/>
          <p:cNvSpPr>
            <a:spLocks noChangeAspect="1"/>
          </p:cNvSpPr>
          <p:nvPr/>
        </p:nvSpPr>
        <p:spPr>
          <a:xfrm>
            <a:off x="1711378" y="158170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椭圆 66"/>
          <p:cNvSpPr>
            <a:spLocks noChangeAspect="1"/>
          </p:cNvSpPr>
          <p:nvPr/>
        </p:nvSpPr>
        <p:spPr>
          <a:xfrm>
            <a:off x="1423937" y="174568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椭圆 67"/>
          <p:cNvSpPr>
            <a:spLocks noChangeAspect="1"/>
          </p:cNvSpPr>
          <p:nvPr/>
        </p:nvSpPr>
        <p:spPr>
          <a:xfrm>
            <a:off x="708228" y="273146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2" name="直接连接符 71"/>
          <p:cNvCxnSpPr/>
          <p:nvPr/>
        </p:nvCxnSpPr>
        <p:spPr>
          <a:xfrm flipH="1">
            <a:off x="2375305" y="5143781"/>
            <a:ext cx="5649" cy="2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>
          <a:xfrm flipH="1">
            <a:off x="2608730" y="5145706"/>
            <a:ext cx="5649" cy="2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/>
          <p:nvPr/>
        </p:nvCxnSpPr>
        <p:spPr>
          <a:xfrm>
            <a:off x="2375305" y="5276076"/>
            <a:ext cx="234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文本框 76"/>
          <p:cNvSpPr txBox="1"/>
          <p:nvPr/>
        </p:nvSpPr>
        <p:spPr>
          <a:xfrm>
            <a:off x="1898088" y="3298268"/>
            <a:ext cx="1291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=50 km</a:t>
            </a:r>
          </a:p>
          <a:p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0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=167 </a:t>
            </a:r>
            <a:r>
              <a:rPr lang="en-US" altLang="zh-CN" sz="2000" b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altLang="zh-CN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2664341" y="5094153"/>
            <a:ext cx="1284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zh-CN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~3.6 </a:t>
            </a:r>
            <a:r>
              <a:rPr lang="en-US" altLang="zh-CN" b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altLang="zh-CN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" name="直接连接符 79"/>
          <p:cNvCxnSpPr/>
          <p:nvPr/>
        </p:nvCxnSpPr>
        <p:spPr>
          <a:xfrm>
            <a:off x="2695363" y="6043750"/>
            <a:ext cx="3744000" cy="0"/>
          </a:xfrm>
          <a:prstGeom prst="line">
            <a:avLst/>
          </a:prstGeom>
          <a:ln w="28575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矩形 81"/>
          <p:cNvSpPr/>
          <p:nvPr/>
        </p:nvSpPr>
        <p:spPr>
          <a:xfrm>
            <a:off x="2695363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矩形 82"/>
          <p:cNvSpPr/>
          <p:nvPr/>
        </p:nvSpPr>
        <p:spPr>
          <a:xfrm>
            <a:off x="2767363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0" name="矩形 129"/>
          <p:cNvSpPr/>
          <p:nvPr/>
        </p:nvSpPr>
        <p:spPr>
          <a:xfrm>
            <a:off x="2847763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矩形 130"/>
          <p:cNvSpPr/>
          <p:nvPr/>
        </p:nvSpPr>
        <p:spPr>
          <a:xfrm>
            <a:off x="2919763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矩形 131"/>
          <p:cNvSpPr/>
          <p:nvPr/>
        </p:nvSpPr>
        <p:spPr>
          <a:xfrm>
            <a:off x="3000163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矩形 132"/>
          <p:cNvSpPr/>
          <p:nvPr/>
        </p:nvSpPr>
        <p:spPr>
          <a:xfrm>
            <a:off x="3072163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矩形 133"/>
          <p:cNvSpPr/>
          <p:nvPr/>
        </p:nvSpPr>
        <p:spPr>
          <a:xfrm>
            <a:off x="3152563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矩形 134"/>
          <p:cNvSpPr/>
          <p:nvPr/>
        </p:nvSpPr>
        <p:spPr>
          <a:xfrm>
            <a:off x="3224563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矩形 135"/>
          <p:cNvSpPr/>
          <p:nvPr/>
        </p:nvSpPr>
        <p:spPr>
          <a:xfrm>
            <a:off x="3304963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7" name="矩形 136"/>
          <p:cNvSpPr/>
          <p:nvPr/>
        </p:nvSpPr>
        <p:spPr>
          <a:xfrm>
            <a:off x="3376963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8" name="矩形 137"/>
          <p:cNvSpPr/>
          <p:nvPr/>
        </p:nvSpPr>
        <p:spPr>
          <a:xfrm>
            <a:off x="3449657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9" name="矩形 138"/>
          <p:cNvSpPr/>
          <p:nvPr/>
        </p:nvSpPr>
        <p:spPr>
          <a:xfrm>
            <a:off x="3521657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0" name="矩形 139"/>
          <p:cNvSpPr/>
          <p:nvPr/>
        </p:nvSpPr>
        <p:spPr>
          <a:xfrm>
            <a:off x="3602057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矩形 140"/>
          <p:cNvSpPr/>
          <p:nvPr/>
        </p:nvSpPr>
        <p:spPr>
          <a:xfrm>
            <a:off x="3674057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矩形 141"/>
          <p:cNvSpPr/>
          <p:nvPr/>
        </p:nvSpPr>
        <p:spPr>
          <a:xfrm>
            <a:off x="3754457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矩形 142"/>
          <p:cNvSpPr/>
          <p:nvPr/>
        </p:nvSpPr>
        <p:spPr>
          <a:xfrm>
            <a:off x="3826457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4" name="矩形 143"/>
          <p:cNvSpPr/>
          <p:nvPr/>
        </p:nvSpPr>
        <p:spPr>
          <a:xfrm>
            <a:off x="3906857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" name="矩形 144"/>
          <p:cNvSpPr/>
          <p:nvPr/>
        </p:nvSpPr>
        <p:spPr>
          <a:xfrm>
            <a:off x="3978857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6" name="矩形 145"/>
          <p:cNvSpPr/>
          <p:nvPr/>
        </p:nvSpPr>
        <p:spPr>
          <a:xfrm>
            <a:off x="4059257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7" name="矩形 146"/>
          <p:cNvSpPr/>
          <p:nvPr/>
        </p:nvSpPr>
        <p:spPr>
          <a:xfrm>
            <a:off x="4131257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8" name="矩形 157"/>
          <p:cNvSpPr/>
          <p:nvPr/>
        </p:nvSpPr>
        <p:spPr>
          <a:xfrm>
            <a:off x="4208404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9" name="矩形 158"/>
          <p:cNvSpPr/>
          <p:nvPr/>
        </p:nvSpPr>
        <p:spPr>
          <a:xfrm>
            <a:off x="4280404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0" name="矩形 159"/>
          <p:cNvSpPr/>
          <p:nvPr/>
        </p:nvSpPr>
        <p:spPr>
          <a:xfrm>
            <a:off x="4360804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1" name="矩形 160"/>
          <p:cNvSpPr/>
          <p:nvPr/>
        </p:nvSpPr>
        <p:spPr>
          <a:xfrm>
            <a:off x="4432804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2" name="矩形 161"/>
          <p:cNvSpPr/>
          <p:nvPr/>
        </p:nvSpPr>
        <p:spPr>
          <a:xfrm>
            <a:off x="4513204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3" name="矩形 162"/>
          <p:cNvSpPr/>
          <p:nvPr/>
        </p:nvSpPr>
        <p:spPr>
          <a:xfrm>
            <a:off x="4585204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4" name="矩形 163"/>
          <p:cNvSpPr/>
          <p:nvPr/>
        </p:nvSpPr>
        <p:spPr>
          <a:xfrm>
            <a:off x="4665604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5" name="矩形 164"/>
          <p:cNvSpPr/>
          <p:nvPr/>
        </p:nvSpPr>
        <p:spPr>
          <a:xfrm>
            <a:off x="4737604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6" name="矩形 165"/>
          <p:cNvSpPr/>
          <p:nvPr/>
        </p:nvSpPr>
        <p:spPr>
          <a:xfrm>
            <a:off x="4818004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7" name="矩形 166"/>
          <p:cNvSpPr/>
          <p:nvPr/>
        </p:nvSpPr>
        <p:spPr>
          <a:xfrm>
            <a:off x="4890004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8" name="矩形 167"/>
          <p:cNvSpPr/>
          <p:nvPr/>
        </p:nvSpPr>
        <p:spPr>
          <a:xfrm>
            <a:off x="4962698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9" name="矩形 168"/>
          <p:cNvSpPr/>
          <p:nvPr/>
        </p:nvSpPr>
        <p:spPr>
          <a:xfrm>
            <a:off x="5034698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0" name="矩形 169"/>
          <p:cNvSpPr/>
          <p:nvPr/>
        </p:nvSpPr>
        <p:spPr>
          <a:xfrm>
            <a:off x="5115098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1" name="矩形 170"/>
          <p:cNvSpPr/>
          <p:nvPr/>
        </p:nvSpPr>
        <p:spPr>
          <a:xfrm>
            <a:off x="5187098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2" name="矩形 171"/>
          <p:cNvSpPr/>
          <p:nvPr/>
        </p:nvSpPr>
        <p:spPr>
          <a:xfrm>
            <a:off x="5267498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3" name="矩形 172"/>
          <p:cNvSpPr/>
          <p:nvPr/>
        </p:nvSpPr>
        <p:spPr>
          <a:xfrm>
            <a:off x="5339498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4" name="矩形 173"/>
          <p:cNvSpPr/>
          <p:nvPr/>
        </p:nvSpPr>
        <p:spPr>
          <a:xfrm>
            <a:off x="5419898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5" name="矩形 174"/>
          <p:cNvSpPr/>
          <p:nvPr/>
        </p:nvSpPr>
        <p:spPr>
          <a:xfrm>
            <a:off x="5491898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6" name="矩形 175"/>
          <p:cNvSpPr/>
          <p:nvPr/>
        </p:nvSpPr>
        <p:spPr>
          <a:xfrm>
            <a:off x="5572298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7" name="矩形 176"/>
          <p:cNvSpPr/>
          <p:nvPr/>
        </p:nvSpPr>
        <p:spPr>
          <a:xfrm>
            <a:off x="5644298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8" name="矩形 187"/>
          <p:cNvSpPr/>
          <p:nvPr/>
        </p:nvSpPr>
        <p:spPr>
          <a:xfrm>
            <a:off x="5695135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9" name="矩形 188"/>
          <p:cNvSpPr/>
          <p:nvPr/>
        </p:nvSpPr>
        <p:spPr>
          <a:xfrm>
            <a:off x="5767135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0" name="矩形 189"/>
          <p:cNvSpPr/>
          <p:nvPr/>
        </p:nvSpPr>
        <p:spPr>
          <a:xfrm>
            <a:off x="5847535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1" name="矩形 190"/>
          <p:cNvSpPr/>
          <p:nvPr/>
        </p:nvSpPr>
        <p:spPr>
          <a:xfrm>
            <a:off x="5919535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2" name="矩形 191"/>
          <p:cNvSpPr/>
          <p:nvPr/>
        </p:nvSpPr>
        <p:spPr>
          <a:xfrm>
            <a:off x="5999935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3" name="矩形 192"/>
          <p:cNvSpPr/>
          <p:nvPr/>
        </p:nvSpPr>
        <p:spPr>
          <a:xfrm>
            <a:off x="6071935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矩形 193"/>
          <p:cNvSpPr/>
          <p:nvPr/>
        </p:nvSpPr>
        <p:spPr>
          <a:xfrm>
            <a:off x="6152335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矩形 194"/>
          <p:cNvSpPr/>
          <p:nvPr/>
        </p:nvSpPr>
        <p:spPr>
          <a:xfrm>
            <a:off x="6224335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6" name="矩形 195"/>
          <p:cNvSpPr/>
          <p:nvPr/>
        </p:nvSpPr>
        <p:spPr>
          <a:xfrm>
            <a:off x="6304735" y="5604227"/>
            <a:ext cx="18000" cy="432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7" name="矩形 196"/>
          <p:cNvSpPr/>
          <p:nvPr/>
        </p:nvSpPr>
        <p:spPr>
          <a:xfrm>
            <a:off x="6376735" y="5604227"/>
            <a:ext cx="18000" cy="43959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9" name="直接连接符 198"/>
          <p:cNvCxnSpPr/>
          <p:nvPr/>
        </p:nvCxnSpPr>
        <p:spPr>
          <a:xfrm flipH="1">
            <a:off x="2688718" y="6059895"/>
            <a:ext cx="5649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接箭头连接符 200"/>
          <p:cNvCxnSpPr/>
          <p:nvPr/>
        </p:nvCxnSpPr>
        <p:spPr>
          <a:xfrm>
            <a:off x="2695363" y="6249737"/>
            <a:ext cx="369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文本框 201"/>
          <p:cNvSpPr txBox="1"/>
          <p:nvPr/>
        </p:nvSpPr>
        <p:spPr>
          <a:xfrm>
            <a:off x="3442536" y="6274248"/>
            <a:ext cx="198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=1s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b="1" dirty="0" smtClean="0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~20ms</a:t>
            </a:r>
          </a:p>
        </p:txBody>
      </p:sp>
      <p:cxnSp>
        <p:nvCxnSpPr>
          <p:cNvPr id="203" name="直接连接符 202"/>
          <p:cNvCxnSpPr/>
          <p:nvPr/>
        </p:nvCxnSpPr>
        <p:spPr>
          <a:xfrm flipH="1">
            <a:off x="6382986" y="6073390"/>
            <a:ext cx="5649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文本框 255"/>
          <p:cNvSpPr txBox="1"/>
          <p:nvPr/>
        </p:nvSpPr>
        <p:spPr>
          <a:xfrm>
            <a:off x="-259957" y="5624877"/>
            <a:ext cx="335012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atin typeface="Times New Roman" panose="02020603050405020304" pitchFamily="18" charset="0"/>
              </a:rPr>
              <a:t>定时脉冲：</a:t>
            </a:r>
            <a:endParaRPr lang="en-US" altLang="zh-CN" b="1" dirty="0" smtClean="0">
              <a:latin typeface="Times New Roman" panose="02020603050405020304" pitchFamily="18" charset="0"/>
            </a:endParaRPr>
          </a:p>
          <a:p>
            <a:pPr algn="ctr"/>
            <a:r>
              <a:rPr lang="zh-CN" altLang="en-US" b="1" dirty="0" smtClean="0">
                <a:latin typeface="Times New Roman" panose="02020603050405020304" pitchFamily="18" charset="0"/>
              </a:rPr>
              <a:t>触发</a:t>
            </a:r>
            <a:r>
              <a:rPr lang="en-US" altLang="zh-CN" b="1" dirty="0" smtClean="0">
                <a:latin typeface="Times New Roman" panose="02020603050405020304" pitchFamily="18" charset="0"/>
              </a:rPr>
              <a:t>kicker</a:t>
            </a:r>
            <a:r>
              <a:rPr lang="zh-CN" altLang="en-US" b="1" dirty="0" smtClean="0">
                <a:latin typeface="Times New Roman" panose="02020603050405020304" pitchFamily="18" charset="0"/>
              </a:rPr>
              <a:t>等</a:t>
            </a:r>
            <a:endParaRPr lang="zh-CN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257" name="文本框 256"/>
          <p:cNvSpPr txBox="1"/>
          <p:nvPr/>
        </p:nvSpPr>
        <p:spPr>
          <a:xfrm>
            <a:off x="723490" y="5105559"/>
            <a:ext cx="1358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b="1" baseline="-25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rf</a:t>
            </a:r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0.75 ns</a:t>
            </a:r>
            <a:endParaRPr lang="zh-CN" alt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8" name="矩形 257"/>
          <p:cNvSpPr/>
          <p:nvPr/>
        </p:nvSpPr>
        <p:spPr>
          <a:xfrm>
            <a:off x="1327394" y="2556166"/>
            <a:ext cx="2427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Booster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8" name="椭圆 197"/>
          <p:cNvSpPr>
            <a:spLocks noChangeAspect="1"/>
          </p:cNvSpPr>
          <p:nvPr/>
        </p:nvSpPr>
        <p:spPr>
          <a:xfrm>
            <a:off x="4673402" y="1416269"/>
            <a:ext cx="3600000" cy="36000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0" name="椭圆 199"/>
          <p:cNvSpPr>
            <a:spLocks noChangeAspect="1"/>
          </p:cNvSpPr>
          <p:nvPr/>
        </p:nvSpPr>
        <p:spPr>
          <a:xfrm>
            <a:off x="6299380" y="136990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4" name="椭圆 263"/>
          <p:cNvSpPr>
            <a:spLocks noChangeAspect="1"/>
          </p:cNvSpPr>
          <p:nvPr/>
        </p:nvSpPr>
        <p:spPr>
          <a:xfrm>
            <a:off x="6089540" y="140160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5" name="椭圆 264"/>
          <p:cNvSpPr>
            <a:spLocks noChangeAspect="1"/>
          </p:cNvSpPr>
          <p:nvPr/>
        </p:nvSpPr>
        <p:spPr>
          <a:xfrm>
            <a:off x="5894702" y="144794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6" name="椭圆 265"/>
          <p:cNvSpPr>
            <a:spLocks noChangeAspect="1"/>
          </p:cNvSpPr>
          <p:nvPr/>
        </p:nvSpPr>
        <p:spPr>
          <a:xfrm>
            <a:off x="5531304" y="159739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7" name="椭圆 266"/>
          <p:cNvSpPr>
            <a:spLocks noChangeAspect="1"/>
          </p:cNvSpPr>
          <p:nvPr/>
        </p:nvSpPr>
        <p:spPr>
          <a:xfrm>
            <a:off x="5254021" y="178408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8" name="椭圆 267"/>
          <p:cNvSpPr>
            <a:spLocks noChangeAspect="1"/>
          </p:cNvSpPr>
          <p:nvPr/>
        </p:nvSpPr>
        <p:spPr>
          <a:xfrm>
            <a:off x="5014988" y="204087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9" name="椭圆 268"/>
          <p:cNvSpPr>
            <a:spLocks noChangeAspect="1"/>
          </p:cNvSpPr>
          <p:nvPr/>
        </p:nvSpPr>
        <p:spPr>
          <a:xfrm>
            <a:off x="4831527" y="232999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0" name="椭圆 269"/>
          <p:cNvSpPr>
            <a:spLocks noChangeAspect="1"/>
          </p:cNvSpPr>
          <p:nvPr/>
        </p:nvSpPr>
        <p:spPr>
          <a:xfrm>
            <a:off x="4740782" y="248100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1" name="椭圆 270"/>
          <p:cNvSpPr>
            <a:spLocks noChangeAspect="1"/>
          </p:cNvSpPr>
          <p:nvPr/>
        </p:nvSpPr>
        <p:spPr>
          <a:xfrm>
            <a:off x="4650525" y="2857146"/>
            <a:ext cx="114577" cy="114577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2" name="椭圆 271"/>
          <p:cNvSpPr>
            <a:spLocks noChangeAspect="1"/>
          </p:cNvSpPr>
          <p:nvPr/>
        </p:nvSpPr>
        <p:spPr>
          <a:xfrm>
            <a:off x="4626252" y="304905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3" name="椭圆 272"/>
          <p:cNvSpPr>
            <a:spLocks noChangeAspect="1"/>
          </p:cNvSpPr>
          <p:nvPr/>
        </p:nvSpPr>
        <p:spPr>
          <a:xfrm>
            <a:off x="6533217" y="137467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74" name="直接连接符 273"/>
          <p:cNvCxnSpPr/>
          <p:nvPr/>
        </p:nvCxnSpPr>
        <p:spPr>
          <a:xfrm>
            <a:off x="6473402" y="1085846"/>
            <a:ext cx="6850" cy="4282633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椭圆 274"/>
          <p:cNvSpPr>
            <a:spLocks noChangeAspect="1"/>
          </p:cNvSpPr>
          <p:nvPr/>
        </p:nvSpPr>
        <p:spPr>
          <a:xfrm>
            <a:off x="6758490" y="138523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6" name="椭圆 275"/>
          <p:cNvSpPr>
            <a:spLocks noChangeAspect="1"/>
          </p:cNvSpPr>
          <p:nvPr/>
        </p:nvSpPr>
        <p:spPr>
          <a:xfrm>
            <a:off x="7137215" y="150547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7" name="椭圆 276"/>
          <p:cNvSpPr>
            <a:spLocks noChangeAspect="1"/>
          </p:cNvSpPr>
          <p:nvPr/>
        </p:nvSpPr>
        <p:spPr>
          <a:xfrm>
            <a:off x="7292704" y="158348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8" name="椭圆 277"/>
          <p:cNvSpPr>
            <a:spLocks noChangeAspect="1"/>
          </p:cNvSpPr>
          <p:nvPr/>
        </p:nvSpPr>
        <p:spPr>
          <a:xfrm>
            <a:off x="7599106" y="180349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9" name="椭圆 278"/>
          <p:cNvSpPr>
            <a:spLocks noChangeAspect="1"/>
          </p:cNvSpPr>
          <p:nvPr/>
        </p:nvSpPr>
        <p:spPr>
          <a:xfrm>
            <a:off x="7862490" y="207742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0" name="椭圆 279"/>
          <p:cNvSpPr>
            <a:spLocks noChangeAspect="1"/>
          </p:cNvSpPr>
          <p:nvPr/>
        </p:nvSpPr>
        <p:spPr>
          <a:xfrm>
            <a:off x="7944677" y="220420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1" name="椭圆 280"/>
          <p:cNvSpPr>
            <a:spLocks noChangeAspect="1"/>
          </p:cNvSpPr>
          <p:nvPr/>
        </p:nvSpPr>
        <p:spPr>
          <a:xfrm>
            <a:off x="8200512" y="285147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2" name="椭圆 281"/>
          <p:cNvSpPr>
            <a:spLocks noChangeAspect="1"/>
          </p:cNvSpPr>
          <p:nvPr/>
        </p:nvSpPr>
        <p:spPr>
          <a:xfrm>
            <a:off x="8217694" y="304905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3" name="椭圆 282"/>
          <p:cNvSpPr>
            <a:spLocks noChangeAspect="1"/>
          </p:cNvSpPr>
          <p:nvPr/>
        </p:nvSpPr>
        <p:spPr>
          <a:xfrm>
            <a:off x="8080762" y="249545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4" name="椭圆 283"/>
          <p:cNvSpPr>
            <a:spLocks noChangeAspect="1"/>
          </p:cNvSpPr>
          <p:nvPr/>
        </p:nvSpPr>
        <p:spPr>
          <a:xfrm>
            <a:off x="8218552" y="326263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5" name="椭圆 284"/>
          <p:cNvSpPr>
            <a:spLocks noChangeAspect="1"/>
          </p:cNvSpPr>
          <p:nvPr/>
        </p:nvSpPr>
        <p:spPr>
          <a:xfrm>
            <a:off x="8203123" y="344869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6" name="椭圆 285"/>
          <p:cNvSpPr>
            <a:spLocks noChangeAspect="1"/>
          </p:cNvSpPr>
          <p:nvPr/>
        </p:nvSpPr>
        <p:spPr>
          <a:xfrm>
            <a:off x="6536614" y="496721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7" name="椭圆 286"/>
          <p:cNvSpPr>
            <a:spLocks noChangeAspect="1"/>
          </p:cNvSpPr>
          <p:nvPr/>
        </p:nvSpPr>
        <p:spPr>
          <a:xfrm>
            <a:off x="6966404" y="488753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8" name="椭圆 287"/>
          <p:cNvSpPr>
            <a:spLocks noChangeAspect="1"/>
          </p:cNvSpPr>
          <p:nvPr/>
        </p:nvSpPr>
        <p:spPr>
          <a:xfrm>
            <a:off x="7303137" y="471876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9" name="椭圆 288"/>
          <p:cNvSpPr>
            <a:spLocks noChangeAspect="1"/>
          </p:cNvSpPr>
          <p:nvPr/>
        </p:nvSpPr>
        <p:spPr>
          <a:xfrm>
            <a:off x="7448908" y="463137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0" name="椭圆 289"/>
          <p:cNvSpPr>
            <a:spLocks noChangeAspect="1"/>
          </p:cNvSpPr>
          <p:nvPr/>
        </p:nvSpPr>
        <p:spPr>
          <a:xfrm>
            <a:off x="7600140" y="451721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1" name="椭圆 290"/>
          <p:cNvSpPr>
            <a:spLocks noChangeAspect="1"/>
          </p:cNvSpPr>
          <p:nvPr/>
        </p:nvSpPr>
        <p:spPr>
          <a:xfrm>
            <a:off x="7831453" y="427801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2" name="椭圆 291"/>
          <p:cNvSpPr>
            <a:spLocks noChangeAspect="1"/>
          </p:cNvSpPr>
          <p:nvPr/>
        </p:nvSpPr>
        <p:spPr>
          <a:xfrm>
            <a:off x="8109754" y="379992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3" name="椭圆 292"/>
          <p:cNvSpPr>
            <a:spLocks noChangeAspect="1"/>
          </p:cNvSpPr>
          <p:nvPr/>
        </p:nvSpPr>
        <p:spPr>
          <a:xfrm>
            <a:off x="8169277" y="362618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4" name="椭圆 293"/>
          <p:cNvSpPr>
            <a:spLocks noChangeAspect="1"/>
          </p:cNvSpPr>
          <p:nvPr/>
        </p:nvSpPr>
        <p:spPr>
          <a:xfrm>
            <a:off x="4618455" y="327033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5" name="椭圆 294"/>
          <p:cNvSpPr>
            <a:spLocks noChangeAspect="1"/>
          </p:cNvSpPr>
          <p:nvPr/>
        </p:nvSpPr>
        <p:spPr>
          <a:xfrm>
            <a:off x="4678251" y="363108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6" name="椭圆 295"/>
          <p:cNvSpPr>
            <a:spLocks noChangeAspect="1"/>
          </p:cNvSpPr>
          <p:nvPr/>
        </p:nvSpPr>
        <p:spPr>
          <a:xfrm>
            <a:off x="4633884" y="345938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7" name="椭圆 296"/>
          <p:cNvSpPr>
            <a:spLocks noChangeAspect="1"/>
          </p:cNvSpPr>
          <p:nvPr/>
        </p:nvSpPr>
        <p:spPr>
          <a:xfrm>
            <a:off x="4797857" y="395903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8" name="椭圆 297"/>
          <p:cNvSpPr>
            <a:spLocks noChangeAspect="1"/>
          </p:cNvSpPr>
          <p:nvPr/>
        </p:nvSpPr>
        <p:spPr>
          <a:xfrm>
            <a:off x="4892387" y="411143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9" name="椭圆 298"/>
          <p:cNvSpPr>
            <a:spLocks noChangeAspect="1"/>
          </p:cNvSpPr>
          <p:nvPr/>
        </p:nvSpPr>
        <p:spPr>
          <a:xfrm>
            <a:off x="5345729" y="461108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0" name="椭圆 299"/>
          <p:cNvSpPr>
            <a:spLocks noChangeAspect="1"/>
          </p:cNvSpPr>
          <p:nvPr/>
        </p:nvSpPr>
        <p:spPr>
          <a:xfrm>
            <a:off x="5671758" y="479820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1" name="椭圆 300"/>
          <p:cNvSpPr>
            <a:spLocks noChangeAspect="1"/>
          </p:cNvSpPr>
          <p:nvPr/>
        </p:nvSpPr>
        <p:spPr>
          <a:xfrm>
            <a:off x="5858870" y="488115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2" name="椭圆 301"/>
          <p:cNvSpPr>
            <a:spLocks noChangeAspect="1"/>
          </p:cNvSpPr>
          <p:nvPr/>
        </p:nvSpPr>
        <p:spPr>
          <a:xfrm>
            <a:off x="6069142" y="494096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3" name="椭圆 302"/>
          <p:cNvSpPr>
            <a:spLocks noChangeAspect="1"/>
          </p:cNvSpPr>
          <p:nvPr/>
        </p:nvSpPr>
        <p:spPr>
          <a:xfrm>
            <a:off x="6304892" y="496144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4" name="椭圆 303"/>
          <p:cNvSpPr>
            <a:spLocks noChangeAspect="1"/>
          </p:cNvSpPr>
          <p:nvPr/>
        </p:nvSpPr>
        <p:spPr>
          <a:xfrm>
            <a:off x="4726479" y="380663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5" name="椭圆 304"/>
          <p:cNvSpPr>
            <a:spLocks noChangeAspect="1"/>
          </p:cNvSpPr>
          <p:nvPr/>
        </p:nvSpPr>
        <p:spPr>
          <a:xfrm>
            <a:off x="4983056" y="424840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6" name="椭圆 305"/>
          <p:cNvSpPr>
            <a:spLocks noChangeAspect="1"/>
          </p:cNvSpPr>
          <p:nvPr/>
        </p:nvSpPr>
        <p:spPr>
          <a:xfrm>
            <a:off x="5216476" y="450498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7" name="椭圆 306"/>
          <p:cNvSpPr>
            <a:spLocks noChangeAspect="1"/>
          </p:cNvSpPr>
          <p:nvPr/>
        </p:nvSpPr>
        <p:spPr>
          <a:xfrm>
            <a:off x="5102658" y="437958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8" name="椭圆 307"/>
          <p:cNvSpPr>
            <a:spLocks noChangeAspect="1"/>
          </p:cNvSpPr>
          <p:nvPr/>
        </p:nvSpPr>
        <p:spPr>
          <a:xfrm>
            <a:off x="5498129" y="470561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9" name="椭圆 308"/>
          <p:cNvSpPr>
            <a:spLocks noChangeAspect="1"/>
          </p:cNvSpPr>
          <p:nvPr/>
        </p:nvSpPr>
        <p:spPr>
          <a:xfrm>
            <a:off x="6758464" y="494599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0" name="椭圆 309"/>
          <p:cNvSpPr>
            <a:spLocks noChangeAspect="1"/>
          </p:cNvSpPr>
          <p:nvPr/>
        </p:nvSpPr>
        <p:spPr>
          <a:xfrm>
            <a:off x="7141954" y="480843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1" name="椭圆 310"/>
          <p:cNvSpPr>
            <a:spLocks noChangeAspect="1"/>
          </p:cNvSpPr>
          <p:nvPr/>
        </p:nvSpPr>
        <p:spPr>
          <a:xfrm>
            <a:off x="7728633" y="440181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2" name="椭圆 311"/>
          <p:cNvSpPr>
            <a:spLocks noChangeAspect="1"/>
          </p:cNvSpPr>
          <p:nvPr/>
        </p:nvSpPr>
        <p:spPr>
          <a:xfrm>
            <a:off x="8041728" y="396742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3" name="椭圆 312"/>
          <p:cNvSpPr>
            <a:spLocks noChangeAspect="1"/>
          </p:cNvSpPr>
          <p:nvPr/>
        </p:nvSpPr>
        <p:spPr>
          <a:xfrm>
            <a:off x="7939481" y="413139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4" name="椭圆 313"/>
          <p:cNvSpPr>
            <a:spLocks noChangeAspect="1"/>
          </p:cNvSpPr>
          <p:nvPr/>
        </p:nvSpPr>
        <p:spPr>
          <a:xfrm>
            <a:off x="6963534" y="145227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5" name="椭圆 314"/>
          <p:cNvSpPr>
            <a:spLocks noChangeAspect="1"/>
          </p:cNvSpPr>
          <p:nvPr/>
        </p:nvSpPr>
        <p:spPr>
          <a:xfrm>
            <a:off x="8146512" y="266867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6" name="椭圆 315"/>
          <p:cNvSpPr>
            <a:spLocks noChangeAspect="1"/>
          </p:cNvSpPr>
          <p:nvPr/>
        </p:nvSpPr>
        <p:spPr>
          <a:xfrm>
            <a:off x="8021108" y="235955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7" name="椭圆 316"/>
          <p:cNvSpPr>
            <a:spLocks noChangeAspect="1"/>
          </p:cNvSpPr>
          <p:nvPr/>
        </p:nvSpPr>
        <p:spPr>
          <a:xfrm>
            <a:off x="7733667" y="193322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8" name="椭圆 317"/>
          <p:cNvSpPr>
            <a:spLocks noChangeAspect="1"/>
          </p:cNvSpPr>
          <p:nvPr/>
        </p:nvSpPr>
        <p:spPr>
          <a:xfrm>
            <a:off x="7446224" y="169207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9" name="椭圆 318"/>
          <p:cNvSpPr>
            <a:spLocks noChangeAspect="1"/>
          </p:cNvSpPr>
          <p:nvPr/>
        </p:nvSpPr>
        <p:spPr>
          <a:xfrm>
            <a:off x="4908711" y="219112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0" name="椭圆 319"/>
          <p:cNvSpPr>
            <a:spLocks noChangeAspect="1"/>
          </p:cNvSpPr>
          <p:nvPr/>
        </p:nvSpPr>
        <p:spPr>
          <a:xfrm>
            <a:off x="5130555" y="191525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1" name="椭圆 320"/>
          <p:cNvSpPr>
            <a:spLocks noChangeAspect="1"/>
          </p:cNvSpPr>
          <p:nvPr/>
        </p:nvSpPr>
        <p:spPr>
          <a:xfrm>
            <a:off x="5688077" y="152364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2" name="椭圆 321"/>
          <p:cNvSpPr>
            <a:spLocks noChangeAspect="1"/>
          </p:cNvSpPr>
          <p:nvPr/>
        </p:nvSpPr>
        <p:spPr>
          <a:xfrm>
            <a:off x="5400636" y="168762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3" name="椭圆 322"/>
          <p:cNvSpPr>
            <a:spLocks noChangeAspect="1"/>
          </p:cNvSpPr>
          <p:nvPr/>
        </p:nvSpPr>
        <p:spPr>
          <a:xfrm>
            <a:off x="4684927" y="267340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24" name="直接连接符 323"/>
          <p:cNvCxnSpPr/>
          <p:nvPr/>
        </p:nvCxnSpPr>
        <p:spPr>
          <a:xfrm flipH="1">
            <a:off x="6352004" y="5085719"/>
            <a:ext cx="5649" cy="2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直接连接符 324"/>
          <p:cNvCxnSpPr/>
          <p:nvPr/>
        </p:nvCxnSpPr>
        <p:spPr>
          <a:xfrm flipH="1">
            <a:off x="6585429" y="5087644"/>
            <a:ext cx="5649" cy="2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直接箭头连接符 325"/>
          <p:cNvCxnSpPr/>
          <p:nvPr/>
        </p:nvCxnSpPr>
        <p:spPr>
          <a:xfrm>
            <a:off x="6351429" y="5232163"/>
            <a:ext cx="234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文本框 326"/>
          <p:cNvSpPr txBox="1"/>
          <p:nvPr/>
        </p:nvSpPr>
        <p:spPr>
          <a:xfrm>
            <a:off x="5874787" y="3240206"/>
            <a:ext cx="1291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=50 km</a:t>
            </a:r>
          </a:p>
          <a:p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0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=167 </a:t>
            </a:r>
            <a:r>
              <a:rPr lang="en-US" altLang="zh-CN" sz="2000" b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altLang="zh-CN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8" name="文本框 327"/>
          <p:cNvSpPr txBox="1"/>
          <p:nvPr/>
        </p:nvSpPr>
        <p:spPr>
          <a:xfrm>
            <a:off x="6641040" y="5036091"/>
            <a:ext cx="1284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zh-CN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~3.6 </a:t>
            </a:r>
            <a:r>
              <a:rPr lang="en-US" altLang="zh-CN" b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altLang="zh-CN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9" name="文本框 328"/>
          <p:cNvSpPr txBox="1"/>
          <p:nvPr/>
        </p:nvSpPr>
        <p:spPr>
          <a:xfrm>
            <a:off x="4700189" y="5047497"/>
            <a:ext cx="1358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b="1" baseline="-25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rf</a:t>
            </a:r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1.5 ns</a:t>
            </a:r>
            <a:endParaRPr lang="zh-CN" alt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0" name="矩形 329"/>
          <p:cNvSpPr/>
          <p:nvPr/>
        </p:nvSpPr>
        <p:spPr>
          <a:xfrm>
            <a:off x="5304093" y="2498104"/>
            <a:ext cx="2507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Collider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1" name="直接连接符 330"/>
          <p:cNvCxnSpPr/>
          <p:nvPr/>
        </p:nvCxnSpPr>
        <p:spPr>
          <a:xfrm>
            <a:off x="4501139" y="3276000"/>
            <a:ext cx="4032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14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000" b="1" dirty="0" smtClean="0"/>
              <a:t>Parameters for CEPC double ring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wangdou20161219-100km_1mm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79512" y="836712"/>
          <a:ext cx="8784975" cy="5983494"/>
        </p:xfrm>
        <a:graphic>
          <a:graphicData uri="http://schemas.openxmlformats.org/drawingml/2006/table">
            <a:tbl>
              <a:tblPr firstRow="1" bandRow="1"/>
              <a:tblGrid>
                <a:gridCol w="2016225"/>
                <a:gridCol w="936104"/>
                <a:gridCol w="1152128"/>
                <a:gridCol w="936104"/>
                <a:gridCol w="1008112"/>
                <a:gridCol w="936104"/>
                <a:gridCol w="908697"/>
                <a:gridCol w="891501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16666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65716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17.98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367.7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1449.7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 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 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16.4/0.09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0.0082/0.055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6.25(1cell)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18.0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3203848" y="5440100"/>
            <a:ext cx="3000182" cy="277794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79512" y="3622877"/>
            <a:ext cx="8784975" cy="16204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819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477" y="444645"/>
            <a:ext cx="7743460" cy="666493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主环：</a:t>
            </a:r>
            <a:r>
              <a:rPr lang="zh-CN" alt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局部脉冲凸轨</a:t>
            </a:r>
            <a:r>
              <a:rPr lang="zh-CN" alt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注入</a:t>
            </a:r>
            <a:endParaRPr lang="zh-CN" altLang="en-US" sz="4000" dirty="0"/>
          </a:p>
        </p:txBody>
      </p:sp>
      <p:sp>
        <p:nvSpPr>
          <p:cNvPr id="19" name="椭圆 18"/>
          <p:cNvSpPr>
            <a:spLocks noChangeAspect="1"/>
          </p:cNvSpPr>
          <p:nvPr/>
        </p:nvSpPr>
        <p:spPr>
          <a:xfrm>
            <a:off x="810712" y="1615208"/>
            <a:ext cx="4320000" cy="432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027977" y="1791471"/>
            <a:ext cx="219919" cy="4109012"/>
          </a:xfrm>
          <a:prstGeom prst="rect">
            <a:avLst/>
          </a:prstGeom>
          <a:pattFill prst="wdUpDiag">
            <a:fgClr>
              <a:srgbClr val="0066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>
            <a:spLocks noChangeAspect="1"/>
          </p:cNvSpPr>
          <p:nvPr/>
        </p:nvSpPr>
        <p:spPr>
          <a:xfrm>
            <a:off x="4555903" y="3505208"/>
            <a:ext cx="540000" cy="54000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100000">
                <a:srgbClr val="0000FF"/>
              </a:gs>
              <a:gs pos="0">
                <a:srgbClr val="0000FF"/>
              </a:gs>
              <a:gs pos="0">
                <a:srgbClr val="0000FF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>
            <a:spLocks noChangeAspect="1"/>
          </p:cNvSpPr>
          <p:nvPr/>
        </p:nvSpPr>
        <p:spPr>
          <a:xfrm>
            <a:off x="3502695" y="3649208"/>
            <a:ext cx="252000" cy="25200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连接符 13"/>
          <p:cNvCxnSpPr/>
          <p:nvPr/>
        </p:nvCxnSpPr>
        <p:spPr>
          <a:xfrm>
            <a:off x="509280" y="3775208"/>
            <a:ext cx="5220000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3023900" y="1309419"/>
            <a:ext cx="0" cy="49320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3420057" y="3186098"/>
            <a:ext cx="422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20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sz="2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583435" y="3105098"/>
            <a:ext cx="547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20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en-US" sz="2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694130" y="3710153"/>
            <a:ext cx="422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CN" altLang="en-US" sz="2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240274" y="3712161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CN" altLang="en-US" sz="2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78552" y="5927135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sz="2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121695" y="4041932"/>
            <a:ext cx="4074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0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CN" altLang="en-US" sz="2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3628695" y="3968318"/>
            <a:ext cx="0" cy="75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4825903" y="4110263"/>
            <a:ext cx="0" cy="5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3628695" y="4398263"/>
            <a:ext cx="119720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4251154" y="4328216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直接箭头连接符 35"/>
          <p:cNvCxnSpPr/>
          <p:nvPr/>
        </p:nvCxnSpPr>
        <p:spPr>
          <a:xfrm>
            <a:off x="2980377" y="4090208"/>
            <a:ext cx="648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5628432" y="1479451"/>
            <a:ext cx="28691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000" b="1" i="1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zh-CN" sz="2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zh-CN" sz="2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C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zh-CN" sz="2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zh-CN" sz="2000" b="1" i="1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endParaRPr lang="en-US" altLang="zh-CN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(1+1.5+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+2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CN" sz="2000" b="1" i="1" dirty="0" err="1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000" b="1" i="1" dirty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en-US" altLang="zh-CN" sz="2000" b="1" i="1" dirty="0" err="1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endParaRPr lang="zh-CN" altLang="en-US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628432" y="2527405"/>
            <a:ext cx="2869199" cy="85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DA=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Symbol" panose="05050102010706020507" pitchFamily="18" charset="2"/>
              </a:rPr>
              <a:t>0</a:t>
            </a:r>
            <a:r>
              <a:rPr lang="en-US" altLang="zh-CN" sz="2000" b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+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n·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endParaRPr lang="en-US" altLang="zh-CN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(1+1.5+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+4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CN" sz="2000" b="1" i="1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000" b="1" i="1" dirty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en-US" altLang="zh-CN" sz="2000" b="1" i="1" dirty="0" err="1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endParaRPr lang="zh-CN" altLang="en-US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6007300" y="3620180"/>
            <a:ext cx="2731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取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=3mm ~ 6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zh-CN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</a:t>
            </a:r>
            <a:r>
              <a:rPr lang="en-US" altLang="zh-CN" sz="2000" b="1" i="1" dirty="0" smtClean="0">
                <a:solidFill>
                  <a:srgbClr val="0066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2000" b="1" baseline="-250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~2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</a:p>
          <a:p>
            <a:pPr>
              <a:lnSpc>
                <a:spcPct val="120000"/>
              </a:lnSpc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= 16.5</a:t>
            </a:r>
            <a:r>
              <a:rPr lang="en-US" altLang="zh-CN" sz="2000" b="1" i="1" dirty="0" smtClean="0">
                <a:solidFill>
                  <a:srgbClr val="C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2000" b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</a:t>
            </a:r>
            <a:r>
              <a:rPr lang="en-US" altLang="zh-CN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(19.5</a:t>
            </a:r>
            <a:r>
              <a:rPr lang="en-US" altLang="zh-CN" sz="2000" b="1" i="1" dirty="0" smtClean="0">
                <a:solidFill>
                  <a:srgbClr val="0066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2000" b="1" baseline="-250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zh-CN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2000" dirty="0">
              <a:solidFill>
                <a:srgbClr val="006600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5583693" y="4993005"/>
            <a:ext cx="3294087" cy="1174586"/>
          </a:xfrm>
        </p:spPr>
        <p:txBody>
          <a:bodyPr>
            <a:noAutofit/>
          </a:bodyPr>
          <a:lstStyle/>
          <a:p>
            <a:pPr eaLnBrk="1" hangingPunct="1">
              <a:spcBef>
                <a:spcPts val="1200"/>
              </a:spcBef>
              <a:buFont typeface="Arial" panose="020B0604020202020204" pitchFamily="34" charset="0"/>
              <a:buBlip>
                <a:blip r:embed="rId3"/>
              </a:buBlip>
            </a:pPr>
            <a:r>
              <a:rPr lang="zh-CN" altLang="en-US" sz="1800" b="1" dirty="0" smtClean="0">
                <a:latin typeface="Times New Roman" panose="02020603050405020304" pitchFamily="18" charset="0"/>
              </a:rPr>
              <a:t>增加注入点的</a:t>
            </a:r>
            <a:r>
              <a:rPr lang="en-US" altLang="zh-CN" sz="1800" b="1" dirty="0" smtClean="0">
                <a:latin typeface="Symbol" panose="05050102010706020507" pitchFamily="18" charset="2"/>
              </a:rPr>
              <a:t>b</a:t>
            </a:r>
            <a:r>
              <a:rPr lang="zh-CN" altLang="en-US" sz="1800" b="1" dirty="0" smtClean="0">
                <a:latin typeface="Times New Roman" panose="02020603050405020304" pitchFamily="18" charset="0"/>
              </a:rPr>
              <a:t>函数值；</a:t>
            </a:r>
            <a:endParaRPr lang="en-US" altLang="zh-CN" sz="1800" b="1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Blip>
                <a:blip r:embed="rId3"/>
              </a:buBlip>
            </a:pPr>
            <a:r>
              <a:rPr lang="zh-CN" altLang="en-US" sz="1800" b="1" dirty="0" smtClean="0">
                <a:latin typeface="Times New Roman" panose="02020603050405020304" pitchFamily="18" charset="0"/>
              </a:rPr>
              <a:t>减小增强器的发射度；</a:t>
            </a:r>
            <a:endParaRPr lang="en-US" altLang="zh-CN" sz="1800" b="1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Blip>
                <a:blip r:embed="rId3"/>
              </a:buBlip>
            </a:pPr>
            <a:r>
              <a:rPr lang="zh-CN" altLang="en-US" sz="1800" b="1" dirty="0" smtClean="0">
                <a:latin typeface="Times New Roman" panose="02020603050405020304" pitchFamily="18" charset="0"/>
              </a:rPr>
              <a:t>垂直方向注入？</a:t>
            </a:r>
            <a:endParaRPr lang="en-US" altLang="zh-CN" sz="1800" b="1" dirty="0" smtClean="0">
              <a:latin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550235" y="2490952"/>
            <a:ext cx="1175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 err="1" smtClean="0">
                <a:solidFill>
                  <a:srgbClr val="0066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t</a:t>
            </a:r>
            <a:r>
              <a:rPr lang="en-US" altLang="zh-CN" b="1" i="1" baseline="-25000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=16 </a:t>
            </a:r>
            <a:r>
              <a:rPr lang="en-US" altLang="zh-CN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endParaRPr lang="en-US" altLang="zh-CN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b="1" i="1" baseline="-25000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</a:t>
            </a:r>
            <a:r>
              <a:rPr lang="en-US" altLang="zh-CN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altLang="zh-CN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0s</a:t>
            </a:r>
            <a:endParaRPr lang="zh-CN" altLang="en-US" b="1" baseline="-250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" name="对象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947956"/>
              </p:ext>
            </p:extLst>
          </p:nvPr>
        </p:nvGraphicFramePr>
        <p:xfrm>
          <a:off x="1046222" y="1235730"/>
          <a:ext cx="1828402" cy="340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公式" r:id="rId4" imgW="1384300" imgH="254000" progId="Equation.3">
                  <p:embed/>
                </p:oleObj>
              </mc:Choice>
              <mc:Fallback>
                <p:oleObj name="公式" r:id="rId4" imgW="13843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222" y="1235730"/>
                        <a:ext cx="1828402" cy="3404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对象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747131"/>
              </p:ext>
            </p:extLst>
          </p:nvPr>
        </p:nvGraphicFramePr>
        <p:xfrm>
          <a:off x="5153228" y="3205932"/>
          <a:ext cx="548484" cy="560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公式" r:id="rId6" imgW="444307" imgH="457002" progId="Equation.3">
                  <p:embed/>
                </p:oleObj>
              </mc:Choice>
              <mc:Fallback>
                <p:oleObj name="公式" r:id="rId6" imgW="444307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3228" y="3205932"/>
                        <a:ext cx="548484" cy="5601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24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477" y="418322"/>
            <a:ext cx="7743460" cy="666493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主环：</a:t>
            </a:r>
            <a:r>
              <a:rPr lang="zh-CN" alt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脉冲六极磁铁注入</a:t>
            </a:r>
            <a:endParaRPr lang="zh-CN" altLang="en-US" sz="4000" dirty="0"/>
          </a:p>
        </p:txBody>
      </p:sp>
      <p:sp>
        <p:nvSpPr>
          <p:cNvPr id="19" name="椭圆 18"/>
          <p:cNvSpPr>
            <a:spLocks noChangeAspect="1"/>
          </p:cNvSpPr>
          <p:nvPr/>
        </p:nvSpPr>
        <p:spPr>
          <a:xfrm>
            <a:off x="775995" y="1615208"/>
            <a:ext cx="4320000" cy="432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027985" y="1791471"/>
            <a:ext cx="219919" cy="4109012"/>
          </a:xfrm>
          <a:prstGeom prst="rect">
            <a:avLst/>
          </a:prstGeom>
          <a:pattFill prst="wdUpDiag">
            <a:fgClr>
              <a:srgbClr val="0066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>
            <a:spLocks noChangeAspect="1"/>
          </p:cNvSpPr>
          <p:nvPr/>
        </p:nvSpPr>
        <p:spPr>
          <a:xfrm>
            <a:off x="4521186" y="3505208"/>
            <a:ext cx="540000" cy="54000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100000">
                <a:srgbClr val="0000FF"/>
              </a:gs>
              <a:gs pos="0">
                <a:srgbClr val="0000FF"/>
              </a:gs>
              <a:gs pos="0">
                <a:srgbClr val="0000FF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连接符 13"/>
          <p:cNvCxnSpPr/>
          <p:nvPr/>
        </p:nvCxnSpPr>
        <p:spPr>
          <a:xfrm>
            <a:off x="335660" y="3775208"/>
            <a:ext cx="5220000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2989183" y="1309419"/>
            <a:ext cx="0" cy="49320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4548718" y="3105098"/>
            <a:ext cx="547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20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en-US" sz="2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205557" y="3712161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CN" altLang="en-US" sz="2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81491" y="5918337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sz="2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3646105" y="3011282"/>
            <a:ext cx="0" cy="75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4791186" y="4110263"/>
            <a:ext cx="0" cy="5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2989183" y="3345069"/>
            <a:ext cx="648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3137365" y="2944959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5686409" y="1421525"/>
            <a:ext cx="28691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000" b="1" i="1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zh-CN" sz="2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+</a:t>
            </a:r>
            <a:r>
              <a:rPr lang="en-US" altLang="zh-CN" sz="2000" b="1" i="1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endParaRPr lang="en-US" altLang="zh-CN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(1+1.5+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CN" sz="2000" b="1" i="1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000" b="1" i="1" dirty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en-US" altLang="zh-CN" sz="2000" b="1" i="1" dirty="0" err="1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endParaRPr lang="zh-CN" altLang="en-US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721032" y="2585461"/>
            <a:ext cx="28691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DA=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Symbol" panose="05050102010706020507" pitchFamily="18" charset="2"/>
              </a:rPr>
              <a:t>0</a:t>
            </a:r>
            <a:r>
              <a:rPr lang="en-US" altLang="zh-CN" sz="2000" b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+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n·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endParaRPr lang="en-US" altLang="zh-CN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(1+1.5+3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CN" sz="2000" b="1" i="1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000" b="1" i="1" dirty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en-US" altLang="zh-CN" sz="2000" b="1" i="1" dirty="0" err="1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endParaRPr lang="zh-CN" altLang="en-US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6099900" y="3649208"/>
            <a:ext cx="2366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~2</a:t>
            </a:r>
            <a:r>
              <a:rPr lang="en-US" altLang="zh-CN" sz="20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</a:p>
          <a:p>
            <a:pPr>
              <a:lnSpc>
                <a:spcPct val="120000"/>
              </a:lnSpc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= 8.5</a:t>
            </a:r>
            <a:r>
              <a:rPr lang="en-US" altLang="zh-CN" sz="2000" b="1" i="1" dirty="0" smtClean="0">
                <a:solidFill>
                  <a:srgbClr val="C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2000" b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sz="2000" dirty="0">
              <a:solidFill>
                <a:srgbClr val="C00000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5205138" y="4595118"/>
            <a:ext cx="3794683" cy="155799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Blip>
                <a:blip r:embed="rId3"/>
              </a:buBlip>
            </a:pPr>
            <a:r>
              <a:rPr lang="zh-CN" altLang="en-US" sz="1800" b="1" dirty="0">
                <a:latin typeface="Times New Roman" panose="02020603050405020304" pitchFamily="18" charset="0"/>
              </a:rPr>
              <a:t>选择六极子位置（相位、</a:t>
            </a:r>
            <a:r>
              <a:rPr lang="en-US" altLang="zh-CN" sz="1800" b="1" dirty="0">
                <a:latin typeface="Symbol" panose="05050102010706020507" pitchFamily="18" charset="2"/>
              </a:rPr>
              <a:t>b</a:t>
            </a:r>
            <a:r>
              <a:rPr lang="zh-CN" altLang="en-US" sz="1800" b="1" dirty="0">
                <a:latin typeface="Times New Roman" panose="02020603050405020304" pitchFamily="18" charset="0"/>
              </a:rPr>
              <a:t>值）；</a:t>
            </a:r>
            <a:endParaRPr lang="en-US" altLang="zh-CN" sz="18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Blip>
                <a:blip r:embed="rId3"/>
              </a:buBlip>
            </a:pPr>
            <a:r>
              <a:rPr lang="zh-CN" altLang="en-US" sz="1800" b="1" dirty="0" smtClean="0">
                <a:latin typeface="Times New Roman" panose="02020603050405020304" pitchFamily="18" charset="0"/>
              </a:rPr>
              <a:t>减小增强器的发射度；</a:t>
            </a:r>
            <a:endParaRPr lang="en-US" altLang="zh-CN" sz="1800" b="1" dirty="0"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buBlip>
                <a:blip r:embed="rId3"/>
              </a:buBlip>
            </a:pPr>
            <a:r>
              <a:rPr lang="zh-CN" altLang="en-US" sz="1800" b="1" dirty="0" smtClean="0">
                <a:latin typeface="Times New Roman" panose="02020603050405020304" pitchFamily="18" charset="0"/>
              </a:rPr>
              <a:t>优化</a:t>
            </a:r>
            <a:r>
              <a:rPr lang="en-US" altLang="zh-CN" sz="1800" b="1" i="1" dirty="0">
                <a:latin typeface="Times New Roman" panose="02020603050405020304" pitchFamily="18" charset="0"/>
              </a:rPr>
              <a:t>x</a:t>
            </a:r>
            <a:r>
              <a:rPr lang="en-US" altLang="zh-CN" sz="1800" b="1" baseline="-25000" dirty="0">
                <a:latin typeface="Times New Roman" panose="02020603050405020304" pitchFamily="18" charset="0"/>
              </a:rPr>
              <a:t>0</a:t>
            </a:r>
            <a:r>
              <a:rPr lang="zh-CN" altLang="en-US" sz="1800" b="1" dirty="0" smtClean="0">
                <a:latin typeface="Times New Roman" panose="02020603050405020304" pitchFamily="18" charset="0"/>
              </a:rPr>
              <a:t>的值；</a:t>
            </a:r>
            <a:endParaRPr lang="en-US" altLang="zh-CN" sz="1800" b="1" dirty="0" smtClean="0"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buBlip>
                <a:blip r:embed="rId3"/>
              </a:buBlip>
            </a:pPr>
            <a:r>
              <a:rPr lang="zh-CN" altLang="en-US" sz="1800" b="1" dirty="0" smtClean="0">
                <a:latin typeface="Times New Roman" panose="02020603050405020304" pitchFamily="18" charset="0"/>
              </a:rPr>
              <a:t>六极子强度和非线性效应。</a:t>
            </a:r>
            <a:endParaRPr lang="en-US" altLang="zh-CN" sz="1800" b="1" dirty="0" smtClean="0">
              <a:latin typeface="Times New Roman" panose="02020603050405020304" pitchFamily="18" charset="0"/>
            </a:endParaRPr>
          </a:p>
        </p:txBody>
      </p:sp>
      <p:sp>
        <p:nvSpPr>
          <p:cNvPr id="29" name="椭圆 28"/>
          <p:cNvSpPr>
            <a:spLocks noChangeAspect="1"/>
          </p:cNvSpPr>
          <p:nvPr/>
        </p:nvSpPr>
        <p:spPr>
          <a:xfrm>
            <a:off x="2706186" y="5276821"/>
            <a:ext cx="540000" cy="54000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100000">
                <a:srgbClr val="0000FF"/>
              </a:gs>
              <a:gs pos="0">
                <a:srgbClr val="0000FF"/>
              </a:gs>
              <a:gs pos="0">
                <a:srgbClr val="0000FF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>
            <a:spLocks noChangeAspect="1"/>
          </p:cNvSpPr>
          <p:nvPr/>
        </p:nvSpPr>
        <p:spPr>
          <a:xfrm>
            <a:off x="2863183" y="3636000"/>
            <a:ext cx="252000" cy="25200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>
            <a:spLocks noChangeAspect="1"/>
          </p:cNvSpPr>
          <p:nvPr/>
        </p:nvSpPr>
        <p:spPr>
          <a:xfrm>
            <a:off x="3391876" y="5163840"/>
            <a:ext cx="540000" cy="54000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100000">
                <a:srgbClr val="0000FF"/>
              </a:gs>
              <a:gs pos="0">
                <a:srgbClr val="0000FF"/>
              </a:gs>
              <a:gs pos="0">
                <a:srgbClr val="0000FF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>
            <a:spLocks/>
          </p:cNvSpPr>
          <p:nvPr/>
        </p:nvSpPr>
        <p:spPr>
          <a:xfrm>
            <a:off x="1164611" y="1968840"/>
            <a:ext cx="3600000" cy="3600000"/>
          </a:xfrm>
          <a:prstGeom prst="ellipse">
            <a:avLst/>
          </a:prstGeom>
          <a:noFill/>
          <a:ln w="38100">
            <a:solidFill>
              <a:srgbClr val="FF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>
            <a:spLocks noChangeAspect="1"/>
          </p:cNvSpPr>
          <p:nvPr/>
        </p:nvSpPr>
        <p:spPr>
          <a:xfrm>
            <a:off x="3376105" y="3469871"/>
            <a:ext cx="540000" cy="54000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100000">
                <a:srgbClr val="0000FF"/>
              </a:gs>
              <a:gs pos="0">
                <a:srgbClr val="0000FF"/>
              </a:gs>
              <a:gs pos="0">
                <a:srgbClr val="0000FF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V="1">
            <a:off x="3655183" y="3770036"/>
            <a:ext cx="0" cy="1683234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2547943" y="4241531"/>
            <a:ext cx="1132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0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sz="20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767389" y="4876711"/>
            <a:ext cx="14494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0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  <a:endParaRPr lang="zh-CN" altLang="en-US" sz="2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191484" y="2771151"/>
            <a:ext cx="10902994" cy="569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254036" y="285168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000082"/>
              </p:ext>
            </p:extLst>
          </p:nvPr>
        </p:nvGraphicFramePr>
        <p:xfrm>
          <a:off x="5153228" y="3205932"/>
          <a:ext cx="548484" cy="560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公式" r:id="rId4" imgW="444307" imgH="457002" progId="Equation.3">
                  <p:embed/>
                </p:oleObj>
              </mc:Choice>
              <mc:Fallback>
                <p:oleObj name="公式" r:id="rId4" imgW="444307" imgH="45700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3228" y="3205932"/>
                        <a:ext cx="548484" cy="5601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228891" y="74104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683743"/>
              </p:ext>
            </p:extLst>
          </p:nvPr>
        </p:nvGraphicFramePr>
        <p:xfrm>
          <a:off x="3136291" y="1198241"/>
          <a:ext cx="1828402" cy="340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公式" r:id="rId6" imgW="1384300" imgH="254000" progId="Equation.3">
                  <p:embed/>
                </p:oleObj>
              </mc:Choice>
              <mc:Fallback>
                <p:oleObj name="公式" r:id="rId6" imgW="1384300" imgH="254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291" y="1198241"/>
                        <a:ext cx="1828402" cy="3404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34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00" y="1526125"/>
            <a:ext cx="7560000" cy="453718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7073" y="469298"/>
            <a:ext cx="7886700" cy="1000687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脉冲六极偏转量 </a:t>
            </a:r>
            <a:r>
              <a:rPr lang="en-US" altLang="zh-CN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vs.</a:t>
            </a:r>
            <a:r>
              <a:rPr lang="zh-CN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初始振荡幅度</a:t>
            </a:r>
            <a:endParaRPr lang="zh-CN" alt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65134" y="1902412"/>
            <a:ext cx="1608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000" b="1" baseline="-25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=10 </a:t>
            </a:r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000" b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endParaRPr lang="zh-CN" altLang="en-US" sz="2000" b="1" baseline="30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402729" y="3311947"/>
            <a:ext cx="1608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000" b="1" baseline="-25000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=5 </a:t>
            </a:r>
            <a:r>
              <a:rPr lang="en-US" altLang="zh-CN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000" b="1" baseline="300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endParaRPr lang="zh-CN" altLang="en-US" sz="2000" b="1" baseline="300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919240" y="2939968"/>
            <a:ext cx="1018572" cy="2358229"/>
          </a:xfrm>
          <a:prstGeom prst="rect">
            <a:avLst/>
          </a:prstGeom>
          <a:solidFill>
            <a:srgbClr val="FFCCFF">
              <a:alpha val="49804"/>
            </a:srgbClr>
          </a:solidFill>
          <a:ln w="25400"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917977" y="1902412"/>
            <a:ext cx="41878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latin typeface="Times New Roman" panose="02020603050405020304" pitchFamily="18" charset="0"/>
              </a:rPr>
              <a:t>对</a:t>
            </a:r>
            <a:r>
              <a:rPr lang="zh-CN" altLang="en-US" sz="1600" b="1" dirty="0">
                <a:latin typeface="Times New Roman" panose="02020603050405020304" pitchFamily="18" charset="0"/>
              </a:rPr>
              <a:t>撞区六极铁</a:t>
            </a:r>
            <a:r>
              <a:rPr lang="zh-CN" altLang="en-US" sz="1600" b="1" dirty="0" smtClean="0">
                <a:latin typeface="Times New Roman" panose="02020603050405020304" pitchFamily="18" charset="0"/>
              </a:rPr>
              <a:t>：</a:t>
            </a:r>
            <a:r>
              <a:rPr lang="en-US" altLang="zh-CN" sz="1600" b="1" i="1" dirty="0" err="1" smtClean="0">
                <a:latin typeface="Times New Roman" panose="02020603050405020304" pitchFamily="18" charset="0"/>
              </a:rPr>
              <a:t>k</a:t>
            </a:r>
            <a:r>
              <a:rPr lang="en-US" altLang="zh-CN" sz="1600" b="1" baseline="-25000" dirty="0" err="1" smtClean="0">
                <a:latin typeface="Times New Roman" panose="02020603050405020304" pitchFamily="18" charset="0"/>
              </a:rPr>
              <a:t>s</a:t>
            </a:r>
            <a:r>
              <a:rPr lang="en-US" altLang="zh-CN" sz="1600" b="1" dirty="0" smtClean="0">
                <a:latin typeface="Times New Roman" panose="02020603050405020304" pitchFamily="18" charset="0"/>
              </a:rPr>
              <a:t>=2</a:t>
            </a:r>
            <a:r>
              <a:rPr lang="en-US" altLang="zh-CN" sz="1600" b="1" dirty="0">
                <a:latin typeface="Times New Roman" panose="02020603050405020304" pitchFamily="18" charset="0"/>
              </a:rPr>
              <a:t>.</a:t>
            </a:r>
            <a:r>
              <a:rPr lang="en-US" altLang="zh-CN" sz="1600" b="1" dirty="0" smtClean="0">
                <a:latin typeface="Times New Roman" panose="02020603050405020304" pitchFamily="18" charset="0"/>
              </a:rPr>
              <a:t>6 </a:t>
            </a:r>
            <a:r>
              <a:rPr lang="en-US" altLang="zh-CN" sz="1600" b="1" dirty="0" smtClean="0">
                <a:latin typeface="Times New Roman" panose="02020603050405020304" pitchFamily="18" charset="0"/>
              </a:rPr>
              <a:t>m</a:t>
            </a:r>
            <a:r>
              <a:rPr lang="en-US" altLang="zh-CN" sz="1600" b="1" baseline="30000" dirty="0" smtClean="0">
                <a:latin typeface="Times New Roman" panose="02020603050405020304" pitchFamily="18" charset="0"/>
              </a:rPr>
              <a:t>-2</a:t>
            </a:r>
            <a:endParaRPr lang="en-US" altLang="zh-CN" sz="1600" b="1" baseline="30000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600" b="1" dirty="0" smtClean="0">
                <a:latin typeface="Times New Roman" panose="02020603050405020304" pitchFamily="18" charset="0"/>
              </a:rPr>
              <a:t>弧</a:t>
            </a:r>
            <a:r>
              <a:rPr lang="zh-CN" altLang="en-US" sz="1600" b="1" dirty="0">
                <a:latin typeface="Times New Roman" panose="02020603050405020304" pitchFamily="18" charset="0"/>
              </a:rPr>
              <a:t>区常规六极铁</a:t>
            </a:r>
            <a:r>
              <a:rPr lang="zh-CN" altLang="en-US" sz="1600" b="1" dirty="0" smtClean="0">
                <a:latin typeface="Times New Roman" panose="02020603050405020304" pitchFamily="18" charset="0"/>
              </a:rPr>
              <a:t>：</a:t>
            </a:r>
            <a:r>
              <a:rPr lang="en-US" altLang="zh-CN" sz="1600" b="1" i="1" dirty="0" err="1" smtClean="0">
                <a:latin typeface="Times New Roman" panose="02020603050405020304" pitchFamily="18" charset="0"/>
              </a:rPr>
              <a:t>k</a:t>
            </a:r>
            <a:r>
              <a:rPr lang="en-US" altLang="zh-CN" sz="1600" b="1" baseline="-25000" dirty="0" err="1" smtClean="0">
                <a:latin typeface="Times New Roman" panose="02020603050405020304" pitchFamily="18" charset="0"/>
              </a:rPr>
              <a:t>s</a:t>
            </a:r>
            <a:r>
              <a:rPr lang="en-US" altLang="zh-CN" sz="1600" b="1" dirty="0" smtClean="0">
                <a:latin typeface="Times New Roman" panose="02020603050405020304" pitchFamily="18" charset="0"/>
              </a:rPr>
              <a:t>=0.96m</a:t>
            </a:r>
            <a:r>
              <a:rPr lang="en-US" altLang="zh-CN" sz="1600" b="1" baseline="30000" dirty="0" smtClean="0">
                <a:latin typeface="Times New Roman" panose="02020603050405020304" pitchFamily="18" charset="0"/>
              </a:rPr>
              <a:t>-2</a:t>
            </a:r>
            <a:r>
              <a:rPr lang="en-US" altLang="zh-CN" sz="1600" b="1" dirty="0" smtClean="0">
                <a:latin typeface="Times New Roman" panose="02020603050405020304" pitchFamily="18" charset="0"/>
              </a:rPr>
              <a:t>, </a:t>
            </a:r>
            <a:r>
              <a:rPr lang="en-US" altLang="zh-CN" sz="1600" b="1" dirty="0" smtClean="0">
                <a:latin typeface="Times New Roman" panose="02020603050405020304" pitchFamily="18" charset="0"/>
              </a:rPr>
              <a:t>0.48m</a:t>
            </a:r>
            <a:r>
              <a:rPr lang="en-US" altLang="zh-CN" sz="1600" b="1" baseline="30000" dirty="0" smtClean="0">
                <a:latin typeface="Times New Roman" panose="02020603050405020304" pitchFamily="18" charset="0"/>
              </a:rPr>
              <a:t>-2</a:t>
            </a:r>
            <a:endParaRPr lang="en-US" altLang="zh-CN" sz="1600" b="1" baseline="30000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1600" b="1" baseline="30000" dirty="0">
              <a:latin typeface="Times New Roman" panose="02020603050405020304" pitchFamily="18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050" y="2807308"/>
            <a:ext cx="3352798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0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88277"/>
            <a:ext cx="7886700" cy="663775"/>
          </a:xfrm>
        </p:spPr>
        <p:txBody>
          <a:bodyPr>
            <a:noAutofit/>
          </a:bodyPr>
          <a:lstStyle/>
          <a:p>
            <a:pPr algn="ctr"/>
            <a:r>
              <a:rPr lang="zh-CN" altLang="en-US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隶书" panose="02010800040101010101" pitchFamily="2" charset="-122"/>
                <a:ea typeface="华文隶书" panose="02010800040101010101" pitchFamily="2" charset="-122"/>
              </a:rPr>
              <a:t>结  论</a:t>
            </a:r>
            <a:endParaRPr lang="zh-CN" altLang="en-US" sz="6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72000" y="4766641"/>
            <a:ext cx="7200000" cy="1793406"/>
          </a:xfrm>
          <a:prstGeom prst="rect">
            <a:avLst/>
          </a:prstGeom>
          <a:ln w="38100">
            <a:solidFill>
              <a:srgbClr val="FFCC99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圆角矩形 2"/>
          <p:cNvSpPr/>
          <p:nvPr/>
        </p:nvSpPr>
        <p:spPr>
          <a:xfrm>
            <a:off x="3372464" y="4786530"/>
            <a:ext cx="2310706" cy="173047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72000" y="3933263"/>
            <a:ext cx="7303625" cy="810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>
              <a:spcBef>
                <a:spcPts val="1200"/>
              </a:spcBef>
              <a:buBlip>
                <a:blip r:embed="rId3"/>
              </a:buBlip>
              <a:defRPr/>
            </a:pPr>
            <a:r>
              <a:rPr lang="zh-CN" altLang="en-US" sz="36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 主</a:t>
            </a:r>
            <a:r>
              <a:rPr lang="zh-CN" altLang="en-US" sz="3600" b="1" dirty="0">
                <a:solidFill>
                  <a:srgbClr val="3333FF"/>
                </a:solidFill>
                <a:cs typeface="Times New Roman" panose="02020603050405020304" pitchFamily="18" charset="0"/>
              </a:rPr>
              <a:t>环 ：</a:t>
            </a:r>
            <a:r>
              <a:rPr lang="zh-CN" altLang="en-US" sz="36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脉冲</a:t>
            </a:r>
            <a:r>
              <a:rPr lang="zh-CN" altLang="en-US" sz="3600" b="1" dirty="0">
                <a:solidFill>
                  <a:srgbClr val="3333FF"/>
                </a:solidFill>
                <a:cs typeface="Times New Roman" panose="02020603050405020304" pitchFamily="18" charset="0"/>
              </a:rPr>
              <a:t>六极磁铁注入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56513" y="1071941"/>
            <a:ext cx="6942607" cy="873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>
              <a:spcBef>
                <a:spcPts val="1200"/>
              </a:spcBef>
              <a:buBlip>
                <a:blip r:embed="rId3"/>
              </a:buBlip>
              <a:defRPr/>
            </a:pPr>
            <a:r>
              <a:rPr lang="zh-CN" altLang="en-US" sz="44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zh-CN" altLang="en-US" sz="36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增强器：在</a:t>
            </a:r>
            <a:r>
              <a:rPr lang="zh-CN" altLang="en-US" sz="3600" b="1" dirty="0">
                <a:solidFill>
                  <a:srgbClr val="3333FF"/>
                </a:solidFill>
                <a:cs typeface="Times New Roman" panose="02020603050405020304" pitchFamily="18" charset="0"/>
              </a:rPr>
              <a:t>轴</a:t>
            </a:r>
            <a:r>
              <a:rPr lang="zh-CN" altLang="en-US" sz="36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注入与引出</a:t>
            </a:r>
            <a:endParaRPr lang="zh-CN" altLang="en-US" sz="3600" b="1" dirty="0">
              <a:solidFill>
                <a:srgbClr val="3333FF"/>
              </a:solidFill>
              <a:cs typeface="Times New Roman" panose="02020603050405020304" pitchFamily="18" charset="0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72000" y="1930160"/>
            <a:ext cx="7200000" cy="1793406"/>
          </a:xfrm>
          <a:prstGeom prst="rect">
            <a:avLst/>
          </a:prstGeom>
          <a:ln w="38100">
            <a:solidFill>
              <a:srgbClr val="FFCC99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圆角矩形 10"/>
          <p:cNvSpPr/>
          <p:nvPr/>
        </p:nvSpPr>
        <p:spPr>
          <a:xfrm>
            <a:off x="5760000" y="1953908"/>
            <a:ext cx="2310706" cy="173047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75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build="p"/>
      <p:bldP spid="9" grpId="0" build="p"/>
      <p:bldP spid="11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16339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1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抛砖引玉</a:t>
            </a:r>
            <a:endParaRPr lang="en-US" altLang="zh-CN" sz="11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1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提供讨论</a:t>
            </a:r>
            <a:endParaRPr lang="zh-CN" altLang="en-US" sz="11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1461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663" y="365126"/>
            <a:ext cx="8368496" cy="1035411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1</a:t>
            </a:r>
            <a:r>
              <a:rPr lang="zh-CN" alt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、</a:t>
            </a:r>
            <a:r>
              <a:rPr lang="zh-CN" alt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束流</a:t>
            </a:r>
            <a:r>
              <a:rPr lang="zh-CN" alt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注入的要求和</a:t>
            </a:r>
            <a:r>
              <a:rPr lang="zh-CN" alt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方案</a:t>
            </a:r>
            <a:endParaRPr lang="zh-CN" alt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21803" y="1562582"/>
            <a:ext cx="7708739" cy="445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14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3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将来自注入器（直线加速器或增强器）注入</a:t>
            </a:r>
            <a:r>
              <a:rPr lang="zh-CN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到储存环</a:t>
            </a:r>
            <a:r>
              <a:rPr lang="zh-CN" altLang="en-US" sz="3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的真空盒（横向）相</a:t>
            </a:r>
            <a:r>
              <a:rPr lang="zh-CN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稳定区</a:t>
            </a:r>
            <a:r>
              <a:rPr lang="zh-CN" altLang="en-US" sz="3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（纵向）内。</a:t>
            </a:r>
            <a:endParaRPr lang="en-US" altLang="zh-CN" sz="32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1800"/>
              </a:spcBef>
              <a:buBlip>
                <a:blip r:embed="rId2"/>
              </a:buBlip>
              <a:defRPr/>
            </a:pPr>
            <a:r>
              <a:rPr lang="zh-CN" altLang="en-US" sz="3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实现束流累积 ：足够大的动力学</a:t>
            </a:r>
            <a:r>
              <a:rPr lang="zh-CN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孔径</a:t>
            </a:r>
            <a:r>
              <a:rPr lang="zh-CN" altLang="en-US" sz="3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束团</a:t>
            </a:r>
            <a:r>
              <a:rPr lang="zh-CN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，</a:t>
            </a:r>
            <a:r>
              <a:rPr lang="zh-CN" altLang="en-US" sz="3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足够</a:t>
            </a:r>
            <a:r>
              <a:rPr lang="zh-CN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小</a:t>
            </a:r>
            <a:r>
              <a:rPr lang="zh-CN" altLang="en-US" sz="3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的粒子损失</a:t>
            </a:r>
            <a:r>
              <a:rPr lang="zh-CN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。</a:t>
            </a:r>
            <a:endParaRPr lang="en-US" altLang="zh-CN" sz="32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1800"/>
              </a:spcBef>
              <a:buBlip>
                <a:blip r:embed="rId2"/>
              </a:buBlip>
              <a:defRPr/>
            </a:pPr>
            <a:r>
              <a:rPr lang="zh-CN" altLang="en-US" sz="3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对于高亮度对撞机和同步辐射光源：恒流运行（</a:t>
            </a:r>
            <a:r>
              <a:rPr lang="en-US" altLang="zh-CN" sz="3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Top-up  injection</a:t>
            </a:r>
            <a:r>
              <a:rPr lang="zh-CN" altLang="en-US" sz="3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）。</a:t>
            </a:r>
            <a:endParaRPr lang="zh-CN" altLang="en-US" sz="3200" b="1" dirty="0">
              <a:solidFill>
                <a:srgbClr val="3333FF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8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88277"/>
            <a:ext cx="7886700" cy="1023836"/>
          </a:xfrm>
        </p:spPr>
        <p:txBody>
          <a:bodyPr>
            <a:normAutofit/>
          </a:bodyPr>
          <a:lstStyle/>
          <a:p>
            <a:pPr algn="ctr"/>
            <a:r>
              <a:rPr lang="zh-CN" altLang="en-US" sz="5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三种注入方案</a:t>
            </a:r>
            <a:endParaRPr lang="zh-CN" altLang="en-US" sz="5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666754" y="1470370"/>
            <a:ext cx="6528122" cy="2568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3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36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  局部</a:t>
            </a:r>
            <a:r>
              <a:rPr lang="zh-CN" altLang="en-US" sz="3600" b="1" dirty="0">
                <a:solidFill>
                  <a:srgbClr val="3333FF"/>
                </a:solidFill>
                <a:cs typeface="Times New Roman" panose="02020603050405020304" pitchFamily="18" charset="0"/>
              </a:rPr>
              <a:t>脉冲凸轨注入</a:t>
            </a:r>
            <a:r>
              <a:rPr lang="zh-CN" altLang="en-US" sz="36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方案</a:t>
            </a:r>
            <a:endParaRPr lang="en-US" altLang="zh-CN" sz="36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36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  脉冲</a:t>
            </a:r>
            <a:r>
              <a:rPr lang="zh-CN" altLang="en-US" sz="3600" b="1" dirty="0">
                <a:solidFill>
                  <a:srgbClr val="3333FF"/>
                </a:solidFill>
                <a:cs typeface="Times New Roman" panose="02020603050405020304" pitchFamily="18" charset="0"/>
              </a:rPr>
              <a:t>六极磁铁注入</a:t>
            </a:r>
            <a:r>
              <a:rPr lang="zh-CN" altLang="en-US" sz="36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方案</a:t>
            </a:r>
            <a:endParaRPr lang="en-US" altLang="zh-CN" sz="36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36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  在轴（置换）注入</a:t>
            </a:r>
            <a:r>
              <a:rPr lang="zh-CN" altLang="en-US" sz="3600" b="1" dirty="0">
                <a:solidFill>
                  <a:srgbClr val="3333FF"/>
                </a:solidFill>
                <a:cs typeface="Times New Roman" panose="02020603050405020304" pitchFamily="18" charset="0"/>
              </a:rPr>
              <a:t>方案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49124" y="4166873"/>
            <a:ext cx="7200000" cy="1793406"/>
          </a:xfrm>
          <a:prstGeom prst="rect">
            <a:avLst/>
          </a:prstGeom>
          <a:ln w="38100">
            <a:solidFill>
              <a:srgbClr val="FFCC99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3125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88277"/>
            <a:ext cx="7886700" cy="663775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5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 局部脉冲凸轨注入</a:t>
            </a:r>
            <a:r>
              <a:rPr lang="zh-CN" altLang="en-US" sz="5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方案</a:t>
            </a:r>
            <a:endParaRPr lang="zh-CN" altLang="en-US" sz="5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35742" y="1220444"/>
            <a:ext cx="7472516" cy="3395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2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利用冲击磁铁在储存环的直线</a:t>
            </a: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节上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使储存束的闭轨局部</a:t>
            </a: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凸起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，注入</a:t>
            </a: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束流经切割磁铁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偏转，经冲击磁铁被“踢”进储存环孔径，</a:t>
            </a: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随后凸轨迅速回缩，使得注入束流再次经过切割磁铁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时躲开切割板。</a:t>
            </a:r>
            <a:endParaRPr lang="en-US" altLang="zh-CN" sz="22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由于存在各种误差，使实际凸轨并不局部，储存束在</a:t>
            </a: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全环范围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内作相干</a:t>
            </a: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二极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振荡，不利于恒</a:t>
            </a: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流注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入。</a:t>
            </a:r>
            <a:endParaRPr lang="en-US" altLang="zh-CN" sz="22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注入束围绕环</a:t>
            </a: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的闭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轨作</a:t>
            </a:r>
            <a:r>
              <a:rPr lang="en-US" altLang="zh-CN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β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振荡，</a:t>
            </a:r>
            <a:r>
              <a:rPr lang="zh-CN" altLang="en-US" sz="2200" b="1" dirty="0" smtClean="0">
                <a:solidFill>
                  <a:srgbClr val="3333FF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需要较大的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动力学孔径。</a:t>
            </a:r>
            <a:endParaRPr lang="en-US" altLang="zh-CN" sz="22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72000" y="4648657"/>
            <a:ext cx="7200000" cy="1793406"/>
          </a:xfrm>
          <a:prstGeom prst="rect">
            <a:avLst/>
          </a:prstGeom>
          <a:ln w="38100">
            <a:solidFill>
              <a:srgbClr val="FFCC99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圆角矩形 2"/>
          <p:cNvSpPr/>
          <p:nvPr/>
        </p:nvSpPr>
        <p:spPr>
          <a:xfrm>
            <a:off x="1012723" y="4678415"/>
            <a:ext cx="2359742" cy="173047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132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462017"/>
            <a:ext cx="7886700" cy="663775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5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脉冲六极磁铁注入方案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16076" y="1312606"/>
            <a:ext cx="7540845" cy="3288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2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一种非凸轨注入</a:t>
            </a: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方式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，利用</a:t>
            </a: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六极磁铁的磁场在中心为零而偏离中心迅速增大的特性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，只</a:t>
            </a: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对注入束流进行偏转而不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扰动储存束流。</a:t>
            </a:r>
            <a:endParaRPr lang="en-US" altLang="zh-CN" sz="22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注入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束流进入环形加速器孔径后做</a:t>
            </a:r>
            <a:r>
              <a:rPr lang="en-US" altLang="zh-CN" sz="2200" b="1" dirty="0" smtClean="0">
                <a:solidFill>
                  <a:srgbClr val="3333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en-US" altLang="zh-CN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-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振荡，但振幅较小。</a:t>
            </a:r>
            <a:endParaRPr lang="en-US" altLang="zh-CN" sz="22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为保证</a:t>
            </a:r>
            <a:r>
              <a:rPr lang="zh-CN" altLang="en-US" sz="2200" b="1" dirty="0">
                <a:solidFill>
                  <a:srgbClr val="3333FF"/>
                </a:solidFill>
                <a:cs typeface="Times New Roman" panose="02020603050405020304" pitchFamily="18" charset="0"/>
              </a:rPr>
              <a:t>注入束循环一周重新回到注入点时不再受到六极磁场的偏转，要求六极磁铁脉冲</a:t>
            </a:r>
            <a:r>
              <a:rPr lang="zh-CN" altLang="en-US" sz="22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激励，脉冲下降时间应小于回旋周期。</a:t>
            </a:r>
            <a:endParaRPr lang="zh-CN" altLang="en-US" sz="2200" b="1" dirty="0">
              <a:solidFill>
                <a:srgbClr val="3333FF"/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72000" y="4766641"/>
            <a:ext cx="7200000" cy="1793406"/>
          </a:xfrm>
          <a:prstGeom prst="rect">
            <a:avLst/>
          </a:prstGeom>
          <a:ln w="38100">
            <a:solidFill>
              <a:srgbClr val="FFCC99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圆角矩形 2"/>
          <p:cNvSpPr/>
          <p:nvPr/>
        </p:nvSpPr>
        <p:spPr>
          <a:xfrm>
            <a:off x="3372464" y="4786530"/>
            <a:ext cx="2310706" cy="173047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473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88277"/>
            <a:ext cx="7886700" cy="663775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5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在轴（置换）注入方案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16077" y="1250066"/>
            <a:ext cx="7472516" cy="329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2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注入</a:t>
            </a:r>
            <a:r>
              <a:rPr lang="zh-CN" altLang="en-US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束</a:t>
            </a:r>
            <a:r>
              <a:rPr lang="zh-CN" altLang="en-US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经过</a:t>
            </a:r>
            <a:r>
              <a:rPr lang="en-US" altLang="zh-CN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kicker</a:t>
            </a:r>
            <a:r>
              <a:rPr lang="zh-CN" altLang="en-US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偏转</a:t>
            </a:r>
            <a:r>
              <a:rPr lang="zh-CN" altLang="en-US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后直接进入储存</a:t>
            </a:r>
            <a:r>
              <a:rPr lang="zh-CN" altLang="en-US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环中心</a:t>
            </a:r>
            <a:r>
              <a:rPr lang="zh-CN" altLang="en-US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轨道，从而减小对动力学孔径的要求，有利于恒定</a:t>
            </a:r>
            <a:r>
              <a:rPr lang="zh-CN" altLang="en-US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流强，被替换出来的循环</a:t>
            </a:r>
            <a:r>
              <a:rPr lang="zh-CN" altLang="en-US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束被</a:t>
            </a:r>
            <a:r>
              <a:rPr lang="zh-CN" altLang="en-US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引出储存</a:t>
            </a:r>
            <a:r>
              <a:rPr lang="zh-CN" altLang="en-US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环。</a:t>
            </a:r>
            <a:endParaRPr lang="en-US" altLang="zh-CN" sz="20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要求</a:t>
            </a:r>
            <a:r>
              <a:rPr lang="en-US" altLang="zh-CN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kicker</a:t>
            </a:r>
            <a:r>
              <a:rPr lang="zh-CN" altLang="en-US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脉冲具有快速的上升</a:t>
            </a:r>
            <a:r>
              <a:rPr lang="en-US" altLang="zh-CN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/</a:t>
            </a:r>
            <a:r>
              <a:rPr lang="zh-CN" altLang="en-US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下降时间和一定的平顶宽度，整个脉冲宽度必须小于</a:t>
            </a:r>
            <a:r>
              <a:rPr lang="en-US" altLang="zh-CN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2</a:t>
            </a:r>
            <a:r>
              <a:rPr lang="zh-CN" altLang="en-US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倍束团</a:t>
            </a:r>
            <a:r>
              <a:rPr lang="zh-CN" altLang="en-US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时间间隔，</a:t>
            </a:r>
            <a:r>
              <a:rPr lang="zh-CN" altLang="en-US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以避免对相邻</a:t>
            </a:r>
            <a:r>
              <a:rPr lang="zh-CN" altLang="en-US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的储存束</a:t>
            </a:r>
            <a:r>
              <a:rPr lang="zh-CN" altLang="en-US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造成扰动</a:t>
            </a:r>
            <a:r>
              <a:rPr lang="zh-CN" altLang="en-US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。</a:t>
            </a:r>
            <a:endParaRPr lang="en-US" altLang="zh-CN" sz="2000" b="1" dirty="0" smtClean="0">
              <a:solidFill>
                <a:srgbClr val="3333FF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buBlip>
                <a:blip r:embed="rId2"/>
              </a:buBlip>
              <a:defRPr/>
            </a:pPr>
            <a:r>
              <a:rPr lang="zh-CN" altLang="en-US" sz="2000" b="1" dirty="0">
                <a:solidFill>
                  <a:srgbClr val="3333FF"/>
                </a:solidFill>
                <a:cs typeface="Times New Roman" panose="02020603050405020304" pitchFamily="18" charset="0"/>
              </a:rPr>
              <a:t>属于单圈单次注入，常用于增强器的注入和引出</a:t>
            </a:r>
            <a:r>
              <a:rPr lang="zh-CN" altLang="en-US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。正考虑用于高亮度同步辐射光源的</a:t>
            </a:r>
            <a:r>
              <a:rPr lang="en-US" altLang="zh-CN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Top-up</a:t>
            </a:r>
            <a:r>
              <a:rPr lang="zh-CN" altLang="en-US" sz="2000" b="1" dirty="0" smtClean="0">
                <a:solidFill>
                  <a:srgbClr val="3333FF"/>
                </a:solidFill>
                <a:cs typeface="Times New Roman" panose="02020603050405020304" pitchFamily="18" charset="0"/>
              </a:rPr>
              <a:t>注入，但不适用于对撞机。</a:t>
            </a:r>
            <a:endParaRPr lang="zh-CN" altLang="en-US" sz="2000" b="1" dirty="0">
              <a:solidFill>
                <a:srgbClr val="3333FF"/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72000" y="4766641"/>
            <a:ext cx="7200000" cy="1793406"/>
          </a:xfrm>
          <a:prstGeom prst="rect">
            <a:avLst/>
          </a:prstGeom>
          <a:ln w="38100">
            <a:solidFill>
              <a:srgbClr val="FFCC99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圆角矩形 2"/>
          <p:cNvSpPr/>
          <p:nvPr/>
        </p:nvSpPr>
        <p:spPr>
          <a:xfrm>
            <a:off x="5804635" y="4796399"/>
            <a:ext cx="2359742" cy="173047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25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2</a:t>
            </a:r>
            <a:r>
              <a:rPr lang="zh-CN" alt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、</a:t>
            </a:r>
            <a:r>
              <a:rPr lang="en-US" altLang="zh-CN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BEPCII</a:t>
            </a:r>
            <a:r>
              <a:rPr lang="zh-CN" altLang="en-US" sz="5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束流注入方案</a:t>
            </a:r>
            <a:endParaRPr lang="zh-CN" altLang="en-US" sz="5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666576"/>
              </p:ext>
            </p:extLst>
          </p:nvPr>
        </p:nvGraphicFramePr>
        <p:xfrm>
          <a:off x="-288118" y="1690689"/>
          <a:ext cx="9720235" cy="45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文档" r:id="rId3" imgW="5270322" imgH="2440457" progId="Word.Document.12">
                  <p:embed/>
                </p:oleObj>
              </mc:Choice>
              <mc:Fallback>
                <p:oleObj name="文档" r:id="rId3" imgW="5270322" imgH="244045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88118" y="1690689"/>
                        <a:ext cx="9720235" cy="45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386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480873"/>
            <a:ext cx="7886700" cy="1046986"/>
          </a:xfrm>
        </p:spPr>
        <p:txBody>
          <a:bodyPr>
            <a:normAutofit/>
          </a:bodyPr>
          <a:lstStyle/>
          <a:p>
            <a:pPr algn="ctr"/>
            <a:r>
              <a:rPr lang="zh-CN" altLang="en-US" sz="5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隶书" panose="02010800040101010101" pitchFamily="2" charset="-122"/>
              </a:rPr>
              <a:t>布局和方案</a:t>
            </a:r>
            <a:endParaRPr lang="zh-CN" altLang="en-US" sz="5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408" t="-3655" r="-2568" b="-3888"/>
          <a:stretch/>
        </p:blipFill>
        <p:spPr bwMode="auto">
          <a:xfrm>
            <a:off x="798653" y="1527858"/>
            <a:ext cx="7558269" cy="479191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3" name="椭圆 2"/>
          <p:cNvSpPr/>
          <p:nvPr/>
        </p:nvSpPr>
        <p:spPr>
          <a:xfrm>
            <a:off x="4942387" y="4618299"/>
            <a:ext cx="324000" cy="10800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CCFF"/>
              </a:gs>
              <a:gs pos="100000">
                <a:srgbClr val="FFCCFF"/>
              </a:gs>
              <a:gs pos="100000">
                <a:srgbClr val="FFCCFF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>
            <a:spLocks/>
          </p:cNvSpPr>
          <p:nvPr/>
        </p:nvSpPr>
        <p:spPr>
          <a:xfrm>
            <a:off x="4930812" y="5238000"/>
            <a:ext cx="432000" cy="144000"/>
          </a:xfrm>
          <a:prstGeom prst="ellipse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FFCCFF"/>
              </a:gs>
              <a:gs pos="100000">
                <a:srgbClr val="33CCFF"/>
              </a:gs>
              <a:gs pos="100000">
                <a:srgbClr val="33CCFF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>
            <a:off x="3993266" y="4664597"/>
            <a:ext cx="0" cy="676800"/>
          </a:xfrm>
          <a:prstGeom prst="straightConnector1">
            <a:avLst/>
          </a:prstGeom>
          <a:ln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226009" y="4834708"/>
            <a:ext cx="8297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10.5</a:t>
            </a:r>
            <a:r>
              <a:rPr lang="en-US" altLang="zh-CN" sz="1600" b="1" i="1" dirty="0" smtClean="0">
                <a:solidFill>
                  <a:srgbClr val="C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1600" b="1" i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CN" altLang="en-US" sz="1600" b="1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>
            <a:off x="4145666" y="4678097"/>
            <a:ext cx="0" cy="702000"/>
          </a:xfrm>
          <a:prstGeom prst="straightConnector1">
            <a:avLst/>
          </a:prstGeom>
          <a:ln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018341" y="5382000"/>
            <a:ext cx="1537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3834987" y="5322153"/>
            <a:ext cx="7067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zh-CN" sz="1600" b="1" i="1" dirty="0" smtClean="0">
                <a:solidFill>
                  <a:srgbClr val="C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1600" b="1" i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CN" altLang="en-US" sz="1600" b="1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555845" y="5336419"/>
            <a:ext cx="25795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储存</a:t>
            </a:r>
            <a:r>
              <a:rPr lang="zh-CN" altLang="zh-CN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环水平</a:t>
            </a:r>
            <a:r>
              <a:rPr lang="zh-CN" altLang="zh-CN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接受度</a:t>
            </a:r>
            <a:r>
              <a:rPr lang="en-US" altLang="zh-CN" sz="1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(12.5</a:t>
            </a:r>
            <a:r>
              <a:rPr lang="en-US" altLang="zh-CN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altLang="zh-CN" sz="1600" b="1" i="1" baseline="-25000" dirty="0">
                <a:solidFill>
                  <a:srgbClr val="C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1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)</a:t>
            </a:r>
            <a:endParaRPr lang="zh-CN" altLang="en-US" sz="1600" b="1" dirty="0">
              <a:solidFill>
                <a:srgbClr val="C0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929316" y="4453322"/>
            <a:ext cx="1175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i="1" dirty="0" err="1" smtClean="0">
                <a:solidFill>
                  <a:srgbClr val="0066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t</a:t>
            </a:r>
            <a:r>
              <a:rPr lang="en-US" altLang="zh-CN" sz="1600" b="1" i="1" baseline="-25000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16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=25 </a:t>
            </a:r>
            <a:r>
              <a:rPr lang="en-US" altLang="zh-CN" sz="16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endParaRPr lang="en-US" altLang="zh-CN" sz="1600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6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600" b="1" i="1" baseline="-25000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</a:t>
            </a:r>
            <a:r>
              <a:rPr lang="en-US" altLang="zh-CN" sz="16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CN" sz="1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16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0ms</a:t>
            </a:r>
            <a:endParaRPr lang="zh-CN" altLang="en-US" sz="1600" b="1" baseline="-250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942387" y="4840510"/>
            <a:ext cx="360000" cy="108000"/>
          </a:xfrm>
          <a:prstGeom prst="ellipse">
            <a:avLst/>
          </a:prstGeom>
          <a:gradFill flip="none" rotWithShape="1">
            <a:gsLst>
              <a:gs pos="0">
                <a:srgbClr val="FF9966"/>
              </a:gs>
              <a:gs pos="100000">
                <a:srgbClr val="FFCCFF"/>
              </a:gs>
              <a:gs pos="100000">
                <a:srgbClr val="FFCCFF"/>
              </a:gs>
              <a:gs pos="100000">
                <a:srgbClr val="FFCCFF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5571608" y="4948510"/>
            <a:ext cx="26003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kern="100" dirty="0" smtClean="0">
                <a:solidFill>
                  <a:srgbClr val="6600FF"/>
                </a:solidFill>
                <a:latin typeface="Times New Roman" panose="02020603050405020304" pitchFamily="18" charset="0"/>
              </a:rPr>
              <a:t>DA</a:t>
            </a:r>
            <a:r>
              <a:rPr lang="zh-CN" altLang="en-US" sz="1600" b="1" kern="100" dirty="0" smtClean="0">
                <a:solidFill>
                  <a:srgbClr val="6600FF"/>
                </a:solidFill>
                <a:latin typeface="Times New Roman" panose="02020603050405020304" pitchFamily="18" charset="0"/>
              </a:rPr>
              <a:t>：</a:t>
            </a:r>
            <a:r>
              <a:rPr lang="en-US" altLang="zh-CN" sz="1600" b="1" kern="100" dirty="0" smtClean="0">
                <a:solidFill>
                  <a:srgbClr val="6600FF"/>
                </a:solidFill>
                <a:latin typeface="Times New Roman" panose="02020603050405020304" pitchFamily="18" charset="0"/>
              </a:rPr>
              <a:t>13.5 </a:t>
            </a:r>
            <a:r>
              <a:rPr lang="en-US" altLang="zh-CN" sz="1600" b="1" i="1" kern="1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altLang="zh-CN" sz="1600" b="1" i="1" kern="100" baseline="-25000" dirty="0">
                <a:solidFill>
                  <a:srgbClr val="66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1600" b="1" i="1" kern="100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600" b="1" kern="1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zh-CN" sz="1600" b="1" kern="100" dirty="0">
                <a:solidFill>
                  <a:srgbClr val="6600FF"/>
                </a:solidFill>
                <a:latin typeface="Times New Roman" panose="02020603050405020304" pitchFamily="18" charset="0"/>
              </a:rPr>
              <a:t> 10 </a:t>
            </a:r>
            <a:r>
              <a:rPr lang="en-US" altLang="zh-CN" sz="1600" b="1" i="1" kern="1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altLang="zh-CN" sz="1600" b="1" i="1" kern="100" baseline="-25000" dirty="0">
                <a:solidFill>
                  <a:srgbClr val="6600FF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1600" b="1" i="1" kern="100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600" b="1" kern="1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zh-CN" sz="1600" b="1" kern="100" dirty="0">
                <a:solidFill>
                  <a:srgbClr val="6600FF"/>
                </a:solidFill>
                <a:latin typeface="Times New Roman" panose="02020603050405020304" pitchFamily="18" charset="0"/>
              </a:rPr>
              <a:t> 10 </a:t>
            </a:r>
            <a:r>
              <a:rPr lang="en-US" altLang="zh-CN" sz="1600" b="1" i="1" kern="1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US" altLang="zh-CN" sz="1600" b="1" i="1" kern="100" baseline="-25000" dirty="0">
                <a:solidFill>
                  <a:srgbClr val="6600FF"/>
                </a:solidFill>
                <a:latin typeface="Times New Roman" panose="02020603050405020304" pitchFamily="18" charset="0"/>
              </a:rPr>
              <a:t>e</a:t>
            </a:r>
            <a:endParaRPr lang="zh-CN" altLang="en-US" sz="1600" b="1" dirty="0">
              <a:solidFill>
                <a:srgbClr val="6600FF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999390" y="4945429"/>
            <a:ext cx="7067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1600" b="1" i="1" dirty="0" smtClean="0">
                <a:solidFill>
                  <a:srgbClr val="C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1600" b="1" i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CN" altLang="en-US" sz="1600" b="1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15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1234</TotalTime>
  <Words>1282</Words>
  <Application>Microsoft Office PowerPoint</Application>
  <PresentationFormat>全屏显示(4:3)</PresentationFormat>
  <Paragraphs>363</Paragraphs>
  <Slides>26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40" baseType="lpstr">
      <vt:lpstr>黑体</vt:lpstr>
      <vt:lpstr>华文隶书</vt:lpstr>
      <vt:lpstr>华文新魏</vt:lpstr>
      <vt:lpstr>楷体_GB2312</vt:lpstr>
      <vt:lpstr>隶书</vt:lpstr>
      <vt:lpstr>宋体</vt:lpstr>
      <vt:lpstr>Arial</vt:lpstr>
      <vt:lpstr>Calibri</vt:lpstr>
      <vt:lpstr>Calibri Light</vt:lpstr>
      <vt:lpstr>Symbol</vt:lpstr>
      <vt:lpstr>Times New Roman</vt:lpstr>
      <vt:lpstr>Office 主题</vt:lpstr>
      <vt:lpstr>文档</vt:lpstr>
      <vt:lpstr>公式</vt:lpstr>
      <vt:lpstr>关于束流注入的讨论</vt:lpstr>
      <vt:lpstr>关于束流注入的讨论</vt:lpstr>
      <vt:lpstr> 1、束流注入的要求和方案</vt:lpstr>
      <vt:lpstr>三种注入方案</vt:lpstr>
      <vt:lpstr> 局部脉冲凸轨注入方案</vt:lpstr>
      <vt:lpstr>脉冲六极磁铁注入方案</vt:lpstr>
      <vt:lpstr>在轴（置换）注入方案</vt:lpstr>
      <vt:lpstr>2、BEPCII束流注入方案</vt:lpstr>
      <vt:lpstr>布局和方案</vt:lpstr>
      <vt:lpstr>注入跟踪模拟（SAD）</vt:lpstr>
      <vt:lpstr>3、HEPS的置换注入方案</vt:lpstr>
      <vt:lpstr>布局和方案</vt:lpstr>
      <vt:lpstr>束流、切割板与kicker的位置</vt:lpstr>
      <vt:lpstr> 4、 CEPC束流注入的讨论</vt:lpstr>
      <vt:lpstr>Main Parameters of the Booster (PCDR)</vt:lpstr>
      <vt:lpstr>增强器：在轴注入与引出</vt:lpstr>
      <vt:lpstr>直线加速器-增强器束团的时序问题</vt:lpstr>
      <vt:lpstr>PowerPoint 演示文稿</vt:lpstr>
      <vt:lpstr>Booster ejection</vt:lpstr>
      <vt:lpstr>增强器-主环束团的时序问题</vt:lpstr>
      <vt:lpstr>Parameters for CEPC double ring （wangdou20161219-100km_1mmy）</vt:lpstr>
      <vt:lpstr>主环：局部脉冲凸轨注入</vt:lpstr>
      <vt:lpstr>主环：脉冲六极磁铁注入</vt:lpstr>
      <vt:lpstr>脉冲六极偏转量 vs.初始振荡幅度</vt:lpstr>
      <vt:lpstr>结  论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关于束流注入的讨论</dc:title>
  <dc:creator>zhangc</dc:creator>
  <cp:lastModifiedBy>zhangc</cp:lastModifiedBy>
  <cp:revision>79</cp:revision>
  <dcterms:created xsi:type="dcterms:W3CDTF">2017-02-06T10:03:41Z</dcterms:created>
  <dcterms:modified xsi:type="dcterms:W3CDTF">2017-02-10T02:10:24Z</dcterms:modified>
</cp:coreProperties>
</file>