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Consideration about CEPC Injection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 smtClean="0"/>
              <a:t>Jie</a:t>
            </a:r>
            <a:r>
              <a:rPr lang="en-US" altLang="zh-CN" sz="2400" dirty="0" smtClean="0"/>
              <a:t> Gao, Chuang Zhang, </a:t>
            </a:r>
            <a:r>
              <a:rPr lang="en-US" altLang="zh-CN" sz="2400" dirty="0" err="1" smtClean="0"/>
              <a:t>Xiaohao</a:t>
            </a:r>
            <a:r>
              <a:rPr lang="en-US" altLang="zh-CN" sz="2400" dirty="0" smtClean="0"/>
              <a:t> Cui, Gang Xu, </a:t>
            </a:r>
            <a:r>
              <a:rPr lang="en-US" altLang="zh-CN" sz="2400" dirty="0" err="1" smtClean="0"/>
              <a:t>Chenghui</a:t>
            </a:r>
            <a:r>
              <a:rPr lang="en-US" altLang="zh-CN" sz="2400" dirty="0" smtClean="0"/>
              <a:t> Yu, Yuan Zhang, </a:t>
            </a:r>
            <a:r>
              <a:rPr lang="en-US" altLang="zh-CN" sz="2400" dirty="0" err="1" smtClean="0"/>
              <a:t>Cai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Meng</a:t>
            </a:r>
            <a:r>
              <a:rPr lang="en-US" altLang="zh-CN" sz="2400" dirty="0" smtClean="0"/>
              <a:t>, Feng Su, </a:t>
            </a:r>
            <a:r>
              <a:rPr lang="en-US" altLang="zh-CN" sz="2400" dirty="0" err="1"/>
              <a:t>Tianjian</a:t>
            </a:r>
            <a:r>
              <a:rPr lang="en-US" altLang="zh-CN" sz="2400" dirty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Wang, </a:t>
            </a:r>
            <a:r>
              <a:rPr lang="en-US" altLang="zh-CN" sz="2400" dirty="0" err="1" smtClean="0"/>
              <a:t>Sha</a:t>
            </a:r>
            <a:r>
              <a:rPr lang="en-US" altLang="zh-CN" sz="2400" dirty="0" smtClean="0"/>
              <a:t> Bai, </a:t>
            </a:r>
            <a:r>
              <a:rPr lang="en-US" altLang="zh-CN" sz="2400" dirty="0" err="1" smtClean="0"/>
              <a:t>Huiping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Geng</a:t>
            </a:r>
            <a:r>
              <a:rPr lang="en-US" altLang="zh-CN" sz="2400" dirty="0" smtClean="0"/>
              <a:t>, Na Wang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50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2017.02.10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直线注入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628800"/>
            <a:ext cx="5040560" cy="19645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50 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每次一个</a:t>
            </a:r>
            <a:r>
              <a:rPr lang="en-US" altLang="zh-CN" sz="2800" dirty="0" smtClean="0"/>
              <a:t>bunch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1nC/bunch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4128496"/>
            <a:ext cx="684076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主环需要</a:t>
            </a:r>
            <a:r>
              <a:rPr lang="en-US" altLang="zh-CN" sz="2800" dirty="0" smtClean="0"/>
              <a:t>500</a:t>
            </a:r>
            <a:r>
              <a:rPr lang="zh-CN" altLang="en-US" sz="2800" dirty="0" smtClean="0"/>
              <a:t>个</a:t>
            </a:r>
            <a:r>
              <a:rPr lang="en-US" altLang="zh-CN" sz="2800" dirty="0" smtClean="0"/>
              <a:t>bunch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直线一次将</a:t>
            </a:r>
            <a:r>
              <a:rPr lang="en-US" altLang="zh-CN" sz="2800" dirty="0" smtClean="0"/>
              <a:t>500</a:t>
            </a:r>
            <a:r>
              <a:rPr lang="zh-CN" altLang="en-US" sz="2800" dirty="0" smtClean="0"/>
              <a:t>个出团全部注入</a:t>
            </a:r>
            <a:r>
              <a:rPr lang="en-US" altLang="zh-CN" sz="2800" dirty="0" smtClean="0"/>
              <a:t>booster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直线单次注入需要</a:t>
            </a:r>
            <a:r>
              <a:rPr lang="en-US" altLang="zh-CN" sz="2800" dirty="0" smtClean="0"/>
              <a:t>10s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1214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Booster injection and extraction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2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800" dirty="0" smtClean="0"/>
              <a:t>直线进</a:t>
            </a:r>
            <a:r>
              <a:rPr lang="en-US" altLang="zh-CN" sz="2800" dirty="0" smtClean="0"/>
              <a:t>booster</a:t>
            </a:r>
            <a:endParaRPr lang="zh-CN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4475365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Booster </a:t>
            </a:r>
            <a:r>
              <a:rPr lang="zh-CN" altLang="en-US" sz="2800" dirty="0" smtClean="0"/>
              <a:t>引出</a:t>
            </a:r>
            <a:endParaRPr lang="zh-CN" alt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64502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Booster ramping 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10GeV—120GeV</a:t>
            </a:r>
            <a:r>
              <a:rPr lang="zh-CN" altLang="en-US" sz="2800" dirty="0" smtClean="0"/>
              <a:t>）</a:t>
            </a:r>
            <a:r>
              <a:rPr lang="en-US" altLang="zh-CN" sz="2800" dirty="0" smtClean="0"/>
              <a:t>     ~ 10s</a:t>
            </a: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28812" y="222725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单圈单次注入 （在轴）</a:t>
            </a:r>
            <a:endParaRPr lang="en-US" altLang="zh-CN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328812" y="289739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500</a:t>
            </a:r>
            <a:r>
              <a:rPr lang="zh-CN" altLang="en-US" dirty="0" smtClean="0"/>
              <a:t>个束团的分布方式</a:t>
            </a:r>
            <a:endParaRPr lang="zh-CN" altLang="en-US" dirty="0"/>
          </a:p>
        </p:txBody>
      </p:sp>
      <p:sp>
        <p:nvSpPr>
          <p:cNvPr id="8" name="左大括号 7"/>
          <p:cNvSpPr/>
          <p:nvPr/>
        </p:nvSpPr>
        <p:spPr>
          <a:xfrm>
            <a:off x="4281140" y="2825383"/>
            <a:ext cx="216024" cy="5133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16016" y="257419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分布在全环（</a:t>
            </a:r>
            <a:r>
              <a:rPr lang="en-US" altLang="zh-CN" dirty="0" smtClean="0"/>
              <a:t>100km</a:t>
            </a:r>
            <a:r>
              <a:rPr lang="zh-CN" altLang="en-US" dirty="0" smtClean="0"/>
              <a:t>）？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/>
              <a:t>分布</a:t>
            </a:r>
            <a:r>
              <a:rPr lang="zh-CN" altLang="en-US" dirty="0" smtClean="0"/>
              <a:t>在半环（</a:t>
            </a:r>
            <a:r>
              <a:rPr lang="en-US" altLang="zh-CN" dirty="0" smtClean="0"/>
              <a:t>50km</a:t>
            </a:r>
            <a:r>
              <a:rPr lang="zh-CN" altLang="en-US" dirty="0" smtClean="0"/>
              <a:t>）   ？</a:t>
            </a:r>
            <a:endParaRPr lang="en-US" altLang="zh-CN" dirty="0"/>
          </a:p>
        </p:txBody>
      </p:sp>
      <p:sp>
        <p:nvSpPr>
          <p:cNvPr id="10" name="TextBox 9"/>
          <p:cNvSpPr txBox="1"/>
          <p:nvPr/>
        </p:nvSpPr>
        <p:spPr>
          <a:xfrm>
            <a:off x="2499236" y="5006295"/>
            <a:ext cx="3701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一次（一串）引出？？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多次（单个）引出？？</a:t>
            </a:r>
            <a:endParaRPr lang="zh-CN" altLang="en-US" sz="2000" dirty="0"/>
          </a:p>
        </p:txBody>
      </p:sp>
      <p:sp>
        <p:nvSpPr>
          <p:cNvPr id="11" name="左大括号 10"/>
          <p:cNvSpPr/>
          <p:nvPr/>
        </p:nvSpPr>
        <p:spPr>
          <a:xfrm>
            <a:off x="2051720" y="5114643"/>
            <a:ext cx="288032" cy="7989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187624" y="616530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若</a:t>
            </a:r>
            <a:r>
              <a:rPr lang="en-US" altLang="zh-CN" dirty="0" smtClean="0"/>
              <a:t>500</a:t>
            </a:r>
            <a:r>
              <a:rPr lang="zh-CN" altLang="en-US" dirty="0" smtClean="0"/>
              <a:t>个束团分布在半环，束团间距</a:t>
            </a:r>
            <a:r>
              <a:rPr lang="en-US" altLang="zh-CN" dirty="0" smtClean="0"/>
              <a:t>~300ns</a:t>
            </a:r>
            <a:r>
              <a:rPr lang="zh-CN" altLang="en-US" dirty="0" smtClean="0"/>
              <a:t>，可以实现单个束团引出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002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主环</a:t>
            </a:r>
            <a:r>
              <a:rPr lang="en-US" altLang="zh-CN" dirty="0" smtClean="0"/>
              <a:t>top-up</a:t>
            </a:r>
            <a:r>
              <a:rPr lang="zh-CN" altLang="en-US" dirty="0" smtClean="0"/>
              <a:t>注入模式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484832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/>
              <a:t>对撞</a:t>
            </a:r>
            <a:r>
              <a:rPr lang="zh-CN" altLang="en-US" sz="2800" dirty="0" smtClean="0"/>
              <a:t>时束流寿命： </a:t>
            </a:r>
            <a:r>
              <a:rPr lang="en-US" altLang="zh-CN" sz="2800" dirty="0" smtClean="0"/>
              <a:t>~40min</a:t>
            </a:r>
            <a:endParaRPr lang="zh-CN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4293096" cy="2695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接连接符 4"/>
          <p:cNvCxnSpPr/>
          <p:nvPr/>
        </p:nvCxnSpPr>
        <p:spPr>
          <a:xfrm>
            <a:off x="4644008" y="1691688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452320" y="14847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5% drop</a:t>
            </a:r>
            <a:endParaRPr lang="zh-CN" alt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782798"/>
              </p:ext>
            </p:extLst>
          </p:nvPr>
        </p:nvGraphicFramePr>
        <p:xfrm>
          <a:off x="3131840" y="2418142"/>
          <a:ext cx="679760" cy="617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4" imgW="279360" imgH="253800" progId="Equation.DSMT4">
                  <p:embed/>
                </p:oleObj>
              </mc:Choice>
              <mc:Fallback>
                <p:oleObj name="Equation" r:id="rId4" imgW="279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31840" y="2418142"/>
                        <a:ext cx="679760" cy="617964"/>
                      </a:xfrm>
                      <a:prstGeom prst="rect">
                        <a:avLst/>
                      </a:prstGeom>
                      <a:ln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342900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每</a:t>
            </a:r>
            <a:r>
              <a:rPr lang="en-US" altLang="zh-CN" sz="2800" dirty="0" smtClean="0"/>
              <a:t>120s</a:t>
            </a:r>
            <a:r>
              <a:rPr lang="zh-CN" altLang="en-US" sz="2800" dirty="0" smtClean="0"/>
              <a:t>需要补注一次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439951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每个</a:t>
            </a:r>
            <a:r>
              <a:rPr lang="en-US" altLang="zh-CN" sz="2800" dirty="0" smtClean="0"/>
              <a:t>bunch</a:t>
            </a:r>
            <a:r>
              <a:rPr lang="zh-CN" altLang="en-US" sz="2800" dirty="0" smtClean="0"/>
              <a:t>需要补充</a:t>
            </a:r>
            <a:r>
              <a:rPr lang="en-US" altLang="zh-CN" sz="2800" dirty="0" smtClean="0"/>
              <a:t>0.9nC</a:t>
            </a:r>
            <a:r>
              <a:rPr lang="zh-CN" altLang="en-US" sz="2800" dirty="0" smtClean="0"/>
              <a:t>，直线一轮注入能够满足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239080" y="5013176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主环每个</a:t>
            </a:r>
            <a:r>
              <a:rPr lang="en-US" altLang="zh-CN" sz="2000" dirty="0" smtClean="0"/>
              <a:t>bunch</a:t>
            </a:r>
            <a:r>
              <a:rPr lang="zh-CN" altLang="en-US" sz="2000" dirty="0" smtClean="0"/>
              <a:t>电量</a:t>
            </a:r>
            <a:r>
              <a:rPr lang="en-US" altLang="zh-CN" sz="2000" dirty="0" smtClean="0"/>
              <a:t>18nC</a:t>
            </a:r>
            <a:r>
              <a:rPr lang="zh-CN" altLang="en-US" sz="2000" dirty="0" smtClean="0"/>
              <a:t>，</a:t>
            </a:r>
            <a:endParaRPr lang="zh-CN" altLang="en-US" sz="2000" dirty="0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006570"/>
              </p:ext>
            </p:extLst>
          </p:nvPr>
        </p:nvGraphicFramePr>
        <p:xfrm>
          <a:off x="4319972" y="5057658"/>
          <a:ext cx="1800200" cy="311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6" imgW="1028520" imgH="177480" progId="Equation.DSMT4">
                  <p:embed/>
                </p:oleObj>
              </mc:Choice>
              <mc:Fallback>
                <p:oleObj name="Equation" r:id="rId6" imgW="10285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19972" y="5057658"/>
                        <a:ext cx="1800200" cy="311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3528" y="5615662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完成一次补注所需时间：</a:t>
            </a:r>
            <a:r>
              <a:rPr lang="en-US" altLang="zh-CN" sz="2800" dirty="0" smtClean="0"/>
              <a:t>~ 40s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239080" y="6237312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电子</a:t>
            </a:r>
            <a:r>
              <a:rPr lang="en-US" altLang="zh-CN" sz="2000" dirty="0" smtClean="0"/>
              <a:t>20s + </a:t>
            </a:r>
            <a:r>
              <a:rPr lang="zh-CN" altLang="en-US" sz="2000" dirty="0" smtClean="0"/>
              <a:t>正电子</a:t>
            </a:r>
            <a:r>
              <a:rPr lang="en-US" altLang="zh-CN" sz="2000" dirty="0" smtClean="0"/>
              <a:t>20s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1138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</a:t>
            </a:r>
            <a:r>
              <a:rPr lang="zh-CN" altLang="en-US" dirty="0"/>
              <a:t>环：局部脉冲凸轨注入</a:t>
            </a:r>
          </a:p>
        </p:txBody>
      </p:sp>
      <p:sp>
        <p:nvSpPr>
          <p:cNvPr id="3" name="矩形 2"/>
          <p:cNvSpPr/>
          <p:nvPr/>
        </p:nvSpPr>
        <p:spPr>
          <a:xfrm>
            <a:off x="467544" y="1412776"/>
            <a:ext cx="77768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latin typeface="Times New Roman" panose="02020603050405020304" pitchFamily="18" charset="0"/>
              </a:rPr>
              <a:t>DA requirement 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DA=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(1+1.5+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+4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446184"/>
              </p:ext>
            </p:extLst>
          </p:nvPr>
        </p:nvGraphicFramePr>
        <p:xfrm>
          <a:off x="1115616" y="2132856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水平注入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垂直注入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切割板厚度</a:t>
                      </a:r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3mm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发射度</a:t>
                      </a:r>
                      <a:r>
                        <a:rPr lang="zh-CN" altLang="en-US" dirty="0" smtClean="0">
                          <a:sym typeface="Symbol"/>
                        </a:rPr>
                        <a:t>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1.56nm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4.7pm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注入点</a:t>
                      </a:r>
                      <a:r>
                        <a:rPr lang="zh-CN" altLang="en-US" dirty="0" smtClean="0">
                          <a:sym typeface="Symbol"/>
                        </a:rPr>
                        <a:t>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70m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70m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循环束尺寸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0.33mm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18.1um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注入束尺寸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DA requirement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0" dirty="0" smtClean="0"/>
                        <a:t>19.6</a:t>
                      </a:r>
                      <a:r>
                        <a:rPr lang="en-US" altLang="zh-CN" sz="1800" b="0" i="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0" i="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180.5</a:t>
                      </a:r>
                      <a:r>
                        <a:rPr lang="en-US" altLang="zh-CN" sz="1800" b="0" i="1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0" i="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  <a:endParaRPr lang="zh-CN" alt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301208"/>
            <a:ext cx="61206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b="1" dirty="0" smtClean="0"/>
              <a:t>DA</a:t>
            </a:r>
            <a:r>
              <a:rPr lang="zh-CN" altLang="en-US" sz="2000" b="1" dirty="0"/>
              <a:t> </a:t>
            </a:r>
            <a:r>
              <a:rPr lang="en-US" altLang="zh-CN" sz="2000" b="1" dirty="0" smtClean="0"/>
              <a:t>status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20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baseline="-25000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000" dirty="0" smtClean="0">
                <a:latin typeface="Times New Roman" panose="02020603050405020304" pitchFamily="18" charset="0"/>
                <a:sym typeface="Symbol"/>
              </a:rPr>
              <a:t></a:t>
            </a:r>
            <a:r>
              <a:rPr lang="en-US" altLang="zh-CN" sz="2000" dirty="0" smtClean="0">
                <a:latin typeface="Symbol" panose="05050102010706020507" pitchFamily="18" charset="2"/>
              </a:rPr>
              <a:t>80</a:t>
            </a:r>
            <a:r>
              <a:rPr lang="en-US" altLang="zh-CN" sz="2000" i="1" dirty="0" smtClean="0">
                <a:latin typeface="Symbol" panose="05050102010706020507" pitchFamily="18" charset="2"/>
              </a:rPr>
              <a:t>s</a:t>
            </a:r>
            <a:r>
              <a:rPr lang="en-US" altLang="zh-CN" sz="2000" baseline="-25000" dirty="0" smtClean="0">
                <a:latin typeface="Times New Roman" panose="02020603050405020304" pitchFamily="18" charset="0"/>
              </a:rPr>
              <a:t>y</a:t>
            </a:r>
            <a:endParaRPr lang="zh-CN" alt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000" b="1" dirty="0" smtClean="0"/>
              <a:t>垂直注入不可行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87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</a:t>
            </a:r>
            <a:r>
              <a:rPr lang="zh-CN" altLang="en-US" dirty="0"/>
              <a:t>环：脉冲六极磁铁注入</a:t>
            </a:r>
          </a:p>
        </p:txBody>
      </p:sp>
      <p:sp>
        <p:nvSpPr>
          <p:cNvPr id="3" name="矩形 2"/>
          <p:cNvSpPr/>
          <p:nvPr/>
        </p:nvSpPr>
        <p:spPr>
          <a:xfrm>
            <a:off x="467544" y="1412776"/>
            <a:ext cx="77768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latin typeface="Times New Roman" panose="02020603050405020304" pitchFamily="18" charset="0"/>
              </a:rPr>
              <a:t>DA requirement 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DA =</a:t>
            </a:r>
            <a:r>
              <a:rPr lang="en-US" altLang="zh-CN" sz="2000" b="1" baseline="-250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(1+1.5+3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0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en-US" altLang="zh-CN" sz="2000" b="1" i="1" dirty="0" err="1">
                <a:solidFill>
                  <a:srgbClr val="0000FF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b="1" baseline="-25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endParaRPr lang="zh-CN" altLang="en-US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800407"/>
              </p:ext>
            </p:extLst>
          </p:nvPr>
        </p:nvGraphicFramePr>
        <p:xfrm>
          <a:off x="1115616" y="227687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水平注入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垂直注入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发射度</a:t>
                      </a:r>
                      <a:r>
                        <a:rPr lang="zh-CN" altLang="en-US" dirty="0" smtClean="0">
                          <a:sym typeface="Symbol"/>
                        </a:rPr>
                        <a:t>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1.56nm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4.7pm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注入点</a:t>
                      </a:r>
                      <a:r>
                        <a:rPr lang="zh-CN" altLang="en-US" dirty="0" smtClean="0">
                          <a:sym typeface="Symbol"/>
                        </a:rPr>
                        <a:t>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70m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70m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循环束尺寸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0.33mm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18.1um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注入束尺寸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b</a:t>
                      </a:r>
                      <a:r>
                        <a:rPr lang="en-US" altLang="zh-CN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800" b="1" i="1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1" baseline="-25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c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DA requirement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8.5</a:t>
                      </a:r>
                      <a:r>
                        <a:rPr lang="en-US" altLang="zh-CN" sz="1800" b="0" i="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0" i="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  <a:endParaRPr lang="zh-CN" altLang="en-US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11.5</a:t>
                      </a:r>
                      <a:r>
                        <a:rPr lang="en-US" altLang="zh-CN" sz="1800" b="0" i="1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</a:t>
                      </a:r>
                      <a:r>
                        <a:rPr lang="en-US" altLang="zh-CN" sz="1800" b="0" i="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  <a:endParaRPr lang="zh-CN" alt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301208"/>
            <a:ext cx="6120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000" b="1" dirty="0" smtClean="0"/>
              <a:t>DA</a:t>
            </a:r>
            <a:r>
              <a:rPr lang="zh-CN" altLang="en-US" sz="2000" b="1" dirty="0"/>
              <a:t> </a:t>
            </a:r>
            <a:r>
              <a:rPr lang="en-US" altLang="zh-CN" sz="2000" b="1" dirty="0" smtClean="0"/>
              <a:t>status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20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baseline="-25000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000" dirty="0" smtClean="0">
                <a:latin typeface="Times New Roman" panose="02020603050405020304" pitchFamily="18" charset="0"/>
                <a:sym typeface="Symbol"/>
              </a:rPr>
              <a:t></a:t>
            </a:r>
            <a:r>
              <a:rPr lang="en-US" altLang="zh-CN" sz="2000" dirty="0" smtClean="0">
                <a:latin typeface="Symbol" panose="05050102010706020507" pitchFamily="18" charset="2"/>
              </a:rPr>
              <a:t>80</a:t>
            </a:r>
            <a:r>
              <a:rPr lang="en-US" altLang="zh-CN" sz="2000" i="1" dirty="0" smtClean="0">
                <a:latin typeface="Symbol" panose="05050102010706020507" pitchFamily="18" charset="2"/>
              </a:rPr>
              <a:t>s</a:t>
            </a:r>
            <a:r>
              <a:rPr lang="en-US" altLang="zh-CN" sz="2000" baseline="-25000" dirty="0" smtClean="0">
                <a:latin typeface="Times New Roman" panose="02020603050405020304" pitchFamily="18" charset="0"/>
              </a:rPr>
              <a:t>y</a:t>
            </a:r>
            <a:endParaRPr lang="zh-CN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291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空环注入时间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2420888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每个</a:t>
            </a:r>
            <a:r>
              <a:rPr lang="en-US" altLang="zh-CN" sz="2000" dirty="0" smtClean="0"/>
              <a:t>bunch 18nC</a:t>
            </a:r>
            <a:r>
              <a:rPr lang="zh-CN" altLang="en-US" sz="2000" dirty="0" smtClean="0"/>
              <a:t>，每次注入</a:t>
            </a:r>
            <a:r>
              <a:rPr lang="en-US" altLang="zh-CN" sz="2000" dirty="0" smtClean="0"/>
              <a:t>0.9nC</a:t>
            </a:r>
            <a:r>
              <a:rPr lang="zh-CN" altLang="en-US" sz="2000" dirty="0" smtClean="0"/>
              <a:t>，需要注</a:t>
            </a:r>
            <a:r>
              <a:rPr lang="en-US" altLang="zh-CN" sz="2000" dirty="0" smtClean="0"/>
              <a:t>20</a:t>
            </a:r>
            <a:r>
              <a:rPr lang="zh-CN" altLang="en-US" sz="2000" dirty="0" smtClean="0"/>
              <a:t>次，单环注满需</a:t>
            </a:r>
            <a:r>
              <a:rPr lang="en-US" altLang="zh-CN" sz="2000" dirty="0" smtClean="0"/>
              <a:t>7</a:t>
            </a:r>
            <a:r>
              <a:rPr lang="zh-CN" altLang="en-US" sz="2000" dirty="0" smtClean="0"/>
              <a:t>分钟。</a:t>
            </a:r>
            <a:endParaRPr lang="zh-CN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4437112"/>
            <a:ext cx="5904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每个</a:t>
            </a:r>
            <a:r>
              <a:rPr lang="en-US" altLang="zh-CN" sz="2000" dirty="0" smtClean="0"/>
              <a:t>bunch 7.4nC</a:t>
            </a:r>
            <a:r>
              <a:rPr lang="zh-CN" altLang="en-US" sz="2000" dirty="0" smtClean="0"/>
              <a:t>，总共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万</a:t>
            </a:r>
            <a:r>
              <a:rPr lang="en-US" altLang="zh-CN" sz="2000" dirty="0" smtClean="0"/>
              <a:t>5</a:t>
            </a:r>
            <a:r>
              <a:rPr lang="zh-CN" altLang="en-US" sz="2000" dirty="0" smtClean="0"/>
              <a:t>千个</a:t>
            </a:r>
            <a:r>
              <a:rPr lang="en-US" altLang="zh-CN" sz="2000" dirty="0" smtClean="0"/>
              <a:t>bunch</a:t>
            </a:r>
            <a:r>
              <a:rPr lang="zh-CN" altLang="en-US" sz="2000" dirty="0" smtClean="0"/>
              <a:t>，单环注满需</a:t>
            </a:r>
            <a:r>
              <a:rPr lang="en-US" altLang="zh-CN" sz="2000" dirty="0" smtClean="0"/>
              <a:t>80</a:t>
            </a:r>
            <a:r>
              <a:rPr lang="zh-CN" altLang="en-US" sz="2000" dirty="0" smtClean="0"/>
              <a:t>分钟。</a:t>
            </a:r>
            <a:endParaRPr lang="en-US" altLang="zh-CN" sz="20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若直线频率提高到</a:t>
            </a:r>
            <a:r>
              <a:rPr lang="en-US" altLang="zh-CN" sz="2000" dirty="0" smtClean="0"/>
              <a:t>100Hz</a:t>
            </a:r>
            <a:r>
              <a:rPr lang="zh-CN" altLang="en-US" sz="2000" dirty="0" smtClean="0"/>
              <a:t>，单环注入时间缩短为</a:t>
            </a:r>
            <a:r>
              <a:rPr lang="en-US" altLang="zh-CN" sz="2000" dirty="0" smtClean="0"/>
              <a:t>40</a:t>
            </a:r>
            <a:r>
              <a:rPr lang="zh-CN" altLang="en-US" sz="2000" dirty="0" smtClean="0"/>
              <a:t>分钟。</a:t>
            </a:r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Higgs mode</a:t>
            </a:r>
            <a:r>
              <a:rPr lang="zh-CN" altLang="en-US" sz="2800" dirty="0" smtClean="0"/>
              <a:t>： </a:t>
            </a:r>
            <a:r>
              <a:rPr lang="en-US" altLang="zh-CN" sz="2800" dirty="0" smtClean="0"/>
              <a:t>~500 bunch</a:t>
            </a:r>
            <a:endParaRPr lang="zh-CN" alt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690610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Z mode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~15000 bunch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6870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403</Words>
  <Application>Microsoft Office PowerPoint</Application>
  <PresentationFormat>全屏显示(4:3)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Office 主题</vt:lpstr>
      <vt:lpstr>MathType 5.0 Equation</vt:lpstr>
      <vt:lpstr>Consideration about CEPC Injection</vt:lpstr>
      <vt:lpstr>直线注入</vt:lpstr>
      <vt:lpstr>Booster injection and extraction</vt:lpstr>
      <vt:lpstr>主环top-up注入模式</vt:lpstr>
      <vt:lpstr>主环：局部脉冲凸轨注入</vt:lpstr>
      <vt:lpstr>主环：脉冲六极磁铁注入</vt:lpstr>
      <vt:lpstr>空环注入时间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about CEPC Injection</dc:title>
  <dc:creator>Dou</dc:creator>
  <cp:lastModifiedBy>Dou</cp:lastModifiedBy>
  <cp:revision>19</cp:revision>
  <dcterms:created xsi:type="dcterms:W3CDTF">2017-02-09T07:10:05Z</dcterms:created>
  <dcterms:modified xsi:type="dcterms:W3CDTF">2017-02-10T00:02:12Z</dcterms:modified>
</cp:coreProperties>
</file>