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6" r:id="rId3"/>
    <p:sldId id="325" r:id="rId4"/>
    <p:sldId id="287" r:id="rId5"/>
    <p:sldId id="318" r:id="rId6"/>
    <p:sldId id="285" r:id="rId7"/>
    <p:sldId id="317" r:id="rId8"/>
    <p:sldId id="295" r:id="rId9"/>
    <p:sldId id="314" r:id="rId10"/>
    <p:sldId id="328" r:id="rId11"/>
    <p:sldId id="327" r:id="rId12"/>
    <p:sldId id="319" r:id="rId13"/>
    <p:sldId id="303" r:id="rId14"/>
    <p:sldId id="309" r:id="rId15"/>
    <p:sldId id="264" r:id="rId16"/>
    <p:sldId id="305" r:id="rId17"/>
    <p:sldId id="320" r:id="rId18"/>
    <p:sldId id="296" r:id="rId19"/>
    <p:sldId id="323" r:id="rId20"/>
    <p:sldId id="268" r:id="rId21"/>
    <p:sldId id="269" r:id="rId22"/>
    <p:sldId id="272" r:id="rId23"/>
    <p:sldId id="316" r:id="rId24"/>
    <p:sldId id="326" r:id="rId25"/>
    <p:sldId id="280" r:id="rId26"/>
    <p:sldId id="297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F9449-DB23-422B-8E51-8E3F615F48DB}" type="datetimeFigureOut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28E8C-A07D-4720-B23E-47509590C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070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BD81-8174-4177-A016-07CAB8F3F1DF}" type="datetimeFigureOut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A5013-D587-4B8D-9B21-03A4180E18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50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A5013-D587-4B8D-9B21-03A4180E18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40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A5013-D587-4B8D-9B21-03A4180E188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56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CD8D5-C620-420A-956E-087A1BAAEE4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53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12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92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22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9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355160" cy="70609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1520" y="6453336"/>
            <a:ext cx="2133600" cy="33265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3265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58880" y="6453336"/>
            <a:ext cx="2133600" cy="33265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51520" y="908720"/>
            <a:ext cx="8640960" cy="0"/>
          </a:xfrm>
          <a:prstGeom prst="line">
            <a:avLst/>
          </a:prstGeom>
          <a:ln>
            <a:solidFill>
              <a:srgbClr val="F3195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" y="98413"/>
            <a:ext cx="108862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2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0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4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7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558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92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72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3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51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38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7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69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6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02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4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B902-6305-4156-AE7A-36E16EB783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6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51520" y="6514718"/>
            <a:ext cx="2133600" cy="33265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514718"/>
            <a:ext cx="2895600" cy="33265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58880" y="6514718"/>
            <a:ext cx="2133600" cy="33265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8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09776"/>
            <a:ext cx="7772400" cy="16754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Machine Detector Interface at CEPC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8878" y="2764183"/>
            <a:ext cx="7346244" cy="32038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/>
              <a:t>Dou Wang, Hongbo Zhu, Huamin Qu, Jianli </a:t>
            </a:r>
            <a:r>
              <a:rPr lang="en-US" altLang="zh-CN" sz="2000" dirty="0"/>
              <a:t>Wang, Manqi </a:t>
            </a:r>
            <a:r>
              <a:rPr lang="en-US" altLang="zh-CN" sz="2000" dirty="0" err="1" smtClean="0"/>
              <a:t>Ruan</a:t>
            </a:r>
            <a:r>
              <a:rPr lang="en-US" altLang="zh-CN" sz="2000" dirty="0" smtClean="0"/>
              <a:t>, </a:t>
            </a:r>
            <a:r>
              <a:rPr lang="en-US" altLang="zh-CN" sz="2000" b="1" u="sng" dirty="0" smtClean="0"/>
              <a:t>Qinglei Xiu</a:t>
            </a:r>
            <a:r>
              <a:rPr lang="en-US" altLang="zh-CN" sz="2000" dirty="0" smtClean="0"/>
              <a:t>, Sha Bai, </a:t>
            </a:r>
            <a:r>
              <a:rPr lang="en-US" altLang="zh-CN" sz="2000" dirty="0" err="1" smtClean="0"/>
              <a:t>Shujin</a:t>
            </a:r>
            <a:r>
              <a:rPr lang="en-US" altLang="zh-CN" sz="2000" dirty="0" smtClean="0"/>
              <a:t> Li, </a:t>
            </a:r>
            <a:r>
              <a:rPr lang="en-US" altLang="zh-CN" sz="2000" dirty="0" err="1" smtClean="0"/>
              <a:t>Weichao</a:t>
            </a:r>
            <a:r>
              <a:rPr lang="en-US" altLang="zh-CN" sz="2000" dirty="0" smtClean="0"/>
              <a:t> Yao, </a:t>
            </a:r>
            <a:r>
              <a:rPr lang="en-US" altLang="zh-CN" sz="2000" dirty="0" err="1" smtClean="0"/>
              <a:t>Yanli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Jin</a:t>
            </a:r>
            <a:r>
              <a:rPr lang="en-US" altLang="zh-CN" sz="2000" dirty="0" smtClean="0"/>
              <a:t>, Yin Xu, Yiwei Wang, Yingshun Zhu, Zhongjian Ma</a:t>
            </a:r>
          </a:p>
          <a:p>
            <a:pPr>
              <a:lnSpc>
                <a:spcPct val="120000"/>
              </a:lnSpc>
            </a:pPr>
            <a:endParaRPr lang="en-US" altLang="zh-CN" sz="2000" dirty="0" smtClean="0"/>
          </a:p>
          <a:p>
            <a:r>
              <a:rPr lang="en-US" altLang="zh-CN" sz="2000" dirty="0" smtClean="0"/>
              <a:t>Institute of High Energy Physics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23-26 January 2017</a:t>
            </a:r>
            <a:endParaRPr lang="en-US" altLang="zh-CN" sz="2000" dirty="0"/>
          </a:p>
          <a:p>
            <a:r>
              <a:rPr lang="en-US" altLang="zh-CN" sz="2000" dirty="0"/>
              <a:t>HKUST Jockey Club Institute for Advanced </a:t>
            </a:r>
            <a:r>
              <a:rPr lang="en-US" altLang="zh-CN" sz="2000" dirty="0" smtClean="0"/>
              <a:t>Study, Hong Kong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4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Luminosity Calorimeter (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6612" y="4406638"/>
            <a:ext cx="8571121" cy="1986505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The uncertainty of luminosity measurement is being studied.</a:t>
            </a:r>
          </a:p>
          <a:p>
            <a:r>
              <a:rPr lang="en-US" altLang="zh-CN" dirty="0" smtClean="0"/>
              <a:t>The hardware of the 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 hasn’t been studied yet</a:t>
            </a:r>
          </a:p>
          <a:p>
            <a:r>
              <a:rPr lang="en-US" altLang="zh-CN" dirty="0" smtClean="0"/>
              <a:t>Space limitation in both radial direction and longitudinal direction</a:t>
            </a:r>
          </a:p>
          <a:p>
            <a:r>
              <a:rPr lang="en-US" altLang="zh-CN" dirty="0" smtClean="0"/>
              <a:t>Geometry will be asymmetric in manufacture and installation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57432" y="1141706"/>
            <a:ext cx="4701448" cy="3122151"/>
            <a:chOff x="3332029" y="228599"/>
            <a:chExt cx="8655941" cy="649287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3157" y="228599"/>
              <a:ext cx="3394813" cy="6492875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 flipH="1" flipV="1">
              <a:off x="3360953" y="3425974"/>
              <a:ext cx="6929610" cy="3305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3360953" y="3448275"/>
              <a:ext cx="6764356" cy="69406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右弧形箭头 11"/>
            <p:cNvSpPr/>
            <p:nvPr/>
          </p:nvSpPr>
          <p:spPr>
            <a:xfrm>
              <a:off x="6974486" y="3475036"/>
              <a:ext cx="99152" cy="358833"/>
            </a:xfrm>
            <a:prstGeom prst="curvedLeftArrow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5"/>
                <p:cNvSpPr txBox="1"/>
                <p:nvPr/>
              </p:nvSpPr>
              <p:spPr>
                <a:xfrm>
                  <a:off x="6299942" y="3695556"/>
                  <a:ext cx="6960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2" y="3695556"/>
                  <a:ext cx="69600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59677" b="-1103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6"/>
                <p:cNvSpPr txBox="1"/>
                <p:nvPr/>
              </p:nvSpPr>
              <p:spPr>
                <a:xfrm>
                  <a:off x="6599955" y="4281172"/>
                  <a:ext cx="696009" cy="960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4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955" y="4281172"/>
                  <a:ext cx="696009" cy="9600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接箭头连接符 14"/>
            <p:cNvCxnSpPr/>
            <p:nvPr/>
          </p:nvCxnSpPr>
          <p:spPr>
            <a:xfrm>
              <a:off x="3360953" y="3442499"/>
              <a:ext cx="6929610" cy="35280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3332029" y="3128005"/>
              <a:ext cx="6929610" cy="31961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360953" y="3425974"/>
              <a:ext cx="0" cy="1474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255693" y="3512272"/>
              <a:ext cx="0" cy="1474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箭头 18"/>
            <p:cNvSpPr/>
            <p:nvPr/>
          </p:nvSpPr>
          <p:spPr>
            <a:xfrm>
              <a:off x="3372622" y="4563535"/>
              <a:ext cx="3182413" cy="173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" name="右箭头 19"/>
            <p:cNvSpPr/>
            <p:nvPr/>
          </p:nvSpPr>
          <p:spPr>
            <a:xfrm flipH="1">
              <a:off x="7313399" y="4563535"/>
              <a:ext cx="2907425" cy="173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" name="右弧形箭头 20"/>
            <p:cNvSpPr/>
            <p:nvPr/>
          </p:nvSpPr>
          <p:spPr>
            <a:xfrm>
              <a:off x="7748182" y="3252858"/>
              <a:ext cx="116834" cy="442698"/>
            </a:xfrm>
            <a:prstGeom prst="curvedLeftArrow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4"/>
                <p:cNvSpPr txBox="1"/>
                <p:nvPr/>
              </p:nvSpPr>
              <p:spPr>
                <a:xfrm>
                  <a:off x="4937547" y="1751682"/>
                  <a:ext cx="35702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𝑐𝑟𝑜𝑠𝑠</m:t>
                        </m:r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𝑎𝑛𝑔𝑙𝑒</m:t>
                        </m:r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=30</m:t>
                        </m:r>
                        <m:r>
                          <a:rPr lang="en-US" altLang="zh-C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𝑚𝑟𝑎𝑑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547" y="1751682"/>
                  <a:ext cx="357027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448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0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63714a$2$1599366b0cd$Coremail$yangliu$ih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43" y="1501311"/>
            <a:ext cx="4558471" cy="450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Luminosity Measurement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67788"/>
                <a:ext cx="4620889" cy="528554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Required precision:</a:t>
                </a:r>
              </a:p>
              <a:p>
                <a:pPr lvl="1"/>
                <a:r>
                  <a:rPr lang="en-US" altLang="zh-CN" dirty="0" smtClean="0">
                    <a:solidFill>
                      <a:srgbClr val="FF0000"/>
                    </a:solidFill>
                  </a:rPr>
                  <a:t>1e-3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?</a:t>
                </a:r>
              </a:p>
              <a:p>
                <a:r>
                  <a:rPr lang="en-US" altLang="zh-CN" dirty="0" smtClean="0"/>
                  <a:t>Method</a:t>
                </a:r>
                <a:r>
                  <a:rPr lang="en-US" altLang="zh-CN" dirty="0" smtClean="0"/>
                  <a:t>:  </a:t>
                </a:r>
              </a:p>
              <a:p>
                <a:pPr lvl="1"/>
                <a:r>
                  <a:rPr lang="en-US" altLang="zh-CN" dirty="0" smtClean="0"/>
                  <a:t>Process: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=|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Systematical uncertainty </a:t>
                </a:r>
                <a:r>
                  <a:rPr lang="en-US" altLang="zh-CN" dirty="0" smtClean="0"/>
                  <a:t>sources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Detector resolution</a:t>
                </a:r>
              </a:p>
              <a:p>
                <a:pPr lvl="1"/>
                <a:r>
                  <a:rPr lang="en-US" altLang="zh-CN" dirty="0" smtClean="0"/>
                  <a:t>Detector geometry</a:t>
                </a:r>
              </a:p>
              <a:p>
                <a:pPr lvl="1"/>
                <a:r>
                  <a:rPr lang="en-US" altLang="zh-CN" dirty="0" smtClean="0"/>
                  <a:t>Background </a:t>
                </a:r>
                <a:r>
                  <a:rPr lang="en-US" altLang="zh-CN" dirty="0"/>
                  <a:t>events</a:t>
                </a:r>
              </a:p>
              <a:p>
                <a:pPr lvl="1"/>
                <a:r>
                  <a:rPr lang="en-US" altLang="zh-CN" dirty="0" smtClean="0"/>
                  <a:t>Installation accuracy</a:t>
                </a:r>
              </a:p>
              <a:p>
                <a:pPr lvl="1"/>
                <a:r>
                  <a:rPr lang="en-US" altLang="zh-CN" dirty="0" smtClean="0"/>
                  <a:t>……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67788"/>
                <a:ext cx="4620889" cy="5285548"/>
              </a:xfrm>
              <a:blipFill rotWithShape="0">
                <a:blip r:embed="rId3"/>
                <a:stretch>
                  <a:fillRect l="-1847" t="-2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6094" y="1271866"/>
            <a:ext cx="298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latin typeface="Georgia" panose="02040502050405020303" pitchFamily="18" charset="0"/>
              </a:rPr>
              <a:t>By Liu Yang, Kai Zhu</a:t>
            </a:r>
            <a:endParaRPr lang="zh-CN" altLang="en-US" sz="2000" i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Mechanical Support for the Machine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4770302"/>
            <a:ext cx="8609461" cy="1773717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The support point will be at about 6 m away from the IP</a:t>
            </a:r>
          </a:p>
          <a:p>
            <a:pPr lvl="1"/>
            <a:r>
              <a:rPr lang="en-US" altLang="zh-CN" dirty="0" smtClean="0"/>
              <a:t>The deformation and vibration might be a problem for the beam stability</a:t>
            </a:r>
          </a:p>
          <a:p>
            <a:r>
              <a:rPr lang="en-US" altLang="zh-CN" dirty="0" smtClean="0"/>
              <a:t>The feasibility of the mechanical support has been preliminary studied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439030"/>
              </p:ext>
            </p:extLst>
          </p:nvPr>
        </p:nvGraphicFramePr>
        <p:xfrm>
          <a:off x="5953698" y="1700671"/>
          <a:ext cx="3057422" cy="2935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330"/>
                <a:gridCol w="1322092"/>
              </a:tblGrid>
              <a:tr h="570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+mn-lt"/>
                          <a:cs typeface="+mn-cs"/>
                        </a:rPr>
                        <a:t>Elements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Mass </a:t>
                      </a:r>
                      <a:r>
                        <a:rPr lang="en-US" sz="1800" dirty="0">
                          <a:effectLst/>
                        </a:rPr>
                        <a:t>(kg)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</a:tr>
              <a:tr h="570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LumiCal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130</a:t>
                      </a:r>
                      <a:endParaRPr lang="zh-CN" sz="160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</a:tr>
              <a:tr h="653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QD0(Including solenoids)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900</a:t>
                      </a:r>
                      <a:endParaRPr lang="zh-CN" sz="160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</a:tr>
              <a:tr h="570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QF1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600</a:t>
                      </a:r>
                      <a:endParaRPr lang="zh-CN" sz="160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</a:tr>
              <a:tr h="570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effectLst/>
                        </a:rPr>
                        <a:t>Pump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zh-CN" sz="1600" dirty="0">
                        <a:effectLst/>
                        <a:latin typeface="宋体"/>
                        <a:cs typeface="宋体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8" y="1093137"/>
            <a:ext cx="5739653" cy="355598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04191" y="992785"/>
            <a:ext cx="2940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latin typeface="Georgia" panose="02040502050405020303" pitchFamily="18" charset="0"/>
              </a:rPr>
              <a:t>By </a:t>
            </a:r>
            <a:r>
              <a:rPr lang="en-US" altLang="zh-CN" sz="2000" i="1" dirty="0" err="1" smtClean="0">
                <a:latin typeface="Georgia" panose="02040502050405020303" pitchFamily="18" charset="0"/>
              </a:rPr>
              <a:t>Shujin</a:t>
            </a:r>
            <a:r>
              <a:rPr lang="en-US" altLang="zh-CN" sz="2000" i="1" dirty="0" smtClean="0">
                <a:latin typeface="Georgia" panose="02040502050405020303" pitchFamily="18" charset="0"/>
              </a:rPr>
              <a:t> Li, Jianli Wang, Huamin Qu</a:t>
            </a:r>
            <a:endParaRPr lang="zh-CN" altLang="en-US" sz="2000" i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Very Preliminary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856" y="4587418"/>
            <a:ext cx="8647624" cy="1989651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The gravity force of accelerator elements are applied to a virtual plane on the support structure</a:t>
            </a:r>
          </a:p>
          <a:p>
            <a:r>
              <a:rPr lang="en-US" altLang="zh-CN" dirty="0" smtClean="0"/>
              <a:t>The deformation at the IP is about 300~400 micron meters</a:t>
            </a:r>
          </a:p>
          <a:p>
            <a:r>
              <a:rPr lang="en-US" altLang="zh-CN" dirty="0" smtClean="0"/>
              <a:t>More  forces and effects will be considered to improve the design and simulation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" y="1197741"/>
            <a:ext cx="4510708" cy="30917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35" y="1197741"/>
            <a:ext cx="4559328" cy="3091777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universe-review.ca/I13-15-patt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64" y="4221088"/>
            <a:ext cx="2252752" cy="23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5844063" y="1138241"/>
            <a:ext cx="2904401" cy="1858711"/>
            <a:chOff x="1974738" y="4706703"/>
            <a:chExt cx="2904401" cy="185871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738" y="4706703"/>
              <a:ext cx="2904401" cy="1739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</p:pic>
        <p:sp>
          <p:nvSpPr>
            <p:cNvPr id="26" name="TextBox 25"/>
            <p:cNvSpPr txBox="1"/>
            <p:nvPr/>
          </p:nvSpPr>
          <p:spPr>
            <a:xfrm>
              <a:off x="2536059" y="6165304"/>
              <a:ext cx="178175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 smtClean="0">
                  <a:solidFill>
                    <a:srgbClr val="C00000"/>
                  </a:solidFill>
                </a:rPr>
                <a:t>Beamstrahlung</a:t>
              </a:r>
              <a:endParaRPr lang="en-US" altLang="zh-CN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02659" y="5400626"/>
            <a:ext cx="203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Synchrotron Radiation</a:t>
            </a:r>
            <a:endParaRPr lang="zh-CN" alt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504426" cy="14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48872" cy="706090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Beam Induced Backgrounds at CEPC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447763" y="2420888"/>
            <a:ext cx="4212469" cy="2304256"/>
            <a:chOff x="983104" y="423644"/>
            <a:chExt cx="7038958" cy="4800543"/>
          </a:xfrm>
        </p:grpSpPr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4178596" y="423644"/>
              <a:ext cx="797142" cy="43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IP1</a:t>
              </a:r>
              <a:endParaRPr lang="zh-CN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4250130" y="4790415"/>
              <a:ext cx="896993" cy="43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IP3</a:t>
              </a:r>
              <a:endParaRPr lang="zh-CN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83104" y="1247067"/>
              <a:ext cx="7038958" cy="341514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479833" y="1161856"/>
              <a:ext cx="142601" cy="19097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527647" y="4583161"/>
              <a:ext cx="142601" cy="1909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7504" y="3573016"/>
            <a:ext cx="234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Beam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Lost Particles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Energy Loss &gt; 2%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99592" y="4787860"/>
            <a:ext cx="2104968" cy="1593468"/>
            <a:chOff x="1051046" y="4725144"/>
            <a:chExt cx="2104968" cy="159346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46" y="4725144"/>
              <a:ext cx="2104968" cy="137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115616" y="5949280"/>
              <a:ext cx="1858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2060"/>
                  </a:solidFill>
                </a:rPr>
                <a:t>Radiative </a:t>
              </a:r>
              <a:r>
                <a:rPr lang="en-US" altLang="zh-CN" b="1" dirty="0" err="1" smtClean="0">
                  <a:solidFill>
                    <a:srgbClr val="002060"/>
                  </a:solidFill>
                </a:rPr>
                <a:t>Bhabha</a:t>
              </a:r>
              <a:endParaRPr lang="zh-CN" altLang="en-US" b="1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椭圆形标注 29"/>
          <p:cNvSpPr/>
          <p:nvPr/>
        </p:nvSpPr>
        <p:spPr>
          <a:xfrm>
            <a:off x="5640831" y="1052736"/>
            <a:ext cx="3323657" cy="2088232"/>
          </a:xfrm>
          <a:prstGeom prst="wedgeEllipseCallout">
            <a:avLst>
              <a:gd name="adj1" fmla="val -81960"/>
              <a:gd name="adj2" fmla="val 3423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椭圆形标注 35"/>
          <p:cNvSpPr/>
          <p:nvPr/>
        </p:nvSpPr>
        <p:spPr>
          <a:xfrm>
            <a:off x="223884" y="4455394"/>
            <a:ext cx="3456384" cy="2124770"/>
          </a:xfrm>
          <a:prstGeom prst="wedgeEllipseCallout">
            <a:avLst>
              <a:gd name="adj1" fmla="val 77150"/>
              <a:gd name="adj2" fmla="val -49664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47958" y="2962667"/>
                <a:ext cx="3762247" cy="1330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rgbClr val="002060"/>
                    </a:solidFill>
                  </a:rPr>
                  <a:t>50</a:t>
                </a:r>
                <a:r>
                  <a:rPr lang="en-US" altLang="zh-CN" sz="2000" dirty="0" smtClean="0">
                    <a:solidFill>
                      <a:srgbClr val="002060"/>
                    </a:solidFill>
                  </a:rPr>
                  <a:t> bunches</a:t>
                </a:r>
              </a:p>
              <a:p>
                <a:pPr algn="ctr"/>
                <a:r>
                  <a:rPr lang="en-US" altLang="zh-CN" sz="2000" dirty="0">
                    <a:solidFill>
                      <a:srgbClr val="002060"/>
                    </a:solidFill>
                  </a:rPr>
                  <a:t>Revolution frequency: </a:t>
                </a:r>
                <a:r>
                  <a:rPr lang="en-US" altLang="zh-CN" sz="2000" b="1" dirty="0">
                    <a:solidFill>
                      <a:srgbClr val="002060"/>
                    </a:solidFill>
                  </a:rPr>
                  <a:t>5475.46</a:t>
                </a:r>
                <a:r>
                  <a:rPr lang="en-US" altLang="zh-CN" sz="2000" dirty="0">
                    <a:solidFill>
                      <a:srgbClr val="002060"/>
                    </a:solidFill>
                  </a:rPr>
                  <a:t> </a:t>
                </a:r>
                <a:r>
                  <a:rPr lang="zh-CN" alt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002060"/>
                    </a:solidFill>
                  </a:rPr>
                  <a:t>Hz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𝟕</m:t>
                    </m:r>
                    <m:r>
                      <a:rPr lang="en-US" altLang="zh-CN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zh-CN" alt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002060"/>
                    </a:solidFill>
                  </a:rPr>
                  <a:t>particles/Bunch</a:t>
                </a:r>
              </a:p>
              <a:p>
                <a:pPr algn="ctr"/>
                <a:r>
                  <a:rPr lang="en-US" altLang="zh-CN" sz="2000" b="1" dirty="0">
                    <a:solidFill>
                      <a:srgbClr val="002060"/>
                    </a:solidFill>
                  </a:rPr>
                  <a:t>L: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altLang="zh-CN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altLang="zh-CN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58" y="2962667"/>
                <a:ext cx="3762247" cy="1330429"/>
              </a:xfrm>
              <a:prstGeom prst="rect">
                <a:avLst/>
              </a:prstGeom>
              <a:blipFill rotWithShape="1">
                <a:blip r:embed="rId6"/>
                <a:stretch>
                  <a:fillRect l="-1294" t="-2294" r="-1133" b="-82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形标注 28"/>
          <p:cNvSpPr/>
          <p:nvPr/>
        </p:nvSpPr>
        <p:spPr>
          <a:xfrm>
            <a:off x="151640" y="1052736"/>
            <a:ext cx="3323657" cy="2088231"/>
          </a:xfrm>
          <a:prstGeom prst="wedgeEllipseCallout">
            <a:avLst>
              <a:gd name="adj1" fmla="val 58645"/>
              <a:gd name="adj2" fmla="val 36499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椭圆形标注 30"/>
          <p:cNvSpPr/>
          <p:nvPr/>
        </p:nvSpPr>
        <p:spPr>
          <a:xfrm>
            <a:off x="5565585" y="4077072"/>
            <a:ext cx="3398903" cy="2664296"/>
          </a:xfrm>
          <a:prstGeom prst="wedgeEllipseCallout">
            <a:avLst>
              <a:gd name="adj1" fmla="val -60002"/>
              <a:gd name="adj2" fmla="val -3572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9672" y="238876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Beam-Gas </a:t>
            </a:r>
          </a:p>
          <a:p>
            <a:r>
              <a:rPr lang="en-US" altLang="zh-CN" b="1" dirty="0" smtClean="0">
                <a:solidFill>
                  <a:srgbClr val="002060"/>
                </a:solidFill>
              </a:rPr>
              <a:t>Scattering</a:t>
            </a:r>
            <a:endParaRPr lang="zh-CN" altLang="en-US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Procedures for Background 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135761"/>
            <a:ext cx="4919032" cy="51845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All kinds of beam induced backgrounds will firstly be simulated by proper generators</a:t>
            </a:r>
            <a:endParaRPr lang="en-US" altLang="zh-CN" dirty="0"/>
          </a:p>
          <a:p>
            <a:r>
              <a:rPr lang="en-US" altLang="zh-CN" dirty="0" smtClean="0"/>
              <a:t>Background particles will be tracked in the accelerator (SAD) and the detector (Geant4 &amp; </a:t>
            </a:r>
            <a:r>
              <a:rPr lang="en-US" altLang="zh-CN" dirty="0" err="1" smtClean="0"/>
              <a:t>Fluka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SAD: Strategic Accelerator Design</a:t>
            </a:r>
          </a:p>
          <a:p>
            <a:r>
              <a:rPr lang="en-US" altLang="zh-CN" dirty="0" smtClean="0"/>
              <a:t>Extract hit information and analysis the results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717752" y="2013954"/>
            <a:ext cx="2809303" cy="4232612"/>
            <a:chOff x="5448517" y="3510393"/>
            <a:chExt cx="2361231" cy="2744547"/>
          </a:xfrm>
        </p:grpSpPr>
        <p:grpSp>
          <p:nvGrpSpPr>
            <p:cNvPr id="8" name="组合 7"/>
            <p:cNvGrpSpPr/>
            <p:nvPr/>
          </p:nvGrpSpPr>
          <p:grpSpPr>
            <a:xfrm>
              <a:off x="5448517" y="3510393"/>
              <a:ext cx="2361231" cy="2744547"/>
              <a:chOff x="4944461" y="1409092"/>
              <a:chExt cx="2361231" cy="274454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074100" y="1409092"/>
                <a:ext cx="2092697" cy="5768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/>
                  <a:t>Generate primary </a:t>
                </a:r>
                <a:r>
                  <a:rPr lang="en-US" altLang="zh-CN" sz="2000" b="1" dirty="0"/>
                  <a:t>p</a:t>
                </a:r>
                <a:r>
                  <a:rPr lang="en-US" altLang="zh-CN" sz="2000" b="1" dirty="0" smtClean="0"/>
                  <a:t>articles (Generators)</a:t>
                </a:r>
                <a:endParaRPr lang="zh-CN" altLang="en-US" sz="2000" b="1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944461" y="2986486"/>
                <a:ext cx="2361231" cy="6885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/>
                  <a:t>Tracking and interaction in the detector (Geant4 &amp; </a:t>
                </a:r>
                <a:r>
                  <a:rPr lang="en-US" altLang="zh-CN" sz="2000" b="1" dirty="0" err="1" smtClean="0"/>
                  <a:t>Fluka</a:t>
                </a:r>
                <a:r>
                  <a:rPr lang="en-US" altLang="zh-CN" sz="2000" b="1" dirty="0" smtClean="0"/>
                  <a:t>)</a:t>
                </a:r>
                <a:endParaRPr lang="zh-CN" altLang="en-US" sz="2000" b="1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84937" y="3810192"/>
                <a:ext cx="1887245" cy="34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/>
                  <a:t>Analysis (Marlin)</a:t>
                </a:r>
                <a:endParaRPr lang="zh-CN" altLang="en-US" sz="2000" b="1" dirty="0"/>
              </a:p>
            </p:txBody>
          </p:sp>
          <p:cxnSp>
            <p:nvCxnSpPr>
              <p:cNvPr id="13" name="直接箭头连接符 12"/>
              <p:cNvCxnSpPr>
                <a:stCxn id="11" idx="2"/>
                <a:endCxn id="12" idx="0"/>
              </p:cNvCxnSpPr>
              <p:nvPr/>
            </p:nvCxnSpPr>
            <p:spPr>
              <a:xfrm>
                <a:off x="6125077" y="3675016"/>
                <a:ext cx="3482" cy="1351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箭头连接符 13"/>
              <p:cNvCxnSpPr>
                <a:stCxn id="9" idx="2"/>
                <a:endCxn id="11" idx="0"/>
              </p:cNvCxnSpPr>
              <p:nvPr/>
            </p:nvCxnSpPr>
            <p:spPr>
              <a:xfrm>
                <a:off x="6120173" y="2828152"/>
                <a:ext cx="4904" cy="1583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直接箭头连接符 14"/>
              <p:cNvCxnSpPr>
                <a:stCxn id="10" idx="2"/>
                <a:endCxn id="9" idx="0"/>
              </p:cNvCxnSpPr>
              <p:nvPr/>
            </p:nvCxnSpPr>
            <p:spPr>
              <a:xfrm flipH="1">
                <a:off x="6120173" y="1985973"/>
                <a:ext cx="277" cy="1392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5796136" y="4226553"/>
              <a:ext cx="1656184" cy="7029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bg2">
                      <a:lumMod val="25000"/>
                    </a:schemeClr>
                  </a:solidFill>
                </a:rPr>
                <a:t>Tracking in the accelerator</a:t>
              </a:r>
            </a:p>
            <a:p>
              <a:pPr algn="ctr"/>
              <a:r>
                <a:rPr lang="en-US" altLang="zh-CN" sz="2000" b="1" dirty="0" smtClean="0">
                  <a:solidFill>
                    <a:schemeClr val="bg2">
                      <a:lumMod val="25000"/>
                    </a:schemeClr>
                  </a:solidFill>
                </a:rPr>
                <a:t> (SAD)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310131" y="932036"/>
            <a:ext cx="3745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latin typeface="Georgia" panose="02040502050405020303" pitchFamily="18" charset="0"/>
              </a:rPr>
              <a:t>By Qinglei Xiu, Sha Bai, Yiwei Wang, Dou Wang, Hongbo Zhu, Zhongjian Ma</a:t>
            </a:r>
            <a:endParaRPr lang="zh-CN" altLang="en-US" sz="2000" i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Tolerable Hit Density for the Vertex Detector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5586"/>
                <a:ext cx="8229600" cy="1723953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altLang="zh-CN" dirty="0" smtClean="0"/>
                  <a:t>Required occupancy of vertex detector: ~ a few %</a:t>
                </a:r>
              </a:p>
              <a:p>
                <a:r>
                  <a:rPr lang="en-US" altLang="zh-CN" dirty="0" smtClean="0"/>
                  <a:t>Assuming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Pixel </a:t>
                </a:r>
                <a:r>
                  <a:rPr lang="en-US" altLang="zh-CN" dirty="0" smtClean="0"/>
                  <a:t>pitch: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25 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 smtClean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Average cluster size: </a:t>
                </a:r>
                <a:r>
                  <a:rPr lang="en-US" altLang="zh-CN" dirty="0" smtClean="0"/>
                  <a:t>4</a:t>
                </a:r>
              </a:p>
              <a:p>
                <a:pPr lvl="1"/>
                <a:r>
                  <a:rPr lang="en-US" altLang="zh-CN" dirty="0" smtClean="0"/>
                  <a:t>Occupancy: 1% (Pre-CDR)</a:t>
                </a:r>
              </a:p>
              <a:p>
                <a:r>
                  <a:rPr lang="en-US" altLang="zh-CN" b="1" dirty="0" smtClean="0"/>
                  <a:t>Tolerable hit density</a:t>
                </a:r>
                <a:r>
                  <a:rPr lang="en-US" altLang="zh-CN" dirty="0" smtClean="0"/>
                  <a:t>: 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less than a few tens ~ a few hundreds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𝐇𝐢𝐭𝐬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𝐜𝐦</m:t>
                                </m:r>
                              </m:e>
                              <m:sup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𝐁𝐗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] 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5586"/>
                <a:ext cx="8229600" cy="1723953"/>
              </a:xfrm>
              <a:blipFill rotWithShape="0">
                <a:blip r:embed="rId3"/>
                <a:stretch>
                  <a:fillRect l="-444" t="-4947" b="-28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77650706"/>
                  </p:ext>
                </p:extLst>
              </p:nvPr>
            </p:nvGraphicFramePr>
            <p:xfrm>
              <a:off x="571005" y="2660386"/>
              <a:ext cx="8044184" cy="3795504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1120283"/>
                    <a:gridCol w="1120283"/>
                    <a:gridCol w="2149706"/>
                    <a:gridCol w="913478"/>
                    <a:gridCol w="913478"/>
                    <a:gridCol w="913478"/>
                    <a:gridCol w="913478"/>
                  </a:tblGrid>
                  <a:tr h="903384"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 smtClean="0">
                              <a:effectLst/>
                            </a:rPr>
                            <a:t>Time Spacing </a:t>
                          </a:r>
                        </a:p>
                        <a:p>
                          <a:pPr algn="ctr" fontAlgn="ctr"/>
                          <a:r>
                            <a:rPr lang="en-US" altLang="zh-CN" sz="1600" b="1" u="none" strike="noStrike" dirty="0" smtClean="0">
                              <a:effectLst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altLang="zh-CN" sz="16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oMath>
                          </a14:m>
                          <a:r>
                            <a:rPr lang="en-US" altLang="zh-CN" sz="1600" b="1" u="none" strike="noStrike" dirty="0" smtClean="0">
                              <a:effectLst/>
                            </a:rPr>
                            <a:t>]</a:t>
                          </a:r>
                          <a:endParaRPr lang="zh-CN" alt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b="1" u="none" strike="noStrike" dirty="0" smtClean="0">
                              <a:effectLst/>
                            </a:rPr>
                            <a:t>Hit</a:t>
                          </a:r>
                          <a:r>
                            <a:rPr lang="en-US" sz="1400" b="1" u="none" strike="noStrike" baseline="0" dirty="0" smtClean="0">
                              <a:effectLst/>
                            </a:rPr>
                            <a:t> </a:t>
                          </a:r>
                          <a:r>
                            <a:rPr lang="en-US" altLang="zh-CN" sz="1400" b="1" u="none" strike="noStrike" dirty="0" smtClean="0">
                              <a:effectLst/>
                            </a:rPr>
                            <a:t>Density     </a:t>
                          </a:r>
                          <a:r>
                            <a:rPr lang="en-US" sz="1400" b="1" u="none" strike="noStrike" dirty="0" smtClean="0">
                              <a:effectLst/>
                            </a:rPr>
                            <a:t> </a:t>
                          </a:r>
                          <a:r>
                            <a:rPr lang="en-US" sz="1400" b="1" u="none" strike="noStrike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b="1" u="none" strike="noStrike" dirty="0" smtClean="0">
                              <a:effectLst/>
                            </a:rPr>
                            <a:t>Readout</a:t>
                          </a:r>
                          <a:r>
                            <a:rPr lang="en-US" sz="1400" b="1" u="none" strike="noStrike" baseline="0" dirty="0" smtClean="0">
                              <a:effectLst/>
                            </a:rPr>
                            <a:t> T</a:t>
                          </a:r>
                          <a:r>
                            <a:rPr lang="en-US" sz="1400" b="1" u="none" strike="noStrike" dirty="0" smtClean="0">
                              <a:effectLst/>
                            </a:rPr>
                            <a:t>ime</a:t>
                          </a:r>
                        </a:p>
                        <a:p>
                          <a:pPr algn="l" fontAlgn="ctr"/>
                          <a:r>
                            <a:rPr lang="en-US" altLang="zh-CN" sz="1400" b="1" u="none" strike="noStrike" dirty="0" smtClean="0">
                              <a:effectLst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altLang="zh-CN" sz="1400" b="1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1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𝐇𝐢𝐭𝐬</m:t>
                                  </m:r>
                                </m:num>
                                <m:den>
                                  <m:f>
                                    <m:fPr>
                                      <m:type m:val="lin"/>
                                      <m:ctrlPr>
                                        <a:rPr lang="en-US" altLang="zh-CN" sz="1400" b="1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1400" b="1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 b="1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𝐜𝐦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 b="1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sz="1400" b="1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𝐁𝐗</m:t>
                                      </m:r>
                                    </m:den>
                                  </m:f>
                                </m:den>
                              </m:f>
                            </m:oMath>
                          </a14:m>
                          <a:r>
                            <a:rPr lang="en-US" sz="1400" b="1" u="none" strike="noStrike" dirty="0" smtClean="0">
                              <a:effectLst/>
                            </a:rPr>
                            <a:t>]           [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en-US" sz="14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oMath>
                          </a14:m>
                          <a:r>
                            <a:rPr lang="en-US" sz="1400" b="1" u="none" strike="noStrike" dirty="0" smtClean="0">
                              <a:effectLst/>
                            </a:rPr>
                            <a:t>]</a:t>
                          </a:r>
                        </a:p>
                        <a:p>
                          <a:pPr algn="just" fontAlgn="ctr"/>
                          <a:endParaRPr lang="en-US" sz="1400" b="1" u="none" strike="noStrike" dirty="0" smtClean="0">
                            <a:effectLst/>
                          </a:endParaRPr>
                        </a:p>
                        <a:p>
                          <a:pPr algn="just" fontAlgn="ctr"/>
                          <a:r>
                            <a:rPr lang="en-US" sz="1400" b="1" u="none" strike="noStrike" dirty="0" smtClean="0">
                              <a:effectLst/>
                            </a:rPr>
                            <a:t>No. of Bunch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5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10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20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30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effectLst/>
                            </a:rPr>
                            <a:t>Pre-CDR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3.6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effectLst/>
                            </a:rPr>
                            <a:t>50</a:t>
                          </a:r>
                          <a:endParaRPr lang="en-US" altLang="zh-CN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288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144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72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48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effectLst/>
                            </a:rPr>
                            <a:t>H-high </a:t>
                          </a:r>
                          <a:r>
                            <a:rPr lang="en-US" sz="1600" b="1" u="none" strike="noStrike" dirty="0" err="1">
                              <a:effectLst/>
                            </a:rPr>
                            <a:t>lumi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0.6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effectLst/>
                            </a:rPr>
                            <a:t>555</a:t>
                          </a:r>
                          <a:endParaRPr lang="en-US" altLang="zh-CN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48.05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24.02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12.01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8.01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effectLst/>
                            </a:rPr>
                            <a:t>H-low power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1.0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effectLst/>
                            </a:rPr>
                            <a:t>333</a:t>
                          </a:r>
                          <a:endParaRPr lang="en-US" altLang="zh-CN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80.08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40.04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20.02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13.35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1.58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effectLst/>
                            </a:rPr>
                            <a:t>211</a:t>
                          </a:r>
                          <a:endParaRPr lang="en-US" altLang="zh-CN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126.38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63.19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31.60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21.06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>
                              <a:effectLst/>
                            </a:rPr>
                            <a:t>W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0.33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effectLst/>
                            </a:rPr>
                            <a:t>1000</a:t>
                          </a:r>
                          <a:endParaRPr lang="en-US" altLang="zh-CN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26.67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13.33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6.67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4.44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Z</a:t>
                          </a:r>
                          <a:endParaRPr lang="en-US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0.02</a:t>
                          </a:r>
                          <a:endParaRPr lang="en-US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16666</a:t>
                          </a:r>
                          <a:endParaRPr lang="en-US" altLang="zh-CN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solidFill>
                                <a:srgbClr val="C00000"/>
                              </a:solidFill>
                              <a:effectLst/>
                            </a:rPr>
                            <a:t>1.60 </a:t>
                          </a:r>
                          <a:endParaRPr lang="en-US" altLang="zh-CN" sz="1600" b="0" i="0" u="none" strike="noStrike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0.80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0.40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0.27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0.0051</a:t>
                          </a:r>
                          <a:endParaRPr lang="en-US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65716</a:t>
                          </a:r>
                          <a:endParaRPr lang="en-US" altLang="zh-CN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0.41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0.20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0.10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0.07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77650706"/>
                  </p:ext>
                </p:extLst>
              </p:nvPr>
            </p:nvGraphicFramePr>
            <p:xfrm>
              <a:off x="571005" y="2660386"/>
              <a:ext cx="8044184" cy="3795504"/>
            </p:xfrm>
            <a:graphic>
              <a:graphicData uri="http://schemas.openxmlformats.org/drawingml/2006/table">
                <a:tbl>
                  <a:tblPr>
                    <a:tableStyleId>{35758FB7-9AC5-4552-8A53-C91805E547FA}</a:tableStyleId>
                  </a:tblPr>
                  <a:tblGrid>
                    <a:gridCol w="1120283"/>
                    <a:gridCol w="1120283"/>
                    <a:gridCol w="2149706"/>
                    <a:gridCol w="913478"/>
                    <a:gridCol w="913478"/>
                    <a:gridCol w="913478"/>
                    <a:gridCol w="913478"/>
                  </a:tblGrid>
                  <a:tr h="903384"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25" marR="9525" marT="9525" marB="0" anchor="ctr">
                        <a:blipFill rotWithShape="0">
                          <a:blip r:embed="rId4"/>
                          <a:stretch>
                            <a:fillRect l="-103804" t="-9396" r="-522283" b="-326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25" marR="9525" marT="9525" marB="0" anchor="ctr">
                        <a:blipFill rotWithShape="0">
                          <a:blip r:embed="rId4"/>
                          <a:stretch>
                            <a:fillRect l="-106232" t="-9396" r="-172238" b="-326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5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10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20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1" u="none" strike="noStrike" dirty="0">
                              <a:effectLst/>
                            </a:rPr>
                            <a:t>30</a:t>
                          </a:r>
                          <a:endParaRPr lang="en-US" altLang="zh-CN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effectLst/>
                            </a:rPr>
                            <a:t>Pre-CDR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3.6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effectLst/>
                            </a:rPr>
                            <a:t>50</a:t>
                          </a:r>
                          <a:endParaRPr lang="en-US" altLang="zh-CN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288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144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72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48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effectLst/>
                            </a:rPr>
                            <a:t>H-high </a:t>
                          </a:r>
                          <a:r>
                            <a:rPr lang="en-US" sz="1600" b="1" u="none" strike="noStrike" dirty="0" err="1">
                              <a:effectLst/>
                            </a:rPr>
                            <a:t>lumi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0.6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effectLst/>
                            </a:rPr>
                            <a:t>555</a:t>
                          </a:r>
                          <a:endParaRPr lang="en-US" altLang="zh-CN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48.05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24.02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12.01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8.01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effectLst/>
                            </a:rPr>
                            <a:t>H-low power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1.0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effectLst/>
                            </a:rPr>
                            <a:t>333</a:t>
                          </a:r>
                          <a:endParaRPr lang="en-US" altLang="zh-CN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80.08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40.04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20.02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13.35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1.58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effectLst/>
                            </a:rPr>
                            <a:t>211</a:t>
                          </a:r>
                          <a:endParaRPr lang="en-US" altLang="zh-CN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126.38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63.19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31.60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effectLst/>
                            </a:rPr>
                            <a:t>21.06 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>
                              <a:effectLst/>
                            </a:rPr>
                            <a:t>W</a:t>
                          </a:r>
                          <a:endParaRPr lang="en-US" sz="1600" b="1" i="0" u="none" strike="noStrike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0.33</a:t>
                          </a:r>
                          <a:endParaRPr lang="en-US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effectLst/>
                            </a:rPr>
                            <a:t>1000</a:t>
                          </a:r>
                          <a:endParaRPr lang="en-US" altLang="zh-CN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26.67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13.33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6.67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effectLst/>
                            </a:rPr>
                            <a:t>4.44 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 row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Z</a:t>
                          </a:r>
                          <a:endParaRPr lang="en-US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0.02</a:t>
                          </a:r>
                          <a:endParaRPr lang="en-US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16666</a:t>
                          </a:r>
                          <a:endParaRPr lang="en-US" altLang="zh-CN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>
                              <a:solidFill>
                                <a:srgbClr val="C00000"/>
                              </a:solidFill>
                              <a:effectLst/>
                            </a:rPr>
                            <a:t>1.60 </a:t>
                          </a:r>
                          <a:endParaRPr lang="en-US" altLang="zh-CN" sz="1600" b="0" i="0" u="none" strike="noStrike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0.80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0.40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0.27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31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600" b="1" i="0" u="none" strike="noStrike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0.0051</a:t>
                          </a:r>
                          <a:endParaRPr lang="en-US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65716</a:t>
                          </a:r>
                          <a:endParaRPr lang="en-US" altLang="zh-CN" sz="16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0.41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0.20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0.10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0.07 </a:t>
                          </a:r>
                          <a:endParaRPr lang="en-US" altLang="zh-CN" sz="16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cxnSp>
        <p:nvCxnSpPr>
          <p:cNvPr id="8" name="直接连接符 7"/>
          <p:cNvCxnSpPr/>
          <p:nvPr/>
        </p:nvCxnSpPr>
        <p:spPr>
          <a:xfrm>
            <a:off x="2798282" y="3150824"/>
            <a:ext cx="2159307" cy="411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69464" y="2666090"/>
            <a:ext cx="1399142" cy="896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32848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Backgrounds Level of Single Ring Scheme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内容占位符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92382705"/>
                  </p:ext>
                </p:extLst>
              </p:nvPr>
            </p:nvGraphicFramePr>
            <p:xfrm>
              <a:off x="328639" y="1079652"/>
              <a:ext cx="8496945" cy="36135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656184"/>
                    <a:gridCol w="1296144"/>
                    <a:gridCol w="1327615"/>
                    <a:gridCol w="1699389"/>
                    <a:gridCol w="1447627"/>
                    <a:gridCol w="1069986"/>
                  </a:tblGrid>
                  <a:tr h="795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Background type</a:t>
                          </a:r>
                          <a:endParaRPr lang="zh-CN" altLang="en-US" sz="16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Simulation</a:t>
                          </a:r>
                        </a:p>
                        <a:p>
                          <a:pPr algn="ctr"/>
                          <a:r>
                            <a:rPr lang="en-US" altLang="zh-CN" sz="1600" dirty="0" smtClean="0"/>
                            <a:t>software</a:t>
                          </a:r>
                          <a:endParaRPr lang="zh-CN" altLang="en-US" sz="16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Sub-type</a:t>
                          </a:r>
                          <a:endParaRPr lang="zh-CN" altLang="en-US" sz="16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Particle flux </a:t>
                          </a:r>
                          <a:r>
                            <a:rPr lang="en-US" altLang="zh-CN" sz="1600" baseline="0" dirty="0" smtClean="0"/>
                            <a:t>at </a:t>
                          </a:r>
                          <a:r>
                            <a:rPr lang="en-US" altLang="zh-CN" sz="1600" dirty="0" smtClean="0"/>
                            <a:t>VTX 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𝑩𝑿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 smtClean="0"/>
                            <a:t>]</a:t>
                          </a:r>
                          <a:endParaRPr lang="zh-CN" altLang="en-US" sz="16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Particle energy [GeV]</a:t>
                          </a:r>
                          <a:endParaRPr lang="zh-CN" altLang="en-US" sz="16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Priority</a:t>
                          </a:r>
                          <a:endParaRPr lang="zh-CN" altLang="en-US" sz="16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8896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Synchrotron</a:t>
                          </a:r>
                          <a:r>
                            <a:rPr lang="en-US" altLang="zh-CN" sz="1600" b="1" baseline="0" dirty="0" smtClean="0"/>
                            <a:t> radiation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Geant4;</a:t>
                          </a:r>
                        </a:p>
                        <a:p>
                          <a:pPr algn="ctr"/>
                          <a:r>
                            <a:rPr lang="en-US" altLang="zh-CN" sz="1600" b="0" i="1" dirty="0" smtClean="0"/>
                            <a:t>BDSIM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Dipole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rgbClr val="FF0000"/>
                              </a:solidFill>
                            </a:rPr>
                            <a:t>~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dirty="0" smtClean="0"/>
                            <a:t> ~ 0.001</a:t>
                          </a:r>
                          <a:endParaRPr lang="zh-CN" altLang="en-US" sz="1600" b="1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 smtClean="0"/>
                            <a:t>★★★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8896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Quadrupole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rgbClr val="FF0000"/>
                              </a:solidFill>
                            </a:rPr>
                            <a:t>~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~ 0.007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</a:tr>
                  <a:tr h="62477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Beam</a:t>
                          </a:r>
                        </a:p>
                        <a:p>
                          <a:pPr algn="ctr"/>
                          <a:r>
                            <a:rPr lang="en-US" altLang="zh-CN" sz="1600" b="1" dirty="0" smtClean="0"/>
                            <a:t>lost particles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err="1" smtClean="0"/>
                            <a:t>BBBrem</a:t>
                          </a:r>
                          <a:r>
                            <a:rPr lang="en-US" altLang="zh-CN" sz="1600" b="0" i="1" dirty="0" smtClean="0"/>
                            <a:t>;</a:t>
                          </a:r>
                        </a:p>
                        <a:p>
                          <a:pPr algn="ctr"/>
                          <a:r>
                            <a:rPr lang="en-US" altLang="zh-CN" sz="1600" b="0" i="1" dirty="0" smtClean="0"/>
                            <a:t>SAD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Radiative </a:t>
                          </a:r>
                          <a:r>
                            <a:rPr lang="en-US" altLang="zh-CN" sz="1600" b="0" i="1" dirty="0" err="1" smtClean="0"/>
                            <a:t>Bhabha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~ 10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rgbClr val="FF0000"/>
                              </a:solidFill>
                            </a:rPr>
                            <a:t> ~ 120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 smtClean="0"/>
                            <a:t>★★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</a:tr>
                  <a:tr h="624771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Beam Gas</a:t>
                          </a:r>
                        </a:p>
                        <a:p>
                          <a:pPr algn="ctr"/>
                          <a:r>
                            <a:rPr lang="en-US" altLang="zh-CN" sz="1600" b="0" i="1" dirty="0" smtClean="0"/>
                            <a:t>Scattering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b="1" dirty="0" smtClean="0">
                              <a:latin typeface="宋体"/>
                              <a:ea typeface="宋体"/>
                            </a:rPr>
                            <a:t>↑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1" dirty="0" smtClean="0">
                              <a:latin typeface="宋体"/>
                              <a:ea typeface="+mn-ea"/>
                            </a:rPr>
                            <a:t>↑</a:t>
                          </a:r>
                          <a:endParaRPr lang="zh-CN" altLang="en-US" sz="1600" b="1" dirty="0" smtClean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</a:tr>
                  <a:tr h="38896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err="1" smtClean="0"/>
                            <a:t>Beamstrahlung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Guinea-Pig++;</a:t>
                          </a:r>
                        </a:p>
                        <a:p>
                          <a:pPr algn="ctr"/>
                          <a:r>
                            <a:rPr lang="en-US" altLang="zh-CN" sz="1600" b="0" i="1" dirty="0" smtClean="0"/>
                            <a:t>PYTHIA6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Pairs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~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~ 0.05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 smtClean="0"/>
                            <a:t>★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40141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Hadrons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~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sz="1600" b="1" i="1" smtClean="0"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~ 2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内容占位符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92382705"/>
                  </p:ext>
                </p:extLst>
              </p:nvPr>
            </p:nvGraphicFramePr>
            <p:xfrm>
              <a:off x="328639" y="1079652"/>
              <a:ext cx="8496945" cy="36135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656184"/>
                    <a:gridCol w="1296144"/>
                    <a:gridCol w="1327615"/>
                    <a:gridCol w="1699389"/>
                    <a:gridCol w="1447627"/>
                    <a:gridCol w="1069986"/>
                  </a:tblGrid>
                  <a:tr h="795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Background type</a:t>
                          </a:r>
                          <a:endParaRPr lang="zh-CN" altLang="en-US" sz="16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Simulation</a:t>
                          </a:r>
                        </a:p>
                        <a:p>
                          <a:pPr algn="ctr"/>
                          <a:r>
                            <a:rPr lang="en-US" altLang="zh-CN" sz="1600" dirty="0" smtClean="0"/>
                            <a:t>software</a:t>
                          </a:r>
                          <a:endParaRPr lang="zh-CN" altLang="en-US" sz="16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Sub-type</a:t>
                          </a:r>
                          <a:endParaRPr lang="zh-CN" altLang="en-US" sz="16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2330" t="-763" r="-149104" b="-359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Particle energy [GeV]</a:t>
                          </a:r>
                          <a:endParaRPr lang="zh-CN" altLang="en-US" sz="16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/>
                            <a:t>Priority</a:t>
                          </a:r>
                          <a:endParaRPr lang="zh-CN" altLang="en-US" sz="16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8896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Synchrotron</a:t>
                          </a:r>
                          <a:r>
                            <a:rPr lang="en-US" altLang="zh-CN" sz="1600" b="1" baseline="0" dirty="0" smtClean="0"/>
                            <a:t> radiation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Geant4;</a:t>
                          </a:r>
                        </a:p>
                        <a:p>
                          <a:pPr algn="ctr"/>
                          <a:r>
                            <a:rPr lang="en-US" altLang="zh-CN" sz="1600" b="0" i="1" dirty="0" smtClean="0"/>
                            <a:t>BDSIM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Dipole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2330" t="-209524" r="-149104" b="-64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dirty="0" smtClean="0"/>
                            <a:t> ~ 0.001</a:t>
                          </a:r>
                          <a:endParaRPr lang="zh-CN" altLang="en-US" sz="1600" b="1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 smtClean="0"/>
                            <a:t>★★★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8896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Quadrupole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2330" t="-304688" r="-149104" b="-5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~ 0.007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</a:tr>
                  <a:tr h="62477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Beam</a:t>
                          </a:r>
                        </a:p>
                        <a:p>
                          <a:pPr algn="ctr"/>
                          <a:r>
                            <a:rPr lang="en-US" altLang="zh-CN" sz="1600" b="1" dirty="0" smtClean="0"/>
                            <a:t>lost particles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err="1" smtClean="0"/>
                            <a:t>BBBrem</a:t>
                          </a:r>
                          <a:r>
                            <a:rPr lang="en-US" altLang="zh-CN" sz="1600" b="0" i="1" dirty="0" smtClean="0"/>
                            <a:t>;</a:t>
                          </a:r>
                        </a:p>
                        <a:p>
                          <a:pPr algn="ctr"/>
                          <a:r>
                            <a:rPr lang="en-US" altLang="zh-CN" sz="1600" b="0" i="1" dirty="0" smtClean="0"/>
                            <a:t>SAD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Radiative </a:t>
                          </a:r>
                          <a:r>
                            <a:rPr lang="en-US" altLang="zh-CN" sz="1600" b="0" i="1" dirty="0" err="1" smtClean="0"/>
                            <a:t>Bhabha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~ 10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rgbClr val="FF0000"/>
                              </a:solidFill>
                            </a:rPr>
                            <a:t> ~ 120</a:t>
                          </a:r>
                          <a:endParaRPr lang="zh-CN" alt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 smtClean="0"/>
                            <a:t>★★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</a:tr>
                  <a:tr h="624771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Beam Gas</a:t>
                          </a:r>
                        </a:p>
                        <a:p>
                          <a:pPr algn="ctr"/>
                          <a:r>
                            <a:rPr lang="en-US" altLang="zh-CN" sz="1600" b="0" i="1" dirty="0" smtClean="0"/>
                            <a:t>Scattering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b="1" dirty="0" smtClean="0">
                              <a:latin typeface="宋体"/>
                              <a:ea typeface="宋体"/>
                            </a:rPr>
                            <a:t>↑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1" dirty="0" smtClean="0">
                              <a:latin typeface="宋体"/>
                              <a:ea typeface="+mn-ea"/>
                            </a:rPr>
                            <a:t>↑</a:t>
                          </a:r>
                          <a:endParaRPr lang="zh-CN" altLang="en-US" sz="1600" b="1" dirty="0" smtClean="0"/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alpha val="20000"/>
                          </a:schemeClr>
                        </a:solidFill>
                      </a:tcPr>
                    </a:tc>
                  </a:tr>
                  <a:tr h="38896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err="1" smtClean="0"/>
                            <a:t>Beamstrahlung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Guinea-Pig++;</a:t>
                          </a:r>
                        </a:p>
                        <a:p>
                          <a:pPr algn="ctr"/>
                          <a:r>
                            <a:rPr lang="en-US" altLang="zh-CN" sz="1600" b="0" i="1" dirty="0" smtClean="0"/>
                            <a:t>PYTHIA6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Pairs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2330" t="-725000" r="-149104" b="-1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~ 0.05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b="0" dirty="0" smtClean="0"/>
                            <a:t>★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40141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i="1" dirty="0" smtClean="0"/>
                            <a:t>Hadrons</a:t>
                          </a:r>
                          <a:endParaRPr lang="zh-CN" altLang="en-US" sz="1600" b="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52330" t="-800000" r="-149104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/>
                            <a:t>~ 2</a:t>
                          </a:r>
                          <a:endParaRPr lang="zh-CN" altLang="en-US" sz="16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561860" y="4693184"/>
            <a:ext cx="7993136" cy="1751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Backgrounds level of the single ring scheme without shielding</a:t>
            </a:r>
          </a:p>
          <a:p>
            <a:pPr lvl="1"/>
            <a:r>
              <a:rPr lang="en-US" altLang="zh-CN" sz="1600" dirty="0"/>
              <a:t>A very preliminary version of machine lattice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The </a:t>
            </a:r>
            <a:r>
              <a:rPr lang="en-US" altLang="zh-CN" sz="1600" dirty="0"/>
              <a:t>synchrotron radiation level is too high</a:t>
            </a:r>
          </a:p>
          <a:p>
            <a:r>
              <a:rPr lang="en-US" altLang="zh-CN" sz="1800" dirty="0" smtClean="0"/>
              <a:t>To </a:t>
            </a:r>
            <a:r>
              <a:rPr lang="en-US" altLang="zh-CN" sz="1800" dirty="0"/>
              <a:t>suppress the background level</a:t>
            </a:r>
          </a:p>
          <a:p>
            <a:pPr lvl="1"/>
            <a:r>
              <a:rPr lang="en-US" altLang="zh-CN" sz="1600" dirty="0" smtClean="0"/>
              <a:t>Insert shielding and collimator</a:t>
            </a:r>
          </a:p>
          <a:p>
            <a:pPr lvl="1"/>
            <a:r>
              <a:rPr lang="en-US" altLang="zh-CN" sz="1600" dirty="0" smtClean="0"/>
              <a:t>Improve the machine design to reduce the SR power at IR</a:t>
            </a:r>
          </a:p>
        </p:txBody>
      </p:sp>
    </p:spTree>
    <p:extLst>
      <p:ext uri="{BB962C8B-B14F-4D97-AF65-F5344CB8AC3E}">
        <p14:creationId xmlns:p14="http://schemas.microsoft.com/office/powerpoint/2010/main" val="33159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8" name="Picture 1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1633"/>
            <a:ext cx="1837859" cy="12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Preliminary Design of Collimators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3"/>
              <p:cNvSpPr>
                <a:spLocks noGrp="1"/>
              </p:cNvSpPr>
              <p:nvPr>
                <p:ph idx="1"/>
              </p:nvPr>
            </p:nvSpPr>
            <p:spPr>
              <a:xfrm>
                <a:off x="184731" y="1052736"/>
                <a:ext cx="4747309" cy="309634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>
                    <a:solidFill>
                      <a:srgbClr val="002060"/>
                    </a:solidFill>
                  </a:rPr>
                  <a:t>Shape and Material</a:t>
                </a:r>
              </a:p>
              <a:p>
                <a:pPr lvl="1"/>
                <a:r>
                  <a:rPr lang="en-US" altLang="zh-CN" dirty="0" smtClean="0">
                    <a:solidFill>
                      <a:srgbClr val="002060"/>
                    </a:solidFill>
                  </a:rPr>
                  <a:t>Trapezium</a:t>
                </a:r>
              </a:p>
              <a:p>
                <a:pPr lvl="1"/>
                <a:r>
                  <a:rPr lang="en-US" altLang="zh-CN" dirty="0" smtClean="0">
                    <a:solidFill>
                      <a:srgbClr val="002060"/>
                    </a:solidFill>
                  </a:rPr>
                  <a:t>Tungsten</a:t>
                </a:r>
              </a:p>
              <a:p>
                <a:r>
                  <a:rPr lang="en-US" altLang="zh-CN" dirty="0" smtClean="0">
                    <a:solidFill>
                      <a:srgbClr val="002060"/>
                    </a:solidFill>
                  </a:rPr>
                  <a:t>Position and Aperture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002060"/>
                    </a:solidFill>
                  </a:rPr>
                  <a:t>Shielding efficiency </a:t>
                </a:r>
                <a:r>
                  <a:rPr lang="en-US" altLang="zh-CN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Upper limit</a:t>
                </a:r>
              </a:p>
              <a:p>
                <a:pPr lvl="1"/>
                <a:r>
                  <a:rPr lang="en-US" altLang="zh-CN" dirty="0" smtClean="0">
                    <a:solidFill>
                      <a:srgbClr val="002060"/>
                    </a:solidFill>
                  </a:rPr>
                  <a:t>TMCI (Transverse </a:t>
                </a:r>
                <a:r>
                  <a:rPr lang="en-US" altLang="zh-CN" dirty="0">
                    <a:solidFill>
                      <a:srgbClr val="002060"/>
                    </a:solidFill>
                  </a:rPr>
                  <a:t>mode coupling </a:t>
                </a:r>
                <a:r>
                  <a:rPr lang="en-US" altLang="zh-CN" dirty="0" smtClean="0">
                    <a:solidFill>
                      <a:srgbClr val="002060"/>
                    </a:solidFill>
                  </a:rPr>
                  <a:t>instability) </a:t>
                </a:r>
                <a:r>
                  <a:rPr lang="en-US" altLang="zh-CN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Lower limit</a:t>
                </a:r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002060"/>
                    </a:solidFill>
                  </a:rPr>
                  <a:t>Vertical injection </a:t>
                </a:r>
                <a:r>
                  <a:rPr lang="en-US" altLang="zh-CN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zh-CN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Lower limit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dirty="0" smtClean="0"/>
                  <a:t>Will study more limitations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4" name="内容占位符 2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731" y="1052736"/>
                <a:ext cx="4747309" cy="3096344"/>
              </a:xfrm>
              <a:blipFill rotWithShape="1">
                <a:blip r:embed="rId4"/>
                <a:stretch>
                  <a:fillRect l="-1797" t="-3543" r="-1284" b="-2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/>
          <p:cNvGrpSpPr/>
          <p:nvPr/>
        </p:nvGrpSpPr>
        <p:grpSpPr>
          <a:xfrm>
            <a:off x="335430" y="4291275"/>
            <a:ext cx="3771302" cy="865917"/>
            <a:chOff x="-1069378" y="3776334"/>
            <a:chExt cx="3771302" cy="865917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>
              <p:extLst/>
            </p:nvPr>
          </p:nvGraphicFramePr>
          <p:xfrm>
            <a:off x="699055" y="3776334"/>
            <a:ext cx="2002869" cy="865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" name="Equation" r:id="rId5" imgW="1244060" imgH="495085" progId="Equation.DSMT4">
                    <p:embed/>
                  </p:oleObj>
                </mc:Choice>
                <mc:Fallback>
                  <p:oleObj name="Equation" r:id="rId5" imgW="1244060" imgH="4950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055" y="3776334"/>
                          <a:ext cx="2002869" cy="8659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-1069378" y="3971777"/>
              <a:ext cx="1768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b="1" dirty="0" smtClean="0">
                  <a:solidFill>
                    <a:srgbClr val="00B050"/>
                  </a:solidFill>
                </a:rPr>
                <a:t>Upper Limit:  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697956" y="5489323"/>
            <a:ext cx="3050508" cy="603973"/>
            <a:chOff x="5735692" y="3238626"/>
            <a:chExt cx="2818020" cy="603973"/>
          </a:xfrm>
        </p:grpSpPr>
        <p:graphicFrame>
          <p:nvGraphicFramePr>
            <p:cNvPr id="20" name="对象 19"/>
            <p:cNvGraphicFramePr>
              <a:graphicFrameLocks noChangeAspect="1"/>
            </p:cNvGraphicFramePr>
            <p:nvPr>
              <p:extLst/>
            </p:nvPr>
          </p:nvGraphicFramePr>
          <p:xfrm>
            <a:off x="7092280" y="3238626"/>
            <a:ext cx="1461432" cy="603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0" name="Equation" r:id="rId7" imgW="748975" imgH="266584" progId="Equation.DSMT4">
                    <p:embed/>
                  </p:oleObj>
                </mc:Choice>
                <mc:Fallback>
                  <p:oleObj name="Equation" r:id="rId7" imgW="748975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280" y="3238626"/>
                          <a:ext cx="1461432" cy="60397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5735692" y="3370278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b="1" dirty="0" smtClean="0">
                  <a:solidFill>
                    <a:srgbClr val="FF0000"/>
                  </a:solidFill>
                </a:rPr>
                <a:t>Injection: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5430" y="5191298"/>
            <a:ext cx="5121840" cy="1190029"/>
            <a:chOff x="-901304" y="4934291"/>
            <a:chExt cx="4821869" cy="1190029"/>
          </a:xfrm>
        </p:grpSpPr>
        <p:graphicFrame>
          <p:nvGraphicFramePr>
            <p:cNvPr id="15" name="对象 14"/>
            <p:cNvGraphicFramePr>
              <a:graphicFrameLocks noChangeAspect="1"/>
            </p:cNvGraphicFramePr>
            <p:nvPr>
              <p:extLst/>
            </p:nvPr>
          </p:nvGraphicFramePr>
          <p:xfrm>
            <a:off x="166914" y="4934291"/>
            <a:ext cx="3753651" cy="1190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1" name="Equation" r:id="rId9" imgW="1981200" imgH="736600" progId="Equation.DSMT4">
                    <p:embed/>
                  </p:oleObj>
                </mc:Choice>
                <mc:Fallback>
                  <p:oleObj name="Equation" r:id="rId9" imgW="1981200" imgH="736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914" y="4934291"/>
                          <a:ext cx="3753651" cy="119002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-901304" y="5394949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b="1" dirty="0" smtClean="0">
                  <a:solidFill>
                    <a:srgbClr val="FF0000"/>
                  </a:solidFill>
                </a:rPr>
                <a:t>TMCI: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日期占位符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3" name="页脚占位符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16719" y="1216258"/>
            <a:ext cx="4119777" cy="3463730"/>
            <a:chOff x="4954618" y="1333422"/>
            <a:chExt cx="4119777" cy="3463730"/>
          </a:xfrm>
        </p:grpSpPr>
        <p:pic>
          <p:nvPicPr>
            <p:cNvPr id="8344" name="Picture 2200" descr="C:\Users\xiuql\Documents\Tencent Files\939142674\Image\C2C\GMV8F1{HDR@R__`B_0A_`WV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618" y="1333422"/>
              <a:ext cx="4119777" cy="3463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660232" y="2401232"/>
              <a:ext cx="1665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2060"/>
                  </a:solidFill>
                </a:rPr>
                <a:t>Feasible Region</a:t>
              </a:r>
              <a:endParaRPr lang="zh-CN" alt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97956" y="1906635"/>
              <a:ext cx="907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2060"/>
                  </a:solidFill>
                </a:rPr>
                <a:t>Vertical</a:t>
              </a:r>
              <a:endParaRPr lang="zh-CN" altLang="en-US" b="1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014506" y="3284984"/>
                  <a:ext cx="14591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𝐼𝑃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12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𝑚𝑚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4506" y="3284984"/>
                  <a:ext cx="145911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73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896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Synchrotron Radiation from the Last Dipole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226994"/>
                <a:ext cx="8856984" cy="226529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 smtClean="0"/>
                  <a:t>The synchrotron radiation are generated and simulated by the model embedded in Geant4</a:t>
                </a:r>
              </a:p>
              <a:p>
                <a:r>
                  <a:rPr lang="en-US" altLang="zh-CN" dirty="0" smtClean="0"/>
                  <a:t>Collimators </a:t>
                </a:r>
                <a:r>
                  <a:rPr lang="en-US" altLang="zh-CN" dirty="0"/>
                  <a:t>for synchrotron radiation from dipole are designed </a:t>
                </a:r>
              </a:p>
              <a:p>
                <a:pPr lvl="1"/>
                <a:r>
                  <a:rPr lang="en-US" altLang="zh-CN" dirty="0"/>
                  <a:t>Material: Tungsten</a:t>
                </a:r>
              </a:p>
              <a:p>
                <a:pPr lvl="1"/>
                <a:r>
                  <a:rPr lang="en-US" altLang="zh-CN" dirty="0"/>
                  <a:t>Thickness: 10 </a:t>
                </a:r>
                <a:r>
                  <a:rPr lang="en-US" altLang="zh-CN" dirty="0" smtClean="0"/>
                  <a:t>cm</a:t>
                </a:r>
              </a:p>
              <a:p>
                <a:r>
                  <a:rPr lang="en-US" altLang="zh-CN" dirty="0" smtClean="0"/>
                  <a:t>The synchrotron radiation can be suppressed by the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10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310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altLang="zh-CN" sz="3100" dirty="0"/>
              </a:p>
              <a:p>
                <a:pPr lvl="1"/>
                <a:r>
                  <a:rPr lang="en-US" altLang="zh-CN" dirty="0" smtClean="0"/>
                  <a:t>Critical energy: ~ 1 MeV</a:t>
                </a:r>
                <a:endParaRPr lang="zh-CN" altLang="en-US" dirty="0"/>
              </a:p>
              <a:p>
                <a:pPr marL="0" indent="0">
                  <a:buNone/>
                </a:pP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226994"/>
                <a:ext cx="8856984" cy="2265299"/>
              </a:xfrm>
              <a:blipFill rotWithShape="0">
                <a:blip r:embed="rId2"/>
                <a:stretch>
                  <a:fillRect l="-757" t="-4301"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日期占位符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3" name="页脚占位符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1" name="Picture 2" descr="D:\Work\CEPC\Beam_Background\SynchrotronRadiation\Diagram\Flux_Good\Diagram_20160815\Plots\SR_Power_B_Comp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20" y="960328"/>
            <a:ext cx="4509319" cy="32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ork\CEPC\Beam_Background\SynchrotronRadiation\Diagram\Flux_Good\ReDrawMacros\Plot\SRFlux_QC_I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" y="1005116"/>
            <a:ext cx="4463075" cy="32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1465242"/>
            <a:ext cx="8229600" cy="4844077"/>
          </a:xfrm>
        </p:spPr>
        <p:txBody>
          <a:bodyPr/>
          <a:lstStyle/>
          <a:p>
            <a:r>
              <a:rPr lang="en-US" altLang="zh-CN" dirty="0" smtClean="0"/>
              <a:t>Introduction to MDI</a:t>
            </a:r>
          </a:p>
          <a:p>
            <a:r>
              <a:rPr lang="en-US" altLang="zh-CN" dirty="0" smtClean="0"/>
              <a:t>Requirements of the MDI at CEPC</a:t>
            </a:r>
          </a:p>
          <a:p>
            <a:r>
              <a:rPr lang="en-US" altLang="zh-CN" dirty="0" smtClean="0"/>
              <a:t>Progresses of sub-projects</a:t>
            </a:r>
          </a:p>
          <a:p>
            <a:pPr lvl="1"/>
            <a:r>
              <a:rPr lang="en-US" altLang="zh-CN" dirty="0" smtClean="0"/>
              <a:t>Final focusing magnets</a:t>
            </a:r>
          </a:p>
          <a:p>
            <a:pPr lvl="1"/>
            <a:r>
              <a:rPr lang="en-US" altLang="zh-CN" dirty="0" smtClean="0"/>
              <a:t>Luminosity measurement</a:t>
            </a:r>
          </a:p>
          <a:p>
            <a:pPr lvl="1"/>
            <a:r>
              <a:rPr lang="en-US" altLang="zh-CN" dirty="0" smtClean="0"/>
              <a:t>Mechanical support</a:t>
            </a:r>
          </a:p>
          <a:p>
            <a:pPr lvl="1"/>
            <a:r>
              <a:rPr lang="en-US" altLang="zh-CN" dirty="0" smtClean="0"/>
              <a:t>Beam induced backgrounds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8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Lost Particles (Radiative </a:t>
            </a:r>
            <a:r>
              <a:rPr lang="en-US" altLang="zh-CN" dirty="0" err="1" smtClean="0"/>
              <a:t>Bhabha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828" y="4297975"/>
            <a:ext cx="8248160" cy="198545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Energy acceptance: 2%</a:t>
            </a:r>
          </a:p>
          <a:p>
            <a:r>
              <a:rPr lang="en-US" altLang="zh-CN" dirty="0" smtClean="0"/>
              <a:t>Tracking particles with SAD (Strategic Accelerator Design)</a:t>
            </a:r>
          </a:p>
          <a:p>
            <a:r>
              <a:rPr lang="en-US" altLang="zh-CN" dirty="0" smtClean="0"/>
              <a:t>Add collimators to stop lost particles before they enter the IR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32" name="日期占位符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41" name="页脚占位符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476598" y="709362"/>
            <a:ext cx="3863580" cy="3772863"/>
            <a:chOff x="553717" y="709362"/>
            <a:chExt cx="3863580" cy="3772863"/>
          </a:xfrm>
        </p:grpSpPr>
        <p:pic>
          <p:nvPicPr>
            <p:cNvPr id="36" name="Picture 2" descr="C:\Users\Yiwei\Desktop\无标题.png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291" y="1476123"/>
              <a:ext cx="2528644" cy="2273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环形箭头 34"/>
            <p:cNvSpPr/>
            <p:nvPr/>
          </p:nvSpPr>
          <p:spPr>
            <a:xfrm rot="21249684">
              <a:off x="1184220" y="1339083"/>
              <a:ext cx="2592407" cy="2507108"/>
            </a:xfrm>
            <a:prstGeom prst="circularArrow">
              <a:avLst>
                <a:gd name="adj1" fmla="val 1333"/>
                <a:gd name="adj2" fmla="val 333957"/>
                <a:gd name="adj3" fmla="val 15804526"/>
                <a:gd name="adj4" fmla="val 16562740"/>
                <a:gd name="adj5" fmla="val 1743"/>
              </a:avLst>
            </a:prstGeom>
            <a:solidFill>
              <a:srgbClr val="0070C0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环形箭头 36"/>
            <p:cNvSpPr/>
            <p:nvPr/>
          </p:nvSpPr>
          <p:spPr>
            <a:xfrm rot="7731417" flipH="1">
              <a:off x="2244075" y="778278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环形箭头 22"/>
            <p:cNvSpPr/>
            <p:nvPr/>
          </p:nvSpPr>
          <p:spPr>
            <a:xfrm rot="9715671" flipH="1">
              <a:off x="3239101" y="1225520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环形箭头 23"/>
            <p:cNvSpPr/>
            <p:nvPr/>
          </p:nvSpPr>
          <p:spPr>
            <a:xfrm rot="12242468" flipH="1">
              <a:off x="3664912" y="2227716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环形箭头 30"/>
            <p:cNvSpPr/>
            <p:nvPr/>
          </p:nvSpPr>
          <p:spPr>
            <a:xfrm rot="15301259" flipH="1">
              <a:off x="3239100" y="3320638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环形箭头 37"/>
            <p:cNvSpPr/>
            <p:nvPr/>
          </p:nvSpPr>
          <p:spPr>
            <a:xfrm rot="17440506" flipH="1">
              <a:off x="2189088" y="3798756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环形箭头 41"/>
            <p:cNvSpPr/>
            <p:nvPr/>
          </p:nvSpPr>
          <p:spPr>
            <a:xfrm rot="20320295" flipH="1">
              <a:off x="1112766" y="3448517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环形箭头 42"/>
            <p:cNvSpPr/>
            <p:nvPr/>
          </p:nvSpPr>
          <p:spPr>
            <a:xfrm rot="1863056" flipH="1">
              <a:off x="553717" y="2323465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环形箭头 43"/>
            <p:cNvSpPr/>
            <p:nvPr/>
          </p:nvSpPr>
          <p:spPr>
            <a:xfrm rot="4792776" flipH="1">
              <a:off x="1026831" y="1212430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环形箭头 44"/>
            <p:cNvSpPr/>
            <p:nvPr/>
          </p:nvSpPr>
          <p:spPr>
            <a:xfrm rot="6380556" flipH="1">
              <a:off x="1636807" y="839207"/>
              <a:ext cx="752385" cy="614554"/>
            </a:xfrm>
            <a:prstGeom prst="circularArrow">
              <a:avLst>
                <a:gd name="adj1" fmla="val 5440"/>
                <a:gd name="adj2" fmla="val 645633"/>
                <a:gd name="adj3" fmla="val 15577524"/>
                <a:gd name="adj4" fmla="val 11832971"/>
                <a:gd name="adj5" fmla="val 865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23" y="998535"/>
            <a:ext cx="4840997" cy="35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168313" y="2507876"/>
            <a:ext cx="2768235" cy="2100260"/>
            <a:chOff x="6030817" y="3027353"/>
            <a:chExt cx="2980981" cy="2157781"/>
          </a:xfrm>
        </p:grpSpPr>
        <p:pic>
          <p:nvPicPr>
            <p:cNvPr id="11" name="Picture 2" descr="D:\Work\Group_Meeting\MeetingFigure\PreCDR\Pairs_Pt_Theta_3740BX_CEPC_Normalize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817" y="3027353"/>
              <a:ext cx="2980981" cy="2157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6466901" y="3161841"/>
              <a:ext cx="815248" cy="143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13" y="4601658"/>
            <a:ext cx="2678232" cy="19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Beamstrahlung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667360"/>
                <a:ext cx="5995044" cy="189869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CN" sz="3300" dirty="0" smtClean="0"/>
                  <a:t>Characterized by: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3300" i="1">
                            <a:latin typeface="Cambria Math"/>
                            <a:ea typeface="Cambria Math"/>
                          </a:rPr>
                          <m:t>Υ</m:t>
                        </m:r>
                      </m:e>
                    </m:d>
                    <m:r>
                      <a:rPr lang="en-US" altLang="zh-CN" sz="3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3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CN" sz="3300" i="1">
                            <a:latin typeface="Cambria Math"/>
                          </a:rPr>
                          <m:t>6</m:t>
                        </m:r>
                      </m:den>
                    </m:f>
                    <m:f>
                      <m:fPr>
                        <m:ctrlPr>
                          <a:rPr lang="en-US" altLang="zh-CN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300" i="1">
                            <a:latin typeface="Cambria Math"/>
                          </a:rPr>
                          <m:t>𝑁</m:t>
                        </m:r>
                        <m:sSubSup>
                          <m:sSubSupPr>
                            <m:ctrlPr>
                              <a:rPr lang="en-US" altLang="zh-CN" sz="33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3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3300" i="1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zh-CN" sz="33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zh-CN" altLang="en-US" sz="3300" i="1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zh-CN" altLang="en-US" sz="3300" i="1">
                            <a:latin typeface="Cambria Math"/>
                          </a:rPr>
                          <m:t>𝛼</m:t>
                        </m:r>
                        <m:r>
                          <a:rPr lang="en-US" altLang="zh-CN" sz="33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3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33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33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3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33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3300" i="1"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3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33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The effects of </a:t>
                </a:r>
                <a:r>
                  <a:rPr lang="en-US" altLang="zh-CN" dirty="0" err="1" smtClean="0"/>
                  <a:t>beamstrahlung</a:t>
                </a:r>
                <a:r>
                  <a:rPr lang="en-US" altLang="zh-CN" dirty="0" smtClean="0"/>
                  <a:t> at CEPC should be much smaller than ILC</a:t>
                </a:r>
              </a:p>
              <a:p>
                <a:r>
                  <a:rPr lang="en-US" altLang="zh-CN" dirty="0" smtClean="0"/>
                  <a:t>Secondary particles of </a:t>
                </a:r>
                <a:r>
                  <a:rPr lang="en-US" altLang="zh-CN" dirty="0" err="1" smtClean="0"/>
                  <a:t>beamstrahlung</a:t>
                </a:r>
                <a:r>
                  <a:rPr lang="en-US" altLang="zh-CN" dirty="0" smtClean="0"/>
                  <a:t> are generated by Guinea-Pig++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667360"/>
                <a:ext cx="5995044" cy="1898693"/>
              </a:xfrm>
              <a:blipFill rotWithShape="0">
                <a:blip r:embed="rId4"/>
                <a:stretch>
                  <a:fillRect l="-1220" t="-965" r="-1321" b="-1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61066546"/>
                  </p:ext>
                </p:extLst>
              </p:nvPr>
            </p:nvGraphicFramePr>
            <p:xfrm>
              <a:off x="190959" y="1014574"/>
              <a:ext cx="5741375" cy="3597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147"/>
                    <a:gridCol w="1361836"/>
                    <a:gridCol w="1268983"/>
                    <a:gridCol w="1315409"/>
                  </a:tblGrid>
                  <a:tr h="378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Symbol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LEP2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CEPC</a:t>
                          </a:r>
                          <a:endParaRPr lang="zh-CN" alt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ILC 250GeV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Ecm</a:t>
                          </a:r>
                          <a:r>
                            <a:rPr lang="en-US" altLang="zh-CN" dirty="0" smtClean="0"/>
                            <a:t> [GeV]</a:t>
                          </a:r>
                          <a:endParaRPr lang="zh-CN" altLang="en-US" b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209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240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250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N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mtClean="0"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]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58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37.1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4013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/>
                                  </a:rPr>
                                  <m:t> /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 [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𝑛𝑚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]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270000/3500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73700 / 160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729 / 7.7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/>
                                  </a:rPr>
                                  <m:t> [</m:t>
                                </m:r>
                                <m:r>
                                  <a:rPr lang="zh-CN" altLang="en-US" smtClean="0"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16000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2260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40138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/>
                                  </a:rPr>
                                  <m:t> /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 [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𝑚𝑚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]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1500/50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800 / 1.2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13 / 0.41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51397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𝛾𝜖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mtClean="0">
                                    <a:latin typeface="Cambria Math"/>
                                  </a:rPr>
                                  <m:t> /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zh-CN" altLang="en-US" smtClean="0">
                                        <a:latin typeface="Cambria Math"/>
                                      </a:rPr>
                                      <m:t>𝛾𝜖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 </m:t>
                                </m:r>
                              </m:oMath>
                            </m:oMathPara>
                          </a14:m>
                          <a:endParaRPr lang="en-US" altLang="zh-CN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[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𝑚𝑚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altLang="zh-CN" smtClean="0">
                                    <a:latin typeface="Cambria Math"/>
                                  </a:rPr>
                                  <m:t>𝑚𝑟𝑎𝑑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mtClean="0"/>
                                  <m:t>]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9.81/0.051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1594.5 / 4.79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 / 0.035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altLang="zh-CN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𝚼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2.5e-5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4.7e-4</a:t>
                          </a:r>
                          <a:endParaRPr lang="zh-CN" alt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0.02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61066546"/>
                  </p:ext>
                </p:extLst>
              </p:nvPr>
            </p:nvGraphicFramePr>
            <p:xfrm>
              <a:off x="190959" y="1014574"/>
              <a:ext cx="5741375" cy="3597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147"/>
                    <a:gridCol w="1361836"/>
                    <a:gridCol w="1268983"/>
                    <a:gridCol w="1315409"/>
                  </a:tblGrid>
                  <a:tr h="3788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Symbol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LEP2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CEPC</a:t>
                          </a:r>
                          <a:endParaRPr lang="zh-CN" altLang="en-US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ILC 250GeV</a:t>
                          </a:r>
                          <a:endParaRPr lang="zh-CN" altLang="en-US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Ecm</a:t>
                          </a:r>
                          <a:r>
                            <a:rPr lang="en-US" altLang="zh-CN" dirty="0" smtClean="0"/>
                            <a:t> [GeV]</a:t>
                          </a:r>
                          <a:endParaRPr lang="zh-CN" altLang="en-US" b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209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240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250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339" t="-203175" r="-221017" b="-6650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58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37.1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339" t="-181905" r="-221017" b="-29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270000/3500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73700 / 160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729 / 7.7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339" t="-477419" r="-221017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16000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2260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300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4013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339" t="-542424" r="-221017" b="-2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1500/50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800 / 1.2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13 / 0.41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66179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339" t="-388991" r="-221017" b="-70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9.81/0.051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1594.5 / 4.79</a:t>
                          </a:r>
                          <a:endParaRPr lang="zh-CN" altLang="en-US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 / 0.035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</a:tr>
                  <a:tr h="378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339" t="-859677" r="-221017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2.5e-5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4.7e-4</a:t>
                          </a:r>
                          <a:endParaRPr lang="zh-CN" alt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 smtClean="0">
                              <a:solidFill>
                                <a:srgbClr val="FF0000"/>
                              </a:solidFill>
                            </a:rPr>
                            <a:t>0.02</a:t>
                          </a:r>
                          <a:endParaRPr lang="zh-CN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32" y="974337"/>
            <a:ext cx="2555913" cy="155179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95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屏幕快照 2016-10-10 8.5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89" y="1117162"/>
            <a:ext cx="4617294" cy="3262782"/>
          </a:xfrm>
          <a:prstGeom prst="rect">
            <a:avLst/>
          </a:prstGeom>
        </p:spPr>
      </p:pic>
      <p:pic>
        <p:nvPicPr>
          <p:cNvPr id="8" name="Picture 3" descr="D:\Work\CEPC\Beam_Background\RadiationTolerance\NIEL\Diagram20161008\EnergyDeposition_G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" y="1118838"/>
            <a:ext cx="45624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336" y="263621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Compare between Geant4 and </a:t>
            </a:r>
            <a:r>
              <a:rPr lang="en-US" altLang="zh-CN" dirty="0" err="1" smtClean="0"/>
              <a:t>Fluka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4797152"/>
            <a:ext cx="8712968" cy="18002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The radiation level in the detector have been evaluated with both Geant4 and </a:t>
            </a:r>
            <a:r>
              <a:rPr lang="en-US" altLang="zh-CN" dirty="0" err="1" smtClean="0"/>
              <a:t>Fluka</a:t>
            </a:r>
            <a:endParaRPr lang="en-US" altLang="zh-CN" dirty="0" smtClean="0"/>
          </a:p>
          <a:p>
            <a:r>
              <a:rPr lang="en-US" altLang="zh-CN" dirty="0" smtClean="0"/>
              <a:t>The results of the 2 software are roughly consistent with each other</a:t>
            </a:r>
          </a:p>
          <a:p>
            <a:pPr lvl="1"/>
            <a:r>
              <a:rPr lang="en-US" altLang="zh-CN" dirty="0" smtClean="0"/>
              <a:t>The geometry setup are slightly different in above plots</a:t>
            </a:r>
          </a:p>
          <a:p>
            <a:pPr lvl="1"/>
            <a:r>
              <a:rPr lang="en-US" altLang="zh-CN" dirty="0" smtClean="0"/>
              <a:t>Use Geant4 to evaluate hit density and </a:t>
            </a:r>
            <a:r>
              <a:rPr lang="en-US" altLang="zh-CN" dirty="0" err="1" smtClean="0"/>
              <a:t>Fluka</a:t>
            </a:r>
            <a:r>
              <a:rPr lang="en-US" altLang="zh-CN" dirty="0" smtClean="0"/>
              <a:t> to evaluate radiation dose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8452" y="4215182"/>
            <a:ext cx="111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Geant4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4643" y="4215182"/>
            <a:ext cx="86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</a:rPr>
              <a:t>Fluka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5006" y="1433904"/>
            <a:ext cx="213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By </a:t>
            </a:r>
            <a:r>
              <a:rPr lang="en-US" altLang="zh-CN" sz="2000" i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Yanli</a:t>
            </a:r>
            <a:r>
              <a:rPr lang="en-US" altLang="zh-CN" sz="20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2000" i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Jin</a:t>
            </a:r>
            <a:r>
              <a:rPr lang="en-US" altLang="zh-CN" sz="20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, Yin Xu, Manqi </a:t>
            </a:r>
            <a:r>
              <a:rPr lang="en-US" altLang="zh-CN" sz="2000" i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Ruan</a:t>
            </a:r>
            <a:endParaRPr lang="zh-CN" altLang="en-US" sz="2000" i="1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Improve the Lattice Design of IR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115" y="4384713"/>
            <a:ext cx="8435280" cy="1924607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The synchrotron radiation has been considered in the IR design of double ring scheme</a:t>
            </a:r>
          </a:p>
          <a:p>
            <a:r>
              <a:rPr lang="en-US" altLang="zh-CN" dirty="0" smtClean="0"/>
              <a:t>Weaker dipoles at the upstream of IR to reduced the synchrotron radiation power</a:t>
            </a:r>
          </a:p>
          <a:p>
            <a:r>
              <a:rPr lang="en-US" altLang="zh-CN" dirty="0" smtClean="0"/>
              <a:t>The backscattered backgrounds at the downstream need be carefully evaluated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297" y="1054875"/>
            <a:ext cx="4823552" cy="32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24149" y="1147594"/>
            <a:ext cx="8356294" cy="5184576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The mutual influences between machine and detector have been evaluated.</a:t>
            </a:r>
          </a:p>
          <a:p>
            <a:pPr lvl="1"/>
            <a:r>
              <a:rPr lang="en-US" altLang="zh-CN" dirty="0"/>
              <a:t>The L* of CEPC is set as 1.5 m to achieve the required luminosity.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compensating solenoid and the screening solenoid are designed to shielding the detector solenoid field</a:t>
            </a:r>
          </a:p>
          <a:p>
            <a:pPr lvl="1"/>
            <a:r>
              <a:rPr lang="en-US" altLang="zh-CN" dirty="0" smtClean="0"/>
              <a:t>Beam induced backgrounds of CEPC have been evaluated. Useful software and tools were developed</a:t>
            </a:r>
          </a:p>
          <a:p>
            <a:pPr lvl="1"/>
            <a:r>
              <a:rPr lang="en-US" altLang="zh-CN" dirty="0" smtClean="0"/>
              <a:t>The error of luminosity measurement has been studied</a:t>
            </a:r>
          </a:p>
          <a:p>
            <a:r>
              <a:rPr lang="en-US" altLang="zh-CN" dirty="0" smtClean="0"/>
              <a:t>The mechanical support has been preliminary studied</a:t>
            </a:r>
          </a:p>
          <a:p>
            <a:r>
              <a:rPr lang="en-US" altLang="zh-CN" dirty="0" smtClean="0"/>
              <a:t>The shielding and collimators need be further studied.</a:t>
            </a:r>
          </a:p>
          <a:p>
            <a:r>
              <a:rPr lang="en-US" altLang="zh-CN" dirty="0" smtClean="0"/>
              <a:t>The beam pipe and hardware of 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 haven’t been studied</a:t>
            </a:r>
          </a:p>
        </p:txBody>
      </p:sp>
    </p:spTree>
    <p:extLst>
      <p:ext uri="{BB962C8B-B14F-4D97-AF65-F5344CB8AC3E}">
        <p14:creationId xmlns:p14="http://schemas.microsoft.com/office/powerpoint/2010/main" val="9380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143" y="3367835"/>
            <a:ext cx="7355160" cy="706090"/>
          </a:xfrm>
        </p:spPr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Machine Detector Interface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000" y="5305778"/>
            <a:ext cx="8065911" cy="1185333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Integration </a:t>
            </a:r>
            <a:r>
              <a:rPr lang="en-US" altLang="zh-CN" dirty="0"/>
              <a:t>of machine and </a:t>
            </a:r>
            <a:r>
              <a:rPr lang="en-US" altLang="zh-CN" dirty="0" smtClean="0"/>
              <a:t>detector</a:t>
            </a:r>
          </a:p>
          <a:p>
            <a:pPr lvl="1"/>
            <a:r>
              <a:rPr lang="en-US" altLang="zh-CN" dirty="0" smtClean="0"/>
              <a:t>Global </a:t>
            </a:r>
            <a:r>
              <a:rPr lang="en-US" altLang="zh-CN" dirty="0"/>
              <a:t>design</a:t>
            </a:r>
            <a:r>
              <a:rPr lang="en-US" altLang="zh-CN" dirty="0" smtClean="0"/>
              <a:t>: confliction between the machine and the detector</a:t>
            </a:r>
          </a:p>
          <a:p>
            <a:pPr lvl="1"/>
            <a:r>
              <a:rPr lang="en-US" altLang="zh-CN" dirty="0" smtClean="0"/>
              <a:t>Mechanical Support</a:t>
            </a:r>
          </a:p>
          <a:p>
            <a:pPr lvl="1"/>
            <a:r>
              <a:rPr lang="en-US" altLang="zh-CN" dirty="0" smtClean="0"/>
              <a:t>Shielding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5475110" y="1399818"/>
            <a:ext cx="1659468" cy="144497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Detector</a:t>
            </a:r>
            <a:endParaRPr lang="zh-CN" altLang="en-US" sz="2000" b="1" dirty="0"/>
          </a:p>
        </p:txBody>
      </p:sp>
      <p:sp>
        <p:nvSpPr>
          <p:cNvPr id="13" name="同心圆 12"/>
          <p:cNvSpPr/>
          <p:nvPr/>
        </p:nvSpPr>
        <p:spPr>
          <a:xfrm>
            <a:off x="1964269" y="1128882"/>
            <a:ext cx="1806223" cy="1715914"/>
          </a:xfrm>
          <a:prstGeom prst="donut">
            <a:avLst>
              <a:gd name="adj" fmla="val 9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</a:rPr>
              <a:t>Machine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747908" y="1241772"/>
            <a:ext cx="1727204" cy="1628465"/>
            <a:chOff x="3747908" y="1241772"/>
            <a:chExt cx="1727204" cy="1628465"/>
          </a:xfrm>
        </p:grpSpPr>
        <p:sp>
          <p:nvSpPr>
            <p:cNvPr id="10" name="右箭头 9"/>
            <p:cNvSpPr/>
            <p:nvPr/>
          </p:nvSpPr>
          <p:spPr>
            <a:xfrm>
              <a:off x="3815644" y="1817509"/>
              <a:ext cx="1659468" cy="2540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47908" y="1241772"/>
              <a:ext cx="1603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C00000"/>
                  </a:solidFill>
                </a:rPr>
                <a:t>Beam Induced </a:t>
              </a:r>
            </a:p>
            <a:p>
              <a:pPr algn="ctr"/>
              <a:r>
                <a:rPr lang="en-US" altLang="zh-CN" b="1" dirty="0" smtClean="0">
                  <a:solidFill>
                    <a:srgbClr val="C00000"/>
                  </a:solidFill>
                </a:rPr>
                <a:t>Backgrounds</a:t>
              </a:r>
              <a:endParaRPr lang="zh-CN" altLang="en-US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 rot="10800000">
              <a:off x="3804355" y="2071509"/>
              <a:ext cx="1631244" cy="254001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16159" y="2223906"/>
              <a:ext cx="1233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C00000"/>
                  </a:solidFill>
                </a:rPr>
                <a:t>Luminosity</a:t>
              </a:r>
            </a:p>
            <a:p>
              <a:pPr algn="ctr"/>
              <a:r>
                <a:rPr lang="en-US" altLang="zh-CN" b="1" dirty="0" smtClean="0">
                  <a:solidFill>
                    <a:srgbClr val="C00000"/>
                  </a:solidFill>
                </a:rPr>
                <a:t>Degrade</a:t>
              </a:r>
              <a:endParaRPr lang="zh-CN" altLang="en-US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02934" y="2829972"/>
            <a:ext cx="4492977" cy="923330"/>
            <a:chOff x="2178756" y="3440559"/>
            <a:chExt cx="3544711" cy="923330"/>
          </a:xfrm>
        </p:grpSpPr>
        <p:grpSp>
          <p:nvGrpSpPr>
            <p:cNvPr id="24" name="组合 23"/>
            <p:cNvGrpSpPr/>
            <p:nvPr/>
          </p:nvGrpSpPr>
          <p:grpSpPr>
            <a:xfrm>
              <a:off x="2178756" y="3487566"/>
              <a:ext cx="3544711" cy="790923"/>
              <a:chOff x="3826934" y="3547139"/>
              <a:chExt cx="1513009" cy="66361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3826934" y="3555325"/>
                <a:ext cx="1513009" cy="65543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波形 22"/>
              <p:cNvSpPr/>
              <p:nvPr/>
            </p:nvSpPr>
            <p:spPr>
              <a:xfrm rot="5400000">
                <a:off x="4267858" y="3808392"/>
                <a:ext cx="663618" cy="141111"/>
              </a:xfrm>
              <a:prstGeom prst="wave">
                <a:avLst>
                  <a:gd name="adj1" fmla="val 12500"/>
                  <a:gd name="adj2" fmla="val -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705375" y="3440559"/>
              <a:ext cx="24299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 smtClean="0">
                  <a:solidFill>
                    <a:srgbClr val="FFC000"/>
                  </a:solidFill>
                </a:rPr>
                <a:t>Mechanical         supporting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 smtClean="0">
                  <a:solidFill>
                    <a:srgbClr val="FFC000"/>
                  </a:solidFill>
                </a:rPr>
                <a:t>Shielding              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 smtClean="0">
                  <a:solidFill>
                    <a:srgbClr val="FFC000"/>
                  </a:solidFill>
                </a:rPr>
                <a:t> . . .</a:t>
              </a:r>
              <a:endParaRPr lang="zh-CN" altLang="en-US" b="1" dirty="0" smtClean="0">
                <a:solidFill>
                  <a:srgbClr val="FFC000"/>
                </a:solidFill>
              </a:endParaRPr>
            </a:p>
          </p:txBody>
        </p:sp>
      </p:grpSp>
      <p:sp>
        <p:nvSpPr>
          <p:cNvPr id="30" name="内容占位符 2"/>
          <p:cNvSpPr txBox="1">
            <a:spLocks/>
          </p:cNvSpPr>
          <p:nvPr/>
        </p:nvSpPr>
        <p:spPr>
          <a:xfrm>
            <a:off x="648000" y="3939821"/>
            <a:ext cx="8065911" cy="1298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Mutual influence between the machine and the detector</a:t>
            </a:r>
          </a:p>
          <a:p>
            <a:pPr lvl="1"/>
            <a:r>
              <a:rPr lang="en-US" altLang="zh-CN" sz="1800" dirty="0"/>
              <a:t>Luminosity degraded by the detector solenoid field</a:t>
            </a:r>
          </a:p>
          <a:p>
            <a:pPr lvl="1"/>
            <a:r>
              <a:rPr lang="en-US" altLang="zh-CN" sz="1800" dirty="0" smtClean="0"/>
              <a:t>Beam induced backgrounds</a:t>
            </a:r>
          </a:p>
          <a:p>
            <a:pPr lvl="1"/>
            <a:r>
              <a:rPr lang="en-US" altLang="zh-CN" sz="1800" dirty="0" smtClean="0"/>
              <a:t>. .  .</a:t>
            </a:r>
          </a:p>
          <a:p>
            <a:pPr lvl="1"/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388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Requirements of MDI at CEPC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352540" y="1145755"/>
                <a:ext cx="8460953" cy="53847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 smtClean="0"/>
                  <a:t>Requirements of the machine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i="1" dirty="0">
                        <a:latin typeface="Cambria Math"/>
                      </a:rPr>
                      <m:t>=1.5</m:t>
                    </m:r>
                    <m:r>
                      <a:rPr lang="en-US" altLang="zh-CN" i="1" dirty="0">
                        <a:latin typeface="Cambria Math"/>
                      </a:rPr>
                      <m:t>𝑚</m:t>
                    </m:r>
                    <m:r>
                      <a:rPr lang="en-US" altLang="zh-CN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b="1" dirty="0">
                    <a:latin typeface="Cambria Math"/>
                  </a:rPr>
                  <a:t>(</a:t>
                </a:r>
                <a:r>
                  <a:rPr lang="en-US" altLang="zh-CN" b="1" i="1" dirty="0">
                    <a:solidFill>
                      <a:srgbClr val="C0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𝑳</m:t>
                        </m:r>
                      </m:e>
                      <m:sup>
                        <m:r>
                          <a:rPr lang="en-US" altLang="zh-CN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↓  → </m:t>
                    </m:r>
                    <m:r>
                      <a:rPr lang="en-US" altLang="zh-CN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𝑳</m:t>
                    </m:r>
                    <m:r>
                      <a:rPr lang="en-US" altLang="zh-CN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en-US" altLang="zh-CN" b="1" dirty="0">
                    <a:latin typeface="Cambria Math"/>
                  </a:rPr>
                  <a:t>)</a:t>
                </a:r>
                <a:r>
                  <a:rPr lang="en-US" altLang="zh-CN" b="1" i="1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Compensating solenoid and screening solenoid</a:t>
                </a:r>
              </a:p>
              <a:p>
                <a:pPr lvl="1"/>
                <a:r>
                  <a:rPr lang="en-US" altLang="zh-CN" dirty="0" smtClean="0"/>
                  <a:t>Accurate installation and stable mechanical support</a:t>
                </a:r>
              </a:p>
              <a:p>
                <a:r>
                  <a:rPr lang="en-US" altLang="zh-CN" dirty="0" smtClean="0"/>
                  <a:t>Requirements of the detector</a:t>
                </a:r>
              </a:p>
              <a:p>
                <a:pPr lvl="1"/>
                <a:r>
                  <a:rPr lang="en-US" altLang="zh-CN" dirty="0" smtClean="0"/>
                  <a:t>Larger acceptance in polar angle</a:t>
                </a:r>
              </a:p>
              <a:p>
                <a:pPr lvl="1"/>
                <a:r>
                  <a:rPr lang="en-US" altLang="zh-CN" dirty="0" smtClean="0"/>
                  <a:t>Lower beam induced backgrounds</a:t>
                </a:r>
              </a:p>
              <a:p>
                <a:pPr lvl="1"/>
                <a:r>
                  <a:rPr lang="en-US" altLang="zh-CN" dirty="0" smtClean="0"/>
                  <a:t>Accurate measurement of the luminosity</a:t>
                </a:r>
              </a:p>
              <a:p>
                <a:r>
                  <a:rPr lang="en-US" altLang="zh-CN" dirty="0" smtClean="0"/>
                  <a:t>Challenges of MDI at CEPC</a:t>
                </a:r>
              </a:p>
              <a:p>
                <a:pPr lvl="1"/>
                <a:r>
                  <a:rPr lang="en-US" altLang="zh-CN" dirty="0" smtClean="0"/>
                  <a:t>Many devices will be piled up in IR</a:t>
                </a:r>
              </a:p>
              <a:p>
                <a:pPr lvl="1"/>
                <a:r>
                  <a:rPr lang="en-US" altLang="zh-CN" dirty="0" smtClean="0"/>
                  <a:t>Size of devices </a:t>
                </a:r>
                <a:r>
                  <a:rPr lang="en-US" altLang="zh-CN" dirty="0"/>
                  <a:t>are limited (Space is very </a:t>
                </a:r>
                <a:r>
                  <a:rPr lang="en-US" altLang="zh-CN" dirty="0" smtClean="0"/>
                  <a:t>tight)</a:t>
                </a: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540" y="1145755"/>
                <a:ext cx="8460953" cy="5384701"/>
              </a:xfrm>
              <a:blipFill rotWithShape="0">
                <a:blip r:embed="rId2"/>
                <a:stretch>
                  <a:fillRect l="-1513" t="-2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2017/1/25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IAS Program on High Energy Physics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B902-6305-4156-AE7A-36E16EB7837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5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7" y="969341"/>
            <a:ext cx="8516306" cy="394547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8423" y="116632"/>
            <a:ext cx="7001303" cy="70609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Proposed Layout of IR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483796" y="4649118"/>
                <a:ext cx="8286040" cy="1927952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 dirty="0">
                        <a:latin typeface="Cambria Math"/>
                      </a:rPr>
                      <m:t>=1.5</m:t>
                    </m:r>
                    <m:r>
                      <a:rPr lang="en-US" altLang="zh-CN" sz="2400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𝐶𝑟𝑜𝑠𝑠𝑖𝑛𝑔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𝑎𝑛𝑔𝑙𝑒</m:t>
                    </m:r>
                    <m:r>
                      <a:rPr lang="en-US" altLang="zh-CN" sz="2400" i="1" dirty="0">
                        <a:latin typeface="Cambria Math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altLang="zh-CN" sz="2400" i="1" dirty="0">
                        <a:latin typeface="Cambria Math"/>
                      </a:rPr>
                      <m:t>𝑚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US" altLang="zh-CN" sz="2400" dirty="0">
                    <a:latin typeface="Cambria Math"/>
                  </a:rPr>
                  <a:t> </a:t>
                </a:r>
                <a:r>
                  <a:rPr lang="en-US" altLang="zh-CN" sz="2400" dirty="0" smtClean="0">
                    <a:latin typeface="Cambria Math"/>
                  </a:rPr>
                  <a:t>(in the double ring scheme)</a:t>
                </a:r>
              </a:p>
              <a:p>
                <a:r>
                  <a:rPr lang="en-GB" altLang="zh-CN" sz="2400" dirty="0" smtClean="0"/>
                  <a:t>QD0 </a:t>
                </a:r>
              </a:p>
              <a:p>
                <a:pPr lvl="1"/>
                <a:r>
                  <a:rPr lang="en-GB" altLang="zh-CN" sz="2000" dirty="0" smtClean="0"/>
                  <a:t>double </a:t>
                </a:r>
                <a:r>
                  <a:rPr lang="en-GB" altLang="zh-CN" sz="2000" dirty="0"/>
                  <a:t>aperture superconducting </a:t>
                </a:r>
                <a:r>
                  <a:rPr lang="en-GB" altLang="zh-CN" sz="2000" dirty="0" smtClean="0"/>
                  <a:t>magnet</a:t>
                </a:r>
              </a:p>
              <a:p>
                <a:pPr lvl="1"/>
                <a:r>
                  <a:rPr lang="en-GB" altLang="zh-CN" sz="2000" dirty="0" smtClean="0"/>
                  <a:t>surrounded by compensating solenoid and screening solenoid</a:t>
                </a:r>
              </a:p>
              <a:p>
                <a:r>
                  <a:rPr lang="en-GB" altLang="zh-CN" sz="2400" dirty="0" smtClean="0"/>
                  <a:t>All forward devices are hoped to be as small as possible</a:t>
                </a:r>
              </a:p>
              <a:p>
                <a:endParaRPr lang="en-US" altLang="zh-CN" sz="24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796" y="4649118"/>
                <a:ext cx="8286040" cy="1927952"/>
              </a:xfrm>
              <a:blipFill rotWithShape="0">
                <a:blip r:embed="rId3"/>
                <a:stretch>
                  <a:fillRect l="-662" t="-3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PCII SCQ示意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7717"/>
            <a:ext cx="6438924" cy="33827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Requirements for QD0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0686" y="1002535"/>
            <a:ext cx="8162628" cy="2236424"/>
          </a:xfrm>
        </p:spPr>
        <p:txBody>
          <a:bodyPr>
            <a:normAutofit fontScale="77500" lnSpcReduction="20000"/>
          </a:bodyPr>
          <a:lstStyle/>
          <a:p>
            <a:r>
              <a:rPr lang="en-GB" altLang="zh-CN" dirty="0"/>
              <a:t>D</a:t>
            </a:r>
            <a:r>
              <a:rPr lang="en-GB" altLang="zh-CN" dirty="0" smtClean="0"/>
              <a:t>ouble </a:t>
            </a:r>
            <a:r>
              <a:rPr lang="en-GB" altLang="zh-CN" dirty="0"/>
              <a:t>aperture superconducting </a:t>
            </a:r>
            <a:r>
              <a:rPr lang="en-GB" altLang="zh-CN" dirty="0" smtClean="0"/>
              <a:t>magnet</a:t>
            </a:r>
          </a:p>
          <a:p>
            <a:r>
              <a:rPr lang="en-GB" altLang="zh-CN" dirty="0" smtClean="0"/>
              <a:t>Field gradient: 200 T/m</a:t>
            </a:r>
          </a:p>
          <a:p>
            <a:r>
              <a:rPr lang="en-GB" altLang="zh-CN" dirty="0" smtClean="0"/>
              <a:t>Coil inner radius: 12.5 mm</a:t>
            </a:r>
          </a:p>
          <a:p>
            <a:r>
              <a:rPr lang="en-GB" altLang="zh-CN" dirty="0"/>
              <a:t>Serpentine winding coil using direct winding </a:t>
            </a:r>
            <a:r>
              <a:rPr lang="en-GB" altLang="zh-CN" dirty="0" smtClean="0"/>
              <a:t>technology, developed at BNL, </a:t>
            </a:r>
            <a:r>
              <a:rPr lang="en-GB" altLang="zh-CN" dirty="0"/>
              <a:t>is selected for its high efficiency and high </a:t>
            </a:r>
            <a:r>
              <a:rPr lang="en-GB" altLang="zh-CN" dirty="0" smtClean="0"/>
              <a:t>compactness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ross talk cas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23" y="1139170"/>
            <a:ext cx="4979624" cy="306927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Design of QD0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0675" y="4293645"/>
            <a:ext cx="8343838" cy="2000520"/>
          </a:xfrm>
        </p:spPr>
        <p:txBody>
          <a:bodyPr>
            <a:normAutofit lnSpcReduction="10000"/>
          </a:bodyPr>
          <a:lstStyle/>
          <a:p>
            <a:r>
              <a:rPr lang="en-GB" altLang="zh-CN" sz="2000" dirty="0" smtClean="0"/>
              <a:t>The </a:t>
            </a:r>
            <a:r>
              <a:rPr lang="en-GB" altLang="zh-CN" sz="2000" dirty="0"/>
              <a:t>coils will be made of 0.5mm round </a:t>
            </a:r>
            <a:r>
              <a:rPr lang="en-GB" altLang="zh-CN" sz="2000" dirty="0" err="1"/>
              <a:t>NbTi</a:t>
            </a:r>
            <a:r>
              <a:rPr lang="en-GB" altLang="zh-CN" sz="2000" dirty="0"/>
              <a:t>-Cu conductor using direct winding technology. </a:t>
            </a:r>
            <a:endParaRPr lang="en-GB" altLang="zh-CN" sz="2000" dirty="0" smtClean="0"/>
          </a:p>
          <a:p>
            <a:r>
              <a:rPr lang="en-GB" altLang="zh-CN" sz="2000" dirty="0" smtClean="0"/>
              <a:t>Eight </a:t>
            </a:r>
            <a:r>
              <a:rPr lang="en-GB" altLang="zh-CN" sz="2000" dirty="0"/>
              <a:t>Serpentine coil layers are used for the QD0 coil. </a:t>
            </a:r>
            <a:endParaRPr lang="en-GB" altLang="zh-CN" sz="2000" dirty="0" smtClean="0">
              <a:latin typeface="Times New Roman" panose="02020603050405020304" pitchFamily="18" charset="0"/>
            </a:endParaRPr>
          </a:p>
          <a:p>
            <a:r>
              <a:rPr lang="en-GB" altLang="zh-CN" sz="2000" dirty="0"/>
              <a:t>The field in one aperture is affected due to the field generated by the coil in another aperture. </a:t>
            </a:r>
          </a:p>
          <a:p>
            <a:r>
              <a:rPr lang="en-GB" altLang="zh-CN" sz="2000" dirty="0"/>
              <a:t>Field cross talk of the two apertures is modelled and studied</a:t>
            </a:r>
            <a:endParaRPr lang="en-US" altLang="zh-CN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14930" y="1139170"/>
            <a:ext cx="2577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latin typeface="Georgia" panose="02040502050405020303" pitchFamily="18" charset="0"/>
              </a:rPr>
              <a:t>By Yingshun Zhu</a:t>
            </a:r>
            <a:endParaRPr lang="zh-CN" altLang="en-US" sz="2000" i="1" dirty="0" smtClean="0">
              <a:latin typeface="Georgia" panose="02040502050405020303" pitchFamily="18" charset="0"/>
            </a:endParaRPr>
          </a:p>
        </p:txBody>
      </p:sp>
      <p:pic>
        <p:nvPicPr>
          <p:cNvPr id="13" name="Picture 10" descr="Color flux 2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" y="1106338"/>
            <a:ext cx="3839150" cy="290380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394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en-US" altLang="zh-CN" sz="3200" b="1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ffect of the Detector Solenoid</a:t>
            </a:r>
            <a:endParaRPr lang="zh-CN" altLang="en-US" sz="3200" b="1" kern="12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88927" y="1057620"/>
                <a:ext cx="4996867" cy="539826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>
                    <a:solidFill>
                      <a:srgbClr val="C00000"/>
                    </a:solidFill>
                    <a:latin typeface="Cambria Math"/>
                  </a:rPr>
                  <a:t>Detector Solenoid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altLang="zh-CN" sz="2000" dirty="0" smtClean="0">
                    <a:latin typeface="Cambria Math"/>
                  </a:rPr>
                  <a:t> 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latin typeface="Cambria Math"/>
                  </a:rPr>
                  <a:t>Beam coupling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 </m:t>
                    </m:r>
                    <m:r>
                      <a:rPr lang="en-US" altLang="zh-CN" sz="2000" b="1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𝑳</m:t>
                    </m:r>
                    <m:r>
                      <a:rPr lang="en-US" altLang="zh-CN" sz="20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en-US" altLang="zh-CN" sz="2000" b="1" i="1" dirty="0">
                    <a:solidFill>
                      <a:srgbClr val="C00000"/>
                    </a:solidFill>
                    <a:latin typeface="Cambria Math"/>
                  </a:rPr>
                  <a:t> </a:t>
                </a:r>
                <a:endParaRPr lang="en-US" altLang="zh-CN" sz="2000" dirty="0" smtClean="0">
                  <a:latin typeface="Cambria Math"/>
                </a:endParaRPr>
              </a:p>
              <a:p>
                <a:pPr lvl="1"/>
                <a:r>
                  <a:rPr lang="en-US" altLang="zh-CN" sz="2000" dirty="0"/>
                  <a:t>Flat beam at CEPC</a:t>
                </a:r>
              </a:p>
              <a:p>
                <a:pPr lvl="1"/>
                <a:r>
                  <a:rPr lang="en-US" altLang="zh-CN" sz="2000" dirty="0"/>
                  <a:t>Coupling between horizontal and vertical </a:t>
                </a:r>
                <a:r>
                  <a:rPr lang="en-US" altLang="zh-CN" sz="2000" dirty="0" err="1"/>
                  <a:t>betatron</a:t>
                </a:r>
                <a:r>
                  <a:rPr lang="en-US" altLang="zh-CN" sz="2000" dirty="0"/>
                  <a:t> motion will increase the transverse beam size</a:t>
                </a:r>
              </a:p>
              <a:p>
                <a:r>
                  <a:rPr lang="en-US" altLang="zh-CN" sz="2000" dirty="0">
                    <a:latin typeface="Cambria Math"/>
                  </a:rPr>
                  <a:t>To cancel the coupling: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/>
                      </a:rPr>
                      <m:t>∫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CN" sz="2000">
                        <a:latin typeface="Cambria Math"/>
                      </a:rPr>
                      <m:t>𝑑𝑠</m:t>
                    </m:r>
                    <m:r>
                      <a:rPr lang="en-US" altLang="zh-CN" sz="2000">
                        <a:latin typeface="Cambria Math"/>
                      </a:rPr>
                      <m:t>=0</m:t>
                    </m:r>
                  </m:oMath>
                </a14:m>
                <a:endParaRPr lang="en-US" altLang="zh-CN" sz="2000" dirty="0">
                  <a:latin typeface="Cambria Math"/>
                </a:endParaRPr>
              </a:p>
              <a:p>
                <a:pPr lvl="1"/>
                <a:r>
                  <a:rPr lang="en-US" altLang="zh-CN" sz="1800" dirty="0">
                    <a:latin typeface="Cambria Math"/>
                  </a:rPr>
                  <a:t>Before quadrupoles: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/>
                      </a:rPr>
                      <m:t>∫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180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CN" sz="1800">
                        <a:latin typeface="Cambria Math"/>
                      </a:rPr>
                      <m:t>𝑑𝑠</m:t>
                    </m:r>
                    <m:r>
                      <a:rPr lang="en-US" altLang="zh-CN" sz="180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sz="1800" dirty="0">
                    <a:latin typeface="Cambria Math"/>
                  </a:rPr>
                  <a:t> (</a:t>
                </a:r>
                <a:r>
                  <a:rPr lang="en-US" altLang="zh-CN" sz="1800" dirty="0">
                    <a:solidFill>
                      <a:srgbClr val="00B050"/>
                    </a:solidFill>
                    <a:latin typeface="Cambria Math"/>
                  </a:rPr>
                  <a:t>Compensating solenoid</a:t>
                </a:r>
                <a:r>
                  <a:rPr lang="en-US" altLang="zh-CN" sz="1800" dirty="0">
                    <a:latin typeface="Cambria Math"/>
                  </a:rPr>
                  <a:t>)</a:t>
                </a:r>
              </a:p>
              <a:p>
                <a:pPr lvl="1"/>
                <a:r>
                  <a:rPr lang="en-US" altLang="zh-CN" sz="1800" dirty="0">
                    <a:latin typeface="Cambria Math"/>
                  </a:rPr>
                  <a:t>Inside quadrupoles: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180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CN" sz="180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CN" sz="1800" dirty="0">
                    <a:latin typeface="Cambria Math"/>
                  </a:rPr>
                  <a:t> (</a:t>
                </a:r>
                <a:r>
                  <a:rPr lang="en-US" altLang="zh-CN" sz="1800" dirty="0">
                    <a:solidFill>
                      <a:srgbClr val="00B050"/>
                    </a:solidFill>
                    <a:latin typeface="Cambria Math"/>
                  </a:rPr>
                  <a:t>Screening solenoid</a:t>
                </a:r>
                <a:r>
                  <a:rPr lang="en-US" altLang="zh-CN" sz="1800" dirty="0" smtClean="0">
                    <a:latin typeface="Cambria Math"/>
                  </a:rPr>
                  <a:t>)</a:t>
                </a:r>
              </a:p>
              <a:p>
                <a:r>
                  <a:rPr lang="en-US" altLang="zh-CN" sz="2000" dirty="0"/>
                  <a:t>The length of the compensating solenoid is hoped to be as shorter as possible if the beam stability is </a:t>
                </a:r>
                <a:r>
                  <a:rPr lang="en-US" altLang="zh-CN" sz="2000" dirty="0" smtClean="0"/>
                  <a:t>satisfied</a:t>
                </a:r>
              </a:p>
              <a:p>
                <a:pPr lvl="1"/>
                <a:r>
                  <a:rPr lang="en-US" altLang="zh-CN" sz="2000" dirty="0" smtClean="0"/>
                  <a:t>Designing a 13 T compensating solenoid with </a:t>
                </a:r>
                <a:r>
                  <a:rPr lang="en-GB" altLang="zh-CN" sz="2000" dirty="0" err="1" smtClean="0"/>
                  <a:t>NbTi</a:t>
                </a:r>
                <a:r>
                  <a:rPr lang="en-GB" altLang="zh-CN" sz="2000" dirty="0" smtClean="0"/>
                  <a:t> technology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927" y="1057620"/>
                <a:ext cx="4996867" cy="5398265"/>
              </a:xfrm>
              <a:blipFill rotWithShape="0">
                <a:blip r:embed="rId2"/>
                <a:stretch>
                  <a:fillRect l="-1098" t="-564" r="-1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218509" y="2292646"/>
            <a:ext cx="3722629" cy="2849301"/>
            <a:chOff x="1894618" y="3567231"/>
            <a:chExt cx="3722629" cy="2849301"/>
          </a:xfrm>
        </p:grpSpPr>
        <p:grpSp>
          <p:nvGrpSpPr>
            <p:cNvPr id="21" name="组合 20"/>
            <p:cNvGrpSpPr/>
            <p:nvPr/>
          </p:nvGrpSpPr>
          <p:grpSpPr>
            <a:xfrm>
              <a:off x="1894618" y="3567231"/>
              <a:ext cx="3722629" cy="2849301"/>
              <a:chOff x="4355977" y="3356992"/>
              <a:chExt cx="4608512" cy="339577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349837" y="5661248"/>
                <a:ext cx="18967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0.7m, B=7.5T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576164" y="5129578"/>
                <a:ext cx="1839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1m, B=5.25T</a:t>
                </a:r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355977" y="3356992"/>
                <a:ext cx="4608512" cy="3395775"/>
                <a:chOff x="4355977" y="3356992"/>
                <a:chExt cx="4608512" cy="3395775"/>
              </a:xfrm>
            </p:grpSpPr>
            <p:pic>
              <p:nvPicPr>
                <p:cNvPr id="25" name="内容占位符 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9" r="12011"/>
                <a:stretch/>
              </p:blipFill>
              <p:spPr>
                <a:xfrm>
                  <a:off x="4355977" y="3356992"/>
                  <a:ext cx="4608512" cy="3395775"/>
                </a:xfrm>
                <a:prstGeom prst="rect">
                  <a:avLst/>
                </a:prstGeom>
              </p:spPr>
            </p:pic>
            <p:sp>
              <p:nvSpPr>
                <p:cNvPr id="26" name="矩形 25"/>
                <p:cNvSpPr/>
                <p:nvPr/>
              </p:nvSpPr>
              <p:spPr>
                <a:xfrm>
                  <a:off x="4727339" y="4083590"/>
                  <a:ext cx="4186964" cy="4401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/>
                  <a:r>
                    <a:rPr lang="en-US" altLang="zh-CN" b="1" dirty="0" smtClean="0">
                      <a:solidFill>
                        <a:srgbClr val="0070C0"/>
                      </a:solidFill>
                    </a:rPr>
                    <a:t>Detector </a:t>
                  </a:r>
                  <a:r>
                    <a:rPr lang="en-US" altLang="zh-CN" b="1" dirty="0">
                      <a:solidFill>
                        <a:srgbClr val="0070C0"/>
                      </a:solidFill>
                    </a:rPr>
                    <a:t>Solenoid: 3.5T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234236" y="4620129"/>
                  <a:ext cx="1385507" cy="37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𝒅𝒔</m:t>
                        </m:r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4236" y="4620129"/>
                  <a:ext cx="1385507" cy="3798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8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4053727" y="4612518"/>
                  <a:ext cx="9396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27" y="4612518"/>
                  <a:ext cx="93961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组合 39"/>
          <p:cNvGrpSpPr/>
          <p:nvPr/>
        </p:nvGrpSpPr>
        <p:grpSpPr>
          <a:xfrm>
            <a:off x="5310722" y="4814918"/>
            <a:ext cx="3509010" cy="936273"/>
            <a:chOff x="284948" y="5541700"/>
            <a:chExt cx="3509010" cy="936273"/>
          </a:xfrm>
        </p:grpSpPr>
        <p:grpSp>
          <p:nvGrpSpPr>
            <p:cNvPr id="34" name="组合 33"/>
            <p:cNvGrpSpPr/>
            <p:nvPr/>
          </p:nvGrpSpPr>
          <p:grpSpPr>
            <a:xfrm>
              <a:off x="1224484" y="5541700"/>
              <a:ext cx="2362616" cy="379198"/>
              <a:chOff x="2822215" y="6050845"/>
              <a:chExt cx="2362616" cy="37919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822215" y="6050845"/>
                <a:ext cx="598318" cy="37919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452539" y="6053067"/>
                <a:ext cx="1732291" cy="37697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3471186" y="6163689"/>
                <a:ext cx="1713645" cy="176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753207" y="6108641"/>
              <a:ext cx="204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B050"/>
                  </a:solidFill>
                  <a:latin typeface="Cambria Math"/>
                </a:rPr>
                <a:t>Screening solenoid</a:t>
              </a: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284948" y="5830632"/>
              <a:ext cx="16450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  <a:latin typeface="Cambria Math"/>
                </a:rPr>
                <a:t>Compensating </a:t>
              </a:r>
              <a:endParaRPr lang="en-US" altLang="zh-CN" dirty="0" smtClean="0">
                <a:solidFill>
                  <a:srgbClr val="0070C0"/>
                </a:solidFill>
                <a:latin typeface="Cambria Math"/>
              </a:endParaRPr>
            </a:p>
            <a:p>
              <a:r>
                <a:rPr lang="en-US" altLang="zh-CN" dirty="0" smtClean="0">
                  <a:solidFill>
                    <a:srgbClr val="0070C0"/>
                  </a:solidFill>
                  <a:latin typeface="Cambria Math"/>
                </a:rPr>
                <a:t>solenoid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326794" y="5854516"/>
              <a:ext cx="615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2060"/>
                  </a:solidFill>
                  <a:latin typeface="Cambria Math"/>
                </a:rPr>
                <a:t>QD0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00311" y="1314285"/>
            <a:ext cx="2940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i="1" dirty="0" smtClean="0">
                <a:latin typeface="Georgia" panose="02040502050405020303" pitchFamily="18" charset="0"/>
              </a:rPr>
              <a:t>By Yingshun Zhu, </a:t>
            </a:r>
            <a:r>
              <a:rPr lang="en-US" altLang="zh-CN" sz="2000" i="1" dirty="0" err="1" smtClean="0">
                <a:latin typeface="Georgia" panose="02040502050405020303" pitchFamily="18" charset="0"/>
              </a:rPr>
              <a:t>Weichao</a:t>
            </a:r>
            <a:r>
              <a:rPr lang="en-US" altLang="zh-CN" sz="2000" i="1" dirty="0" smtClean="0">
                <a:latin typeface="Georgia" panose="02040502050405020303" pitchFamily="18" charset="0"/>
              </a:rPr>
              <a:t> Yao</a:t>
            </a:r>
            <a:endParaRPr lang="zh-CN" altLang="en-US" sz="2000" i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Feedback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710935"/>
                <a:ext cx="4819177" cy="400228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200" b="1" dirty="0" smtClean="0">
                    <a:solidFill>
                      <a:srgbClr val="002060"/>
                    </a:solidFill>
                    <a:latin typeface="Cambria Math"/>
                  </a:rPr>
                  <a:t>In the right plot,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𝐁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n-US" altLang="zh-CN" sz="2200" b="1" dirty="0">
                    <a:solidFill>
                      <a:srgbClr val="002060"/>
                    </a:solidFill>
                    <a:latin typeface="Cambria Math"/>
                  </a:rPr>
                  <a:t> inside screening solenoid is not 0. </a:t>
                </a:r>
              </a:p>
              <a:p>
                <a:r>
                  <a:rPr lang="en-US" altLang="zh-CN" sz="2200" b="1" dirty="0" smtClean="0">
                    <a:solidFill>
                      <a:srgbClr val="002060"/>
                    </a:solidFill>
                    <a:latin typeface="Cambria Math"/>
                  </a:rPr>
                  <a:t>The fringe field of 13T </a:t>
                </a:r>
                <a:r>
                  <a:rPr lang="en-US" altLang="zh-CN" sz="2200" b="1" dirty="0">
                    <a:solidFill>
                      <a:srgbClr val="002060"/>
                    </a:solidFill>
                    <a:latin typeface="Cambria Math"/>
                  </a:rPr>
                  <a:t>compensating solenoid </a:t>
                </a:r>
                <a:r>
                  <a:rPr lang="en-US" altLang="zh-CN" sz="2200" b="1" dirty="0" smtClean="0">
                    <a:solidFill>
                      <a:srgbClr val="002060"/>
                    </a:solidFill>
                    <a:latin typeface="Cambria Math"/>
                  </a:rPr>
                  <a:t>will be too strong.</a:t>
                </a:r>
                <a:endParaRPr lang="en-US" altLang="zh-CN" sz="2200" b="1" dirty="0">
                  <a:solidFill>
                    <a:srgbClr val="002060"/>
                  </a:solidFill>
                  <a:latin typeface="Cambria Math"/>
                </a:endParaRPr>
              </a:p>
              <a:p>
                <a:r>
                  <a:rPr lang="en-US" altLang="zh-CN" sz="2200" b="1" dirty="0" smtClean="0">
                    <a:solidFill>
                      <a:srgbClr val="002060"/>
                    </a:solidFill>
                    <a:latin typeface="Cambria Math"/>
                  </a:rPr>
                  <a:t>It </a:t>
                </a:r>
                <a:r>
                  <a:rPr lang="en-US" altLang="zh-CN" sz="2200" b="1" dirty="0">
                    <a:solidFill>
                      <a:srgbClr val="002060"/>
                    </a:solidFill>
                    <a:latin typeface="Cambria Math"/>
                  </a:rPr>
                  <a:t>will cause the emittance blow up at </a:t>
                </a:r>
                <a:r>
                  <a:rPr lang="en-US" altLang="zh-CN" sz="2200" b="1" dirty="0" smtClean="0">
                    <a:solidFill>
                      <a:srgbClr val="002060"/>
                    </a:solidFill>
                    <a:latin typeface="Cambria Math"/>
                  </a:rPr>
                  <a:t>IR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altLang="zh-CN" sz="2000" i="1">
                        <a:latin typeface="Cambria Math" panose="02040503050406030204" pitchFamily="18" charset="0"/>
                      </a:rPr>
                      <m:t>=3.83</m:t>
                    </m:r>
                    <m:r>
                      <a:rPr lang="en-GB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</m:t>
                        </m:r>
                      </m:sup>
                    </m:sSup>
                    <m:f>
                      <m:f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5,</m:t>
                            </m:r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1800" b="1" dirty="0">
                  <a:latin typeface="Cambria Math"/>
                </a:endParaRPr>
              </a:p>
              <a:p>
                <a:r>
                  <a:rPr lang="en-US" altLang="zh-CN" sz="2200" b="1" dirty="0" smtClean="0">
                    <a:latin typeface="Cambria Math"/>
                  </a:rPr>
                  <a:t>1MeV critical energy SR won’t work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710935"/>
                <a:ext cx="4819177" cy="4002287"/>
              </a:xfrm>
              <a:blipFill rotWithShape="0">
                <a:blip r:embed="rId2"/>
                <a:stretch>
                  <a:fillRect l="-1391" t="-6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2017/1/25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IAS Program on High Energy Physics 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70698" y="1778641"/>
            <a:ext cx="3722629" cy="2849301"/>
            <a:chOff x="1894618" y="3567231"/>
            <a:chExt cx="3722629" cy="2849301"/>
          </a:xfrm>
        </p:grpSpPr>
        <p:grpSp>
          <p:nvGrpSpPr>
            <p:cNvPr id="8" name="组合 7"/>
            <p:cNvGrpSpPr/>
            <p:nvPr/>
          </p:nvGrpSpPr>
          <p:grpSpPr>
            <a:xfrm>
              <a:off x="1894618" y="3567231"/>
              <a:ext cx="3722629" cy="2849301"/>
              <a:chOff x="4355977" y="3356992"/>
              <a:chExt cx="4608512" cy="3395775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349837" y="5661249"/>
                <a:ext cx="2348109" cy="440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0.7m, B=7.5T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576164" y="5129578"/>
                <a:ext cx="2276668" cy="440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1m, B=5.25T</a:t>
                </a:r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4355977" y="3356992"/>
                <a:ext cx="4608512" cy="3395775"/>
                <a:chOff x="4355977" y="3356992"/>
                <a:chExt cx="4608512" cy="3395775"/>
              </a:xfrm>
            </p:grpSpPr>
            <p:pic>
              <p:nvPicPr>
                <p:cNvPr id="14" name="内容占位符 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9" r="12011"/>
                <a:stretch/>
              </p:blipFill>
              <p:spPr>
                <a:xfrm>
                  <a:off x="4355977" y="3356992"/>
                  <a:ext cx="4608512" cy="3395775"/>
                </a:xfrm>
                <a:prstGeom prst="rect">
                  <a:avLst/>
                </a:prstGeom>
              </p:spPr>
            </p:pic>
            <p:sp>
              <p:nvSpPr>
                <p:cNvPr id="15" name="矩形 14"/>
                <p:cNvSpPr/>
                <p:nvPr/>
              </p:nvSpPr>
              <p:spPr>
                <a:xfrm>
                  <a:off x="4727339" y="4083590"/>
                  <a:ext cx="4186964" cy="4401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/>
                  <a:r>
                    <a:rPr lang="en-US" altLang="zh-CN" b="1" dirty="0">
                      <a:solidFill>
                        <a:srgbClr val="0070C0"/>
                      </a:solidFill>
                    </a:rPr>
                    <a:t>Detector Solenoid: 3.5T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234236" y="4620129"/>
                  <a:ext cx="1385507" cy="3798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𝒅𝒔</m:t>
                        </m:r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4236" y="4620129"/>
                  <a:ext cx="1385507" cy="3798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8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4053727" y="4612518"/>
                  <a:ext cx="9396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727" y="4612518"/>
                  <a:ext cx="93961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组合 15"/>
          <p:cNvGrpSpPr/>
          <p:nvPr/>
        </p:nvGrpSpPr>
        <p:grpSpPr>
          <a:xfrm>
            <a:off x="5162909" y="4300913"/>
            <a:ext cx="3509010" cy="936273"/>
            <a:chOff x="284948" y="5541700"/>
            <a:chExt cx="3509010" cy="936273"/>
          </a:xfrm>
        </p:grpSpPr>
        <p:grpSp>
          <p:nvGrpSpPr>
            <p:cNvPr id="17" name="组合 16"/>
            <p:cNvGrpSpPr/>
            <p:nvPr/>
          </p:nvGrpSpPr>
          <p:grpSpPr>
            <a:xfrm>
              <a:off x="1224484" y="5541700"/>
              <a:ext cx="2362616" cy="379198"/>
              <a:chOff x="2822215" y="6050845"/>
              <a:chExt cx="2362616" cy="37919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822215" y="6050845"/>
                <a:ext cx="598318" cy="37919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452539" y="6053067"/>
                <a:ext cx="1732291" cy="37697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471186" y="6163689"/>
                <a:ext cx="1713645" cy="176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753207" y="6108641"/>
              <a:ext cx="204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B050"/>
                  </a:solidFill>
                  <a:latin typeface="Cambria Math"/>
                </a:rPr>
                <a:t>Screening solenoid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4948" y="5830632"/>
              <a:ext cx="16450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  <a:latin typeface="Cambria Math"/>
                </a:rPr>
                <a:t>Compensating </a:t>
              </a:r>
            </a:p>
            <a:p>
              <a:r>
                <a:rPr lang="en-US" altLang="zh-CN" dirty="0">
                  <a:solidFill>
                    <a:srgbClr val="0070C0"/>
                  </a:solidFill>
                  <a:latin typeface="Cambria Math"/>
                </a:rPr>
                <a:t>solenoid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326794" y="5854516"/>
              <a:ext cx="615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2060"/>
                  </a:solidFill>
                  <a:latin typeface="Cambria Math"/>
                </a:rPr>
                <a:t>QD0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11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Wingdings" panose="05000000000000000000" pitchFamily="2" charset="2"/>
          <a:buChar char="l"/>
          <a:defRPr sz="2000" dirty="0" smtClean="0">
            <a:solidFill>
              <a:srgbClr val="00206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5058</TotalTime>
  <Words>1426</Words>
  <Application>Microsoft Office PowerPoint</Application>
  <PresentationFormat>全屏显示(4:3)</PresentationFormat>
  <Paragraphs>437</Paragraphs>
  <Slides>25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宋体</vt:lpstr>
      <vt:lpstr>Arial</vt:lpstr>
      <vt:lpstr>Calibri</vt:lpstr>
      <vt:lpstr>Calibri Light</vt:lpstr>
      <vt:lpstr>Cambria Math</vt:lpstr>
      <vt:lpstr>Georgia</vt:lpstr>
      <vt:lpstr>Times New Roman</vt:lpstr>
      <vt:lpstr>Wingdings</vt:lpstr>
      <vt:lpstr>Office 主题</vt:lpstr>
      <vt:lpstr>1_Office 主题</vt:lpstr>
      <vt:lpstr>Equation</vt:lpstr>
      <vt:lpstr>Machine Detector Interface at CEPC</vt:lpstr>
      <vt:lpstr>Outline</vt:lpstr>
      <vt:lpstr>Machine Detector Interface</vt:lpstr>
      <vt:lpstr>Requirements of MDI at CEPC</vt:lpstr>
      <vt:lpstr>Proposed Layout of IR</vt:lpstr>
      <vt:lpstr>Requirements for QD0</vt:lpstr>
      <vt:lpstr>Preliminary Design of QD0</vt:lpstr>
      <vt:lpstr>Effect of the Detector Solenoid</vt:lpstr>
      <vt:lpstr>Feedback</vt:lpstr>
      <vt:lpstr>Luminosity Calorimeter (LumiCal)</vt:lpstr>
      <vt:lpstr>Luminosity Measurement</vt:lpstr>
      <vt:lpstr>Mechanical Support for the Machine</vt:lpstr>
      <vt:lpstr>Very Preliminary Results</vt:lpstr>
      <vt:lpstr>Beam Induced Backgrounds at CEPC</vt:lpstr>
      <vt:lpstr>Procedures for Background Simulation</vt:lpstr>
      <vt:lpstr>Tolerable Hit Density for the Vertex Detector</vt:lpstr>
      <vt:lpstr>Backgrounds Level of Single Ring Scheme</vt:lpstr>
      <vt:lpstr>Preliminary Design of Collimators</vt:lpstr>
      <vt:lpstr>Synchrotron Radiation from the Last Dipole</vt:lpstr>
      <vt:lpstr>Lost Particles (Radiative Bhabha)</vt:lpstr>
      <vt:lpstr>Beamstrahlung</vt:lpstr>
      <vt:lpstr>Compare between Geant4 and Fluka</vt:lpstr>
      <vt:lpstr>Improve the Lattice Design of IR </vt:lpstr>
      <vt:lpstr>Summary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 and MDI at CEPC</dc:title>
  <dc:creator>laoxiu_d@163.com</dc:creator>
  <cp:lastModifiedBy>Qinglei Xiu</cp:lastModifiedBy>
  <cp:revision>705</cp:revision>
  <dcterms:created xsi:type="dcterms:W3CDTF">2016-10-04T09:30:37Z</dcterms:created>
  <dcterms:modified xsi:type="dcterms:W3CDTF">2017-02-16T17:03:30Z</dcterms:modified>
</cp:coreProperties>
</file>