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7" r:id="rId4"/>
    <p:sldId id="272" r:id="rId5"/>
    <p:sldId id="269" r:id="rId6"/>
    <p:sldId id="270" r:id="rId7"/>
    <p:sldId id="276" r:id="rId8"/>
    <p:sldId id="271" r:id="rId9"/>
    <p:sldId id="280" r:id="rId10"/>
    <p:sldId id="281" r:id="rId11"/>
    <p:sldId id="282" r:id="rId12"/>
    <p:sldId id="275" r:id="rId13"/>
    <p:sldId id="274" r:id="rId14"/>
    <p:sldId id="265" r:id="rId15"/>
    <p:sldId id="261" r:id="rId16"/>
    <p:sldId id="262" r:id="rId17"/>
    <p:sldId id="257" r:id="rId18"/>
    <p:sldId id="259" r:id="rId19"/>
    <p:sldId id="263" r:id="rId20"/>
    <p:sldId id="279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3515A-A7A6-4D7A-B49D-7DDCB1D92CCD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3CE66-FCF8-490C-995B-028B179EC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95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New IR bends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34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New IR bends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34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Comparison of the final focus design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err="1" smtClean="0"/>
              <a:t>Yiwei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Wang</a:t>
            </a:r>
            <a:r>
              <a:rPr lang="en-US" altLang="zh-CN" sz="2400" dirty="0" smtClean="0"/>
              <a:t>, Sha Bai, Dou Wang</a:t>
            </a:r>
            <a:endParaRPr lang="en-US" altLang="zh-CN" sz="2400" dirty="0" smtClean="0"/>
          </a:p>
          <a:p>
            <a:r>
              <a:rPr lang="en-US" altLang="zh-CN" sz="2400" dirty="0" smtClean="0"/>
              <a:t>CEPC AP meeting, 17 Feb 2017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9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97" y="1340768"/>
            <a:ext cx="7005803" cy="525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518864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Geometry of whole ring</a:t>
            </a:r>
          </a:p>
        </p:txBody>
      </p:sp>
    </p:spTree>
    <p:extLst>
      <p:ext uri="{BB962C8B-B14F-4D97-AF65-F5344CB8AC3E}">
        <p14:creationId xmlns:p14="http://schemas.microsoft.com/office/powerpoint/2010/main" val="25932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518864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Geometry of whole ring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17" y="4851992"/>
            <a:ext cx="4591431" cy="18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24" y="1095386"/>
            <a:ext cx="4744616" cy="413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箭头连接符 2"/>
          <p:cNvCxnSpPr/>
          <p:nvPr/>
        </p:nvCxnSpPr>
        <p:spPr>
          <a:xfrm flipV="1">
            <a:off x="4359932" y="4581128"/>
            <a:ext cx="35608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5262" y="1124744"/>
            <a:ext cx="286657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ym typeface="Symbol"/>
              </a:rPr>
              <a:t>Length=</a:t>
            </a:r>
            <a:r>
              <a:rPr lang="en-US" altLang="zh-CN" sz="1600" b="1" dirty="0"/>
              <a:t>100624.25 m</a:t>
            </a:r>
            <a:endParaRPr lang="en-US" altLang="zh-CN" sz="1600" b="1" dirty="0">
              <a:sym typeface="Symbol"/>
            </a:endParaRPr>
          </a:p>
          <a:p>
            <a:r>
              <a:rPr lang="en-US" altLang="zh-CN" sz="1600" b="1" dirty="0">
                <a:sym typeface="Symbol"/>
              </a:rPr>
              <a:t>Qx=307.08</a:t>
            </a:r>
          </a:p>
          <a:p>
            <a:r>
              <a:rPr lang="en-US" altLang="zh-CN" sz="1600" b="1" dirty="0">
                <a:sym typeface="Symbol"/>
              </a:rPr>
              <a:t>Qy=307.22</a:t>
            </a:r>
          </a:p>
          <a:p>
            <a:r>
              <a:rPr lang="en-US" altLang="zh-CN" sz="1600" b="1" dirty="0">
                <a:sym typeface="Symbol"/>
              </a:rPr>
              <a:t>x=1.8 </a:t>
            </a:r>
            <a:r>
              <a:rPr lang="en-US" altLang="zh-CN" sz="1600" b="1" dirty="0" smtClean="0">
                <a:sym typeface="Symbol"/>
              </a:rPr>
              <a:t>nm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5262" y="5258071"/>
            <a:ext cx="223224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ym typeface="Symbol"/>
              </a:rPr>
              <a:t>L*= 1.5 m</a:t>
            </a:r>
          </a:p>
          <a:p>
            <a:r>
              <a:rPr lang="en-US" altLang="zh-CN" sz="1600" b="1" dirty="0" smtClean="0">
                <a:sym typeface="Symbol"/>
              </a:rPr>
              <a:t>x*= 0.144 mm</a:t>
            </a:r>
          </a:p>
          <a:p>
            <a:r>
              <a:rPr lang="en-US" altLang="zh-CN" sz="1600" b="1" dirty="0" smtClean="0">
                <a:sym typeface="Symbol"/>
              </a:rPr>
              <a:t></a:t>
            </a:r>
            <a:r>
              <a:rPr lang="en-US" altLang="zh-CN" sz="1600" b="1" dirty="0">
                <a:sym typeface="Symbol"/>
              </a:rPr>
              <a:t>y</a:t>
            </a:r>
            <a:r>
              <a:rPr lang="en-US" altLang="zh-CN" sz="1600" b="1" dirty="0" smtClean="0">
                <a:sym typeface="Symbol"/>
              </a:rPr>
              <a:t>*= 2 mm</a:t>
            </a:r>
          </a:p>
          <a:p>
            <a:r>
              <a:rPr lang="en-US" altLang="zh-CN" sz="1600" b="1" dirty="0" smtClean="0"/>
              <a:t>crossing </a:t>
            </a:r>
            <a:r>
              <a:rPr lang="en-US" altLang="zh-CN" sz="1600" b="1" dirty="0"/>
              <a:t>angle=30 </a:t>
            </a:r>
            <a:r>
              <a:rPr lang="en-US" altLang="zh-CN" sz="1600" b="1" dirty="0" smtClean="0"/>
              <a:t>mrad</a:t>
            </a:r>
            <a:endParaRPr lang="en-US" altLang="zh-CN" sz="1600" b="1" dirty="0" smtClean="0">
              <a:sym typeface="Symbol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25" y="1546129"/>
            <a:ext cx="2147647" cy="26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箭头连接符 13"/>
          <p:cNvCxnSpPr/>
          <p:nvPr/>
        </p:nvCxnSpPr>
        <p:spPr>
          <a:xfrm flipH="1">
            <a:off x="6444208" y="2636912"/>
            <a:ext cx="86409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37974" y="1546129"/>
            <a:ext cx="610090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IP1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37974" y="4149080"/>
            <a:ext cx="610090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69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90485"/>
              </p:ext>
            </p:extLst>
          </p:nvPr>
        </p:nvGraphicFramePr>
        <p:xfrm>
          <a:off x="443876" y="1484784"/>
          <a:ext cx="7656516" cy="317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72"/>
                <a:gridCol w="1296144"/>
                <a:gridCol w="2376264"/>
                <a:gridCol w="1944216"/>
                <a:gridCol w="1080120"/>
              </a:tblGrid>
              <a:tr h="64807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Machine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Parameters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Requirements</a:t>
                      </a:r>
                      <a:r>
                        <a:rPr lang="en-US" altLang="zh-CN" sz="1600" baseline="0" dirty="0" smtClean="0"/>
                        <a:t> on FFS design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Features of FFS lattice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Reference</a:t>
                      </a:r>
                      <a:endParaRPr lang="zh-CN" altLang="en-US" sz="1600" dirty="0"/>
                    </a:p>
                  </a:txBody>
                  <a:tcPr/>
                </a:tc>
              </a:tr>
              <a:tr h="7647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CEPC-DR) 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E=120GeV</a:t>
                      </a:r>
                      <a:endParaRPr lang="en-US" altLang="zh-CN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</a:rPr>
                        <a:t>L*=1.5m</a:t>
                      </a:r>
                    </a:p>
                    <a:p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sym typeface="Symbol"/>
                        </a:rPr>
                        <a:t>*=</a:t>
                      </a: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sym typeface="Symbol"/>
                        </a:rPr>
                        <a:t>0.144m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sym typeface="Symbol"/>
                        </a:rPr>
                        <a:t>/2mm</a:t>
                      </a:r>
                    </a:p>
                    <a:p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sym typeface="Symbol"/>
                        </a:rPr>
                        <a:t>=1.56nm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sym typeface="Symbol"/>
                        </a:rPr>
                        <a:t>=0.3%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 smtClean="0">
                          <a:solidFill>
                            <a:schemeClr val="tx1"/>
                          </a:solidFill>
                          <a:sym typeface="Symbol"/>
                        </a:rPr>
                        <a:t>Bz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sym typeface="Symbol"/>
                        </a:rPr>
                        <a:t>=</a:t>
                      </a: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sym typeface="Symbol"/>
                        </a:rPr>
                        <a:t>3.5T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sym typeface="Symbol"/>
                        </a:rPr>
                        <a:t>c=30mrad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 chromaticity correction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Gradient</a:t>
                      </a:r>
                      <a:r>
                        <a:rPr lang="en-US" altLang="zh-CN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of FD </a:t>
                      </a:r>
                      <a:r>
                        <a:rPr lang="en-US" altLang="zh-CN" sz="11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≤ 200 T/m</a:t>
                      </a:r>
                      <a:endParaRPr lang="zh-CN" altLang="en-US" sz="11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 from the dipoles within 280 m upstream of the IP </a:t>
                      </a:r>
                      <a:r>
                        <a:rPr lang="en-US" altLang="zh-CN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Eγ,c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≤ 100 </a:t>
                      </a:r>
                      <a:r>
                        <a:rPr lang="en-US" altLang="zh-CN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sym typeface="Symbol"/>
                        </a:rPr>
                        <a:t>Dedicated region</a:t>
                      </a:r>
                      <a:r>
                        <a:rPr lang="en-US" altLang="zh-CN" sz="1100" baseline="0" dirty="0" smtClean="0">
                          <a:solidFill>
                            <a:srgbClr val="FF0000"/>
                          </a:solidFill>
                          <a:sym typeface="Symbol"/>
                        </a:rPr>
                        <a:t> for </a:t>
                      </a: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sym typeface="Symbol"/>
                        </a:rPr>
                        <a:t>Crab</a:t>
                      </a:r>
                      <a:r>
                        <a:rPr lang="en-US" altLang="zh-CN" sz="1100" baseline="0" dirty="0" smtClean="0">
                          <a:solidFill>
                            <a:srgbClr val="FF0000"/>
                          </a:solidFill>
                          <a:sym typeface="Symbol"/>
                        </a:rPr>
                        <a:t> waist </a:t>
                      </a:r>
                      <a:r>
                        <a:rPr lang="en-US" altLang="zh-CN" sz="1100" baseline="0" dirty="0" err="1" smtClean="0">
                          <a:solidFill>
                            <a:srgbClr val="FF0000"/>
                          </a:solidFill>
                          <a:sym typeface="Symbol"/>
                        </a:rPr>
                        <a:t>sextupole</a:t>
                      </a:r>
                      <a:endParaRPr lang="en-US" altLang="zh-CN" sz="1100" dirty="0" smtClean="0">
                        <a:solidFill>
                          <a:srgbClr val="FF0000"/>
                        </a:solidFill>
                        <a:sym typeface="Symbol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Asymmetrical</a:t>
                      </a:r>
                      <a:r>
                        <a:rPr lang="zh-CN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IR lattice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with large number of ARC </a:t>
                      </a:r>
                      <a:r>
                        <a:rPr lang="en-US" altLang="zh-CN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sextupoles</a:t>
                      </a: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and </a:t>
                      </a:r>
                      <a:r>
                        <a:rPr lang="en-US" altLang="zh-CN" sz="11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Brinkmann</a:t>
                      </a:r>
                      <a:r>
                        <a:rPr lang="en-US" altLang="zh-CN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lang="en-US" altLang="zh-CN" sz="11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sextupoles</a:t>
                      </a: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to optimize momentum acceptance</a:t>
                      </a:r>
                      <a:endParaRPr lang="en-US" altLang="zh-CN" sz="1100" dirty="0" smtClean="0"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Y. Wang, HKUST, IAS 2017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4754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FCC-</a:t>
                      </a:r>
                      <a:r>
                        <a:rPr lang="en-US" altLang="zh-CN" sz="1100" dirty="0" err="1" smtClean="0"/>
                        <a:t>ee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E=175GeV</a:t>
                      </a:r>
                    </a:p>
                    <a:p>
                      <a:r>
                        <a:rPr lang="en-US" altLang="zh-CN" sz="1100" dirty="0" smtClean="0"/>
                        <a:t>L*=2.2m</a:t>
                      </a:r>
                    </a:p>
                    <a:p>
                      <a:r>
                        <a:rPr lang="en-US" altLang="zh-CN" sz="1100" dirty="0" smtClean="0">
                          <a:sym typeface="Symbol"/>
                        </a:rPr>
                        <a:t>*=</a:t>
                      </a: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sym typeface="Symbol"/>
                        </a:rPr>
                        <a:t>1m</a:t>
                      </a:r>
                      <a:r>
                        <a:rPr lang="en-US" altLang="zh-CN" sz="1100" dirty="0" smtClean="0">
                          <a:sym typeface="Symbol"/>
                        </a:rPr>
                        <a:t>/2mm</a:t>
                      </a:r>
                    </a:p>
                    <a:p>
                      <a:r>
                        <a:rPr lang="en-US" altLang="zh-CN" sz="1100" dirty="0" smtClean="0">
                          <a:sym typeface="Symbol"/>
                        </a:rPr>
                        <a:t>=1.26nm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=0.2%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 smtClean="0">
                          <a:sym typeface="Symbol"/>
                        </a:rPr>
                        <a:t>Bz</a:t>
                      </a:r>
                      <a:r>
                        <a:rPr lang="en-US" altLang="zh-CN" sz="1100" dirty="0" smtClean="0">
                          <a:sym typeface="Symbol"/>
                        </a:rPr>
                        <a:t>=</a:t>
                      </a: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sym typeface="Symbol"/>
                        </a:rPr>
                        <a:t>2T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c=30mrad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 chromaticity correction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Gradient</a:t>
                      </a:r>
                      <a:r>
                        <a:rPr lang="en-US" altLang="zh-CN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of FD </a:t>
                      </a:r>
                      <a:r>
                        <a:rPr lang="en-US" altLang="zh-CN" sz="11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≤ 100 T/m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 from the dipoles within 500 m upstream of the IP </a:t>
                      </a:r>
                      <a:r>
                        <a:rPr lang="en-US" altLang="zh-CN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Eγ,c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≤ 100 </a:t>
                      </a:r>
                      <a:r>
                        <a:rPr lang="en-US" altLang="zh-CN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CN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sym typeface="Symbol"/>
                        </a:rPr>
                        <a:t>Combined</a:t>
                      </a:r>
                      <a:r>
                        <a:rPr lang="en-US" altLang="zh-CN" sz="1100" baseline="0" dirty="0" smtClean="0">
                          <a:solidFill>
                            <a:srgbClr val="FF0000"/>
                          </a:solidFill>
                          <a:sym typeface="Symbol"/>
                        </a:rPr>
                        <a:t> c</a:t>
                      </a: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sym typeface="Symbol"/>
                        </a:rPr>
                        <a:t>rab</a:t>
                      </a:r>
                      <a:r>
                        <a:rPr lang="en-US" altLang="zh-CN" sz="1100" baseline="0" dirty="0" smtClean="0">
                          <a:solidFill>
                            <a:srgbClr val="FF0000"/>
                          </a:solidFill>
                          <a:sym typeface="Symbol"/>
                        </a:rPr>
                        <a:t> waist and chromaticity correction </a:t>
                      </a:r>
                      <a:r>
                        <a:rPr lang="en-US" altLang="zh-CN" sz="1100" baseline="0" dirty="0" err="1" smtClean="0">
                          <a:solidFill>
                            <a:srgbClr val="FF0000"/>
                          </a:solidFill>
                          <a:sym typeface="Symbol"/>
                        </a:rPr>
                        <a:t>sextupole</a:t>
                      </a:r>
                      <a:r>
                        <a:rPr lang="en-US" altLang="zh-CN" sz="1100" baseline="0" dirty="0" smtClean="0">
                          <a:solidFill>
                            <a:srgbClr val="FF0000"/>
                          </a:solidFill>
                          <a:sym typeface="Symbol"/>
                        </a:rPr>
                        <a:t> </a:t>
                      </a:r>
                      <a:endParaRPr lang="en-US" altLang="zh-CN" sz="1100" dirty="0" smtClean="0">
                        <a:solidFill>
                          <a:srgbClr val="FF0000"/>
                        </a:solidFill>
                        <a:sym typeface="Symbol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Asymmetrical </a:t>
                      </a:r>
                      <a:r>
                        <a:rPr lang="en-US" altLang="zh-CN" sz="1100" dirty="0" smtClean="0">
                          <a:sym typeface="Symbol"/>
                        </a:rPr>
                        <a:t>IR lattice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with large number of ARC </a:t>
                      </a:r>
                      <a:r>
                        <a:rPr lang="en-US" altLang="zh-CN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sextupoles</a:t>
                      </a: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to optimize momentum acceptance</a:t>
                      </a:r>
                      <a:endParaRPr lang="en-US" altLang="zh-CN" sz="1100" dirty="0" smtClean="0"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K. </a:t>
                      </a:r>
                      <a:r>
                        <a:rPr lang="en-US" altLang="zh-CN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Oide</a:t>
                      </a:r>
                      <a:r>
                        <a:rPr lang="en-US" altLang="zh-C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ICHEP 2016</a:t>
                      </a:r>
                      <a:endParaRPr lang="zh-CN" altLang="en-US" sz="1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5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Reserved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4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42389"/>
              </p:ext>
            </p:extLst>
          </p:nvPr>
        </p:nvGraphicFramePr>
        <p:xfrm>
          <a:off x="227852" y="318864"/>
          <a:ext cx="8736636" cy="630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8"/>
                <a:gridCol w="1080120"/>
                <a:gridCol w="1152128"/>
                <a:gridCol w="2376264"/>
                <a:gridCol w="1944216"/>
                <a:gridCol w="1080120"/>
              </a:tblGrid>
              <a:tr h="64807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Machine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Author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Parameters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Requirements</a:t>
                      </a:r>
                      <a:r>
                        <a:rPr lang="en-US" altLang="zh-CN" sz="1600" baseline="0" dirty="0" smtClean="0"/>
                        <a:t> on FFS design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Features of FFS lattice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Reference</a:t>
                      </a:r>
                      <a:endParaRPr lang="zh-CN" altLang="en-US" sz="1600" dirty="0"/>
                    </a:p>
                  </a:txBody>
                  <a:tcPr/>
                </a:tc>
              </a:tr>
              <a:tr h="764754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CEPC (PDR)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Dou Wang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L*=1.5m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*=</a:t>
                      </a:r>
                      <a:r>
                        <a:rPr lang="en-GB" altLang="zh-CN" sz="1100" dirty="0" smtClean="0">
                          <a:effectLst/>
                          <a:latin typeface="Times New Roman"/>
                          <a:ea typeface="+mn-ea"/>
                        </a:rPr>
                        <a:t>0.25/0.00136</a:t>
                      </a:r>
                      <a:endParaRPr lang="en-US" altLang="zh-CN" sz="1100" dirty="0" smtClean="0">
                        <a:sym typeface="Symbol"/>
                      </a:endParaRPr>
                    </a:p>
                    <a:p>
                      <a:r>
                        <a:rPr lang="en-US" altLang="zh-CN" sz="1100" dirty="0" smtClean="0">
                          <a:sym typeface="Symbol"/>
                        </a:rPr>
                        <a:t>=2.45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=0.3%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 smtClean="0">
                          <a:sym typeface="Symbol"/>
                        </a:rPr>
                        <a:t>Bz</a:t>
                      </a:r>
                      <a:r>
                        <a:rPr lang="en-US" altLang="zh-CN" sz="1100" dirty="0" smtClean="0">
                          <a:sym typeface="Symbol"/>
                        </a:rPr>
                        <a:t>=3.5T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c=30mrad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 chromaticity correction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Gradient</a:t>
                      </a: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FD 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200 T/m</a:t>
                      </a:r>
                      <a:endParaRPr lang="zh-CN" alt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 from the dipoles within 500 m from IP </a:t>
                      </a:r>
                      <a:r>
                        <a:rPr lang="en-US" altLang="zh-CN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Eγ,c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≤ 190 </a:t>
                      </a:r>
                      <a:r>
                        <a:rPr lang="en-US" altLang="zh-CN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Crab waist collision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Anti-symmetrical IR lattice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need </a:t>
                      </a:r>
                      <a:r>
                        <a:rPr lang="en-US" altLang="zh-CN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multipoles</a:t>
                      </a: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to correct chromaticity order by order</a:t>
                      </a:r>
                      <a:endParaRPr lang="en-US" altLang="zh-CN" sz="1100" dirty="0" smtClean="0">
                        <a:sym typeface="Symbol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need large number of ARC </a:t>
                      </a:r>
                      <a:r>
                        <a:rPr lang="en-US" altLang="zh-CN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sextupoles</a:t>
                      </a: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to optimize momentum acceptance</a:t>
                      </a:r>
                      <a:endParaRPr lang="en-US" altLang="zh-CN" sz="1100" dirty="0" smtClean="0"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Wang, IPAC16, THPOR010</a:t>
                      </a:r>
                    </a:p>
                  </a:txBody>
                  <a:tcPr/>
                </a:tc>
              </a:tr>
              <a:tr h="7647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CEPC (SR) 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Yiwei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Wang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L*=1.5m</a:t>
                      </a:r>
                    </a:p>
                    <a:p>
                      <a:r>
                        <a:rPr lang="en-US" altLang="zh-CN" sz="1100" dirty="0" smtClean="0">
                          <a:sym typeface="Symbol"/>
                        </a:rPr>
                        <a:t>*=0.8m/3mm</a:t>
                      </a:r>
                    </a:p>
                    <a:p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sym typeface="Symbol"/>
                        </a:rPr>
                        <a:t>=6.12nm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=0.3%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 smtClean="0">
                          <a:solidFill>
                            <a:srgbClr val="FF0000"/>
                          </a:solidFill>
                          <a:sym typeface="Symbol"/>
                        </a:rPr>
                        <a:t>Bz</a:t>
                      </a: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sym typeface="Symbol"/>
                        </a:rPr>
                        <a:t>=3.5T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c=0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 chromaticity correction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Gradient</a:t>
                      </a: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FD 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300 T/m</a:t>
                      </a:r>
                      <a:endParaRPr lang="zh-CN" alt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Head on collision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Symmetrical</a:t>
                      </a:r>
                      <a:r>
                        <a:rPr lang="zh-CN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IR lattice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with </a:t>
                      </a:r>
                      <a:r>
                        <a:rPr lang="en-US" altLang="zh-CN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Brinkmann</a:t>
                      </a: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lang="en-US" altLang="zh-CN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sextupoles</a:t>
                      </a: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to optimize momentum acceptance</a:t>
                      </a:r>
                      <a:endParaRPr lang="en-US" altLang="zh-CN" sz="1100" dirty="0" smtClean="0"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Y. Wang, IPAC16, THPOR012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4754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FCC-</a:t>
                      </a:r>
                      <a:r>
                        <a:rPr lang="en-US" altLang="zh-CN" sz="1100" dirty="0" err="1" smtClean="0"/>
                        <a:t>ee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err="1" smtClean="0">
                          <a:effectLst/>
                        </a:rPr>
                        <a:t>Katsunobu</a:t>
                      </a:r>
                      <a:r>
                        <a:rPr lang="en-US" altLang="zh-CN" sz="1100" dirty="0" smtClean="0">
                          <a:effectLst/>
                        </a:rPr>
                        <a:t> </a:t>
                      </a:r>
                      <a:r>
                        <a:rPr lang="en-US" altLang="zh-CN" sz="1100" dirty="0" err="1" smtClean="0"/>
                        <a:t>Oide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L*=2.2m</a:t>
                      </a:r>
                    </a:p>
                    <a:p>
                      <a:r>
                        <a:rPr lang="en-US" altLang="zh-CN" sz="1100" dirty="0" smtClean="0">
                          <a:sym typeface="Symbol"/>
                        </a:rPr>
                        <a:t>*=1m/2mm</a:t>
                      </a:r>
                    </a:p>
                    <a:p>
                      <a:r>
                        <a:rPr lang="en-US" altLang="zh-CN" sz="1100" dirty="0" smtClean="0">
                          <a:sym typeface="Symbol"/>
                        </a:rPr>
                        <a:t>=1.26nm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=0.2%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 smtClean="0">
                          <a:sym typeface="Symbol"/>
                        </a:rPr>
                        <a:t>Bz</a:t>
                      </a:r>
                      <a:r>
                        <a:rPr lang="en-US" altLang="zh-CN" sz="1100" dirty="0" smtClean="0">
                          <a:sym typeface="Symbol"/>
                        </a:rPr>
                        <a:t>=2T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c=30mrad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 chromaticity correction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Gradient</a:t>
                      </a: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FD 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100 T/m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 from the dipoles within 500 m upstream of the IP </a:t>
                      </a:r>
                      <a:r>
                        <a:rPr lang="en-US" altLang="zh-CN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Eγ,c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≤ 100 </a:t>
                      </a:r>
                      <a:r>
                        <a:rPr lang="en-US" altLang="zh-CN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CN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Crab waist collision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Asymmetrical IR lattice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with large number of ARC </a:t>
                      </a:r>
                      <a:r>
                        <a:rPr lang="en-US" altLang="zh-CN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sextupoles</a:t>
                      </a: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to optimize momentum acceptance</a:t>
                      </a:r>
                      <a:endParaRPr lang="en-US" altLang="zh-CN" sz="1100" dirty="0" smtClean="0"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K. </a:t>
                      </a:r>
                      <a:r>
                        <a:rPr lang="en-US" altLang="zh-CN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Oide</a:t>
                      </a:r>
                      <a:r>
                        <a:rPr lang="en-US" altLang="zh-C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IPAC16, THPOR022</a:t>
                      </a:r>
                      <a:endParaRPr lang="zh-CN" altLang="en-US" sz="1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4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FCC-</a:t>
                      </a:r>
                      <a:r>
                        <a:rPr lang="en-US" altLang="zh-CN" sz="1100" dirty="0" err="1" smtClean="0"/>
                        <a:t>ee</a:t>
                      </a:r>
                      <a:endParaRPr lang="zh-CN" alt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Anton </a:t>
                      </a:r>
                      <a:r>
                        <a:rPr lang="en-US" altLang="zh-CN" sz="1100" dirty="0" err="1" smtClean="0"/>
                        <a:t>Bogomyagkov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L*=2.0m</a:t>
                      </a:r>
                    </a:p>
                    <a:p>
                      <a:r>
                        <a:rPr lang="en-US" altLang="zh-CN" sz="1100" dirty="0" smtClean="0">
                          <a:sym typeface="Symbol"/>
                        </a:rPr>
                        <a:t>*=0.5m/1mm</a:t>
                      </a:r>
                    </a:p>
                    <a:p>
                      <a:r>
                        <a:rPr lang="en-US" altLang="zh-CN" sz="1100" dirty="0" smtClean="0">
                          <a:sym typeface="Symbol"/>
                        </a:rPr>
                        <a:t>=2.1nm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=0.2%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 smtClean="0">
                          <a:sym typeface="Symbol"/>
                        </a:rPr>
                        <a:t>Bz</a:t>
                      </a:r>
                      <a:r>
                        <a:rPr lang="en-US" altLang="zh-CN" sz="1100" dirty="0" smtClean="0">
                          <a:sym typeface="Symbol"/>
                        </a:rPr>
                        <a:t>=?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c=26mrad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 chromaticity correction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Gradient</a:t>
                      </a: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FD 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100 T/m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 from the dipoles within 250 m from IP </a:t>
                      </a:r>
                      <a:r>
                        <a:rPr lang="en-US" altLang="zh-CN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Eγ,c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≤ 100 </a:t>
                      </a:r>
                      <a:r>
                        <a:rPr lang="en-US" altLang="zh-CN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Crab waist collision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Asymmetrical IR lattice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With additional </a:t>
                      </a:r>
                      <a:r>
                        <a:rPr lang="en-US" altLang="zh-CN" sz="1100" dirty="0" err="1" smtClean="0">
                          <a:sym typeface="Symbol"/>
                        </a:rPr>
                        <a:t>sextupoles</a:t>
                      </a:r>
                      <a:r>
                        <a:rPr lang="en-US" altLang="zh-CN" sz="1100" dirty="0" smtClean="0">
                          <a:sym typeface="Symbol"/>
                        </a:rPr>
                        <a:t> to correct</a:t>
                      </a:r>
                      <a:r>
                        <a:rPr lang="en-US" altLang="zh-CN" sz="1100" baseline="0" dirty="0" smtClean="0">
                          <a:sym typeface="Symbol"/>
                        </a:rPr>
                        <a:t> </a:t>
                      </a: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chromaticity up to </a:t>
                      </a:r>
                      <a:r>
                        <a:rPr lang="en-US" altLang="zh-CN" sz="1100" baseline="0" dirty="0" smtClean="0">
                          <a:sym typeface="Symbol"/>
                        </a:rPr>
                        <a:t>3</a:t>
                      </a:r>
                      <a:r>
                        <a:rPr lang="en-US" altLang="zh-CN" sz="1100" baseline="30000" dirty="0" smtClean="0">
                          <a:sym typeface="Symbol"/>
                        </a:rPr>
                        <a:t>rd</a:t>
                      </a:r>
                      <a:r>
                        <a:rPr lang="en-US" altLang="zh-CN" sz="1100" baseline="0" dirty="0" smtClean="0">
                          <a:sym typeface="Symbol"/>
                        </a:rPr>
                        <a:t> order</a:t>
                      </a:r>
                      <a:endParaRPr lang="en-US" altLang="zh-CN" sz="1100" dirty="0" smtClean="0"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altLang="zh-CN" sz="1100" dirty="0" err="1" smtClean="0"/>
                        <a:t>Bogomyagkov</a:t>
                      </a:r>
                      <a:r>
                        <a:rPr lang="en-US" altLang="zh-CN" sz="1100" baseline="0" dirty="0" smtClean="0"/>
                        <a:t> et. al., </a:t>
                      </a:r>
                      <a:r>
                        <a:rPr lang="en-US" altLang="zh-C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IPAC16, THPOR019</a:t>
                      </a:r>
                      <a:endParaRPr lang="zh-CN" altLang="en-US" sz="1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4754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a</a:t>
                      </a:r>
                      <a:r>
                        <a:rPr lang="en-US" altLang="zh-CN" sz="1100" baseline="0" dirty="0" smtClean="0"/>
                        <a:t> </a:t>
                      </a:r>
                      <a:r>
                        <a:rPr lang="en-US" altLang="zh-CN" sz="1100" dirty="0" smtClean="0"/>
                        <a:t>Higgs</a:t>
                      </a:r>
                      <a:r>
                        <a:rPr lang="en-US" altLang="zh-CN" sz="1100" baseline="0" dirty="0" smtClean="0"/>
                        <a:t> factory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err="1" smtClean="0"/>
                        <a:t>Yunhai</a:t>
                      </a:r>
                      <a:r>
                        <a:rPr lang="en-US" altLang="zh-CN" sz="1100" dirty="0" smtClean="0"/>
                        <a:t> </a:t>
                      </a:r>
                      <a:r>
                        <a:rPr lang="en-US" altLang="zh-CN" sz="1100" dirty="0" err="1" smtClean="0"/>
                        <a:t>Cai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</a:rPr>
                        <a:t>L*=4.0m</a:t>
                      </a:r>
                    </a:p>
                    <a:p>
                      <a:r>
                        <a:rPr lang="en-US" altLang="zh-CN" sz="1100" dirty="0" smtClean="0">
                          <a:sym typeface="Symbol"/>
                        </a:rPr>
                        <a:t>*=0.2m/2mm</a:t>
                      </a:r>
                    </a:p>
                    <a:p>
                      <a:r>
                        <a:rPr lang="en-US" altLang="zh-CN" sz="1100" dirty="0" smtClean="0">
                          <a:sym typeface="Symbol"/>
                        </a:rPr>
                        <a:t>=4.5nm</a:t>
                      </a:r>
                    </a:p>
                    <a:p>
                      <a:r>
                        <a:rPr lang="en-US" altLang="zh-CN" sz="1100" dirty="0" smtClean="0">
                          <a:sym typeface="Symbol"/>
                        </a:rPr>
                        <a:t>=0.1%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 smtClean="0">
                          <a:sym typeface="Symbol"/>
                        </a:rPr>
                        <a:t>Bz</a:t>
                      </a:r>
                      <a:r>
                        <a:rPr lang="en-US" altLang="zh-CN" sz="1100" dirty="0" smtClean="0">
                          <a:sym typeface="Symbol"/>
                        </a:rPr>
                        <a:t>=?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c=0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 chromaticity correction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Head on collision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dirty="0" smtClean="0">
                          <a:sym typeface="Symbol"/>
                        </a:rPr>
                        <a:t>Symmetrical</a:t>
                      </a:r>
                      <a:r>
                        <a:rPr lang="zh-CN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IR lattice</a:t>
                      </a:r>
                      <a:endParaRPr lang="en-US" altLang="zh-CN" sz="11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Symbol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with multipoles to correct chromaticity order by order</a:t>
                      </a:r>
                      <a:endParaRPr lang="en-US" altLang="zh-CN" sz="1100" dirty="0" smtClean="0"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Y. </a:t>
                      </a:r>
                      <a:r>
                        <a:rPr lang="en-US" altLang="zh-CN" sz="1100" dirty="0" err="1" smtClean="0"/>
                        <a:t>Cai</a:t>
                      </a:r>
                      <a:r>
                        <a:rPr lang="en-US" altLang="zh-CN" sz="1100" dirty="0" smtClean="0"/>
                        <a:t>, </a:t>
                      </a:r>
                      <a:endParaRPr lang="zh-CN" altLang="en-US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Lattice for a Higgs Factory,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FCC Week 2016</a:t>
                      </a:r>
                    </a:p>
                    <a:p>
                      <a:endParaRPr lang="zh-CN" alt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7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CEPC (PDR)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by </a:t>
            </a:r>
            <a:r>
              <a:rPr lang="en-US" altLang="zh-CN" sz="2400" dirty="0"/>
              <a:t>Dou </a:t>
            </a:r>
            <a:r>
              <a:rPr lang="en-US" altLang="zh-CN" sz="2400" dirty="0" smtClean="0"/>
              <a:t>Wang*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752528" cy="371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20" y="1628800"/>
            <a:ext cx="1146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83730"/>
              </p:ext>
            </p:extLst>
          </p:nvPr>
        </p:nvGraphicFramePr>
        <p:xfrm>
          <a:off x="5220072" y="3717032"/>
          <a:ext cx="3850903" cy="1676400"/>
        </p:xfrm>
        <a:graphic>
          <a:graphicData uri="http://schemas.openxmlformats.org/drawingml/2006/table">
            <a:tbl>
              <a:tblPr/>
              <a:tblGrid>
                <a:gridCol w="1664154"/>
                <a:gridCol w="1109436"/>
                <a:gridCol w="1077313"/>
              </a:tblGrid>
              <a:tr h="133350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100" b="1" kern="8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r>
                        <a:rPr lang="en-GB" sz="1100" b="1" kern="800" dirty="0" smtClean="0">
                          <a:effectLst/>
                          <a:latin typeface="Times New Roman"/>
                          <a:ea typeface="宋体"/>
                        </a:rPr>
                        <a:t>parameters</a:t>
                      </a:r>
                      <a:r>
                        <a:rPr lang="en-US" sz="1100" b="1" kern="1200" baseline="0" dirty="0" smtClean="0">
                          <a:effectLst/>
                          <a:latin typeface="Times New Roman"/>
                          <a:ea typeface="宋体"/>
                        </a:rPr>
                        <a:t> </a:t>
                      </a:r>
                      <a:endParaRPr lang="en-GB" sz="1100" b="1" kern="800" dirty="0" smtClean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宋体"/>
                        </a:rPr>
                        <a:t>H-high </a:t>
                      </a:r>
                      <a:r>
                        <a:rPr lang="en-GB" sz="1100" b="1" dirty="0" err="1">
                          <a:effectLst/>
                          <a:latin typeface="Times New Roman"/>
                          <a:ea typeface="宋体"/>
                        </a:rPr>
                        <a:t>lumi</a:t>
                      </a:r>
                      <a:r>
                        <a:rPr lang="en-GB" sz="1100" b="1" dirty="0">
                          <a:effectLst/>
                          <a:latin typeface="Times New Roman"/>
                          <a:ea typeface="宋体"/>
                        </a:rPr>
                        <a:t>.</a:t>
                      </a:r>
                      <a:endParaRPr lang="zh-CN" sz="1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altLang="zh-CN" sz="1100" b="1" dirty="0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H-low power</a:t>
                      </a:r>
                      <a:endParaRPr lang="zh-CN" sz="1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05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kern="800" dirty="0">
                          <a:effectLst/>
                          <a:latin typeface="Times New Roman"/>
                          <a:ea typeface="宋体"/>
                        </a:rPr>
                        <a:t>Number of IPs</a:t>
                      </a:r>
                      <a:endParaRPr lang="zh-CN" sz="1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0" algn="r"/>
                        </a:tabLst>
                      </a:pPr>
                      <a:r>
                        <a:rPr lang="en-GB" sz="1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100" dirty="0">
                        <a:effectLst/>
                        <a:latin typeface="Times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0" algn="r"/>
                        </a:tabLst>
                      </a:pPr>
                      <a:endParaRPr lang="zh-CN" sz="1100" dirty="0">
                        <a:effectLst/>
                        <a:latin typeface="Times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9215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kern="800" dirty="0">
                          <a:effectLst/>
                          <a:latin typeface="Times New Roman"/>
                          <a:ea typeface="宋体"/>
                        </a:rPr>
                        <a:t>Energy (</a:t>
                      </a:r>
                      <a:r>
                        <a:rPr lang="en-GB" sz="1100" kern="800" dirty="0" err="1">
                          <a:effectLst/>
                          <a:latin typeface="Times New Roman"/>
                          <a:ea typeface="宋体"/>
                        </a:rPr>
                        <a:t>GeV</a:t>
                      </a:r>
                      <a:r>
                        <a:rPr lang="en-GB" sz="1100" kern="800" dirty="0">
                          <a:effectLst/>
                          <a:latin typeface="Times New Roman"/>
                          <a:ea typeface="宋体"/>
                        </a:rPr>
                        <a:t>)</a:t>
                      </a:r>
                      <a:endParaRPr lang="zh-CN" sz="1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0" algn="r"/>
                        </a:tabLst>
                      </a:pPr>
                      <a:r>
                        <a:rPr lang="en-GB" sz="1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100" dirty="0">
                        <a:effectLst/>
                        <a:latin typeface="Times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0" algn="r"/>
                        </a:tabLst>
                      </a:pPr>
                      <a:endParaRPr lang="zh-CN" sz="1100" dirty="0">
                        <a:effectLst/>
                        <a:latin typeface="Times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215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100" i="1" dirty="0" smtClean="0">
                          <a:effectLst/>
                          <a:latin typeface="Times New Roman"/>
                          <a:ea typeface="宋体"/>
                        </a:rPr>
                        <a:t>L</a:t>
                      </a:r>
                      <a:r>
                        <a:rPr lang="en-US" altLang="zh-CN" sz="1100" dirty="0" smtClean="0">
                          <a:effectLst/>
                          <a:latin typeface="Times New Roman"/>
                          <a:ea typeface="宋体"/>
                        </a:rPr>
                        <a:t>* (m)</a:t>
                      </a:r>
                      <a:endParaRPr lang="zh-CN" sz="1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0" algn="r"/>
                        </a:tabLst>
                      </a:pPr>
                      <a:r>
                        <a:rPr lang="en-US" altLang="zh-CN" sz="1100" dirty="0" smtClean="0">
                          <a:effectLst/>
                          <a:latin typeface="Times"/>
                          <a:ea typeface="宋体"/>
                          <a:cs typeface="Times New Roman"/>
                        </a:rPr>
                        <a:t>1.5</a:t>
                      </a:r>
                      <a:endParaRPr lang="zh-CN" sz="1100" dirty="0">
                        <a:effectLst/>
                        <a:latin typeface="Times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0" algn="r"/>
                        </a:tabLst>
                      </a:pPr>
                      <a:endParaRPr lang="zh-CN" sz="1100" dirty="0">
                        <a:effectLst/>
                        <a:latin typeface="Times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kern="800" dirty="0" smtClean="0">
                          <a:effectLst/>
                          <a:latin typeface="Times New Roman"/>
                          <a:ea typeface="+mn-ea"/>
                        </a:rPr>
                        <a:t>crossing angle (</a:t>
                      </a:r>
                      <a:r>
                        <a:rPr lang="en-GB" altLang="zh-CN" sz="1100" kern="800" dirty="0" err="1" smtClean="0">
                          <a:effectLst/>
                          <a:latin typeface="Times New Roman"/>
                          <a:ea typeface="+mn-ea"/>
                        </a:rPr>
                        <a:t>mrad</a:t>
                      </a:r>
                      <a:r>
                        <a:rPr lang="en-GB" altLang="zh-CN" sz="1100" kern="800" dirty="0" smtClean="0">
                          <a:effectLst/>
                          <a:latin typeface="Times New Roman"/>
                          <a:ea typeface="+mn-ea"/>
                        </a:rPr>
                        <a:t>)</a:t>
                      </a:r>
                      <a:endParaRPr lang="zh-CN" altLang="zh-CN" sz="1100" dirty="0" smtClean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0" algn="r"/>
                        </a:tabLst>
                      </a:pPr>
                      <a:r>
                        <a:rPr lang="en-US" altLang="zh-CN" sz="1100" dirty="0" smtClean="0">
                          <a:effectLst/>
                          <a:latin typeface="Times"/>
                          <a:ea typeface="宋体"/>
                          <a:cs typeface="Times New Roman"/>
                        </a:rPr>
                        <a:t>30</a:t>
                      </a:r>
                      <a:endParaRPr lang="zh-CN" sz="1100" dirty="0">
                        <a:effectLst/>
                        <a:latin typeface="Times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5405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altLang="zh-CN" sz="1100" kern="800" dirty="0" err="1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Emittance</a:t>
                      </a:r>
                      <a:r>
                        <a:rPr lang="en-GB" altLang="zh-CN" sz="1100" kern="800" dirty="0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  x/y (nm)</a:t>
                      </a:r>
                      <a:endParaRPr lang="zh-CN" sz="1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0" algn="r"/>
                        </a:tabLst>
                      </a:pPr>
                      <a:r>
                        <a:rPr lang="en-GB" altLang="zh-CN" sz="1100" dirty="0" smtClean="0">
                          <a:effectLst/>
                          <a:latin typeface="Times New Roman"/>
                          <a:ea typeface="+mn-ea"/>
                        </a:rPr>
                        <a:t>2.45/0.0074</a:t>
                      </a:r>
                      <a:endParaRPr lang="zh-CN" sz="1100" dirty="0">
                        <a:effectLst/>
                        <a:latin typeface="Times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0" algn="r"/>
                        </a:tabLst>
                      </a:pPr>
                      <a:r>
                        <a:rPr lang="en-GB" altLang="zh-CN" sz="1100" dirty="0" smtClean="0">
                          <a:effectLst/>
                          <a:latin typeface="Times New Roman"/>
                          <a:ea typeface="+mn-ea"/>
                        </a:rPr>
                        <a:t>2.06 /0.0062</a:t>
                      </a:r>
                      <a:endParaRPr lang="zh-CN" sz="1100" dirty="0">
                        <a:effectLst/>
                        <a:latin typeface="Times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215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altLang="zh-CN" sz="1100" i="1" kern="800" dirty="0" smtClean="0">
                          <a:effectLst/>
                          <a:latin typeface="Times"/>
                          <a:ea typeface="+mn-ea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GB" altLang="zh-CN" sz="1100" kern="800" baseline="-25000" dirty="0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IP</a:t>
                      </a:r>
                      <a:r>
                        <a:rPr lang="en-GB" altLang="zh-CN" sz="1100" kern="800" dirty="0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 x/y (m)</a:t>
                      </a:r>
                      <a:endParaRPr lang="zh-CN" sz="1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0" algn="r"/>
                        </a:tabLst>
                      </a:pPr>
                      <a:r>
                        <a:rPr lang="en-GB" altLang="zh-CN" sz="1100" dirty="0" smtClean="0">
                          <a:effectLst/>
                          <a:latin typeface="Times New Roman"/>
                          <a:ea typeface="+mn-ea"/>
                        </a:rPr>
                        <a:t>0.25/0.00136</a:t>
                      </a:r>
                      <a:endParaRPr lang="zh-CN" sz="1100" dirty="0">
                        <a:effectLst/>
                        <a:latin typeface="Times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0" algn="r"/>
                        </a:tabLst>
                      </a:pPr>
                      <a:r>
                        <a:rPr lang="en-GB" altLang="zh-CN" sz="1100" dirty="0" smtClean="0">
                          <a:effectLst/>
                          <a:latin typeface="Times New Roman"/>
                          <a:ea typeface="+mn-ea"/>
                        </a:rPr>
                        <a:t>0.268 /0.00124</a:t>
                      </a:r>
                      <a:endParaRPr lang="zh-CN" sz="1100" dirty="0">
                        <a:effectLst/>
                        <a:latin typeface="Times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405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altLang="zh-CN" sz="1100" kern="800" dirty="0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Nature </a:t>
                      </a:r>
                      <a:r>
                        <a:rPr lang="en-GB" altLang="zh-CN" sz="1100" i="1" kern="800" dirty="0" smtClean="0">
                          <a:effectLst/>
                          <a:latin typeface="Times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GB" altLang="zh-CN" sz="1100" kern="800" baseline="-25000" dirty="0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GB" altLang="zh-CN" sz="1100" kern="800" dirty="0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 (mm)</a:t>
                      </a:r>
                      <a:endParaRPr lang="zh-CN" sz="1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0" algn="r"/>
                        </a:tabLst>
                      </a:pPr>
                      <a:r>
                        <a:rPr lang="en-GB" altLang="zh-CN" sz="1100" dirty="0" smtClean="0">
                          <a:effectLst/>
                          <a:latin typeface="Times New Roman"/>
                          <a:ea typeface="+mn-ea"/>
                        </a:rPr>
                        <a:t>3.1</a:t>
                      </a:r>
                      <a:endParaRPr lang="zh-CN" sz="1100" dirty="0">
                        <a:effectLst/>
                        <a:latin typeface="Times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0" algn="r"/>
                        </a:tabLst>
                      </a:pPr>
                      <a:r>
                        <a:rPr lang="en-US" altLang="zh-CN" sz="1100" dirty="0" smtClean="0">
                          <a:effectLst/>
                          <a:latin typeface="Times"/>
                          <a:ea typeface="宋体"/>
                          <a:cs typeface="Times New Roman"/>
                        </a:rPr>
                        <a:t>3.0</a:t>
                      </a:r>
                      <a:endParaRPr lang="zh-CN" sz="1100" dirty="0">
                        <a:effectLst/>
                        <a:latin typeface="Times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405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altLang="zh-CN" sz="1100" kern="800" dirty="0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Energy spread (%)</a:t>
                      </a:r>
                      <a:endParaRPr lang="zh-CN" sz="1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0" algn="r"/>
                        </a:tabLst>
                      </a:pPr>
                      <a:r>
                        <a:rPr lang="en-US" altLang="zh-CN" sz="1100" dirty="0" smtClean="0">
                          <a:effectLst/>
                          <a:latin typeface="Times"/>
                          <a:ea typeface="宋体"/>
                          <a:cs typeface="Times New Roman"/>
                        </a:rPr>
                        <a:t>0.13</a:t>
                      </a:r>
                      <a:endParaRPr lang="zh-CN" sz="1100" dirty="0">
                        <a:effectLst/>
                        <a:latin typeface="Times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0" algn="r"/>
                        </a:tabLst>
                      </a:pPr>
                      <a:r>
                        <a:rPr lang="en-US" altLang="zh-CN" sz="1100" dirty="0" smtClean="0">
                          <a:effectLst/>
                          <a:latin typeface="Times"/>
                          <a:ea typeface="宋体"/>
                          <a:cs typeface="Times New Roman"/>
                        </a:rPr>
                        <a:t>0.13</a:t>
                      </a:r>
                      <a:endParaRPr lang="zh-CN" sz="1100" dirty="0">
                        <a:effectLst/>
                        <a:latin typeface="Times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405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altLang="zh-CN" sz="1100" i="1" kern="800" dirty="0" err="1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L</a:t>
                      </a:r>
                      <a:r>
                        <a:rPr lang="en-GB" altLang="zh-CN" sz="1100" kern="800" baseline="-25000" dirty="0" err="1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max</a:t>
                      </a:r>
                      <a:r>
                        <a:rPr lang="en-GB" altLang="zh-CN" sz="1100" kern="800" dirty="0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/IP (10</a:t>
                      </a:r>
                      <a:r>
                        <a:rPr lang="en-GB" altLang="zh-CN" sz="1100" kern="800" baseline="30000" dirty="0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34</a:t>
                      </a:r>
                      <a:r>
                        <a:rPr lang="en-GB" altLang="zh-CN" sz="1100" kern="800" dirty="0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cm</a:t>
                      </a:r>
                      <a:r>
                        <a:rPr lang="en-GB" altLang="zh-CN" sz="1100" kern="800" baseline="30000" dirty="0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-2</a:t>
                      </a:r>
                      <a:r>
                        <a:rPr lang="en-GB" altLang="zh-CN" sz="1100" kern="800" dirty="0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s</a:t>
                      </a:r>
                      <a:r>
                        <a:rPr lang="en-GB" altLang="zh-CN" sz="1100" kern="800" baseline="30000" dirty="0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-1</a:t>
                      </a:r>
                      <a:r>
                        <a:rPr lang="en-GB" altLang="zh-CN" sz="1100" kern="800" dirty="0" smtClean="0">
                          <a:effectLst/>
                          <a:latin typeface="Times"/>
                          <a:ea typeface="+mn-ea"/>
                          <a:cs typeface="Times New Roman"/>
                        </a:rPr>
                        <a:t>)</a:t>
                      </a:r>
                      <a:endParaRPr lang="zh-CN" sz="1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0" algn="r"/>
                        </a:tabLst>
                      </a:pPr>
                      <a:r>
                        <a:rPr lang="en-GB" altLang="zh-CN" sz="1100" dirty="0" smtClean="0">
                          <a:effectLst/>
                          <a:latin typeface="Times New Roman"/>
                          <a:ea typeface="+mn-ea"/>
                        </a:rPr>
                        <a:t>2.96</a:t>
                      </a:r>
                      <a:endParaRPr lang="zh-CN" sz="1100" dirty="0">
                        <a:effectLst/>
                        <a:latin typeface="Times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0" algn="r"/>
                        </a:tabLst>
                      </a:pPr>
                      <a:r>
                        <a:rPr lang="en-US" altLang="zh-CN" sz="1100" dirty="0" smtClean="0">
                          <a:effectLst/>
                          <a:latin typeface="Times"/>
                          <a:ea typeface="宋体"/>
                          <a:cs typeface="Times New Roman"/>
                        </a:rPr>
                        <a:t>2.01</a:t>
                      </a:r>
                      <a:endParaRPr lang="zh-CN" sz="1100" dirty="0">
                        <a:effectLst/>
                        <a:latin typeface="Times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485216" y="2852936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dirty="0">
                <a:solidFill>
                  <a:prstClr val="black"/>
                </a:solidFill>
              </a:rPr>
              <a:t>Table: Key Parameters of the Interaction Region for CEPC </a:t>
            </a:r>
            <a:r>
              <a:rPr lang="en-US" altLang="zh-CN" sz="1200" dirty="0" smtClean="0">
                <a:solidFill>
                  <a:prstClr val="black"/>
                </a:solidFill>
              </a:rPr>
              <a:t>Partial double ring Scheme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6237312"/>
            <a:ext cx="31093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*D</a:t>
            </a:r>
            <a:r>
              <a:rPr lang="en-US" altLang="zh-CN" sz="1600" dirty="0"/>
              <a:t>. </a:t>
            </a:r>
            <a:r>
              <a:rPr lang="en-US" altLang="zh-CN" sz="1600" dirty="0" smtClean="0"/>
              <a:t>Wang et al., </a:t>
            </a:r>
            <a:r>
              <a:rPr lang="en-US" altLang="zh-CN" sz="1600" dirty="0"/>
              <a:t>IPAC16, THPOR010</a:t>
            </a:r>
          </a:p>
        </p:txBody>
      </p:sp>
    </p:spTree>
    <p:extLst>
      <p:ext uri="{BB962C8B-B14F-4D97-AF65-F5344CB8AC3E}">
        <p14:creationId xmlns:p14="http://schemas.microsoft.com/office/powerpoint/2010/main" val="31544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CEPC (SR)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648072"/>
          </a:xfrm>
        </p:spPr>
        <p:txBody>
          <a:bodyPr>
            <a:normAutofit/>
          </a:bodyPr>
          <a:lstStyle/>
          <a:p>
            <a:pPr marL="0"/>
            <a:r>
              <a:rPr lang="en-US" altLang="zh-CN" sz="2400" dirty="0" smtClean="0"/>
              <a:t>by </a:t>
            </a:r>
            <a:r>
              <a:rPr lang="en-US" altLang="zh-CN" sz="2400" dirty="0" err="1">
                <a:solidFill>
                  <a:schemeClr val="dk1"/>
                </a:solidFill>
              </a:rPr>
              <a:t>Yiwei</a:t>
            </a:r>
            <a:r>
              <a:rPr lang="en-US" altLang="zh-CN" sz="2400" dirty="0">
                <a:solidFill>
                  <a:schemeClr val="dk1"/>
                </a:solidFill>
              </a:rPr>
              <a:t> </a:t>
            </a:r>
            <a:r>
              <a:rPr lang="en-US" altLang="zh-CN" sz="2400" dirty="0" smtClean="0">
                <a:solidFill>
                  <a:schemeClr val="dk1"/>
                </a:solidFill>
              </a:rPr>
              <a:t>Wang*</a:t>
            </a:r>
            <a:endParaRPr lang="zh-CN" altLang="en-US" sz="2400" dirty="0">
              <a:solidFill>
                <a:schemeClr val="dk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8" y="2060848"/>
            <a:ext cx="524011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39552" y="4952201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Figure: Optics </a:t>
            </a:r>
            <a:r>
              <a:rPr lang="en-US" altLang="zh-CN" sz="1200" dirty="0"/>
              <a:t>of the </a:t>
            </a:r>
            <a:r>
              <a:rPr lang="en-US" altLang="zh-CN" sz="1200" dirty="0" smtClean="0"/>
              <a:t>interaction </a:t>
            </a:r>
            <a:r>
              <a:rPr lang="en-US" altLang="zh-CN" sz="1200" dirty="0"/>
              <a:t>region for CEPC Single Ring </a:t>
            </a:r>
            <a:r>
              <a:rPr lang="en-US" altLang="zh-CN" sz="1200" dirty="0" smtClean="0"/>
              <a:t>Scheme </a:t>
            </a:r>
            <a:r>
              <a:rPr lang="en-US" altLang="zh-CN" sz="1200" dirty="0"/>
              <a:t>@H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104" y="210323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Table: </a:t>
            </a:r>
            <a:r>
              <a:rPr lang="en-US" altLang="zh-CN" sz="1200" dirty="0"/>
              <a:t>Key Parameters of the Interaction Region for </a:t>
            </a:r>
            <a:r>
              <a:rPr lang="en-US" altLang="zh-CN" sz="1200" dirty="0" smtClean="0"/>
              <a:t>CEPC Single </a:t>
            </a:r>
            <a:r>
              <a:rPr lang="en-US" altLang="zh-CN" sz="1200" dirty="0"/>
              <a:t>Ring </a:t>
            </a:r>
            <a:r>
              <a:rPr lang="en-US" altLang="zh-CN" sz="1200" dirty="0" smtClean="0"/>
              <a:t>Scheme</a:t>
            </a:r>
            <a:endParaRPr lang="en-US" altLang="zh-CN" sz="1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62" y="2636912"/>
            <a:ext cx="3384818" cy="196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95536" y="6186790"/>
            <a:ext cx="2606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 smtClean="0">
                <a:solidFill>
                  <a:schemeClr val="dk1"/>
                </a:solidFill>
              </a:rPr>
              <a:t>*Y</a:t>
            </a:r>
            <a:r>
              <a:rPr lang="en-US" altLang="zh-CN" sz="1600" dirty="0">
                <a:solidFill>
                  <a:schemeClr val="dk1"/>
                </a:solidFill>
              </a:rPr>
              <a:t>. Wang, IPAC16, THPOR012</a:t>
            </a:r>
            <a:endParaRPr lang="zh-CN" altLang="en-US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FCC-</a:t>
            </a:r>
            <a:r>
              <a:rPr lang="en-US" altLang="zh-CN" dirty="0" err="1" smtClean="0"/>
              <a:t>ee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by </a:t>
            </a:r>
            <a:r>
              <a:rPr lang="en-US" altLang="zh-CN" sz="2400" dirty="0" err="1"/>
              <a:t>Katsunobu</a:t>
            </a:r>
            <a:r>
              <a:rPr lang="en-US" altLang="zh-CN" sz="2400" dirty="0"/>
              <a:t> </a:t>
            </a:r>
            <a:r>
              <a:rPr lang="en-US" altLang="zh-CN" sz="2400" dirty="0" err="1" smtClean="0"/>
              <a:t>Oide</a:t>
            </a:r>
            <a:r>
              <a:rPr lang="en-US" altLang="zh-CN" sz="2400" dirty="0" smtClean="0"/>
              <a:t>*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5" y="1988840"/>
            <a:ext cx="5017853" cy="325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39646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2160" y="191683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Table: Parameters </a:t>
            </a:r>
            <a:r>
              <a:rPr lang="en-US" altLang="zh-CN" sz="1200" dirty="0"/>
              <a:t>of </a:t>
            </a:r>
            <a:r>
              <a:rPr lang="en-US" altLang="zh-CN" sz="1200" dirty="0" smtClean="0"/>
              <a:t>FCC-</a:t>
            </a:r>
            <a:r>
              <a:rPr lang="en-US" altLang="zh-CN" sz="1200" dirty="0" err="1" smtClean="0"/>
              <a:t>ee</a:t>
            </a:r>
            <a:endParaRPr lang="en-US" altLang="zh-CN" sz="1200" dirty="0"/>
          </a:p>
        </p:txBody>
      </p:sp>
      <p:sp>
        <p:nvSpPr>
          <p:cNvPr id="4" name="矩形 3"/>
          <p:cNvSpPr/>
          <p:nvPr/>
        </p:nvSpPr>
        <p:spPr>
          <a:xfrm>
            <a:off x="1043608" y="5301208"/>
            <a:ext cx="3816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Figure: Optics of the interaction region for </a:t>
            </a:r>
            <a:r>
              <a:rPr lang="en-US" altLang="zh-CN" sz="1200" dirty="0" smtClean="0"/>
              <a:t>FCC-</a:t>
            </a:r>
            <a:r>
              <a:rPr lang="en-US" altLang="zh-CN" sz="1200" dirty="0" err="1" smtClean="0"/>
              <a:t>ee</a:t>
            </a:r>
            <a:r>
              <a:rPr lang="en-US" altLang="zh-CN" sz="1200" dirty="0" smtClean="0"/>
              <a:t> @</a:t>
            </a:r>
            <a:r>
              <a:rPr lang="en-US" altLang="zh-CN" sz="1200" dirty="0" err="1" smtClean="0"/>
              <a:t>tt</a:t>
            </a:r>
            <a:endParaRPr lang="en-US" altLang="zh-CN" sz="1200" dirty="0"/>
          </a:p>
        </p:txBody>
      </p:sp>
      <p:sp>
        <p:nvSpPr>
          <p:cNvPr id="5" name="矩形 4"/>
          <p:cNvSpPr/>
          <p:nvPr/>
        </p:nvSpPr>
        <p:spPr>
          <a:xfrm>
            <a:off x="364092" y="6165304"/>
            <a:ext cx="2551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 smtClean="0">
                <a:solidFill>
                  <a:schemeClr val="dk1"/>
                </a:solidFill>
              </a:rPr>
              <a:t>*K</a:t>
            </a:r>
            <a:r>
              <a:rPr lang="en-US" altLang="zh-CN" sz="1600" dirty="0">
                <a:solidFill>
                  <a:schemeClr val="dk1"/>
                </a:solidFill>
              </a:rPr>
              <a:t>. </a:t>
            </a:r>
            <a:r>
              <a:rPr lang="en-US" altLang="zh-CN" sz="1600" dirty="0" err="1">
                <a:solidFill>
                  <a:schemeClr val="dk1"/>
                </a:solidFill>
              </a:rPr>
              <a:t>Oide</a:t>
            </a:r>
            <a:r>
              <a:rPr lang="en-US" altLang="zh-CN" sz="1600" dirty="0">
                <a:solidFill>
                  <a:schemeClr val="dk1"/>
                </a:solidFill>
              </a:rPr>
              <a:t>, IPAC16, THPOR022</a:t>
            </a:r>
            <a:endParaRPr lang="zh-CN" altLang="en-US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FCC-</a:t>
            </a:r>
            <a:r>
              <a:rPr lang="en-US" altLang="zh-CN" dirty="0" err="1" smtClean="0"/>
              <a:t>ee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by </a:t>
            </a:r>
            <a:r>
              <a:rPr lang="en-US" altLang="zh-CN" sz="2400" dirty="0"/>
              <a:t>Anton </a:t>
            </a:r>
            <a:r>
              <a:rPr lang="en-US" altLang="zh-CN" sz="2400" dirty="0" err="1" smtClean="0"/>
              <a:t>Bogomyagkov</a:t>
            </a:r>
            <a:r>
              <a:rPr lang="en-US" altLang="zh-CN" sz="2400" dirty="0" smtClean="0"/>
              <a:t>*</a:t>
            </a:r>
            <a:endParaRPr lang="zh-CN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5" y="1806675"/>
            <a:ext cx="4784721" cy="275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95390" y="4636701"/>
            <a:ext cx="3704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Figure: Optics of the interaction region for </a:t>
            </a:r>
            <a:r>
              <a:rPr lang="en-US" altLang="zh-CN" sz="1200" dirty="0" smtClean="0"/>
              <a:t>FCC-</a:t>
            </a:r>
            <a:r>
              <a:rPr lang="en-US" altLang="zh-CN" sz="1200" dirty="0" err="1" smtClean="0"/>
              <a:t>ee</a:t>
            </a:r>
            <a:r>
              <a:rPr lang="en-US" altLang="zh-CN" sz="1200" dirty="0" smtClean="0"/>
              <a:t> @</a:t>
            </a:r>
            <a:r>
              <a:rPr lang="en-US" altLang="zh-CN" sz="1200" dirty="0" err="1" smtClean="0"/>
              <a:t>tt</a:t>
            </a:r>
            <a:endParaRPr lang="en-US" altLang="zh-CN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68721" y="155679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Table: Parameters </a:t>
            </a:r>
            <a:r>
              <a:rPr lang="en-US" altLang="zh-CN" sz="1200" dirty="0"/>
              <a:t>of </a:t>
            </a:r>
            <a:r>
              <a:rPr lang="en-US" altLang="zh-CN" sz="1200" dirty="0" smtClean="0"/>
              <a:t>FCC-</a:t>
            </a:r>
            <a:r>
              <a:rPr lang="en-US" altLang="zh-CN" sz="1200" dirty="0" err="1" smtClean="0"/>
              <a:t>ee</a:t>
            </a:r>
            <a:endParaRPr lang="en-US" altLang="zh-CN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71862"/>
            <a:ext cx="3113522" cy="324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95536" y="6165304"/>
            <a:ext cx="3837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 smtClean="0">
                <a:solidFill>
                  <a:schemeClr val="dk1"/>
                </a:solidFill>
              </a:rPr>
              <a:t>*A</a:t>
            </a:r>
            <a:r>
              <a:rPr lang="en-US" altLang="zh-CN" sz="1600" dirty="0">
                <a:solidFill>
                  <a:schemeClr val="dk1"/>
                </a:solidFill>
              </a:rPr>
              <a:t>. </a:t>
            </a:r>
            <a:r>
              <a:rPr lang="en-US" altLang="zh-CN" sz="1600" dirty="0" err="1"/>
              <a:t>Bogomyagkov</a:t>
            </a:r>
            <a:r>
              <a:rPr lang="en-US" altLang="zh-CN" sz="1600" dirty="0"/>
              <a:t> et. al., </a:t>
            </a:r>
            <a:r>
              <a:rPr lang="en-US" altLang="zh-CN" sz="1600" dirty="0">
                <a:solidFill>
                  <a:schemeClr val="dk1"/>
                </a:solidFill>
              </a:rPr>
              <a:t>IPAC16, THPOR019</a:t>
            </a:r>
            <a:endParaRPr lang="zh-CN" altLang="en-US" sz="1600" dirty="0">
              <a:solidFill>
                <a:schemeClr val="dk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56584" y="5229200"/>
            <a:ext cx="3779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IR lattice should satisfy several requirements:</a:t>
            </a:r>
          </a:p>
          <a:p>
            <a:r>
              <a:rPr lang="en-US" altLang="zh-CN" sz="1200" dirty="0"/>
              <a:t>1. must fit hadron collider tunnel 100 km long,</a:t>
            </a:r>
          </a:p>
          <a:p>
            <a:r>
              <a:rPr lang="en-US" altLang="zh-CN" sz="1200" dirty="0"/>
              <a:t>2. two interaction points (defined by FCC-</a:t>
            </a:r>
            <a:r>
              <a:rPr lang="en-US" altLang="zh-CN" sz="1200" dirty="0" err="1"/>
              <a:t>hh</a:t>
            </a:r>
            <a:r>
              <a:rPr lang="en-US" altLang="zh-CN" sz="1200" dirty="0"/>
              <a:t> and price),</a:t>
            </a:r>
          </a:p>
          <a:p>
            <a:r>
              <a:rPr lang="en-US" altLang="zh-CN" sz="1200" dirty="0"/>
              <a:t>3. vertical emittance is less or equal than 1 pm at 45 GeV,</a:t>
            </a:r>
          </a:p>
          <a:p>
            <a:r>
              <a:rPr lang="en-US" altLang="zh-CN" sz="1200" dirty="0"/>
              <a:t>4. horizontal emittance is 1-2 nm at 175 GeV,</a:t>
            </a:r>
          </a:p>
          <a:p>
            <a:r>
              <a:rPr lang="en-US" altLang="zh-CN" sz="1200" dirty="0"/>
              <a:t>5. energy acceptance ±2%,</a:t>
            </a:r>
          </a:p>
          <a:p>
            <a:r>
              <a:rPr lang="en-US" altLang="zh-CN" sz="1200" dirty="0"/>
              <a:t>6. SR from the dipoles within 250 m from IP should have</a:t>
            </a:r>
          </a:p>
          <a:p>
            <a:r>
              <a:rPr lang="en-US" altLang="zh-CN" sz="1200" dirty="0"/>
              <a:t>critical energy </a:t>
            </a:r>
            <a:r>
              <a:rPr lang="en-US" altLang="zh-CN" sz="1200" i="1" dirty="0"/>
              <a:t>E</a:t>
            </a:r>
            <a:r>
              <a:rPr lang="el-GR" altLang="zh-CN" sz="1200" dirty="0"/>
              <a:t>γ,</a:t>
            </a:r>
            <a:r>
              <a:rPr lang="en-US" altLang="zh-CN" sz="1200" dirty="0"/>
              <a:t>c ≤ 100 </a:t>
            </a:r>
            <a:r>
              <a:rPr lang="en-US" altLang="zh-CN" sz="1200" dirty="0" err="1"/>
              <a:t>keV</a:t>
            </a:r>
            <a:r>
              <a:rPr lang="en-US" altLang="zh-CN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8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A Higgs factory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by </a:t>
            </a:r>
            <a:r>
              <a:rPr lang="en-US" altLang="zh-CN" sz="2400" dirty="0" err="1" smtClean="0"/>
              <a:t>Yunhai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Cai</a:t>
            </a:r>
            <a:r>
              <a:rPr lang="en-US" altLang="zh-CN" sz="2400" dirty="0" smtClean="0"/>
              <a:t>*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4958"/>
            <a:ext cx="5184576" cy="295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27584" y="5096217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Figure: Optics </a:t>
            </a:r>
            <a:r>
              <a:rPr lang="en-US" altLang="zh-CN" sz="1200" dirty="0"/>
              <a:t>of the </a:t>
            </a:r>
            <a:r>
              <a:rPr lang="en-US" altLang="zh-CN" sz="1200" dirty="0" smtClean="0"/>
              <a:t>interaction </a:t>
            </a:r>
            <a:r>
              <a:rPr lang="en-US" altLang="zh-CN" sz="1200" dirty="0"/>
              <a:t>region for </a:t>
            </a:r>
            <a:r>
              <a:rPr lang="en-US" altLang="zh-CN" sz="1200" dirty="0" smtClean="0"/>
              <a:t>a Higgs Factory @H</a:t>
            </a:r>
            <a:endParaRPr lang="en-US" altLang="zh-CN" sz="1200" dirty="0"/>
          </a:p>
        </p:txBody>
      </p:sp>
      <p:grpSp>
        <p:nvGrpSpPr>
          <p:cNvPr id="4" name="组合 3"/>
          <p:cNvGrpSpPr/>
          <p:nvPr/>
        </p:nvGrpSpPr>
        <p:grpSpPr>
          <a:xfrm>
            <a:off x="5652120" y="2385625"/>
            <a:ext cx="3096344" cy="3131607"/>
            <a:chOff x="1804988" y="-638175"/>
            <a:chExt cx="8208416" cy="813435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988" y="-628650"/>
              <a:ext cx="5534025" cy="811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-638175"/>
              <a:ext cx="2705100" cy="813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796136" y="1999873"/>
            <a:ext cx="2658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Table: Parameters for a Higgs factory</a:t>
            </a:r>
            <a:endParaRPr lang="en-US" altLang="zh-CN" sz="1200" dirty="0"/>
          </a:p>
        </p:txBody>
      </p:sp>
      <p:sp>
        <p:nvSpPr>
          <p:cNvPr id="6" name="矩形 5"/>
          <p:cNvSpPr/>
          <p:nvPr/>
        </p:nvSpPr>
        <p:spPr>
          <a:xfrm>
            <a:off x="403565" y="6165304"/>
            <a:ext cx="3805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dk1"/>
                </a:solidFill>
              </a:rPr>
              <a:t>*Lattice for a Higgs Factory, FCC Week 2016</a:t>
            </a:r>
          </a:p>
        </p:txBody>
      </p:sp>
    </p:spTree>
    <p:extLst>
      <p:ext uri="{BB962C8B-B14F-4D97-AF65-F5344CB8AC3E}">
        <p14:creationId xmlns:p14="http://schemas.microsoft.com/office/powerpoint/2010/main" val="16117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CN" dirty="0"/>
              <a:t>Functions and requirements </a:t>
            </a:r>
            <a:r>
              <a:rPr lang="en-US" altLang="zh-CN" dirty="0" smtClean="0"/>
              <a:t>of final </a:t>
            </a:r>
            <a:r>
              <a:rPr lang="en-US" altLang="zh-CN" dirty="0"/>
              <a:t>focus design</a:t>
            </a:r>
            <a:endParaRPr lang="en-US" altLang="zh-CN" dirty="0" smtClean="0"/>
          </a:p>
          <a:p>
            <a:r>
              <a:rPr lang="en-US" altLang="zh-CN" dirty="0"/>
              <a:t>Related parameters </a:t>
            </a:r>
            <a:endParaRPr lang="en-US" altLang="zh-CN" dirty="0" smtClean="0"/>
          </a:p>
          <a:p>
            <a:r>
              <a:rPr lang="en-US" altLang="zh-CN" dirty="0" smtClean="0"/>
              <a:t>Linear </a:t>
            </a:r>
            <a:r>
              <a:rPr lang="en-US" altLang="zh-CN" dirty="0" smtClean="0"/>
              <a:t>lattice design and lowest order correction</a:t>
            </a:r>
          </a:p>
          <a:p>
            <a:r>
              <a:rPr lang="en-US" altLang="zh-CN" dirty="0" smtClean="0"/>
              <a:t>High order correction</a:t>
            </a:r>
          </a:p>
          <a:p>
            <a:r>
              <a:rPr lang="en-US" altLang="zh-CN" dirty="0"/>
              <a:t>IR </a:t>
            </a:r>
            <a:r>
              <a:rPr lang="en-US" altLang="zh-CN" dirty="0" smtClean="0"/>
              <a:t>layout</a:t>
            </a:r>
          </a:p>
          <a:p>
            <a:r>
              <a:rPr lang="en-US" altLang="zh-CN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9330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334655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Ec &lt; 100 keV within 280m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590116"/>
            <a:ext cx="12241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ym typeface="Symbol"/>
              </a:rPr>
              <a:t>L*= 1.5m</a:t>
            </a:r>
          </a:p>
          <a:p>
            <a:r>
              <a:rPr lang="en-US" altLang="zh-CN" sz="1200" b="1" dirty="0" smtClean="0">
                <a:sym typeface="Symbol"/>
              </a:rPr>
              <a:t>x*= 0.144mm</a:t>
            </a:r>
          </a:p>
          <a:p>
            <a:r>
              <a:rPr lang="en-US" altLang="zh-CN" sz="1200" b="1" dirty="0" smtClean="0">
                <a:sym typeface="Symbol"/>
              </a:rPr>
              <a:t></a:t>
            </a:r>
            <a:r>
              <a:rPr lang="en-US" altLang="zh-CN" sz="1200" b="1" dirty="0">
                <a:sym typeface="Symbol"/>
              </a:rPr>
              <a:t>y</a:t>
            </a:r>
            <a:r>
              <a:rPr lang="en-US" altLang="zh-CN" sz="1200" b="1" dirty="0" smtClean="0">
                <a:sym typeface="Symbol"/>
              </a:rPr>
              <a:t>*= </a:t>
            </a:r>
            <a:r>
              <a:rPr lang="en-US" altLang="zh-CN" sz="1200" b="1" dirty="0">
                <a:sym typeface="Symbol"/>
              </a:rPr>
              <a:t>2</a:t>
            </a:r>
            <a:r>
              <a:rPr lang="en-US" altLang="zh-CN" sz="1200" b="1" dirty="0" smtClean="0">
                <a:sym typeface="Symbol"/>
              </a:rPr>
              <a:t>mm</a:t>
            </a:r>
          </a:p>
          <a:p>
            <a:r>
              <a:rPr lang="en-US" altLang="zh-CN" sz="1200" b="1" dirty="0" smtClean="0">
                <a:sym typeface="Symbol"/>
              </a:rPr>
              <a:t>GQD0= -200T/m</a:t>
            </a:r>
          </a:p>
          <a:p>
            <a:r>
              <a:rPr lang="en-US" altLang="zh-CN" sz="1200" b="1" dirty="0" smtClean="0">
                <a:sym typeface="Symbol"/>
              </a:rPr>
              <a:t>GQF1= 200T/m</a:t>
            </a:r>
          </a:p>
          <a:p>
            <a:r>
              <a:rPr lang="en-US" altLang="zh-CN" sz="1200" b="1" dirty="0" smtClean="0"/>
              <a:t>LQD0=1.69m</a:t>
            </a:r>
          </a:p>
          <a:p>
            <a:r>
              <a:rPr lang="en-US" altLang="zh-CN" sz="1200" b="1" dirty="0" smtClean="0"/>
              <a:t>LQF1=0.90m</a:t>
            </a:r>
            <a:endParaRPr lang="en-US" altLang="zh-CN" sz="1200" b="1" dirty="0" smtClean="0">
              <a:sym typeface="Symbo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334655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IR of IP upstream</a:t>
            </a:r>
            <a:endParaRPr lang="zh-CN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79712" y="55787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IR of IP downstream</a:t>
            </a:r>
            <a:endParaRPr lang="zh-CN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557879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Ec &lt; </a:t>
            </a:r>
            <a:r>
              <a:rPr lang="en-US" altLang="zh-CN" b="1" dirty="0"/>
              <a:t>5</a:t>
            </a:r>
            <a:r>
              <a:rPr lang="en-US" altLang="zh-CN" b="1" dirty="0" smtClean="0"/>
              <a:t>00 keV within 200m</a:t>
            </a:r>
            <a:endParaRPr lang="zh-CN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39" y="3715882"/>
            <a:ext cx="6428953" cy="186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484784"/>
            <a:ext cx="6408713" cy="187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Linear lattice design and lowest order </a:t>
            </a:r>
            <a:r>
              <a:rPr lang="en-US" altLang="zh-CN" sz="3200" dirty="0" smtClean="0"/>
              <a:t>correction</a:t>
            </a:r>
            <a:br>
              <a:rPr lang="en-US" altLang="zh-CN" sz="3200" dirty="0" smtClean="0"/>
            </a:br>
            <a:r>
              <a:rPr lang="en-US" altLang="zh-CN" sz="3200" dirty="0" smtClean="0"/>
              <a:t>(CEPC-DR)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543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/>
              <a:t>Functions and requirements </a:t>
            </a:r>
            <a:r>
              <a:rPr lang="en-US" altLang="zh-CN" sz="3200" dirty="0" smtClean="0"/>
              <a:t>of </a:t>
            </a:r>
            <a:r>
              <a:rPr lang="en-US" altLang="zh-CN" sz="3200" dirty="0"/>
              <a:t>final </a:t>
            </a:r>
            <a:r>
              <a:rPr lang="en-US" altLang="zh-CN" sz="3200" dirty="0" smtClean="0"/>
              <a:t>focus </a:t>
            </a:r>
            <a:r>
              <a:rPr lang="en-US" altLang="zh-CN" sz="3200" dirty="0"/>
              <a:t>design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/>
              <a:t>Provide </a:t>
            </a:r>
            <a:r>
              <a:rPr lang="en-US" altLang="zh-CN" sz="2400" dirty="0"/>
              <a:t>small beam sizes at the interaction point (IP</a:t>
            </a:r>
            <a:r>
              <a:rPr lang="en-US" altLang="zh-CN" sz="2400" dirty="0" smtClean="0"/>
              <a:t>)</a:t>
            </a:r>
            <a:endParaRPr lang="en-US" altLang="zh-CN" sz="2400" dirty="0"/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large chromaticity generated by the final doublet (FD) must be compensated locally in order to achieve a large momentum acceptance of 2% for the whole </a:t>
            </a:r>
            <a:r>
              <a:rPr lang="en-US" altLang="zh-CN" sz="2400" dirty="0" smtClean="0"/>
              <a:t>ring</a:t>
            </a:r>
            <a:endParaRPr lang="en-US" altLang="zh-CN" sz="2400" dirty="0" smtClean="0"/>
          </a:p>
          <a:p>
            <a:r>
              <a:rPr lang="en-US" altLang="zh-CN" sz="2400" dirty="0" smtClean="0"/>
              <a:t>Crab-waist </a:t>
            </a:r>
            <a:r>
              <a:rPr lang="en-US" altLang="zh-CN" sz="2400" dirty="0" err="1" smtClean="0"/>
              <a:t>sextupole</a:t>
            </a:r>
            <a:r>
              <a:rPr lang="en-US" altLang="zh-CN" sz="2400" dirty="0" smtClean="0"/>
              <a:t> to control synchrotron-</a:t>
            </a:r>
            <a:r>
              <a:rPr lang="en-US" altLang="zh-CN" sz="2400" dirty="0" err="1" smtClean="0"/>
              <a:t>betatron</a:t>
            </a:r>
            <a:r>
              <a:rPr lang="en-US" altLang="zh-CN" sz="2400" dirty="0" smtClean="0"/>
              <a:t> resonance</a:t>
            </a:r>
            <a:endParaRPr lang="en-US" altLang="zh-CN" sz="2400" dirty="0"/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solenoid field from the detector compensated to minimize its perturbation on the beam </a:t>
            </a:r>
            <a:r>
              <a:rPr lang="en-US" altLang="zh-CN" sz="2400" dirty="0" smtClean="0"/>
              <a:t>motion</a:t>
            </a:r>
            <a:endParaRPr lang="en-US" altLang="zh-CN" sz="2400" dirty="0"/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size of the accelerator equipment inserted into the detector should be constrained to provide the largest possible angular acceptance for the </a:t>
            </a:r>
            <a:r>
              <a:rPr lang="en-US" altLang="zh-CN" sz="2400" dirty="0" smtClean="0"/>
              <a:t>detector</a:t>
            </a:r>
            <a:endParaRPr lang="en-US" altLang="zh-CN" sz="2400" dirty="0"/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beam-induced background should be acceptable for the </a:t>
            </a:r>
            <a:r>
              <a:rPr lang="en-US" altLang="zh-CN" sz="2400" dirty="0" smtClean="0"/>
              <a:t>detector</a:t>
            </a:r>
            <a:endParaRPr lang="en-US" altLang="zh-CN" sz="2400" dirty="0" smtClean="0"/>
          </a:p>
          <a:p>
            <a:r>
              <a:rPr lang="en-US" altLang="zh-CN" sz="2400" dirty="0" smtClean="0"/>
              <a:t>Compatible for different </a:t>
            </a:r>
            <a:r>
              <a:rPr lang="en-US" altLang="zh-CN" sz="2400" dirty="0" err="1" smtClean="0"/>
              <a:t>engergy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operation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514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Related p</a:t>
            </a:r>
            <a:r>
              <a:rPr lang="en-US" altLang="zh-CN" sz="3600" dirty="0" smtClean="0"/>
              <a:t>arameters </a:t>
            </a:r>
            <a:r>
              <a:rPr lang="en-US" altLang="zh-CN" sz="3600" dirty="0" smtClean="0"/>
              <a:t>(FCC-</a:t>
            </a:r>
            <a:r>
              <a:rPr lang="en-US" altLang="zh-CN" sz="3600" dirty="0" err="1" smtClean="0"/>
              <a:t>ee</a:t>
            </a:r>
            <a:r>
              <a:rPr lang="en-US" altLang="zh-CN" sz="3600" dirty="0" smtClean="0"/>
              <a:t>)</a:t>
            </a:r>
            <a:endParaRPr lang="zh-CN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480720" cy="595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012160" y="4725144"/>
            <a:ext cx="115212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012160" y="3140968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0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Related parameters </a:t>
            </a:r>
            <a:r>
              <a:rPr lang="en-US" altLang="zh-CN" sz="3600" dirty="0" smtClean="0"/>
              <a:t>(CEPC-DR)</a:t>
            </a:r>
            <a:endParaRPr lang="zh-CN" altLang="en-US" sz="3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870707"/>
              </p:ext>
            </p:extLst>
          </p:nvPr>
        </p:nvGraphicFramePr>
        <p:xfrm>
          <a:off x="179512" y="908720"/>
          <a:ext cx="8856986" cy="5892054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936104"/>
                <a:gridCol w="1152128"/>
                <a:gridCol w="1224136"/>
                <a:gridCol w="1152128"/>
                <a:gridCol w="1152128"/>
                <a:gridCol w="1152130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i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lumi.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0" i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0" i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0" i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(GeV)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(GeV)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(mrad)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 angle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i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b="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644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425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10520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65716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19.8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232.1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16.7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i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b="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b="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0.1 /0.001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  x/y (nm)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b="0" kern="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2.68/0.008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b="0" i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b="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16.4/0.09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b="0" i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b="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0.0082/0.055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i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b="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i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b="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b="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b="0" kern="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b="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b="0" kern="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 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 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(1cell)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6.25(1cell)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i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b="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 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i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i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b="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4.08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11.36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70.97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372200" y="611396"/>
            <a:ext cx="2730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D. Wang, </a:t>
            </a:r>
            <a:r>
              <a:rPr lang="en-US" altLang="zh-CN" dirty="0" smtClean="0"/>
              <a:t>20161202-100km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15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Linear lattice design and lowest order </a:t>
            </a:r>
            <a:r>
              <a:rPr lang="en-US" altLang="zh-CN" sz="3200" dirty="0" smtClean="0"/>
              <a:t>correction</a:t>
            </a:r>
            <a:br>
              <a:rPr lang="en-US" altLang="zh-CN" sz="3200" dirty="0" smtClean="0"/>
            </a:br>
            <a:r>
              <a:rPr lang="en-US" altLang="zh-CN" sz="3200" dirty="0" smtClean="0"/>
              <a:t>(FCC-</a:t>
            </a:r>
            <a:r>
              <a:rPr lang="en-US" altLang="zh-CN" sz="3200" dirty="0" err="1" smtClean="0"/>
              <a:t>ee</a:t>
            </a:r>
            <a:r>
              <a:rPr lang="en-US" altLang="zh-CN" sz="3200" dirty="0" smtClean="0"/>
              <a:t>)</a:t>
            </a:r>
            <a:endParaRPr lang="zh-CN" alt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25816" cy="53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36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608515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Ec &lt; 100 keV within 280m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109205"/>
            <a:ext cx="12241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ym typeface="Symbol"/>
              </a:rPr>
              <a:t>L*= 1.5m</a:t>
            </a:r>
          </a:p>
          <a:p>
            <a:r>
              <a:rPr lang="en-US" altLang="zh-CN" sz="1200" b="1" dirty="0" smtClean="0">
                <a:sym typeface="Symbol"/>
              </a:rPr>
              <a:t>x*= 0.144mm</a:t>
            </a:r>
          </a:p>
          <a:p>
            <a:r>
              <a:rPr lang="en-US" altLang="zh-CN" sz="1200" b="1" dirty="0" smtClean="0">
                <a:sym typeface="Symbol"/>
              </a:rPr>
              <a:t></a:t>
            </a:r>
            <a:r>
              <a:rPr lang="en-US" altLang="zh-CN" sz="1200" b="1" dirty="0">
                <a:sym typeface="Symbol"/>
              </a:rPr>
              <a:t>y</a:t>
            </a:r>
            <a:r>
              <a:rPr lang="en-US" altLang="zh-CN" sz="1200" b="1" dirty="0" smtClean="0">
                <a:sym typeface="Symbol"/>
              </a:rPr>
              <a:t>*= </a:t>
            </a:r>
            <a:r>
              <a:rPr lang="en-US" altLang="zh-CN" sz="1200" b="1" dirty="0">
                <a:sym typeface="Symbol"/>
              </a:rPr>
              <a:t>2</a:t>
            </a:r>
            <a:r>
              <a:rPr lang="en-US" altLang="zh-CN" sz="1200" b="1" dirty="0" smtClean="0">
                <a:sym typeface="Symbol"/>
              </a:rPr>
              <a:t>mm</a:t>
            </a:r>
          </a:p>
          <a:p>
            <a:r>
              <a:rPr lang="en-US" altLang="zh-CN" sz="1200" b="1" dirty="0" smtClean="0">
                <a:sym typeface="Symbol"/>
              </a:rPr>
              <a:t>GQD0= -200T/m</a:t>
            </a:r>
          </a:p>
          <a:p>
            <a:r>
              <a:rPr lang="en-US" altLang="zh-CN" sz="1200" b="1" dirty="0" smtClean="0">
                <a:sym typeface="Symbol"/>
              </a:rPr>
              <a:t>GQF1= 200T/m</a:t>
            </a:r>
          </a:p>
          <a:p>
            <a:r>
              <a:rPr lang="en-US" altLang="zh-CN" sz="1200" b="1" dirty="0" smtClean="0"/>
              <a:t>LQD0=1.69m</a:t>
            </a:r>
          </a:p>
          <a:p>
            <a:r>
              <a:rPr lang="en-US" altLang="zh-CN" sz="1200" b="1" dirty="0" smtClean="0"/>
              <a:t>LQF1=0.90m</a:t>
            </a:r>
            <a:endParaRPr lang="en-US" altLang="zh-CN" sz="1200" b="1" dirty="0" smtClean="0">
              <a:sym typeface="Symbo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608515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IR of IP upstream</a:t>
            </a:r>
            <a:endParaRPr lang="zh-CN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79712" y="64440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IR of IP downstream</a:t>
            </a:r>
            <a:endParaRPr lang="zh-CN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64440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Ec &lt; </a:t>
            </a:r>
            <a:r>
              <a:rPr lang="en-US" altLang="zh-CN" b="1" dirty="0"/>
              <a:t>5</a:t>
            </a:r>
            <a:r>
              <a:rPr lang="en-US" altLang="zh-CN" b="1" dirty="0" smtClean="0"/>
              <a:t>00 keV within 200m</a:t>
            </a:r>
            <a:endParaRPr lang="zh-CN" altLang="en-US" b="1" dirty="0"/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Linear lattice design and lowest order </a:t>
            </a:r>
            <a:r>
              <a:rPr lang="en-US" altLang="zh-CN" sz="3200" dirty="0" smtClean="0"/>
              <a:t>correction</a:t>
            </a:r>
            <a:br>
              <a:rPr lang="en-US" altLang="zh-CN" sz="3200" dirty="0" smtClean="0"/>
            </a:br>
            <a:r>
              <a:rPr lang="en-US" altLang="zh-CN" sz="3200" dirty="0" smtClean="0"/>
              <a:t>(CEPC-DR)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43" y="1196752"/>
            <a:ext cx="7011689" cy="460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箭头 1"/>
          <p:cNvSpPr/>
          <p:nvPr/>
        </p:nvSpPr>
        <p:spPr>
          <a:xfrm>
            <a:off x="2411760" y="3499227"/>
            <a:ext cx="936104" cy="505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7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High order </a:t>
            </a:r>
            <a:r>
              <a:rPr lang="en-US" altLang="zh-CN" dirty="0" smtClean="0"/>
              <a:t>correction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all 3rd  and 4th RDT due to </a:t>
            </a:r>
            <a:r>
              <a:rPr lang="en-US" altLang="zh-CN" dirty="0" err="1"/>
              <a:t>sextupoles</a:t>
            </a:r>
            <a:r>
              <a:rPr lang="en-US" altLang="zh-CN" dirty="0"/>
              <a:t> almost cancelled</a:t>
            </a:r>
          </a:p>
          <a:p>
            <a:r>
              <a:rPr lang="en-US" altLang="zh-CN" dirty="0"/>
              <a:t>up to 3rd order chromaticity corrected with main </a:t>
            </a:r>
            <a:r>
              <a:rPr lang="en-US" altLang="zh-CN" dirty="0" err="1"/>
              <a:t>sextupoles</a:t>
            </a:r>
            <a:r>
              <a:rPr lang="en-US" altLang="zh-CN" dirty="0"/>
              <a:t>, phase tuning and </a:t>
            </a:r>
            <a:r>
              <a:rPr lang="en-US" altLang="zh-CN" b="1" dirty="0"/>
              <a:t>additional </a:t>
            </a:r>
            <a:r>
              <a:rPr lang="en-US" altLang="zh-CN" b="1" dirty="0" err="1"/>
              <a:t>sextupoles</a:t>
            </a:r>
            <a:endParaRPr lang="en-US" altLang="zh-CN" b="1" dirty="0"/>
          </a:p>
          <a:p>
            <a:r>
              <a:rPr lang="en-US" altLang="zh-CN" dirty="0"/>
              <a:t>tune shift </a:t>
            </a:r>
            <a:r>
              <a:rPr lang="en-US" altLang="zh-CN" dirty="0" err="1"/>
              <a:t>dQ</a:t>
            </a:r>
            <a:r>
              <a:rPr lang="en-US" altLang="zh-CN" dirty="0"/>
              <a:t>(</a:t>
            </a:r>
            <a:r>
              <a:rPr lang="en-US" altLang="zh-CN" dirty="0" err="1"/>
              <a:t>Jx</a:t>
            </a:r>
            <a:r>
              <a:rPr lang="en-US" altLang="zh-CN" dirty="0"/>
              <a:t>, </a:t>
            </a:r>
            <a:r>
              <a:rPr lang="en-US" altLang="zh-CN" dirty="0" err="1"/>
              <a:t>Jy</a:t>
            </a:r>
            <a:r>
              <a:rPr lang="en-US" altLang="zh-CN" dirty="0"/>
              <a:t>) due to finite length of main </a:t>
            </a:r>
            <a:r>
              <a:rPr lang="en-US" altLang="zh-CN" dirty="0" err="1"/>
              <a:t>sextupoles</a:t>
            </a:r>
            <a:r>
              <a:rPr lang="en-US" altLang="zh-CN" dirty="0"/>
              <a:t> corrected with</a:t>
            </a:r>
            <a:r>
              <a:rPr lang="en-US" altLang="zh-CN" b="1" dirty="0"/>
              <a:t> additional weak </a:t>
            </a:r>
            <a:r>
              <a:rPr lang="en-US" altLang="zh-CN" b="1" dirty="0" err="1"/>
              <a:t>sextupoles</a:t>
            </a:r>
            <a:endParaRPr lang="en-US" altLang="zh-CN" b="1" dirty="0"/>
          </a:p>
          <a:p>
            <a:r>
              <a:rPr lang="en-US" altLang="zh-CN" dirty="0"/>
              <a:t>Break down of –I, high order dispersion could be optimized with odd dispersion scheme or </a:t>
            </a:r>
            <a:r>
              <a:rPr lang="en-US" altLang="zh-CN" b="1" dirty="0" err="1"/>
              <a:t>Brinkmann</a:t>
            </a:r>
            <a:r>
              <a:rPr lang="en-US" altLang="zh-CN" b="1" dirty="0"/>
              <a:t> </a:t>
            </a:r>
            <a:r>
              <a:rPr lang="en-US" altLang="zh-CN" b="1" dirty="0" err="1"/>
              <a:t>sextupoles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1911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IR </a:t>
            </a:r>
            <a:r>
              <a:rPr lang="en-US" altLang="zh-CN" dirty="0" smtClean="0"/>
              <a:t>layout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93538"/>
            <a:ext cx="7704856" cy="577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89427"/>
            <a:ext cx="4824536" cy="172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6216" y="5140349"/>
            <a:ext cx="1224136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ym typeface="Symbol"/>
              </a:rPr>
              <a:t>L*= 1.5m</a:t>
            </a:r>
          </a:p>
          <a:p>
            <a:r>
              <a:rPr lang="en-US" altLang="zh-CN" sz="1200" b="1" dirty="0" smtClean="0">
                <a:sym typeface="Symbol"/>
              </a:rPr>
              <a:t>x*= 0.144mm</a:t>
            </a:r>
          </a:p>
          <a:p>
            <a:r>
              <a:rPr lang="en-US" altLang="zh-CN" sz="1200" b="1" dirty="0" smtClean="0">
                <a:sym typeface="Symbol"/>
              </a:rPr>
              <a:t></a:t>
            </a:r>
            <a:r>
              <a:rPr lang="en-US" altLang="zh-CN" sz="1200" b="1" dirty="0">
                <a:sym typeface="Symbol"/>
              </a:rPr>
              <a:t>y</a:t>
            </a:r>
            <a:r>
              <a:rPr lang="en-US" altLang="zh-CN" sz="1200" b="1" dirty="0" smtClean="0">
                <a:sym typeface="Symbol"/>
              </a:rPr>
              <a:t>*= </a:t>
            </a:r>
            <a:r>
              <a:rPr lang="en-US" altLang="zh-CN" sz="1200" b="1" dirty="0">
                <a:sym typeface="Symbol"/>
              </a:rPr>
              <a:t>2</a:t>
            </a:r>
            <a:r>
              <a:rPr lang="en-US" altLang="zh-CN" sz="1200" b="1" dirty="0" smtClean="0">
                <a:sym typeface="Symbol"/>
              </a:rPr>
              <a:t>mm</a:t>
            </a:r>
          </a:p>
          <a:p>
            <a:r>
              <a:rPr lang="en-US" altLang="zh-CN" sz="1200" b="1" dirty="0" smtClean="0">
                <a:sym typeface="Symbol"/>
              </a:rPr>
              <a:t>GQD0= -200T/m</a:t>
            </a:r>
          </a:p>
          <a:p>
            <a:r>
              <a:rPr lang="en-US" altLang="zh-CN" sz="1200" b="1" dirty="0" smtClean="0">
                <a:sym typeface="Symbol"/>
              </a:rPr>
              <a:t>GQF1= 200T/m</a:t>
            </a:r>
          </a:p>
          <a:p>
            <a:r>
              <a:rPr lang="en-US" altLang="zh-CN" sz="1200" b="1" dirty="0" smtClean="0"/>
              <a:t>LQD0=1.69m</a:t>
            </a:r>
          </a:p>
          <a:p>
            <a:r>
              <a:rPr lang="en-US" altLang="zh-CN" sz="1200" b="1" dirty="0" smtClean="0"/>
              <a:t>LQF1=0.90m</a:t>
            </a:r>
            <a:endParaRPr lang="en-US" altLang="zh-CN" sz="1200" b="1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65544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4642</TotalTime>
  <Words>1549</Words>
  <Application>Microsoft Office PowerPoint</Application>
  <PresentationFormat>全屏显示(4:3)</PresentationFormat>
  <Paragraphs>453</Paragraphs>
  <Slides>20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Comparison of the final focus design</vt:lpstr>
      <vt:lpstr>Outline</vt:lpstr>
      <vt:lpstr>Functions and requirements of final focus design</vt:lpstr>
      <vt:lpstr>Related parameters (FCC-ee)</vt:lpstr>
      <vt:lpstr>Related parameters (CEPC-DR)</vt:lpstr>
      <vt:lpstr>Linear lattice design and lowest order correction (FCC-ee)</vt:lpstr>
      <vt:lpstr>Linear lattice design and lowest order correction (CEPC-DR)</vt:lpstr>
      <vt:lpstr>High order correction</vt:lpstr>
      <vt:lpstr>IR layout</vt:lpstr>
      <vt:lpstr>PowerPoint 演示文稿</vt:lpstr>
      <vt:lpstr>PowerPoint 演示文稿</vt:lpstr>
      <vt:lpstr>Summary</vt:lpstr>
      <vt:lpstr>Reserved</vt:lpstr>
      <vt:lpstr>PowerPoint 演示文稿</vt:lpstr>
      <vt:lpstr>CEPC (PDR)</vt:lpstr>
      <vt:lpstr>CEPC (SR)</vt:lpstr>
      <vt:lpstr>FCC-ee</vt:lpstr>
      <vt:lpstr>FCC-ee</vt:lpstr>
      <vt:lpstr>A Higgs factory</vt:lpstr>
      <vt:lpstr>Linear lattice design and lowest order correction (CEPC-DR)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the final focus lattices</dc:title>
  <dc:creator>yiwei</dc:creator>
  <cp:lastModifiedBy>Yiwei</cp:lastModifiedBy>
  <cp:revision>472</cp:revision>
  <dcterms:created xsi:type="dcterms:W3CDTF">2016-07-07T01:47:59Z</dcterms:created>
  <dcterms:modified xsi:type="dcterms:W3CDTF">2017-02-17T03:20:49Z</dcterms:modified>
</cp:coreProperties>
</file>