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5" r:id="rId3"/>
    <p:sldId id="261" r:id="rId4"/>
    <p:sldId id="262" r:id="rId5"/>
    <p:sldId id="263" r:id="rId6"/>
    <p:sldId id="257" r:id="rId7"/>
    <p:sldId id="258" r:id="rId8"/>
    <p:sldId id="264" r:id="rId9"/>
    <p:sldId id="259" r:id="rId10"/>
    <p:sldId id="260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67" autoAdjust="0"/>
    <p:restoredTop sz="94660"/>
  </p:normalViewPr>
  <p:slideViewPr>
    <p:cSldViewPr>
      <p:cViewPr varScale="1">
        <p:scale>
          <a:sx n="104" d="100"/>
          <a:sy n="104" d="100"/>
        </p:scale>
        <p:origin x="-19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92050A-8A1F-423B-902B-1C85C8F70DD3}" type="datetimeFigureOut">
              <a:rPr lang="zh-CN" altLang="en-US" smtClean="0"/>
              <a:t>2017-2-16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3848EB-EEB1-42AB-82B1-B150BE329D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5321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A53F5-0534-4B7C-866D-88710EC5A783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4484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A53F5-0534-4B7C-866D-88710EC5A783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4484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2017-2-16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2017-2-16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2017-2-16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2017-2-16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2017-2-16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2017-2-16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2017-2-16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2017-2-16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2017-2-16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2017-2-16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2017-2-16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2017-2-16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1988840"/>
            <a:ext cx="7772400" cy="1470025"/>
          </a:xfrm>
        </p:spPr>
        <p:txBody>
          <a:bodyPr/>
          <a:lstStyle/>
          <a:p>
            <a:r>
              <a:rPr lang="en-US" altLang="zh-CN" dirty="0" smtClean="0"/>
              <a:t>Parameter Potential</a:t>
            </a:r>
            <a:r>
              <a:rPr lang="zh-CN" altLang="en-US" dirty="0" smtClean="0"/>
              <a:t> </a:t>
            </a:r>
            <a:r>
              <a:rPr lang="en-US" altLang="zh-CN" dirty="0" smtClean="0"/>
              <a:t>of 100km CEPC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/>
              <a:t>Dou Wang, </a:t>
            </a:r>
            <a:r>
              <a:rPr lang="en-US" altLang="zh-CN" sz="2400" dirty="0" err="1"/>
              <a:t>Chenghui</a:t>
            </a:r>
            <a:r>
              <a:rPr lang="en-US" altLang="zh-CN" sz="2400" dirty="0"/>
              <a:t> Yu, Yuan Zhang, </a:t>
            </a:r>
            <a:r>
              <a:rPr lang="en-US" altLang="zh-CN" sz="2400" dirty="0" err="1" smtClean="0"/>
              <a:t>Jie</a:t>
            </a:r>
            <a:r>
              <a:rPr lang="en-US" altLang="zh-CN" sz="2400" dirty="0" smtClean="0"/>
              <a:t> </a:t>
            </a:r>
            <a:r>
              <a:rPr lang="en-US" altLang="zh-CN" sz="2400" dirty="0" smtClean="0"/>
              <a:t>Gao, </a:t>
            </a:r>
            <a:r>
              <a:rPr lang="en-US" altLang="zh-CN" sz="2400" dirty="0" err="1" smtClean="0"/>
              <a:t>Yiwei</a:t>
            </a:r>
            <a:r>
              <a:rPr lang="en-US" altLang="zh-CN" sz="2400" dirty="0" smtClean="0"/>
              <a:t> </a:t>
            </a:r>
            <a:r>
              <a:rPr lang="en-US" altLang="zh-CN" sz="2400" dirty="0"/>
              <a:t>Wang, </a:t>
            </a:r>
            <a:r>
              <a:rPr lang="en-US" altLang="zh-CN" sz="2400" dirty="0" smtClean="0"/>
              <a:t>Feng </a:t>
            </a:r>
            <a:r>
              <a:rPr lang="en-US" altLang="zh-CN" sz="2400" dirty="0" smtClean="0"/>
              <a:t>Su, </a:t>
            </a:r>
            <a:r>
              <a:rPr lang="en-US" altLang="zh-CN" sz="2400" dirty="0" err="1"/>
              <a:t>Sha</a:t>
            </a:r>
            <a:r>
              <a:rPr lang="en-US" altLang="zh-CN" sz="2400" dirty="0"/>
              <a:t> Bai</a:t>
            </a:r>
            <a:r>
              <a:rPr lang="en-US" altLang="zh-CN" sz="2400" dirty="0" smtClean="0"/>
              <a:t>,</a:t>
            </a:r>
            <a:r>
              <a:rPr lang="en-US" altLang="zh-CN" sz="2400" dirty="0"/>
              <a:t> </a:t>
            </a:r>
            <a:r>
              <a:rPr lang="en-US" altLang="zh-CN" sz="2400" dirty="0" err="1"/>
              <a:t>Cai</a:t>
            </a:r>
            <a:r>
              <a:rPr lang="en-US" altLang="zh-CN" sz="2400" dirty="0"/>
              <a:t> </a:t>
            </a:r>
            <a:r>
              <a:rPr lang="en-US" altLang="zh-CN" sz="2400" dirty="0" err="1"/>
              <a:t>Meng</a:t>
            </a:r>
            <a:r>
              <a:rPr lang="en-US" altLang="zh-CN" sz="2400" dirty="0"/>
              <a:t>, </a:t>
            </a:r>
            <a:r>
              <a:rPr lang="en-US" altLang="zh-CN" sz="2400" dirty="0" smtClean="0"/>
              <a:t>Chuang Zhang</a:t>
            </a:r>
            <a:r>
              <a:rPr lang="en-US" altLang="zh-CN" sz="2400" dirty="0"/>
              <a:t>, Na Wang</a:t>
            </a:r>
            <a:r>
              <a:rPr lang="en-US" altLang="zh-CN" sz="2400" dirty="0" smtClean="0"/>
              <a:t>, </a:t>
            </a:r>
            <a:r>
              <a:rPr lang="en-US" altLang="zh-CN" sz="2400" dirty="0" err="1" smtClean="0"/>
              <a:t>Tianjian</a:t>
            </a:r>
            <a:r>
              <a:rPr lang="en-US" altLang="zh-CN" sz="2400" dirty="0" smtClean="0"/>
              <a:t> </a:t>
            </a:r>
            <a:r>
              <a:rPr lang="en-US" altLang="zh-CN" sz="2400" dirty="0" err="1"/>
              <a:t>Bian</a:t>
            </a:r>
            <a:r>
              <a:rPr lang="en-US" altLang="zh-CN" sz="2400" dirty="0"/>
              <a:t>, </a:t>
            </a:r>
            <a:r>
              <a:rPr lang="en-US" altLang="zh-CN" sz="2400" dirty="0" err="1" smtClean="0"/>
              <a:t>Huiping</a:t>
            </a:r>
            <a:r>
              <a:rPr lang="en-US" altLang="zh-CN" sz="2400" dirty="0" smtClean="0"/>
              <a:t> </a:t>
            </a:r>
            <a:r>
              <a:rPr lang="en-US" altLang="zh-CN" sz="2400" dirty="0" err="1" smtClean="0"/>
              <a:t>Geng</a:t>
            </a:r>
            <a:endParaRPr lang="zh-CN" alt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275856" y="635034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CEPC AP meeting, </a:t>
            </a:r>
            <a:r>
              <a:rPr lang="en-US" altLang="zh-CN" dirty="0" smtClean="0"/>
              <a:t>2017.02.17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465933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Luminosity vs. SR power</a:t>
            </a:r>
            <a:endParaRPr lang="zh-CN" alt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040738"/>
            <a:ext cx="6502229" cy="3908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直接连接符 3"/>
          <p:cNvCxnSpPr/>
          <p:nvPr/>
        </p:nvCxnSpPr>
        <p:spPr>
          <a:xfrm>
            <a:off x="2195736" y="4221088"/>
            <a:ext cx="619268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8028384" y="3789040"/>
            <a:ext cx="576064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goal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599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Parameter difference between CEPC and </a:t>
            </a:r>
            <a:r>
              <a:rPr lang="en-US" altLang="zh-CN" dirty="0" err="1" smtClean="0"/>
              <a:t>FCCee</a:t>
            </a:r>
            <a:endParaRPr lang="zh-CN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149545"/>
              </p:ext>
            </p:extLst>
          </p:nvPr>
        </p:nvGraphicFramePr>
        <p:xfrm>
          <a:off x="1115616" y="1484784"/>
          <a:ext cx="6936432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392"/>
                <a:gridCol w="1656184"/>
                <a:gridCol w="1751856"/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CEPC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FCCee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1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N</a:t>
                      </a:r>
                      <a:r>
                        <a:rPr kumimoji="0" lang="en-US" altLang="zh-CN" sz="1600" b="0" i="1" u="none" strike="noStrike" kern="1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e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/bunch (10</a:t>
                      </a:r>
                      <a:r>
                        <a:rPr kumimoji="0" lang="en-US" altLang="zh-CN" sz="1600" b="0" i="0" u="none" strike="noStrike" kern="1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11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)</a:t>
                      </a:r>
                      <a:endParaRPr kumimoji="0" lang="zh-CN" altLang="en-US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0.97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Momentum compaction (10</a:t>
                      </a:r>
                      <a:r>
                        <a:rPr kumimoji="0" lang="en-US" altLang="zh-CN" sz="1600" b="0" i="0" u="none" strike="noStrike" kern="1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-5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)</a:t>
                      </a:r>
                      <a:endParaRPr kumimoji="0" lang="zh-CN" altLang="en-US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1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</a:t>
                      </a:r>
                      <a:r>
                        <a:rPr kumimoji="0" lang="en-US" altLang="zh-CN" sz="1600" b="0" i="1" u="none" strike="noStrike" kern="1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IP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 x/y (m)</a:t>
                      </a:r>
                      <a:endParaRPr kumimoji="0" lang="zh-CN" altLang="en-US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0.144 /0.002</a:t>
                      </a:r>
                      <a:endParaRPr lang="zh-CN" altLang="zh-CN" sz="16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1/0.002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Emittance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  x/y (nm)</a:t>
                      </a:r>
                      <a:endParaRPr kumimoji="0" lang="zh-CN" altLang="en-US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1.56/0.0047</a:t>
                      </a:r>
                      <a:endParaRPr lang="zh-CN" altLang="zh-CN" sz="16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0.61/0.0012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Coupling factor (%)</a:t>
                      </a:r>
                      <a:endParaRPr kumimoji="0" lang="zh-CN" altLang="en-US" sz="1600" b="0" i="0" u="none" strike="noStrike" kern="1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1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</a:t>
                      </a:r>
                      <a:r>
                        <a:rPr kumimoji="0" lang="en-US" altLang="zh-CN" sz="1600" b="0" i="1" u="none" strike="noStrike" kern="1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x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/</a:t>
                      </a:r>
                      <a:r>
                        <a:rPr kumimoji="0" lang="en-US" altLang="zh-CN" sz="1600" b="0" i="1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</a:t>
                      </a:r>
                      <a:r>
                        <a:rPr kumimoji="0" lang="en-US" altLang="zh-CN" sz="1600" b="0" i="1" u="none" strike="noStrike" kern="1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y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/IP</a:t>
                      </a:r>
                      <a:endParaRPr kumimoji="0" lang="zh-CN" altLang="zh-CN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0.0126/0.083</a:t>
                      </a:r>
                      <a:endParaRPr lang="zh-CN" altLang="zh-CN" sz="16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0.08/0.14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1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V</a:t>
                      </a:r>
                      <a:r>
                        <a:rPr kumimoji="0" lang="en-US" altLang="zh-CN" sz="1600" b="0" i="1" u="none" strike="noStrike" kern="1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RF 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(GV)</a:t>
                      </a:r>
                      <a:endParaRPr kumimoji="0" lang="zh-CN" altLang="en-US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altLang="zh-CN" sz="1600" b="0" i="1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f </a:t>
                      </a:r>
                      <a:r>
                        <a:rPr kumimoji="0" lang="en-US" altLang="zh-CN" sz="1600" b="0" i="1" u="none" strike="noStrike" kern="1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RF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 (MHz) 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Nature 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/>
                        </a:rPr>
                        <a:t>  </a:t>
                      </a:r>
                      <a:r>
                        <a:rPr kumimoji="0" lang="en-US" altLang="zh-CN" sz="1600" b="0" i="1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kumimoji="0" lang="en-US" altLang="zh-CN" sz="1600" b="0" i="1" u="none" strike="noStrike" kern="1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kumimoji="0" lang="zh-CN" altLang="en-US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Total  </a:t>
                      </a:r>
                      <a:r>
                        <a:rPr kumimoji="0" lang="en-US" altLang="zh-CN" sz="1600" b="0" i="1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Symbol"/>
                        </a:rPr>
                        <a:t></a:t>
                      </a:r>
                      <a:r>
                        <a:rPr kumimoji="0" lang="en-US" altLang="zh-CN" sz="1600" b="0" i="1" u="none" strike="noStrike" kern="1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(mm)</a:t>
                      </a:r>
                      <a:endParaRPr kumimoji="0" lang="zh-CN" altLang="en-US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Energy acceptance  by RF (%)</a:t>
                      </a:r>
                      <a:endParaRPr kumimoji="0" lang="zh-CN" altLang="zh-CN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7.0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Energy acceptance  requirement (%)</a:t>
                      </a:r>
                      <a:endParaRPr kumimoji="0" lang="zh-CN" altLang="en-US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1" u="none" strike="noStrike" kern="1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L</a:t>
                      </a:r>
                      <a:r>
                        <a:rPr kumimoji="0" lang="en-US" altLang="zh-CN" sz="1600" b="0" i="1" u="none" strike="noStrike" kern="100" cap="none" spc="0" normalizeH="0" baseline="-2500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max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/IP (10</a:t>
                      </a:r>
                      <a:r>
                        <a:rPr kumimoji="0" lang="en-US" altLang="zh-CN" sz="1600" b="0" i="0" u="none" strike="noStrike" kern="1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34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cm</a:t>
                      </a:r>
                      <a:r>
                        <a:rPr kumimoji="0" lang="en-US" altLang="zh-CN" sz="1600" b="0" i="0" u="none" strike="noStrike" kern="1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-2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s</a:t>
                      </a:r>
                      <a:r>
                        <a:rPr kumimoji="0" lang="en-US" altLang="zh-CN" sz="1600" b="0" i="0" u="none" strike="noStrike" kern="1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-1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)</a:t>
                      </a:r>
                      <a:endParaRPr kumimoji="0" lang="zh-CN" altLang="en-US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8997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/>
          <a:lstStyle/>
          <a:p>
            <a:r>
              <a:rPr lang="en-US" altLang="zh-CN" dirty="0" smtClean="0"/>
              <a:t>Constraints for parameter choice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20176" y="1367190"/>
            <a:ext cx="5328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Limit of Beam-beam tune shift</a:t>
            </a:r>
            <a:endParaRPr lang="zh-CN" alt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03056" y="2708920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Beam lifetime due to </a:t>
            </a:r>
            <a:r>
              <a:rPr lang="en-US" altLang="zh-CN" sz="2400" dirty="0" err="1" smtClean="0"/>
              <a:t>beamstrahlung</a:t>
            </a:r>
            <a:endParaRPr lang="zh-CN" alt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20176" y="4077072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err="1" smtClean="0"/>
              <a:t>Beamstrahlung</a:t>
            </a:r>
            <a:r>
              <a:rPr lang="en-US" altLang="zh-CN" sz="2400" dirty="0" smtClean="0"/>
              <a:t> energy spread </a:t>
            </a:r>
            <a:endParaRPr lang="zh-CN" alt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03056" y="5087956"/>
            <a:ext cx="6749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HOM power per cavity (coaxial coupler)</a:t>
            </a:r>
            <a:endParaRPr lang="zh-CN" altLang="en-US" sz="2400" dirty="0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8317558"/>
              </p:ext>
            </p:extLst>
          </p:nvPr>
        </p:nvGraphicFramePr>
        <p:xfrm>
          <a:off x="2376577" y="1843428"/>
          <a:ext cx="2511960" cy="721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6" name="Equation" r:id="rId3" imgW="1688760" imgH="482400" progId="Equation.DSMT4">
                  <p:embed/>
                </p:oleObj>
              </mc:Choice>
              <mc:Fallback>
                <p:oleObj name="Equation" r:id="rId3" imgW="168876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6577" y="1843428"/>
                        <a:ext cx="2511960" cy="7214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矩形 7"/>
          <p:cNvSpPr/>
          <p:nvPr/>
        </p:nvSpPr>
        <p:spPr>
          <a:xfrm>
            <a:off x="5220072" y="1988840"/>
            <a:ext cx="3335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CN" i="1" baseline="-25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dirty="0">
                <a:solidFill>
                  <a:prstClr val="black"/>
                </a:solidFill>
              </a:rPr>
              <a:t>: 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y </a:t>
            </a:r>
            <a:r>
              <a:rPr lang="en-US" altLang="zh-CN" dirty="0">
                <a:solidFill>
                  <a:prstClr val="black"/>
                </a:solidFill>
              </a:rPr>
              <a:t>enhancement by crab waist</a:t>
            </a:r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6184" y="6334780"/>
            <a:ext cx="84478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*J. Gao, </a:t>
            </a:r>
            <a:r>
              <a:rPr lang="en-US" altLang="zh-CN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emittance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growth and beam lifetime limitations due to beam-beam effects in </a:t>
            </a:r>
            <a:r>
              <a:rPr lang="en-US" altLang="zh-CN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e+e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storage rings, </a:t>
            </a:r>
            <a:r>
              <a:rPr lang="en-US" altLang="zh-CN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Nucl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Instr. and methods A533</a:t>
            </a:r>
            <a:r>
              <a:rPr lang="zh-CN" altLang="en-US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2004</a:t>
            </a:r>
            <a:r>
              <a:rPr lang="zh-CN" altLang="en-US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 270-274.</a:t>
            </a:r>
            <a:endParaRPr lang="zh-CN" altLang="en-US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890224" y="3429000"/>
            <a:ext cx="1998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dirty="0">
                <a:solidFill>
                  <a:prstClr val="black"/>
                </a:solidFill>
              </a:rPr>
              <a:t>BS life time: 30 min</a:t>
            </a:r>
            <a:endParaRPr lang="zh-CN" altLang="en-US" dirty="0">
              <a:solidFill>
                <a:prstClr val="black"/>
              </a:solidFill>
            </a:endParaRPr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0297671"/>
              </p:ext>
            </p:extLst>
          </p:nvPr>
        </p:nvGraphicFramePr>
        <p:xfrm>
          <a:off x="4067944" y="3325534"/>
          <a:ext cx="1584176" cy="611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7" name="Equation" r:id="rId5" imgW="1117600" imgH="431800" progId="Equation.DSMT4">
                  <p:embed/>
                </p:oleObj>
              </mc:Choice>
              <mc:Fallback>
                <p:oleObj name="Equation" r:id="rId5" imgW="11176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3325534"/>
                        <a:ext cx="1584176" cy="611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矩形 11"/>
          <p:cNvSpPr/>
          <p:nvPr/>
        </p:nvSpPr>
        <p:spPr>
          <a:xfrm>
            <a:off x="3731129" y="4695408"/>
            <a:ext cx="1553630" cy="4129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ts val="2500"/>
              </a:lnSpc>
            </a:pPr>
            <a:r>
              <a:rPr lang="en-US" altLang="zh-CN" dirty="0">
                <a:solidFill>
                  <a:prstClr val="black"/>
                </a:solidFill>
              </a:rPr>
              <a:t>A=</a:t>
            </a:r>
            <a:r>
              <a:rPr lang="en-US" altLang="zh-CN" i="1" dirty="0">
                <a:solidFill>
                  <a:prstClr val="black"/>
                </a:solidFill>
                <a:sym typeface="Symbol"/>
              </a:rPr>
              <a:t></a:t>
            </a:r>
            <a:r>
              <a:rPr lang="en-US" altLang="zh-CN" baseline="-25000" dirty="0">
                <a:solidFill>
                  <a:prstClr val="black"/>
                </a:solidFill>
                <a:sym typeface="Symbol"/>
              </a:rPr>
              <a:t>0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/</a:t>
            </a:r>
            <a:r>
              <a:rPr lang="en-US" altLang="zh-CN" i="1" dirty="0">
                <a:solidFill>
                  <a:prstClr val="black"/>
                </a:solidFill>
                <a:sym typeface="Symbol"/>
              </a:rPr>
              <a:t></a:t>
            </a:r>
            <a:r>
              <a:rPr lang="en-US" altLang="zh-CN" baseline="-25000" dirty="0">
                <a:solidFill>
                  <a:prstClr val="black"/>
                </a:solidFill>
                <a:sym typeface="Symbol"/>
              </a:rPr>
              <a:t>BS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 (</a:t>
            </a:r>
            <a:r>
              <a:rPr lang="en-US" altLang="zh-CN" dirty="0" smtClean="0">
                <a:solidFill>
                  <a:prstClr val="black"/>
                </a:solidFill>
                <a:sym typeface="Symbol"/>
              </a:rPr>
              <a:t>A3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)</a:t>
            </a:r>
            <a:endParaRPr lang="zh-CN" altLang="en-US" dirty="0">
              <a:solidFill>
                <a:prstClr val="black"/>
              </a:solidFill>
            </a:endParaRPr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9603047"/>
              </p:ext>
            </p:extLst>
          </p:nvPr>
        </p:nvGraphicFramePr>
        <p:xfrm>
          <a:off x="2678113" y="5661025"/>
          <a:ext cx="3043237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8" name="Equation" r:id="rId7" imgW="1752480" imgH="228600" progId="Equation.DSMT4">
                  <p:embed/>
                </p:oleObj>
              </mc:Choice>
              <mc:Fallback>
                <p:oleObj name="Equation" r:id="rId7" imgW="17524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8113" y="5661025"/>
                        <a:ext cx="3043237" cy="39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矩形 13"/>
          <p:cNvSpPr/>
          <p:nvPr/>
        </p:nvSpPr>
        <p:spPr>
          <a:xfrm>
            <a:off x="6732240" y="3429000"/>
            <a:ext cx="1125886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dirty="0"/>
              <a:t>V.I. </a:t>
            </a:r>
            <a:r>
              <a:rPr lang="en-US" altLang="zh-CN" dirty="0" err="1"/>
              <a:t>Telnov</a:t>
            </a:r>
            <a:endParaRPr lang="zh-CN" altLang="en-US" dirty="0"/>
          </a:p>
        </p:txBody>
      </p:sp>
      <p:sp>
        <p:nvSpPr>
          <p:cNvPr id="15" name="灯片编号占位符 14"/>
          <p:cNvSpPr>
            <a:spLocks noGrp="1"/>
          </p:cNvSpPr>
          <p:nvPr>
            <p:ph type="sldNum" sz="quarter" idx="12"/>
          </p:nvPr>
        </p:nvSpPr>
        <p:spPr>
          <a:xfrm>
            <a:off x="6570661" y="6492875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6684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68952" cy="432048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parameters for CEPC double ring</a:t>
            </a:r>
            <a:br>
              <a:rPr lang="en-US" altLang="zh-CN" dirty="0" smtClean="0"/>
            </a:b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wangdou20161219-100km_1mm</a:t>
            </a:r>
            <a:r>
              <a:rPr lang="en-US" altLang="zh-CN" sz="2200" dirty="0" smtClean="0">
                <a:sym typeface="Symbol"/>
              </a:rPr>
              <a:t>y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544861"/>
              </p:ext>
            </p:extLst>
          </p:nvPr>
        </p:nvGraphicFramePr>
        <p:xfrm>
          <a:off x="179512" y="836712"/>
          <a:ext cx="8784975" cy="5983494"/>
        </p:xfrm>
        <a:graphic>
          <a:graphicData uri="http://schemas.openxmlformats.org/drawingml/2006/table">
            <a:tbl>
              <a:tblPr firstRow="1" bandRow="1"/>
              <a:tblGrid>
                <a:gridCol w="2016225"/>
                <a:gridCol w="936104"/>
                <a:gridCol w="1152128"/>
                <a:gridCol w="936104"/>
                <a:gridCol w="1008112"/>
                <a:gridCol w="936104"/>
                <a:gridCol w="908697"/>
                <a:gridCol w="891501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1.12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1.12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1.12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1.05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555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333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211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16666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65716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29.97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17.98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11.4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50.6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367.7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1449.7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30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19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16.7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12.7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0.3/0.00</a:t>
                      </a:r>
                      <a:r>
                        <a:rPr lang="en-US" altLang="zh-CN" sz="1200" b="1" kern="1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1</a:t>
                      </a:r>
                      <a:endParaRPr lang="zh-CN" altLang="zh-CN" sz="1200" b="1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0.3/0.00</a:t>
                      </a:r>
                      <a:r>
                        <a:rPr lang="en-US" altLang="zh-CN" sz="1200" b="1" kern="1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1</a:t>
                      </a:r>
                      <a:endParaRPr lang="zh-CN" altLang="zh-CN" sz="1200" b="1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0.3 /0.00</a:t>
                      </a:r>
                      <a:r>
                        <a:rPr lang="en-US" altLang="zh-CN" sz="1200" b="1" kern="1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1</a:t>
                      </a:r>
                      <a:endParaRPr lang="zh-CN" altLang="zh-CN" sz="1200" b="1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 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0.12/0.001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0.12/0.001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1.01/0.0031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1.01/0.0031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1.01/0.0031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2.68/0.008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0.93/0.0049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0.93/0.0049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17.4/0.055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17.4/0.055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17.4/0.055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16.4/0.09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10.5/0.07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10.5/0.07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i="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y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/IP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0.118/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0.083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0.029/0.083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0.029/0.083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0.029/0.083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0.0082/0.055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0.0075/0.054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0.0075/0.054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RF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Phase (degree)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153.0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123.3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123.3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123.3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149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160.8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2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160.8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  (harmonic)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3.93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3.93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 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0.75(2cell)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0.45(2cell)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0.28(2cell)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 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1.6(1cell)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6.25(1cell)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0.037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0.037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03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5.42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3.25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4.08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18.0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70.97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660232" y="6473968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 dirty="0"/>
          </a:p>
        </p:txBody>
      </p:sp>
      <p:sp>
        <p:nvSpPr>
          <p:cNvPr id="8" name="椭圆 7"/>
          <p:cNvSpPr/>
          <p:nvPr/>
        </p:nvSpPr>
        <p:spPr>
          <a:xfrm>
            <a:off x="3203848" y="5373216"/>
            <a:ext cx="2880320" cy="345632"/>
          </a:xfrm>
          <a:prstGeom prst="ellipse">
            <a:avLst/>
          </a:prstGeom>
          <a:solidFill>
            <a:schemeClr val="bg1">
              <a:alpha val="0"/>
            </a:schemeClr>
          </a:solidFill>
          <a:ln w="222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594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68952" cy="432048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parameters for CEPC double ring</a:t>
            </a:r>
            <a:br>
              <a:rPr lang="en-US" altLang="zh-CN" dirty="0" smtClean="0"/>
            </a:b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wangdou20161202-100km_2mm</a:t>
            </a:r>
            <a:r>
              <a:rPr lang="en-US" altLang="zh-CN" sz="2200" dirty="0" smtClean="0">
                <a:sym typeface="Symbol"/>
              </a:rPr>
              <a:t>y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809500"/>
              </p:ext>
            </p:extLst>
          </p:nvPr>
        </p:nvGraphicFramePr>
        <p:xfrm>
          <a:off x="520089" y="952266"/>
          <a:ext cx="7796328" cy="5722814"/>
        </p:xfrm>
        <a:graphic>
          <a:graphicData uri="http://schemas.openxmlformats.org/drawingml/2006/table">
            <a:tbl>
              <a:tblPr firstRow="1" bandRow="1"/>
              <a:tblGrid>
                <a:gridCol w="3115807"/>
                <a:gridCol w="1584176"/>
                <a:gridCol w="1584176"/>
                <a:gridCol w="1512169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0.97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0.97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644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425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29.97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19.8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33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0.144 /0.002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0.144 /0.002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1.56/0.0047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1.56/0.0047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15/0.097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15/0.097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i="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y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/IP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0.118/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0.083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0.0126/0.083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0.0126/0.083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RF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Phase (degree)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153.0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131.2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131.2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  (harmonic)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 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0.64 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0.42 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520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660232" y="6473968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 dirty="0"/>
          </a:p>
        </p:txBody>
      </p:sp>
      <p:sp>
        <p:nvSpPr>
          <p:cNvPr id="8" name="椭圆 7"/>
          <p:cNvSpPr/>
          <p:nvPr/>
        </p:nvSpPr>
        <p:spPr>
          <a:xfrm>
            <a:off x="5436096" y="5459632"/>
            <a:ext cx="2592288" cy="345632"/>
          </a:xfrm>
          <a:prstGeom prst="ellipse">
            <a:avLst/>
          </a:prstGeom>
          <a:solidFill>
            <a:schemeClr val="bg1">
              <a:alpha val="0"/>
            </a:schemeClr>
          </a:solidFill>
          <a:ln w="222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98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/>
          <a:lstStyle/>
          <a:p>
            <a:r>
              <a:rPr lang="en-US" altLang="zh-CN" dirty="0" smtClean="0"/>
              <a:t>Luminosity vs. crossing angle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222042"/>
            <a:ext cx="6336704" cy="3809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9552" y="1340768"/>
            <a:ext cx="6408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Keep </a:t>
            </a:r>
            <a:r>
              <a:rPr lang="en-US" altLang="zh-CN" sz="2400" dirty="0" err="1" smtClean="0"/>
              <a:t>beamstrahlung</a:t>
            </a:r>
            <a:r>
              <a:rPr lang="en-US" altLang="zh-CN" sz="2400" dirty="0" smtClean="0"/>
              <a:t> life time constant (52min)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98652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08912" cy="1008112"/>
          </a:xfrm>
        </p:spPr>
        <p:txBody>
          <a:bodyPr/>
          <a:lstStyle/>
          <a:p>
            <a:r>
              <a:rPr lang="en-US" altLang="zh-CN" dirty="0"/>
              <a:t>Luminosity vs. crossing angle</a:t>
            </a:r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8208" y="2348880"/>
            <a:ext cx="6480720" cy="389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755576" y="1340768"/>
            <a:ext cx="47765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solidFill>
                  <a:prstClr val="black"/>
                </a:solidFill>
              </a:rPr>
              <a:t>Keep </a:t>
            </a:r>
            <a:r>
              <a:rPr lang="en-US" altLang="zh-CN" sz="2400" dirty="0" err="1" smtClean="0">
                <a:solidFill>
                  <a:prstClr val="black"/>
                </a:solidFill>
              </a:rPr>
              <a:t>emittance</a:t>
            </a:r>
            <a:r>
              <a:rPr lang="en-US" altLang="zh-CN" sz="2400" dirty="0" smtClean="0">
                <a:solidFill>
                  <a:prstClr val="black"/>
                </a:solidFill>
              </a:rPr>
              <a:t> constant (1.56nm)</a:t>
            </a:r>
            <a:endParaRPr lang="zh-CN" alt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718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Luminosity vs. </a:t>
            </a:r>
            <a:r>
              <a:rPr lang="en-US" altLang="zh-CN" dirty="0" smtClean="0">
                <a:sym typeface="Symbol"/>
              </a:rPr>
              <a:t>y*</a:t>
            </a:r>
            <a:endParaRPr lang="zh-CN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636912"/>
            <a:ext cx="6229189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827583" y="1628800"/>
            <a:ext cx="69492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prstClr val="black"/>
                </a:solidFill>
              </a:rPr>
              <a:t>Keep </a:t>
            </a:r>
            <a:r>
              <a:rPr lang="en-US" altLang="zh-CN" sz="2400" dirty="0" err="1">
                <a:solidFill>
                  <a:prstClr val="black"/>
                </a:solidFill>
              </a:rPr>
              <a:t>beamstrahlung</a:t>
            </a:r>
            <a:r>
              <a:rPr lang="en-US" altLang="zh-CN" sz="2400" dirty="0">
                <a:solidFill>
                  <a:prstClr val="black"/>
                </a:solidFill>
              </a:rPr>
              <a:t> life time </a:t>
            </a:r>
            <a:r>
              <a:rPr lang="en-US" altLang="zh-CN" sz="2400" dirty="0" smtClean="0">
                <a:solidFill>
                  <a:prstClr val="black"/>
                </a:solidFill>
              </a:rPr>
              <a:t>constant </a:t>
            </a:r>
            <a:r>
              <a:rPr lang="en-US" altLang="zh-CN" sz="2400" dirty="0"/>
              <a:t>(52min</a:t>
            </a:r>
            <a:r>
              <a:rPr lang="en-US" altLang="zh-CN" sz="2400" dirty="0" smtClean="0"/>
              <a:t>)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45745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Luminosity vs. </a:t>
            </a:r>
            <a:r>
              <a:rPr lang="en-US" altLang="zh-CN" dirty="0">
                <a:sym typeface="Symbol"/>
              </a:rPr>
              <a:t>y*</a:t>
            </a:r>
            <a:endParaRPr lang="zh-CN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492896"/>
            <a:ext cx="6365282" cy="382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矩形 4"/>
          <p:cNvSpPr/>
          <p:nvPr/>
        </p:nvSpPr>
        <p:spPr>
          <a:xfrm>
            <a:off x="995246" y="1556792"/>
            <a:ext cx="47765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prstClr val="black"/>
                </a:solidFill>
              </a:rPr>
              <a:t>Keep </a:t>
            </a:r>
            <a:r>
              <a:rPr lang="en-US" altLang="zh-CN" sz="2400" dirty="0" err="1">
                <a:solidFill>
                  <a:prstClr val="black"/>
                </a:solidFill>
              </a:rPr>
              <a:t>emittance</a:t>
            </a:r>
            <a:r>
              <a:rPr lang="en-US" altLang="zh-CN" sz="2400" dirty="0">
                <a:solidFill>
                  <a:prstClr val="black"/>
                </a:solidFill>
              </a:rPr>
              <a:t> </a:t>
            </a:r>
            <a:r>
              <a:rPr lang="en-US" altLang="zh-CN" sz="2400" dirty="0" smtClean="0">
                <a:solidFill>
                  <a:prstClr val="black"/>
                </a:solidFill>
              </a:rPr>
              <a:t>constant </a:t>
            </a:r>
            <a:r>
              <a:rPr lang="en-US" altLang="zh-CN" sz="2400" dirty="0">
                <a:solidFill>
                  <a:prstClr val="black"/>
                </a:solidFill>
              </a:rPr>
              <a:t>(1.56nm</a:t>
            </a:r>
            <a:r>
              <a:rPr lang="en-US" altLang="zh-CN" sz="2400" dirty="0" smtClean="0">
                <a:solidFill>
                  <a:prstClr val="black"/>
                </a:solidFill>
              </a:rPr>
              <a:t>)</a:t>
            </a:r>
            <a:endParaRPr lang="zh-CN" alt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579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1978</TotalTime>
  <Words>916</Words>
  <Application>Microsoft Office PowerPoint</Application>
  <PresentationFormat>全屏显示(4:3)</PresentationFormat>
  <Paragraphs>423</Paragraphs>
  <Slides>10</Slides>
  <Notes>2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2" baseType="lpstr">
      <vt:lpstr>Office 主题</vt:lpstr>
      <vt:lpstr>Equation</vt:lpstr>
      <vt:lpstr>Parameter Potential of 100km CEPC</vt:lpstr>
      <vt:lpstr>Parameter difference between CEPC and FCCee</vt:lpstr>
      <vt:lpstr>Constraints for parameter choice</vt:lpstr>
      <vt:lpstr>parameters for CEPC double ring （wangdou20161219-100km_1mmy）</vt:lpstr>
      <vt:lpstr>parameters for CEPC double ring （wangdou20161202-100km_2mmy）</vt:lpstr>
      <vt:lpstr>Luminosity vs. crossing angle</vt:lpstr>
      <vt:lpstr>Luminosity vs. crossing angle</vt:lpstr>
      <vt:lpstr>Luminosity vs. y*</vt:lpstr>
      <vt:lpstr>Luminosity vs. y*</vt:lpstr>
      <vt:lpstr>Luminosity vs. SR power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 about CEPC Injection</dc:title>
  <dc:creator>Dou</dc:creator>
  <cp:lastModifiedBy>Dou</cp:lastModifiedBy>
  <cp:revision>32</cp:revision>
  <dcterms:created xsi:type="dcterms:W3CDTF">2017-02-09T07:10:05Z</dcterms:created>
  <dcterms:modified xsi:type="dcterms:W3CDTF">2017-02-17T00:30:41Z</dcterms:modified>
</cp:coreProperties>
</file>