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6" r:id="rId4"/>
    <p:sldId id="269" r:id="rId5"/>
    <p:sldId id="270" r:id="rId6"/>
    <p:sldId id="271" r:id="rId7"/>
    <p:sldId id="273" r:id="rId8"/>
    <p:sldId id="274" r:id="rId9"/>
    <p:sldId id="275" r:id="rId10"/>
    <p:sldId id="284" r:id="rId11"/>
    <p:sldId id="283" r:id="rId12"/>
    <p:sldId id="287" r:id="rId13"/>
    <p:sldId id="286" r:id="rId14"/>
    <p:sldId id="288" r:id="rId15"/>
    <p:sldId id="289" r:id="rId16"/>
    <p:sldId id="290" r:id="rId17"/>
    <p:sldId id="292" r:id="rId18"/>
    <p:sldId id="293" r:id="rId19"/>
    <p:sldId id="296" r:id="rId20"/>
    <p:sldId id="295" r:id="rId21"/>
    <p:sldId id="297" r:id="rId22"/>
    <p:sldId id="298" r:id="rId23"/>
    <p:sldId id="28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5B157-CBB3-4749-AB5D-949764CCF5FE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44450-7C05-4B98-BB18-5B6D521008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36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96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F464-276C-4A71-9D23-38374C720EC3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2E09-2E04-44CE-B013-3E8514D14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5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F464-276C-4A71-9D23-38374C720EC3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2E09-2E04-44CE-B013-3E8514D14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09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F464-276C-4A71-9D23-38374C720EC3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2E09-2E04-44CE-B013-3E8514D14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73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F464-276C-4A71-9D23-38374C720EC3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2E09-2E04-44CE-B013-3E8514D14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15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F464-276C-4A71-9D23-38374C720EC3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2E09-2E04-44CE-B013-3E8514D14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08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F464-276C-4A71-9D23-38374C720EC3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2E09-2E04-44CE-B013-3E8514D14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00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F464-276C-4A71-9D23-38374C720EC3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2E09-2E04-44CE-B013-3E8514D14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22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F464-276C-4A71-9D23-38374C720EC3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2E09-2E04-44CE-B013-3E8514D14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25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F464-276C-4A71-9D23-38374C720EC3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2E09-2E04-44CE-B013-3E8514D14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24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F464-276C-4A71-9D23-38374C720EC3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2E09-2E04-44CE-B013-3E8514D14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00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F464-276C-4A71-9D23-38374C720EC3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2E09-2E04-44CE-B013-3E8514D14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05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4F464-276C-4A71-9D23-38374C720EC3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C2E09-2E04-44CE-B013-3E8514D14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5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lep.web.cern.ch/content/accelerator-challeng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Collision </a:t>
            </a:r>
            <a:r>
              <a:rPr lang="en-US" altLang="zh-CN" dirty="0" smtClean="0"/>
              <a:t>scheme of CEPC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ZHANG, Yuan and WANG, Dou</a:t>
            </a:r>
          </a:p>
          <a:p>
            <a:r>
              <a:rPr lang="en-US" altLang="zh-CN" dirty="0" smtClean="0"/>
              <a:t>2017-02-17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747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parameters for CEPC double ring</a:t>
            </a:r>
            <a:br>
              <a:rPr lang="en-US" altLang="zh-CN" dirty="0" smtClean="0"/>
            </a:br>
            <a:r>
              <a:rPr lang="zh-CN" altLang="en-US" sz="2200" dirty="0"/>
              <a:t>（</a:t>
            </a:r>
            <a:r>
              <a:rPr lang="en-US" altLang="zh-CN" sz="2200" dirty="0"/>
              <a:t>wangdou20161202-100km_2mm</a:t>
            </a:r>
            <a:r>
              <a:rPr lang="en-US" altLang="zh-CN" sz="2200" dirty="0">
                <a:sym typeface="Symbol"/>
              </a:rPr>
              <a:t>y</a:t>
            </a:r>
            <a:r>
              <a:rPr lang="zh-CN" altLang="en-US" sz="2200" dirty="0"/>
              <a:t>）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703512" y="908720"/>
          <a:ext cx="8856986" cy="5892054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936104"/>
                <a:gridCol w="1152128"/>
                <a:gridCol w="1224136"/>
                <a:gridCol w="1152128"/>
                <a:gridCol w="1152128"/>
                <a:gridCol w="1152130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425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10520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232.1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 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2.68/0.008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0.0082/0.055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(1cell)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184232" y="647396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911404" y="908720"/>
            <a:ext cx="1264716" cy="5949280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100km head-on is possible </a:t>
            </a:r>
            <a:r>
              <a:rPr lang="en-US" altLang="zh-CN" dirty="0"/>
              <a:t>?</a:t>
            </a:r>
            <a:br>
              <a:rPr lang="en-US" altLang="zh-CN" dirty="0"/>
            </a:br>
            <a:r>
              <a:rPr lang="en-US" altLang="zh-CN" dirty="0"/>
              <a:t>15mrad-&gt;</a:t>
            </a:r>
            <a:r>
              <a:rPr lang="en-US" altLang="zh-CN" dirty="0" smtClean="0"/>
              <a:t>0mrad - Higgs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 smtClean="0"/>
                  <a:t>Piwinski Angle Phi: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2.9 </a:t>
                </a:r>
                <a:r>
                  <a:rPr lang="en-US" altLang="zh-CN" dirty="0" smtClean="0"/>
                  <a:t>-&gt;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</a:t>
                </a:r>
              </a:p>
              <a:p>
                <a:r>
                  <a:rPr lang="en-US" altLang="zh-CN" dirty="0"/>
                  <a:t>X</a:t>
                </a:r>
                <a:r>
                  <a:rPr lang="en-US" altLang="zh-CN" dirty="0" smtClean="0"/>
                  <a:t>ix: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0.0126</a:t>
                </a:r>
                <a:r>
                  <a:rPr lang="en-US" altLang="zh-CN" dirty="0" smtClean="0"/>
                  <a:t> -&gt; 0.0126*(1+Phi^2) =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0.119</a:t>
                </a:r>
                <a:r>
                  <a:rPr lang="en-US" altLang="zh-CN" dirty="0" smtClean="0"/>
                  <a:t> (PRE-</a:t>
                </a:r>
                <a:r>
                  <a:rPr lang="en-US" altLang="zh-CN" dirty="0" err="1" smtClean="0"/>
                  <a:t>cdr</a:t>
                </a:r>
                <a:r>
                  <a:rPr lang="en-US" altLang="zh-CN" dirty="0" smtClean="0"/>
                  <a:t>: 0.118)</a:t>
                </a:r>
              </a:p>
              <a:p>
                <a:r>
                  <a:rPr lang="en-US" altLang="zh-CN" dirty="0" err="1" smtClean="0"/>
                  <a:t>Xiy</a:t>
                </a:r>
                <a:r>
                  <a:rPr lang="en-US" altLang="zh-CN" dirty="0" smtClean="0"/>
                  <a:t>: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0.083</a:t>
                </a:r>
                <a:r>
                  <a:rPr lang="en-US" altLang="zh-CN" dirty="0" smtClean="0"/>
                  <a:t> -&gt; 0.083*</a:t>
                </a:r>
                <a:r>
                  <a:rPr lang="en-US" altLang="zh-CN" dirty="0" err="1" smtClean="0"/>
                  <a:t>Sqrt</a:t>
                </a:r>
                <a:r>
                  <a:rPr lang="en-US" altLang="zh-CN" dirty="0" smtClean="0"/>
                  <a:t>(1+Phi^2) =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0.254</a:t>
                </a:r>
                <a:r>
                  <a:rPr lang="en-US" altLang="zh-CN" dirty="0" smtClean="0"/>
                  <a:t> (PRE-CDR: 0.083)</a:t>
                </a:r>
              </a:p>
              <a:p>
                <a:r>
                  <a:rPr lang="en-US" altLang="zh-CN" dirty="0" err="1" smtClean="0"/>
                  <a:t>Lum</a:t>
                </a:r>
                <a:r>
                  <a:rPr lang="en-US" altLang="zh-CN" dirty="0" smtClean="0"/>
                  <a:t>:    *</a:t>
                </a:r>
                <a:r>
                  <a:rPr lang="en-US" altLang="zh-CN" dirty="0" err="1" smtClean="0"/>
                  <a:t>Sqrt</a:t>
                </a:r>
                <a:r>
                  <a:rPr lang="en-US" altLang="zh-CN" dirty="0" smtClean="0"/>
                  <a:t>(1+Phi^2) = *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3</a:t>
                </a:r>
              </a:p>
              <a:p>
                <a:pPr marL="0" indent="0">
                  <a:buNone/>
                </a:pPr>
                <a:r>
                  <a:rPr lang="en-US" altLang="zh-CN" b="1" i="1" dirty="0" smtClean="0"/>
                  <a:t>Objective</a:t>
                </a:r>
                <a:r>
                  <a:rPr lang="zh-CN" altLang="en-US" b="1" i="1" dirty="0" smtClean="0"/>
                  <a:t>： </a:t>
                </a:r>
                <a:r>
                  <a:rPr lang="en-US" altLang="zh-CN" b="1" i="1" dirty="0" smtClean="0"/>
                  <a:t>same luminosity as wangdou-161202, &amp; </a:t>
                </a:r>
                <a:r>
                  <a:rPr lang="en-US" altLang="zh-CN" b="1" i="1" dirty="0" err="1" smtClean="0"/>
                  <a:t>Xiy</a:t>
                </a:r>
                <a:r>
                  <a:rPr lang="en-US" altLang="zh-CN" b="1" i="1" dirty="0" smtClean="0"/>
                  <a:t> = 0.12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By r</a:t>
                </a:r>
                <a:r>
                  <a:rPr lang="en-US" altLang="zh-CN" dirty="0" smtClean="0"/>
                  <a:t>educe N (bunch population), Increase </a:t>
                </a:r>
                <a:r>
                  <a:rPr lang="en-US" altLang="zh-CN" dirty="0" err="1" smtClean="0"/>
                  <a:t>Bx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0.12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0.254</m:t>
                        </m:r>
                      </m:den>
                    </m:f>
                  </m:oMath>
                </a14:m>
                <a:r>
                  <a:rPr lang="en-US" altLang="zh-CN" b="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dirty="0" smtClean="0"/>
                  <a:t>            </a:t>
                </a:r>
                <a:r>
                  <a:rPr lang="en-US" altLang="zh-CN" dirty="0" smtClean="0"/>
                  <a:t>=&gt;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N*0.71</a:t>
                </a:r>
                <a:r>
                  <a:rPr lang="en-US" altLang="zh-CN" dirty="0" smtClean="0"/>
                  <a:t>, </a:t>
                </a:r>
                <a:r>
                  <a:rPr lang="en-US" altLang="zh-CN" dirty="0" err="1" smtClean="0"/>
                  <a:t>Bx</a:t>
                </a:r>
                <a:r>
                  <a:rPr lang="en-US" altLang="zh-CN" dirty="0" smtClean="0"/>
                  <a:t>*2.25=0.144*2.25 =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0.324 m</a:t>
                </a:r>
                <a:r>
                  <a:rPr lang="en-US" altLang="zh-CN" dirty="0" smtClean="0"/>
                  <a:t>, Xix = 0.085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Lifetime? (</a:t>
                </a:r>
                <a:r>
                  <a:rPr lang="en-US" altLang="zh-CN" dirty="0" err="1" smtClean="0"/>
                  <a:t>todo</a:t>
                </a:r>
                <a:r>
                  <a:rPr lang="en-US" altLang="zh-CN" dirty="0" smtClean="0"/>
                  <a:t> simulation)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727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100km head-on is possible ?</a:t>
            </a:r>
            <a:br>
              <a:rPr lang="en-US" altLang="zh-CN" dirty="0"/>
            </a:br>
            <a:r>
              <a:rPr lang="en-US" altLang="zh-CN" dirty="0"/>
              <a:t>15mrad-&gt;0mrad - Higgs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305675" y="784860"/>
                <a:ext cx="4797886" cy="165353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altLang="zh-CN" dirty="0" smtClean="0"/>
                  <a:t>In </a:t>
                </a:r>
                <a:r>
                  <a:rPr lang="en-US" altLang="zh-CN" dirty="0" err="1" smtClean="0"/>
                  <a:t>preivous</a:t>
                </a:r>
                <a:r>
                  <a:rPr lang="en-US" altLang="zh-CN" dirty="0" smtClean="0"/>
                  <a:t> discussion, we do not consider the longer damping time from 50km-&gt;100km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∗2 </m:t>
                    </m:r>
                  </m:oMath>
                </a14:m>
                <a:r>
                  <a:rPr lang="en-US" altLang="zh-CN" dirty="0" smtClean="0"/>
                  <a:t>(50km-&gt;100km)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0.4</m:t>
                            </m:r>
                          </m:sup>
                        </m:sSubSup>
                      </m:den>
                    </m:f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= 0.76</a:t>
                </a:r>
              </a:p>
              <a:p>
                <a:r>
                  <a:rPr lang="en-US" altLang="zh-CN" dirty="0" err="1" smtClean="0"/>
                  <a:t>Xiy</a:t>
                </a:r>
                <a:r>
                  <a:rPr lang="en-US" altLang="zh-CN" dirty="0" smtClean="0"/>
                  <a:t> =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0.12</a:t>
                </a:r>
                <a:r>
                  <a:rPr lang="en-US" altLang="zh-CN" dirty="0" smtClean="0"/>
                  <a:t>*0.76 =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0.09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05675" y="784860"/>
                <a:ext cx="4797886" cy="1653539"/>
              </a:xfrm>
              <a:blipFill rotWithShape="0">
                <a:blip r:embed="rId2"/>
                <a:stretch>
                  <a:fillRect l="-762" t="-6273" r="-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11" y="1907222"/>
            <a:ext cx="5274310" cy="35769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5855160" y="2438399"/>
                <a:ext cx="6096000" cy="18667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b="1" i="1" dirty="0" smtClean="0"/>
                  <a:t>Case 1</a:t>
                </a:r>
                <a:r>
                  <a:rPr lang="zh-CN" altLang="en-US" b="1" i="1" dirty="0" smtClean="0"/>
                  <a:t>：</a:t>
                </a:r>
                <a:r>
                  <a:rPr lang="en-US" altLang="zh-CN" b="1" i="1" dirty="0" smtClean="0"/>
                  <a:t>same bunch luminosity </a:t>
                </a:r>
                <a:r>
                  <a:rPr lang="en-US" altLang="zh-CN" b="1" i="1" dirty="0"/>
                  <a:t>as wangdou-161202, &amp; </a:t>
                </a:r>
                <a:r>
                  <a:rPr lang="en-US" altLang="zh-CN" b="1" i="1" dirty="0" err="1"/>
                  <a:t>Xiy</a:t>
                </a:r>
                <a:r>
                  <a:rPr lang="en-US" altLang="zh-CN" b="1" i="1" dirty="0"/>
                  <a:t> = </a:t>
                </a:r>
                <a:r>
                  <a:rPr lang="en-US" altLang="zh-CN" b="1" i="1" dirty="0" smtClean="0"/>
                  <a:t>0.09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09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0.254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dirty="0"/>
                  <a:t>            </a:t>
                </a:r>
                <a:r>
                  <a:rPr lang="en-US" altLang="zh-CN" dirty="0"/>
                  <a:t>=&gt; </a:t>
                </a:r>
                <a:r>
                  <a:rPr lang="en-US" altLang="zh-CN" dirty="0" smtClean="0"/>
                  <a:t>N*0.94, </a:t>
                </a:r>
                <a:r>
                  <a:rPr lang="en-US" altLang="zh-CN" dirty="0" err="1" smtClean="0"/>
                  <a:t>Bx</a:t>
                </a:r>
                <a:r>
                  <a:rPr lang="en-US" altLang="zh-CN" dirty="0" smtClean="0"/>
                  <a:t>*7.05=0.144*7.05 </a:t>
                </a:r>
                <a:r>
                  <a:rPr lang="en-US" altLang="zh-CN" dirty="0"/>
                  <a:t>= </a:t>
                </a:r>
                <a:r>
                  <a:rPr lang="en-US" altLang="zh-CN" dirty="0" smtClean="0"/>
                  <a:t>1.015 </a:t>
                </a:r>
                <a:r>
                  <a:rPr lang="en-US" altLang="zh-CN" dirty="0"/>
                  <a:t>m,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Xix =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0.112!!</a:t>
                </a:r>
                <a:endParaRPr lang="en-US" altLang="zh-CN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160" y="2438399"/>
                <a:ext cx="6096000" cy="1866729"/>
              </a:xfrm>
              <a:prstGeom prst="rect">
                <a:avLst/>
              </a:prstGeom>
              <a:blipFill rotWithShape="0">
                <a:blip r:embed="rId4"/>
                <a:stretch>
                  <a:fillRect l="-800" t="-2614" b="-42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5855160" y="4305128"/>
                <a:ext cx="6096000" cy="21437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b="1" i="1" dirty="0"/>
                  <a:t>Case </a:t>
                </a:r>
                <a:r>
                  <a:rPr lang="en-US" altLang="zh-CN" b="1" i="1" dirty="0" smtClean="0"/>
                  <a:t>2</a:t>
                </a:r>
                <a:r>
                  <a:rPr lang="zh-CN" altLang="en-US" b="1" i="1" dirty="0" smtClean="0"/>
                  <a:t>：</a:t>
                </a:r>
                <a:r>
                  <a:rPr lang="en-US" altLang="zh-CN" b="1" i="1" dirty="0" smtClean="0"/>
                  <a:t>bunch luminosity*0.8 </a:t>
                </a:r>
                <a:r>
                  <a:rPr lang="en-US" altLang="zh-CN" b="1" i="1" dirty="0"/>
                  <a:t>as wangdou-161202, &amp; </a:t>
                </a:r>
                <a:r>
                  <a:rPr lang="en-US" altLang="zh-CN" b="1" i="1" dirty="0" err="1"/>
                  <a:t>Xiy</a:t>
                </a:r>
                <a:r>
                  <a:rPr lang="en-US" altLang="zh-CN" b="1" i="1" dirty="0"/>
                  <a:t> = </a:t>
                </a:r>
                <a:r>
                  <a:rPr lang="en-US" altLang="zh-CN" b="1" i="1" dirty="0" smtClean="0"/>
                  <a:t>0.09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09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0.254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dirty="0" smtClean="0"/>
                  <a:t>*0.8</a:t>
                </a:r>
                <a:r>
                  <a:rPr lang="zh-CN" altLang="en-US" dirty="0" smtClean="0"/>
                  <a:t>    </a:t>
                </a:r>
                <a:r>
                  <a:rPr lang="en-US" altLang="zh-CN" dirty="0" smtClean="0"/>
                  <a:t>=&gt; N*0.75, </a:t>
                </a:r>
                <a:r>
                  <a:rPr lang="en-US" altLang="zh-CN" dirty="0" err="1" smtClean="0"/>
                  <a:t>Bx</a:t>
                </a:r>
                <a:r>
                  <a:rPr lang="en-US" altLang="zh-CN" dirty="0" smtClean="0"/>
                  <a:t>*4.48=0.144*4.48 </a:t>
                </a:r>
                <a:r>
                  <a:rPr lang="en-US" altLang="zh-CN" dirty="0"/>
                  <a:t>= </a:t>
                </a:r>
                <a:r>
                  <a:rPr lang="en-US" altLang="zh-CN" dirty="0" smtClean="0"/>
                  <a:t>0.645 </a:t>
                </a:r>
                <a:r>
                  <a:rPr lang="en-US" altLang="zh-CN" dirty="0"/>
                  <a:t>m,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Xix =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0.089!!</a:t>
                </a:r>
                <a:endParaRPr lang="en-US" altLang="zh-CN" dirty="0"/>
              </a:p>
              <a:p>
                <a:endParaRPr lang="en-US" altLang="zh-CN" b="1" i="1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160" y="4305128"/>
                <a:ext cx="6096000" cy="2143728"/>
              </a:xfrm>
              <a:prstGeom prst="rect">
                <a:avLst/>
              </a:prstGeom>
              <a:blipFill rotWithShape="0">
                <a:blip r:embed="rId5"/>
                <a:stretch>
                  <a:fillRect l="-800" t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838200" y="5800725"/>
            <a:ext cx="477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To ensure the safety of Xix, we’ve reduce bunch luminosity larger than 20%.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547834" y="5958667"/>
            <a:ext cx="311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Same SR power, bunch number * 1.33, </a:t>
            </a:r>
            <a:r>
              <a:rPr lang="en-US" altLang="zh-CN" b="1" dirty="0" smtClean="0">
                <a:solidFill>
                  <a:srgbClr val="FF0000"/>
                </a:solidFill>
              </a:rPr>
              <a:t>LUM*0.8*1.33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43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100km head-on is possible ?</a:t>
            </a:r>
            <a:br>
              <a:rPr lang="en-US" altLang="zh-CN" dirty="0"/>
            </a:br>
            <a:r>
              <a:rPr lang="en-US" altLang="zh-CN" dirty="0"/>
              <a:t>15mrad-&gt;0mrad - </a:t>
            </a:r>
            <a:r>
              <a:rPr lang="en-US" altLang="zh-CN" dirty="0" smtClean="0"/>
              <a:t>z</a:t>
            </a:r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5" y="1844846"/>
            <a:ext cx="5274310" cy="35769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5873" y="5506907"/>
            <a:ext cx="5569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altLang="zh-CN" u="sng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http://tlep.web.cern.ch/content/accelerator-challenges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8172450" y="210967"/>
                <a:ext cx="3181350" cy="127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120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45.5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b="0" dirty="0" smtClean="0"/>
                  <a:t>18.3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0.4</m:t>
                            </m:r>
                          </m:sup>
                        </m:sSub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0.31</a:t>
                </a:r>
              </a:p>
              <a:p>
                <a:r>
                  <a:rPr lang="en-US" altLang="zh-CN" dirty="0" err="1" smtClean="0"/>
                  <a:t>Xiy</a:t>
                </a:r>
                <a:r>
                  <a:rPr lang="en-US" altLang="zh-CN" dirty="0" smtClean="0"/>
                  <a:t> = 0.09*0.31 =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0.028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50" y="210967"/>
                <a:ext cx="3181350" cy="1271695"/>
              </a:xfrm>
              <a:prstGeom prst="rect">
                <a:avLst/>
              </a:prstGeom>
              <a:blipFill rotWithShape="0">
                <a:blip r:embed="rId4"/>
                <a:stretch>
                  <a:fillRect l="-1724" b="-7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5791737" y="1406141"/>
            <a:ext cx="4138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Piwinski</a:t>
            </a:r>
            <a:r>
              <a:rPr lang="en-US" altLang="zh-CN" dirty="0"/>
              <a:t> Angle Phi: </a:t>
            </a:r>
            <a:r>
              <a:rPr lang="en-US" altLang="zh-CN" dirty="0" smtClean="0">
                <a:solidFill>
                  <a:srgbClr val="FF0000"/>
                </a:solidFill>
              </a:rPr>
              <a:t>5.69 </a:t>
            </a:r>
            <a:r>
              <a:rPr lang="en-US" altLang="zh-CN" dirty="0"/>
              <a:t>-&gt; 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</a:p>
          <a:p>
            <a:r>
              <a:rPr lang="en-US" altLang="zh-CN" dirty="0"/>
              <a:t>Xix: </a:t>
            </a:r>
            <a:r>
              <a:rPr lang="en-US" altLang="zh-CN" dirty="0" smtClean="0">
                <a:solidFill>
                  <a:srgbClr val="FF0000"/>
                </a:solidFill>
              </a:rPr>
              <a:t>0.0075</a:t>
            </a:r>
            <a:r>
              <a:rPr lang="en-US" altLang="zh-CN" dirty="0" smtClean="0"/>
              <a:t> </a:t>
            </a:r>
            <a:r>
              <a:rPr lang="en-US" altLang="zh-CN" dirty="0"/>
              <a:t>-&gt; </a:t>
            </a:r>
            <a:r>
              <a:rPr lang="en-US" altLang="zh-CN" dirty="0" smtClean="0"/>
              <a:t>0.0075*(</a:t>
            </a:r>
            <a:r>
              <a:rPr lang="en-US" altLang="zh-CN" dirty="0"/>
              <a:t>1+Phi^2) = </a:t>
            </a:r>
            <a:r>
              <a:rPr lang="en-US" altLang="zh-CN" dirty="0" smtClean="0">
                <a:solidFill>
                  <a:srgbClr val="FF0000"/>
                </a:solidFill>
              </a:rPr>
              <a:t>0.25</a:t>
            </a:r>
            <a:endParaRPr lang="en-US" altLang="zh-CN" dirty="0"/>
          </a:p>
          <a:p>
            <a:r>
              <a:rPr lang="en-US" altLang="zh-CN" dirty="0" err="1"/>
              <a:t>Xiy</a:t>
            </a:r>
            <a:r>
              <a:rPr lang="en-US" altLang="zh-CN" dirty="0"/>
              <a:t>: </a:t>
            </a:r>
            <a:r>
              <a:rPr lang="en-US" altLang="zh-CN" dirty="0" smtClean="0">
                <a:solidFill>
                  <a:srgbClr val="FF0000"/>
                </a:solidFill>
              </a:rPr>
              <a:t>0.054</a:t>
            </a:r>
            <a:r>
              <a:rPr lang="en-US" altLang="zh-CN" dirty="0" smtClean="0"/>
              <a:t> </a:t>
            </a:r>
            <a:r>
              <a:rPr lang="en-US" altLang="zh-CN" dirty="0"/>
              <a:t>-&gt; </a:t>
            </a:r>
            <a:r>
              <a:rPr lang="en-US" altLang="zh-CN" dirty="0" smtClean="0"/>
              <a:t>0.054*</a:t>
            </a:r>
            <a:r>
              <a:rPr lang="en-US" altLang="zh-CN" dirty="0" err="1" smtClean="0"/>
              <a:t>Sqrt</a:t>
            </a:r>
            <a:r>
              <a:rPr lang="en-US" altLang="zh-CN" dirty="0" smtClean="0"/>
              <a:t>(1+Phi^2</a:t>
            </a:r>
            <a:r>
              <a:rPr lang="en-US" altLang="zh-CN" dirty="0"/>
              <a:t>) = </a:t>
            </a:r>
            <a:r>
              <a:rPr lang="en-US" altLang="zh-CN" dirty="0" smtClean="0">
                <a:solidFill>
                  <a:srgbClr val="FF0000"/>
                </a:solidFill>
              </a:rPr>
              <a:t>0.312</a:t>
            </a:r>
            <a:endParaRPr lang="en-US" altLang="zh-CN" dirty="0"/>
          </a:p>
          <a:p>
            <a:r>
              <a:rPr lang="en-US" altLang="zh-CN" dirty="0" err="1"/>
              <a:t>Lum</a:t>
            </a:r>
            <a:r>
              <a:rPr lang="en-US" altLang="zh-CN" dirty="0"/>
              <a:t>:    *</a:t>
            </a:r>
            <a:r>
              <a:rPr lang="en-US" altLang="zh-CN" dirty="0" err="1"/>
              <a:t>Sqrt</a:t>
            </a:r>
            <a:r>
              <a:rPr lang="en-US" altLang="zh-CN" dirty="0"/>
              <a:t>(1+Phi^2) = </a:t>
            </a:r>
            <a:r>
              <a:rPr lang="en-US" altLang="zh-CN" dirty="0" smtClean="0"/>
              <a:t>*</a:t>
            </a:r>
            <a:r>
              <a:rPr lang="en-US" altLang="zh-CN" dirty="0" smtClean="0">
                <a:solidFill>
                  <a:srgbClr val="FF0000"/>
                </a:solidFill>
              </a:rPr>
              <a:t>5.77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35673" y="1622691"/>
            <a:ext cx="1648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IMPOSSIBLE</a:t>
            </a:r>
          </a:p>
          <a:p>
            <a:r>
              <a:rPr lang="en-US" altLang="zh-CN" b="1" i="1" dirty="0" smtClean="0">
                <a:solidFill>
                  <a:srgbClr val="FF0000"/>
                </a:solidFill>
              </a:rPr>
              <a:t>One order higher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5685155" y="2523678"/>
                <a:ext cx="6096000" cy="18667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b="1" i="1" dirty="0" smtClean="0"/>
                  <a:t>Case 1</a:t>
                </a:r>
                <a:r>
                  <a:rPr lang="zh-CN" altLang="en-US" b="1" i="1" dirty="0" smtClean="0"/>
                  <a:t>：</a:t>
                </a:r>
                <a:r>
                  <a:rPr lang="en-US" altLang="zh-CN" b="1" i="1" dirty="0" smtClean="0"/>
                  <a:t>bunch luminosity*0.5 </a:t>
                </a:r>
                <a:r>
                  <a:rPr lang="en-US" altLang="zh-CN" b="1" i="1" dirty="0"/>
                  <a:t>as wangdou-161202, &amp; </a:t>
                </a:r>
                <a:r>
                  <a:rPr lang="en-US" altLang="zh-CN" b="1" i="1" dirty="0" err="1"/>
                  <a:t>Xiy</a:t>
                </a:r>
                <a:r>
                  <a:rPr lang="en-US" altLang="zh-CN" b="1" i="1" dirty="0"/>
                  <a:t> = </a:t>
                </a:r>
                <a:r>
                  <a:rPr lang="en-US" altLang="zh-CN" b="1" i="1" dirty="0" smtClean="0"/>
                  <a:t>0.028</a:t>
                </a:r>
                <a:endParaRPr lang="en-US" altLang="zh-CN" b="1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312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5.77</m:t>
                        </m:r>
                      </m:den>
                    </m:f>
                  </m:oMath>
                </a14:m>
                <a:r>
                  <a:rPr lang="en-US" altLang="zh-CN" dirty="0"/>
                  <a:t>*</a:t>
                </a:r>
                <a:r>
                  <a:rPr lang="en-US" altLang="zh-CN" dirty="0" smtClean="0"/>
                  <a:t>0.5</a:t>
                </a:r>
                <a:r>
                  <a:rPr lang="zh-CN" altLang="en-US" dirty="0" smtClean="0"/>
                  <a:t>    </a:t>
                </a:r>
                <a:r>
                  <a:rPr lang="en-US" altLang="zh-CN" dirty="0"/>
                  <a:t>=&gt; </a:t>
                </a:r>
                <a:r>
                  <a:rPr lang="en-US" altLang="zh-CN" dirty="0" smtClean="0"/>
                  <a:t>N*0.96, </a:t>
                </a:r>
                <a:r>
                  <a:rPr lang="en-US" altLang="zh-CN" dirty="0" err="1" smtClean="0"/>
                  <a:t>Bx</a:t>
                </a:r>
                <a:r>
                  <a:rPr lang="en-US" altLang="zh-CN" dirty="0" smtClean="0"/>
                  <a:t>*114=0.12*114 </a:t>
                </a:r>
                <a:r>
                  <a:rPr lang="en-US" altLang="zh-CN" dirty="0"/>
                  <a:t>= </a:t>
                </a:r>
                <a:r>
                  <a:rPr lang="en-US" altLang="zh-CN" dirty="0" smtClean="0"/>
                  <a:t>13.68 </a:t>
                </a:r>
                <a:r>
                  <a:rPr lang="en-US" altLang="zh-CN" dirty="0"/>
                  <a:t>m,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Xix =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0.24!!</a:t>
                </a:r>
                <a:endParaRPr lang="en-US" altLang="zh-CN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155" y="2523678"/>
                <a:ext cx="6096000" cy="1866729"/>
              </a:xfrm>
              <a:prstGeom prst="rect">
                <a:avLst/>
              </a:prstGeom>
              <a:blipFill rotWithShape="0">
                <a:blip r:embed="rId5"/>
                <a:stretch>
                  <a:fillRect l="-900" t="-2941" b="-42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5685155" y="4264042"/>
                <a:ext cx="6096000" cy="18667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b="1" i="1" dirty="0" smtClean="0"/>
                  <a:t>Case 2</a:t>
                </a:r>
                <a:r>
                  <a:rPr lang="zh-CN" altLang="en-US" b="1" i="1" dirty="0" smtClean="0"/>
                  <a:t>：</a:t>
                </a:r>
                <a:r>
                  <a:rPr lang="en-US" altLang="zh-CN" b="1" i="1" dirty="0" smtClean="0"/>
                  <a:t>bunch luminosity*0.06 </a:t>
                </a:r>
                <a:r>
                  <a:rPr lang="en-US" altLang="zh-CN" b="1" i="1" dirty="0"/>
                  <a:t>as wangdou-161202, &amp; </a:t>
                </a:r>
                <a:r>
                  <a:rPr lang="en-US" altLang="zh-CN" b="1" i="1" dirty="0" err="1"/>
                  <a:t>Xiy</a:t>
                </a:r>
                <a:r>
                  <a:rPr lang="en-US" altLang="zh-CN" b="1" i="1" dirty="0"/>
                  <a:t> = </a:t>
                </a:r>
                <a:r>
                  <a:rPr lang="en-US" altLang="zh-CN" b="1" i="1" dirty="0" smtClean="0"/>
                  <a:t>0.028</a:t>
                </a:r>
                <a:endParaRPr lang="en-US" altLang="zh-CN" b="1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312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5.77</m:t>
                        </m:r>
                      </m:den>
                    </m:f>
                  </m:oMath>
                </a14:m>
                <a:r>
                  <a:rPr lang="en-US" altLang="zh-CN" dirty="0"/>
                  <a:t>*</a:t>
                </a:r>
                <a:r>
                  <a:rPr lang="en-US" altLang="zh-CN" dirty="0" smtClean="0"/>
                  <a:t>0.06</a:t>
                </a:r>
                <a:r>
                  <a:rPr lang="zh-CN" altLang="en-US" dirty="0" smtClean="0"/>
                  <a:t>    </a:t>
                </a:r>
                <a:r>
                  <a:rPr lang="en-US" altLang="zh-CN" dirty="0"/>
                  <a:t>=&gt; </a:t>
                </a:r>
                <a:r>
                  <a:rPr lang="en-US" altLang="zh-CN" dirty="0" smtClean="0"/>
                  <a:t>N*0.11, </a:t>
                </a:r>
                <a:r>
                  <a:rPr lang="en-US" altLang="zh-CN" dirty="0" err="1" smtClean="0"/>
                  <a:t>Bx</a:t>
                </a:r>
                <a:r>
                  <a:rPr lang="en-US" altLang="zh-CN" dirty="0" smtClean="0"/>
                  <a:t>*1.67=0.12*1.67 </a:t>
                </a:r>
                <a:r>
                  <a:rPr lang="en-US" altLang="zh-CN" dirty="0"/>
                  <a:t>= </a:t>
                </a:r>
                <a:r>
                  <a:rPr lang="en-US" altLang="zh-CN" dirty="0" smtClean="0"/>
                  <a:t>0.2 </a:t>
                </a:r>
                <a:r>
                  <a:rPr lang="en-US" altLang="zh-CN" dirty="0"/>
                  <a:t>m,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Xix =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0.028!!</a:t>
                </a:r>
                <a:endParaRPr lang="en-US" altLang="zh-CN" dirty="0"/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155" y="4264042"/>
                <a:ext cx="6096000" cy="1866729"/>
              </a:xfrm>
              <a:prstGeom prst="rect">
                <a:avLst/>
              </a:prstGeom>
              <a:blipFill rotWithShape="0">
                <a:blip r:embed="rId6"/>
                <a:stretch>
                  <a:fillRect l="-900" t="-2606" b="-3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202259" y="6130771"/>
            <a:ext cx="349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Sigmaz</a:t>
            </a:r>
            <a:r>
              <a:rPr lang="en-US" altLang="zh-CN" dirty="0" smtClean="0"/>
              <a:t> = 3.93mm, by=1mm, Hourglass effect too strong!!!!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412901" y="6108207"/>
            <a:ext cx="227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Shoter</a:t>
            </a:r>
            <a:r>
              <a:rPr lang="en-US" altLang="zh-CN" dirty="0" smtClean="0"/>
              <a:t> bunch length </a:t>
            </a:r>
            <a:r>
              <a:rPr lang="zh-CN" altLang="en-US" dirty="0" smtClean="0"/>
              <a:t>*</a:t>
            </a:r>
            <a:r>
              <a:rPr lang="en-US" altLang="zh-CN" dirty="0" smtClean="0"/>
              <a:t>0.5, higher voltage</a:t>
            </a:r>
            <a:r>
              <a:rPr lang="zh-CN" altLang="en-US" dirty="0" smtClean="0"/>
              <a:t>*</a:t>
            </a:r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176585" y="6022441"/>
            <a:ext cx="3115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HOM</a:t>
            </a:r>
            <a:r>
              <a:rPr lang="zh-CN" altLang="en-US" dirty="0" smtClean="0"/>
              <a:t>*</a:t>
            </a:r>
            <a:r>
              <a:rPr lang="en-US" altLang="zh-CN" dirty="0" smtClean="0"/>
              <a:t>0.11^2, same </a:t>
            </a:r>
            <a:r>
              <a:rPr lang="en-US" altLang="zh-CN" dirty="0" err="1" smtClean="0"/>
              <a:t>hom</a:t>
            </a:r>
            <a:r>
              <a:rPr lang="en-US" altLang="zh-CN" dirty="0" smtClean="0"/>
              <a:t> power, bunch number * 82, exceeds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 power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176609" y="6115233"/>
            <a:ext cx="311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Same SR power, bunch number * 9, </a:t>
            </a:r>
            <a:r>
              <a:rPr lang="en-US" altLang="zh-CN" b="1" dirty="0" smtClean="0">
                <a:solidFill>
                  <a:srgbClr val="FF0000"/>
                </a:solidFill>
              </a:rPr>
              <a:t>LUM*0.06*9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83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Small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Angle + Large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Angle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0664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Small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Angle@Higgs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9" y="2806681"/>
            <a:ext cx="3250286" cy="19180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5204" y="1606352"/>
            <a:ext cx="43938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Crab-waist, </a:t>
            </a:r>
            <a:r>
              <a:rPr lang="x-none" altLang="zh-CN" dirty="0"/>
              <a:t>161202-100km-2mm-h-highlum, 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0.545,0.61, 0.037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The luminosity performance contributed by </a:t>
            </a:r>
          </a:p>
          <a:p>
            <a:r>
              <a:rPr lang="en-US" altLang="zh-CN" dirty="0" smtClean="0"/>
              <a:t>crab-waist is less than </a:t>
            </a:r>
            <a:r>
              <a:rPr lang="en-US" altLang="zh-CN" dirty="0" smtClean="0">
                <a:solidFill>
                  <a:srgbClr val="FF0000"/>
                </a:solidFill>
              </a:rPr>
              <a:t>20%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777621" y="1499645"/>
            <a:ext cx="5162550" cy="2138362"/>
          </a:xfrm>
        </p:spPr>
        <p:txBody>
          <a:bodyPr/>
          <a:lstStyle/>
          <a:p>
            <a:r>
              <a:rPr lang="en-US" altLang="zh-CN" dirty="0" smtClean="0"/>
              <a:t>Is it possible to adopt smaller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Angle for Higgs factory (Now: 2.9) without loss of </a:t>
            </a:r>
            <a:r>
              <a:rPr lang="en-US" altLang="zh-CN" dirty="0" smtClean="0">
                <a:solidFill>
                  <a:srgbClr val="FF0000"/>
                </a:solidFill>
              </a:rPr>
              <a:t>luminosity</a:t>
            </a:r>
            <a:r>
              <a:rPr lang="en-US" altLang="zh-CN" dirty="0" smtClean="0"/>
              <a:t> and “</a:t>
            </a:r>
            <a:r>
              <a:rPr lang="en-US" altLang="zh-CN" dirty="0" smtClean="0">
                <a:solidFill>
                  <a:srgbClr val="FF0000"/>
                </a:solidFill>
              </a:rPr>
              <a:t>Green</a:t>
            </a:r>
            <a:r>
              <a:rPr lang="en-US" altLang="zh-CN" dirty="0" smtClean="0"/>
              <a:t>”(low RF voltage and 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/SR)?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7213309" y="3765720"/>
                <a:ext cx="2145587" cy="633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309" y="3765720"/>
                <a:ext cx="2145587" cy="6335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305204" y="4724761"/>
                <a:ext cx="6096000" cy="21054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b="1" i="1" dirty="0" smtClean="0"/>
                  <a:t>Case 1</a:t>
                </a:r>
                <a:r>
                  <a:rPr lang="zh-CN" altLang="en-US" b="1" i="1" dirty="0" smtClean="0"/>
                  <a:t>：</a:t>
                </a:r>
                <a:r>
                  <a:rPr lang="en-US" altLang="zh-CN" b="1" i="1" dirty="0" err="1" smtClean="0"/>
                  <a:t>bx</a:t>
                </a:r>
                <a:r>
                  <a:rPr lang="en-US" altLang="zh-CN" b="1" i="1" dirty="0" smtClean="0"/>
                  <a:t>*4 = 0.576m,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zh-CN" b="1" i="1" dirty="0" smtClean="0"/>
                  <a:t>: 2.9 -&gt; 1.45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altLang="zh-CN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 smtClean="0">
                    <a:latin typeface="Cambria Math" panose="02040503050406030204" pitchFamily="18" charset="0"/>
                  </a:rPr>
                  <a:t>: 0.0126-&gt;0.038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dirty="0" smtClean="0"/>
                  <a:t> : 0.083 -&gt; 0.072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* 0.87</a:t>
                </a:r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04" y="4724761"/>
                <a:ext cx="6096000" cy="2105448"/>
              </a:xfrm>
              <a:prstGeom prst="rect">
                <a:avLst/>
              </a:prstGeom>
              <a:blipFill rotWithShape="0">
                <a:blip r:embed="rId4"/>
                <a:stretch>
                  <a:fillRect l="-800" t="-2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3581804" y="4724761"/>
                <a:ext cx="6096000" cy="21054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b="1" i="1" dirty="0" smtClean="0"/>
                  <a:t>Case 2</a:t>
                </a:r>
                <a:r>
                  <a:rPr lang="zh-CN" altLang="en-US" b="1" i="1" dirty="0" smtClean="0"/>
                  <a:t>：</a:t>
                </a:r>
                <a:r>
                  <a:rPr lang="en-US" altLang="zh-CN" b="1" i="1" dirty="0" err="1" smtClean="0"/>
                  <a:t>bx</a:t>
                </a:r>
                <a:r>
                  <a:rPr lang="en-US" altLang="zh-CN" b="1" i="1" dirty="0" smtClean="0"/>
                  <a:t>*4 = 0.576m,</a:t>
                </a:r>
                <a:r>
                  <a:rPr lang="en-US" altLang="zh-CN" b="1" i="1" dirty="0" smtClean="0">
                    <a:solidFill>
                      <a:srgbClr val="FF0000"/>
                    </a:solidFill>
                  </a:rPr>
                  <a:t> 15mrad-&gt;11mrad</a:t>
                </a:r>
              </a:p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zh-CN" b="1" i="1" dirty="0" smtClean="0"/>
                  <a:t>: 2.9 -&gt; 1.06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altLang="zh-CN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 smtClean="0">
                    <a:latin typeface="Cambria Math" panose="02040503050406030204" pitchFamily="18" charset="0"/>
                  </a:rPr>
                  <a:t>: 0.0126-&gt;0.056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dirty="0" smtClean="0"/>
                  <a:t> : 0.083 -&gt; 0.087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* 1.05</a:t>
                </a:r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04" y="4724761"/>
                <a:ext cx="6096000" cy="2105448"/>
              </a:xfrm>
              <a:prstGeom prst="rect">
                <a:avLst/>
              </a:prstGeom>
              <a:blipFill rotWithShape="0">
                <a:blip r:embed="rId5"/>
                <a:stretch>
                  <a:fillRect l="-900" t="-2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8381999" y="5114925"/>
            <a:ext cx="267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Bunch length: 2.72mm</a:t>
            </a:r>
            <a:endParaRPr lang="en-US" altLang="zh-CN" dirty="0"/>
          </a:p>
          <a:p>
            <a:r>
              <a:rPr lang="en-US" altLang="zh-CN" dirty="0" smtClean="0"/>
              <a:t>By* = 2mm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949" y="2763908"/>
            <a:ext cx="3591672" cy="20036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24262" y="3067050"/>
            <a:ext cx="94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 off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8172450" y="5876209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</a:rPr>
              <a:t>What’s the gain of Small </a:t>
            </a:r>
            <a:r>
              <a:rPr lang="en-US" altLang="zh-CN" i="1" dirty="0" err="1" smtClean="0">
                <a:solidFill>
                  <a:srgbClr val="FF0000"/>
                </a:solidFill>
              </a:rPr>
              <a:t>Piwinski</a:t>
            </a:r>
            <a:r>
              <a:rPr lang="en-US" altLang="zh-CN" i="1" dirty="0" smtClean="0">
                <a:solidFill>
                  <a:srgbClr val="FF0000"/>
                </a:solidFill>
              </a:rPr>
              <a:t> Angle?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7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爆炸形 1 9"/>
          <p:cNvSpPr/>
          <p:nvPr/>
        </p:nvSpPr>
        <p:spPr>
          <a:xfrm>
            <a:off x="9794113" y="5205198"/>
            <a:ext cx="2454499" cy="174701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All cell used!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5" y="2966199"/>
            <a:ext cx="4705350" cy="2533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Large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Angle@Z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Same arc lattice as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Higgs</a:t>
                </a:r>
                <a:r>
                  <a:rPr lang="en-US" altLang="zh-CN" dirty="0" smtClean="0"/>
                  <a:t>: emittance * (45.5/120)^2 = 0.22nm</a:t>
                </a:r>
              </a:p>
              <a:p>
                <a:r>
                  <a:rPr lang="en-US" altLang="zh-CN" dirty="0" smtClean="0"/>
                  <a:t>Voltage: 0.11GV as </a:t>
                </a:r>
                <a:r>
                  <a:rPr lang="en-US" altLang="zh-CN" dirty="0" err="1" smtClean="0"/>
                  <a:t>Wangdou</a:t>
                </a:r>
                <a:endParaRPr lang="en-US" altLang="zh-CN" dirty="0" smtClean="0"/>
              </a:p>
              <a:p>
                <a:r>
                  <a:rPr lang="en-US" altLang="zh-CN" dirty="0" smtClean="0"/>
                  <a:t>Bunch length: 2.85mm (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nearly same as Higgs</a:t>
                </a:r>
                <a:r>
                  <a:rPr lang="en-US" altLang="zh-CN" dirty="0" smtClean="0"/>
                  <a:t>)</a:t>
                </a:r>
              </a:p>
              <a:p>
                <a:r>
                  <a:rPr lang="en-US" altLang="zh-CN" dirty="0" err="1" smtClean="0"/>
                  <a:t>Piwinski</a:t>
                </a:r>
                <a:r>
                  <a:rPr lang="en-US" altLang="zh-CN" dirty="0" smtClean="0"/>
                  <a:t> Angle(15mrad): 3.93-&gt;8.32</a:t>
                </a:r>
              </a:p>
              <a:p>
                <a:r>
                  <a:rPr lang="en-US" altLang="zh-CN" dirty="0" smtClean="0"/>
                  <a:t>Crab </a:t>
                </a:r>
                <a:r>
                  <a:rPr lang="en-US" altLang="zh-CN" dirty="0" err="1" smtClean="0"/>
                  <a:t>sextupole</a:t>
                </a:r>
                <a:r>
                  <a:rPr lang="en-US" altLang="zh-CN" dirty="0" smtClean="0"/>
                  <a:t>: (prefer large crossing angle)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 err="1"/>
                  <a:t>sqrt</a:t>
                </a:r>
                <a:r>
                  <a:rPr lang="en-US" altLang="zh-CN" dirty="0"/>
                  <a:t>(0.12*0.22e-9)/15e-3=0.34mm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875" y="442289"/>
            <a:ext cx="3733800" cy="9620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7376643" y="1429657"/>
                <a:ext cx="3644720" cy="335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643" y="1429657"/>
                <a:ext cx="3644720" cy="335413"/>
              </a:xfrm>
              <a:prstGeom prst="rect">
                <a:avLst/>
              </a:prstGeom>
              <a:blipFill rotWithShape="0">
                <a:blip r:embed="rId5"/>
                <a:stretch>
                  <a:fillRect b="-2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914" y="2415336"/>
            <a:ext cx="2965886" cy="12279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658278" y="5038242"/>
                <a:ext cx="3169457" cy="1551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altLang="zh-CN" dirty="0" smtClean="0"/>
                  <a:t>: 0.0075-&gt;0.0075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dirty="0"/>
                  <a:t> : </a:t>
                </a:r>
                <a:r>
                  <a:rPr lang="en-US" altLang="zh-CN" dirty="0" smtClean="0"/>
                  <a:t>0.054 </a:t>
                </a:r>
                <a:r>
                  <a:rPr lang="en-US" altLang="zh-CN" dirty="0"/>
                  <a:t>-&gt;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0.110</a:t>
                </a: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*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2.04</a:t>
                </a:r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78" y="5038242"/>
                <a:ext cx="3169457" cy="1551450"/>
              </a:xfrm>
              <a:prstGeom prst="rect">
                <a:avLst/>
              </a:prstGeom>
              <a:blipFill rotWithShape="0">
                <a:blip r:embed="rId7"/>
                <a:stretch>
                  <a:fillRect l="-577" r="-5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4749218" y="5098739"/>
            <a:ext cx="4922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N*</a:t>
            </a:r>
            <a:r>
              <a:rPr lang="en-US" altLang="zh-CN" dirty="0" err="1" smtClean="0">
                <a:solidFill>
                  <a:srgbClr val="FF0000"/>
                </a:solidFill>
              </a:rPr>
              <a:t>sqrt</a:t>
            </a:r>
            <a:r>
              <a:rPr lang="en-US" altLang="zh-CN" dirty="0" smtClean="0">
                <a:solidFill>
                  <a:srgbClr val="FF0000"/>
                </a:solidFill>
              </a:rPr>
              <a:t>(0.5)</a:t>
            </a:r>
          </a:p>
          <a:p>
            <a:r>
              <a:rPr lang="en-US" altLang="zh-CN" dirty="0" smtClean="0"/>
              <a:t>L: same,</a:t>
            </a:r>
          </a:p>
          <a:p>
            <a:r>
              <a:rPr lang="en-US" altLang="zh-CN" dirty="0" err="1" smtClean="0"/>
              <a:t>Xiy</a:t>
            </a:r>
            <a:r>
              <a:rPr lang="en-US" altLang="zh-CN" dirty="0" smtClean="0"/>
              <a:t> = 0.077, </a:t>
            </a:r>
          </a:p>
          <a:p>
            <a:r>
              <a:rPr lang="en-US" altLang="zh-CN" dirty="0" smtClean="0"/>
              <a:t>(??? </a:t>
            </a:r>
            <a:r>
              <a:rPr lang="en-US" altLang="zh-CN" dirty="0"/>
              <a:t>Should be check ??? Crab-waist could help ???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120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Large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Angle@Z</a:t>
            </a:r>
            <a:r>
              <a:rPr lang="en-US" altLang="zh-CN" dirty="0" smtClean="0"/>
              <a:t> (2)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arc cell: 90-&gt;60: emittance * (90/60)^3 = 0.75nm</a:t>
                </a:r>
              </a:p>
              <a:p>
                <a:r>
                  <a:rPr lang="en-US" altLang="zh-CN" dirty="0" smtClean="0"/>
                  <a:t>Voltage: 0.11GV as </a:t>
                </a:r>
                <a:r>
                  <a:rPr lang="en-US" altLang="zh-CN" dirty="0" err="1" smtClean="0"/>
                  <a:t>Wangdou</a:t>
                </a:r>
                <a:endParaRPr lang="en-US" altLang="zh-CN" dirty="0" smtClean="0"/>
              </a:p>
              <a:p>
                <a:r>
                  <a:rPr lang="en-US" altLang="zh-CN" dirty="0" smtClean="0"/>
                  <a:t>Bunch length: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4.27</a:t>
                </a:r>
                <a:r>
                  <a:rPr lang="en-US" altLang="zh-CN" dirty="0" smtClean="0"/>
                  <a:t>mm</a:t>
                </a:r>
              </a:p>
              <a:p>
                <a:r>
                  <a:rPr lang="en-US" altLang="zh-CN" dirty="0" err="1" smtClean="0"/>
                  <a:t>Piwinski</a:t>
                </a:r>
                <a:r>
                  <a:rPr lang="en-US" altLang="zh-CN" dirty="0" smtClean="0"/>
                  <a:t> Angle(15mrad):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6.75</a:t>
                </a:r>
              </a:p>
              <a:p>
                <a:r>
                  <a:rPr lang="en-US" altLang="zh-CN" dirty="0" smtClean="0"/>
                  <a:t>Crab </a:t>
                </a:r>
                <a:r>
                  <a:rPr lang="en-US" altLang="zh-CN" dirty="0" err="1" smtClean="0"/>
                  <a:t>sextupole</a:t>
                </a:r>
                <a:r>
                  <a:rPr lang="en-US" altLang="zh-CN" dirty="0" smtClean="0"/>
                  <a:t>: (prefer large crossing angle)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 smtClean="0"/>
                  <a:t>sqrt(0.12*0.75e-9</a:t>
                </a:r>
                <a:r>
                  <a:rPr lang="en-US" altLang="zh-CN" dirty="0"/>
                  <a:t>)/</a:t>
                </a:r>
                <a:r>
                  <a:rPr lang="en-US" altLang="zh-CN" dirty="0" smtClean="0"/>
                  <a:t>15e-3=0.63mm 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514" y="4475140"/>
            <a:ext cx="2965886" cy="12279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746" y="2219573"/>
            <a:ext cx="3733800" cy="9620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7729514" y="3206941"/>
                <a:ext cx="3644720" cy="335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514" y="3206941"/>
                <a:ext cx="3644720" cy="335413"/>
              </a:xfrm>
              <a:prstGeom prst="rect">
                <a:avLst/>
              </a:prstGeom>
              <a:blipFill rotWithShape="0">
                <a:blip r:embed="rId5"/>
                <a:stretch>
                  <a:fillRect b="-2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1637073" y="5089128"/>
                <a:ext cx="3169457" cy="1551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altLang="zh-CN" dirty="0" smtClean="0"/>
                  <a:t>: 0.0075-&gt;0.0067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dirty="0"/>
                  <a:t> : </a:t>
                </a:r>
                <a:r>
                  <a:rPr lang="en-US" altLang="zh-CN" dirty="0" smtClean="0"/>
                  <a:t>0.054 </a:t>
                </a:r>
                <a:r>
                  <a:rPr lang="en-US" altLang="zh-CN" dirty="0"/>
                  <a:t>-&gt;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0.056</a:t>
                </a: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*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1.05</a:t>
                </a:r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73" y="5089128"/>
                <a:ext cx="3169457" cy="1551450"/>
              </a:xfrm>
              <a:prstGeom prst="rect">
                <a:avLst/>
              </a:prstGeom>
              <a:blipFill rotWithShape="0">
                <a:blip r:embed="rId6"/>
                <a:stretch>
                  <a:fillRect l="-578" r="-7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6096000" y="5485441"/>
            <a:ext cx="163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Nearly same as wangdou-161202-z</a:t>
            </a:r>
            <a:endParaRPr lang="zh-CN" altLang="en-US" dirty="0"/>
          </a:p>
        </p:txBody>
      </p:sp>
      <p:sp>
        <p:nvSpPr>
          <p:cNvPr id="13" name="爆炸形 1 12"/>
          <p:cNvSpPr/>
          <p:nvPr/>
        </p:nvSpPr>
        <p:spPr>
          <a:xfrm>
            <a:off x="8899301" y="365125"/>
            <a:ext cx="2454499" cy="174701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All cell used!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7080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Large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Angle@Z</a:t>
            </a:r>
            <a:r>
              <a:rPr lang="en-US" altLang="zh-CN" dirty="0" smtClean="0"/>
              <a:t> (3)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arc cell: 90-&gt;60: emittance * (90/60)^3 = 0.75nm</a:t>
                </a:r>
              </a:p>
              <a:p>
                <a:r>
                  <a:rPr lang="en-US" altLang="zh-CN" dirty="0" smtClean="0"/>
                  <a:t>Voltage: 0.11GV as </a:t>
                </a:r>
                <a:r>
                  <a:rPr lang="en-US" altLang="zh-CN" dirty="0" err="1" smtClean="0"/>
                  <a:t>Wangdou</a:t>
                </a:r>
                <a:endParaRPr lang="en-US" altLang="zh-CN" dirty="0" smtClean="0"/>
              </a:p>
              <a:p>
                <a:r>
                  <a:rPr lang="en-US" altLang="zh-CN" dirty="0" smtClean="0"/>
                  <a:t>Bunch length: 4.27mm</a:t>
                </a:r>
              </a:p>
              <a:p>
                <a:r>
                  <a:rPr lang="en-US" altLang="zh-CN" dirty="0" err="1" smtClean="0"/>
                  <a:t>Piwinski</a:t>
                </a:r>
                <a:r>
                  <a:rPr lang="en-US" altLang="zh-CN" dirty="0" smtClean="0"/>
                  <a:t> Angle(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11mrad</a:t>
                </a:r>
                <a:r>
                  <a:rPr lang="en-US" altLang="zh-CN" dirty="0" smtClean="0"/>
                  <a:t>): 4.95</a:t>
                </a:r>
              </a:p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Crab </a:t>
                </a:r>
                <a:r>
                  <a:rPr lang="en-US" altLang="zh-CN" dirty="0" err="1" smtClean="0">
                    <a:solidFill>
                      <a:srgbClr val="FF0000"/>
                    </a:solidFill>
                  </a:rPr>
                  <a:t>sextupole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: (prefer large crossing angle)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 smtClean="0"/>
                  <a:t>sqrt(0.12*0.75e-9</a:t>
                </a:r>
                <a:r>
                  <a:rPr lang="en-US" altLang="zh-CN" dirty="0"/>
                  <a:t>)/</a:t>
                </a:r>
                <a:r>
                  <a:rPr lang="en-US" altLang="zh-CN" dirty="0" smtClean="0"/>
                  <a:t>11e-3=0.86mm 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641" y="3509224"/>
            <a:ext cx="2965886" cy="12279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1662831" y="5024734"/>
                <a:ext cx="2554674" cy="1551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altLang="zh-CN" dirty="0" smtClean="0"/>
                  <a:t>: 0.012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: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0.075</a:t>
                </a: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*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1.41</a:t>
                </a:r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831" y="5024734"/>
                <a:ext cx="2554674" cy="1551450"/>
              </a:xfrm>
              <a:prstGeom prst="rect">
                <a:avLst/>
              </a:prstGeom>
              <a:blipFill rotWithShape="0">
                <a:blip r:embed="rId4"/>
                <a:stretch>
                  <a:fillRect l="-716" r="-11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爆炸形 1 7"/>
          <p:cNvSpPr/>
          <p:nvPr/>
        </p:nvSpPr>
        <p:spPr>
          <a:xfrm>
            <a:off x="8899301" y="365125"/>
            <a:ext cx="2454499" cy="174701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All cell used!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0392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Large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Angle@Z</a:t>
            </a:r>
            <a:r>
              <a:rPr lang="en-US" altLang="zh-CN" dirty="0" smtClean="0"/>
              <a:t> (4) </a:t>
            </a:r>
            <a:br>
              <a:rPr lang="en-US" altLang="zh-CN" dirty="0" smtClean="0"/>
            </a:br>
            <a:r>
              <a:rPr lang="en-US" altLang="zh-CN" dirty="0" smtClean="0"/>
              <a:t>only change crossing angle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Same lattice as </a:t>
                </a:r>
                <a:r>
                  <a:rPr lang="en-US" altLang="zh-CN" dirty="0" err="1" smtClean="0"/>
                  <a:t>wangdou</a:t>
                </a:r>
                <a:r>
                  <a:rPr lang="en-US" altLang="zh-CN" dirty="0" smtClean="0"/>
                  <a:t> (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0.93nm</a:t>
                </a:r>
                <a:r>
                  <a:rPr lang="en-US" altLang="zh-CN" dirty="0" smtClean="0"/>
                  <a:t>)</a:t>
                </a:r>
              </a:p>
              <a:p>
                <a:r>
                  <a:rPr lang="en-US" altLang="zh-CN" dirty="0" smtClean="0"/>
                  <a:t>Voltage: 0.11GV as </a:t>
                </a:r>
                <a:r>
                  <a:rPr lang="en-US" altLang="zh-CN" dirty="0" err="1" smtClean="0"/>
                  <a:t>Wangdou</a:t>
                </a:r>
                <a:endParaRPr lang="en-US" altLang="zh-CN" dirty="0" smtClean="0"/>
              </a:p>
              <a:p>
                <a:r>
                  <a:rPr lang="en-US" altLang="zh-CN" dirty="0" smtClean="0"/>
                  <a:t>Bunch length: 3.93mm (same as </a:t>
                </a:r>
                <a:r>
                  <a:rPr lang="en-US" altLang="zh-CN" dirty="0" err="1" smtClean="0"/>
                  <a:t>wangdou</a:t>
                </a:r>
                <a:r>
                  <a:rPr lang="en-US" altLang="zh-CN" dirty="0" smtClean="0"/>
                  <a:t>)</a:t>
                </a:r>
              </a:p>
              <a:p>
                <a:r>
                  <a:rPr lang="en-US" altLang="zh-CN" dirty="0" err="1" smtClean="0"/>
                  <a:t>Piwinski</a:t>
                </a:r>
                <a:r>
                  <a:rPr lang="en-US" altLang="zh-CN" dirty="0" smtClean="0"/>
                  <a:t> Angle(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11mrad</a:t>
                </a:r>
                <a:r>
                  <a:rPr lang="en-US" altLang="zh-CN" dirty="0" smtClean="0"/>
                  <a:t>): 5.69-&gt;4.17</a:t>
                </a:r>
              </a:p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Crab </a:t>
                </a:r>
                <a:r>
                  <a:rPr lang="en-US" altLang="zh-CN" dirty="0" err="1" smtClean="0">
                    <a:solidFill>
                      <a:srgbClr val="FF0000"/>
                    </a:solidFill>
                  </a:rPr>
                  <a:t>sextupole</a:t>
                </a:r>
                <a:r>
                  <a:rPr lang="en-US" altLang="zh-CN" dirty="0" smtClean="0"/>
                  <a:t>: (prefer large crossing angle)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 err="1" smtClean="0"/>
                  <a:t>sqrt</a:t>
                </a:r>
                <a:r>
                  <a:rPr lang="en-US" altLang="zh-CN" dirty="0" smtClean="0"/>
                  <a:t>(0.12*0.93e-9)/11e-3=0.96mm </a:t>
                </a:r>
                <a:endParaRPr lang="zh-CN" altLang="en-US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714" y="3522640"/>
            <a:ext cx="2965886" cy="12279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1173433" y="5048250"/>
                <a:ext cx="7968272" cy="1551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altLang="zh-CN" dirty="0" smtClean="0"/>
                  <a:t>: 0.0075-&gt;0.0136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dirty="0"/>
                  <a:t> : </a:t>
                </a:r>
                <a:r>
                  <a:rPr lang="en-US" altLang="zh-CN" dirty="0" smtClean="0"/>
                  <a:t>0.054 </a:t>
                </a:r>
                <a:r>
                  <a:rPr lang="en-US" altLang="zh-CN" dirty="0"/>
                  <a:t>-&gt;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0.072</a:t>
                </a:r>
                <a:r>
                  <a:rPr lang="en-US" altLang="zh-CN" dirty="0" smtClean="0"/>
                  <a:t>(??? Should be check ??? Crab-waist could help ???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*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1.34</a:t>
                </a:r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33" y="5048250"/>
                <a:ext cx="7968272" cy="1551450"/>
              </a:xfrm>
              <a:prstGeom prst="rect">
                <a:avLst/>
              </a:prstGeom>
              <a:blipFill rotWithShape="0">
                <a:blip r:embed="rId4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10113255" y="5048250"/>
            <a:ext cx="1869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Longitudinal damping time</a:t>
            </a:r>
          </a:p>
          <a:p>
            <a:r>
              <a:rPr lang="en-US" altLang="zh-CN" dirty="0" smtClean="0"/>
              <a:t>(half ring):</a:t>
            </a:r>
          </a:p>
          <a:p>
            <a:r>
              <a:rPr lang="en-US" altLang="zh-CN" dirty="0" smtClean="0"/>
              <a:t>2676 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599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Head on collision </a:t>
            </a:r>
          </a:p>
          <a:p>
            <a:r>
              <a:rPr lang="en-US" altLang="zh-CN" dirty="0" smtClean="0"/>
              <a:t>Small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Angle</a:t>
            </a:r>
          </a:p>
          <a:p>
            <a:r>
              <a:rPr lang="en-US" altLang="zh-CN" dirty="0" smtClean="0"/>
              <a:t>Large </a:t>
            </a:r>
            <a:r>
              <a:rPr lang="en-US" altLang="zh-CN" dirty="0" err="1" smtClean="0"/>
              <a:t>Piwinski</a:t>
            </a:r>
            <a:r>
              <a:rPr lang="en-US" altLang="zh-CN" smtClean="0"/>
              <a:t> Angle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066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Large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Angle@Z</a:t>
            </a:r>
            <a:r>
              <a:rPr lang="en-US" altLang="zh-CN" dirty="0" smtClean="0"/>
              <a:t> (5) </a:t>
            </a:r>
            <a:br>
              <a:rPr lang="en-US" altLang="zh-CN" dirty="0" smtClean="0"/>
            </a:br>
            <a:r>
              <a:rPr lang="en-US" altLang="zh-CN" dirty="0" smtClean="0"/>
              <a:t>only change crossing angle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Same lattice as </a:t>
                </a:r>
                <a:r>
                  <a:rPr lang="en-US" altLang="zh-CN" dirty="0" err="1" smtClean="0"/>
                  <a:t>wangdou</a:t>
                </a:r>
                <a:r>
                  <a:rPr lang="en-US" altLang="zh-CN" dirty="0" smtClean="0"/>
                  <a:t> (0.93nm)</a:t>
                </a:r>
              </a:p>
              <a:p>
                <a:r>
                  <a:rPr lang="en-US" altLang="zh-CN" dirty="0" smtClean="0"/>
                  <a:t>Voltage: 0.11GV as </a:t>
                </a:r>
                <a:r>
                  <a:rPr lang="en-US" altLang="zh-CN" dirty="0" err="1" smtClean="0"/>
                  <a:t>Wangdou</a:t>
                </a:r>
                <a:endParaRPr lang="en-US" altLang="zh-CN" dirty="0" smtClean="0"/>
              </a:p>
              <a:p>
                <a:r>
                  <a:rPr lang="en-US" altLang="zh-CN" dirty="0" smtClean="0"/>
                  <a:t>Bunch length: 3.93mm (same as </a:t>
                </a:r>
                <a:r>
                  <a:rPr lang="en-US" altLang="zh-CN" dirty="0" err="1" smtClean="0"/>
                  <a:t>wangdou</a:t>
                </a:r>
                <a:r>
                  <a:rPr lang="en-US" altLang="zh-CN" dirty="0" smtClean="0"/>
                  <a:t>)</a:t>
                </a:r>
              </a:p>
              <a:p>
                <a:r>
                  <a:rPr lang="en-US" altLang="zh-CN" dirty="0" err="1" smtClean="0"/>
                  <a:t>Piwinski</a:t>
                </a:r>
                <a:r>
                  <a:rPr lang="en-US" altLang="zh-CN" dirty="0" smtClean="0"/>
                  <a:t> Angle(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20mrad</a:t>
                </a:r>
                <a:r>
                  <a:rPr lang="en-US" altLang="zh-CN" dirty="0" smtClean="0"/>
                  <a:t>): 5.69-&gt;7.6</a:t>
                </a:r>
              </a:p>
              <a:p>
                <a:r>
                  <a:rPr lang="en-US" altLang="zh-CN" dirty="0" smtClean="0"/>
                  <a:t>Crab </a:t>
                </a:r>
                <a:r>
                  <a:rPr lang="en-US" altLang="zh-CN" dirty="0" err="1" smtClean="0"/>
                  <a:t>sextupole</a:t>
                </a:r>
                <a:r>
                  <a:rPr lang="en-US" altLang="zh-CN" dirty="0" smtClean="0"/>
                  <a:t>: (prefer large crossing angle)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 err="1" smtClean="0"/>
                  <a:t>sqrt</a:t>
                </a:r>
                <a:r>
                  <a:rPr lang="en-US" altLang="zh-CN" dirty="0" smtClean="0"/>
                  <a:t>(0.12*0.93e-9)/20e-3=0.53mm </a:t>
                </a:r>
                <a:endParaRPr lang="zh-CN" altLang="en-US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486" y="3019827"/>
            <a:ext cx="2965886" cy="12279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2144983" y="5089128"/>
                <a:ext cx="3169457" cy="1551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altLang="zh-CN" dirty="0" smtClean="0"/>
                  <a:t>: 0.0075-&gt;0.0042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dirty="0"/>
                  <a:t> : </a:t>
                </a:r>
                <a:r>
                  <a:rPr lang="en-US" altLang="zh-CN" dirty="0" smtClean="0"/>
                  <a:t>0.054 </a:t>
                </a:r>
                <a:r>
                  <a:rPr lang="en-US" altLang="zh-CN" dirty="0"/>
                  <a:t>-&gt; </a:t>
                </a:r>
                <a:r>
                  <a:rPr lang="en-US" altLang="zh-CN" dirty="0" smtClean="0"/>
                  <a:t>0.040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*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0.75</a:t>
                </a:r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983" y="5089128"/>
                <a:ext cx="3169457" cy="1551450"/>
              </a:xfrm>
              <a:prstGeom prst="rect">
                <a:avLst/>
              </a:prstGeom>
              <a:blipFill rotWithShape="0">
                <a:blip r:embed="rId4"/>
                <a:stretch>
                  <a:fillRect l="-577" r="-5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656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Large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Angle@Z</a:t>
            </a:r>
            <a:r>
              <a:rPr lang="en-US" altLang="zh-CN" dirty="0" smtClean="0"/>
              <a:t> (6) ok</a:t>
            </a:r>
            <a:br>
              <a:rPr lang="en-US" altLang="zh-CN" dirty="0" smtClean="0"/>
            </a:br>
            <a:r>
              <a:rPr lang="en-US" altLang="zh-CN" dirty="0" smtClean="0"/>
              <a:t>change crossing angle + </a:t>
            </a:r>
            <a:r>
              <a:rPr lang="en-US" altLang="zh-CN" dirty="0" smtClean="0">
                <a:solidFill>
                  <a:srgbClr val="FF0000"/>
                </a:solidFill>
              </a:rPr>
              <a:t>emittance(possible?)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Emittance: (0.93nm) (*0.6)-&gt;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 0.56nm , same coupling</a:t>
                </a:r>
              </a:p>
              <a:p>
                <a:r>
                  <a:rPr lang="en-US" altLang="zh-CN" dirty="0" smtClean="0"/>
                  <a:t>Bunch length: 3.93mm (same as </a:t>
                </a:r>
                <a:r>
                  <a:rPr lang="en-US" altLang="zh-CN" dirty="0" err="1" smtClean="0"/>
                  <a:t>wangdou</a:t>
                </a:r>
                <a:r>
                  <a:rPr lang="en-US" altLang="zh-CN" dirty="0" smtClean="0"/>
                  <a:t>)  (higher voltage?)</a:t>
                </a:r>
              </a:p>
              <a:p>
                <a:r>
                  <a:rPr lang="en-US" altLang="zh-CN" dirty="0" err="1" smtClean="0"/>
                  <a:t>Piwinski</a:t>
                </a:r>
                <a:r>
                  <a:rPr lang="en-US" altLang="zh-CN" dirty="0" smtClean="0"/>
                  <a:t> Angle(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20mrad</a:t>
                </a:r>
                <a:r>
                  <a:rPr lang="en-US" altLang="zh-CN" dirty="0" smtClean="0"/>
                  <a:t>): 5.69-&gt;9.79</a:t>
                </a:r>
              </a:p>
              <a:p>
                <a:r>
                  <a:rPr lang="en-US" altLang="zh-CN" dirty="0" smtClean="0"/>
                  <a:t>Crab </a:t>
                </a:r>
                <a:r>
                  <a:rPr lang="en-US" altLang="zh-CN" dirty="0" err="1" smtClean="0"/>
                  <a:t>sextupole</a:t>
                </a:r>
                <a:r>
                  <a:rPr lang="en-US" altLang="zh-CN" dirty="0" smtClean="0"/>
                  <a:t>: (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prefer large crossing angle</a:t>
                </a:r>
                <a:r>
                  <a:rPr lang="en-US" altLang="zh-CN" dirty="0" smtClean="0"/>
                  <a:t>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 smtClean="0"/>
                  <a:t>sqrt(0.12*0.56e-9)/20e-3=0.41mm </a:t>
                </a:r>
                <a:endParaRPr lang="zh-CN" altLang="en-US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272" y="3387305"/>
            <a:ext cx="2965886" cy="12279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1668465" y="4908824"/>
                <a:ext cx="3169457" cy="1551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altLang="zh-CN" dirty="0" smtClean="0"/>
                  <a:t>: 0.0075-&gt;0.0043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dirty="0"/>
                  <a:t> : </a:t>
                </a:r>
                <a:r>
                  <a:rPr lang="en-US" altLang="zh-CN" dirty="0" smtClean="0"/>
                  <a:t>0.054 </a:t>
                </a:r>
                <a:r>
                  <a:rPr lang="en-US" altLang="zh-CN" dirty="0"/>
                  <a:t>-&gt; </a:t>
                </a:r>
                <a:r>
                  <a:rPr lang="en-US" altLang="zh-CN" dirty="0" smtClean="0"/>
                  <a:t>0.053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*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0.98</a:t>
                </a:r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65" y="4908824"/>
                <a:ext cx="3169457" cy="1551450"/>
              </a:xfrm>
              <a:prstGeom prst="rect">
                <a:avLst/>
              </a:prstGeom>
              <a:blipFill rotWithShape="0">
                <a:blip r:embed="rId4"/>
                <a:stretch>
                  <a:fillRect l="-577" r="-5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6787166" y="5022761"/>
            <a:ext cx="3412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Emitance</a:t>
            </a:r>
            <a:r>
              <a:rPr lang="en-US" altLang="zh-CN" dirty="0" smtClean="0"/>
              <a:t> + Bunch length: </a:t>
            </a:r>
            <a:r>
              <a:rPr lang="en-US" altLang="zh-CN" dirty="0"/>
              <a:t>Self-consistent </a:t>
            </a:r>
            <a:r>
              <a:rPr lang="en-US" altLang="zh-CN" dirty="0" smtClean="0"/>
              <a:t>?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Tuning RF voltage could help?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270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 smtClean="0"/>
              <a:t>The review of </a:t>
            </a:r>
            <a:r>
              <a:rPr lang="en-US" altLang="zh-CN" dirty="0" err="1" smtClean="0"/>
              <a:t>cepc</a:t>
            </a:r>
            <a:r>
              <a:rPr lang="en-US" altLang="zh-CN" dirty="0" smtClean="0"/>
              <a:t> collision scheme shows that</a:t>
            </a:r>
          </a:p>
          <a:p>
            <a:r>
              <a:rPr lang="en-US" altLang="zh-CN" dirty="0" smtClean="0"/>
              <a:t>Head-on collision is not satisfying to cover H/Z in one accelerator</a:t>
            </a:r>
          </a:p>
          <a:p>
            <a:endParaRPr lang="en-US" altLang="zh-CN" dirty="0"/>
          </a:p>
          <a:p>
            <a:r>
              <a:rPr lang="en-US" altLang="zh-CN" dirty="0" smtClean="0"/>
              <a:t>Crossing Collision</a:t>
            </a:r>
          </a:p>
          <a:p>
            <a:r>
              <a:rPr lang="en-US" altLang="zh-CN" dirty="0" smtClean="0"/>
              <a:t>For Higgs, the crab-waist scheme’s contribution is limited (&lt; 20%). It is possible to adopt small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angle </a:t>
            </a:r>
            <a:r>
              <a:rPr lang="en-US" altLang="zh-CN" dirty="0" err="1" smtClean="0"/>
              <a:t>schem</a:t>
            </a:r>
            <a:endParaRPr lang="en-US" altLang="zh-CN" dirty="0" smtClean="0"/>
          </a:p>
          <a:p>
            <a:r>
              <a:rPr lang="en-US" altLang="zh-CN" dirty="0" smtClean="0"/>
              <a:t>For Z, the crab-waist will be used to increase beam-beam parameter</a:t>
            </a:r>
          </a:p>
          <a:p>
            <a:r>
              <a:rPr lang="en-US" altLang="zh-CN" dirty="0" smtClean="0"/>
              <a:t>With same bunch population, luminosity is higher with small crossing angle , larger beam-beam parameter;  luminosity is lower with large crossing angle(help reduce crab-waist strength) with lower beam-beam parameter.</a:t>
            </a:r>
          </a:p>
          <a:p>
            <a:r>
              <a:rPr lang="en-US" altLang="zh-CN" dirty="0" smtClean="0"/>
              <a:t>It is not expected we could squeeze by* further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6922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memo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HOM: voltage, beam related 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690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2701"/>
          <a:stretch/>
        </p:blipFill>
        <p:spPr>
          <a:xfrm>
            <a:off x="1505174" y="1"/>
            <a:ext cx="9181652" cy="667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1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3120"/>
          <a:stretch/>
        </p:blipFill>
        <p:spPr>
          <a:xfrm>
            <a:off x="1505174" y="-5987"/>
            <a:ext cx="9181652" cy="664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0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Head-on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36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Parameters of CEPC</a:t>
            </a:r>
            <a:br>
              <a:rPr lang="en-US" altLang="zh-CN" dirty="0" smtClean="0"/>
            </a:br>
            <a:r>
              <a:rPr lang="en-US" altLang="zh-CN" dirty="0" smtClean="0"/>
              <a:t> (ver. 140416)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695" y="2031842"/>
            <a:ext cx="9076610" cy="4007008"/>
          </a:xfrm>
          <a:prstGeom prst="rect">
            <a:avLst/>
          </a:prstGeom>
        </p:spPr>
      </p:pic>
      <p:sp>
        <p:nvSpPr>
          <p:cNvPr id="5" name="爆炸形 1 4"/>
          <p:cNvSpPr/>
          <p:nvPr/>
        </p:nvSpPr>
        <p:spPr>
          <a:xfrm>
            <a:off x="9225023" y="240809"/>
            <a:ext cx="2592729" cy="16204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PRE-CDR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Luminosity and lifetime for various </a:t>
            </a:r>
            <a:r>
              <a:rPr lang="el-GR" altLang="zh-CN" dirty="0" smtClean="0"/>
              <a:t>β</a:t>
            </a:r>
            <a:r>
              <a:rPr lang="en-GB" altLang="zh-CN" dirty="0" smtClean="0"/>
              <a:t>*</a:t>
            </a:r>
            <a:endParaRPr lang="zh-CN" altLang="en-US" dirty="0"/>
          </a:p>
        </p:txBody>
      </p:sp>
      <p:pic>
        <p:nvPicPr>
          <p:cNvPr id="4" name="図 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74" y="1811770"/>
            <a:ext cx="4132345" cy="307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9" y="1811770"/>
            <a:ext cx="4433454" cy="30788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5175496" y="1506023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BBSS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519182" y="1506023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BBWS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648465" y="5196402"/>
            <a:ext cx="6536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Luminosity is higher for lower </a:t>
            </a:r>
            <a:r>
              <a:rPr lang="en-US" altLang="zh-CN" sz="2400" dirty="0" err="1">
                <a:latin typeface="Symbol" panose="05050102010706020507" pitchFamily="18" charset="2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n-US" altLang="zh-CN" sz="2400" baseline="-250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* and </a:t>
            </a:r>
            <a:r>
              <a:rPr lang="en-US" altLang="zh-CN" sz="2400" dirty="0">
                <a:latin typeface="Symbol" panose="05050102010706020507" pitchFamily="18" charset="2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n-US" altLang="zh-CN" sz="2400" baseline="-25000" dirty="0">
                <a:latin typeface="Times New Roman" panose="02020603050405020304" pitchFamily="18" charset="0"/>
                <a:ea typeface="MS Mincho" panose="02020609040205080304" pitchFamily="49" charset="-128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Lifetime depends on </a:t>
            </a:r>
            <a:r>
              <a:rPr lang="en-US" altLang="zh-CN" sz="2400" dirty="0" err="1">
                <a:latin typeface="Symbol" panose="05050102010706020507" pitchFamily="18" charset="2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n-US" altLang="zh-CN" sz="2400" baseline="-250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* but little depend on </a:t>
            </a:r>
            <a:r>
              <a:rPr lang="en-US" altLang="zh-CN" sz="2400" dirty="0">
                <a:latin typeface="Symbol" panose="05050102010706020507" pitchFamily="18" charset="2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n-US" altLang="zh-CN" sz="2400" baseline="-25000" dirty="0">
                <a:latin typeface="Times New Roman" panose="02020603050405020304" pitchFamily="18" charset="0"/>
                <a:ea typeface="MS Mincho" panose="02020609040205080304" pitchFamily="49" charset="-128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*.</a:t>
            </a:r>
            <a:endParaRPr lang="zh-CN" altLang="en-US" sz="2400" dirty="0"/>
          </a:p>
        </p:txBody>
      </p:sp>
      <p:sp>
        <p:nvSpPr>
          <p:cNvPr id="9" name="爆炸形 1 8"/>
          <p:cNvSpPr/>
          <p:nvPr/>
        </p:nvSpPr>
        <p:spPr>
          <a:xfrm>
            <a:off x="9225023" y="240809"/>
            <a:ext cx="2592729" cy="16204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PRE-CDR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爆炸形 1 5"/>
          <p:cNvSpPr/>
          <p:nvPr/>
        </p:nvSpPr>
        <p:spPr>
          <a:xfrm>
            <a:off x="9398644" y="2646920"/>
            <a:ext cx="2592729" cy="16204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PRE-CDR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2122067"/>
            <a:ext cx="6550072" cy="4395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 smtClean="0"/>
                  <a:t>More 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- </a:t>
                </a:r>
                <a:r>
                  <a:rPr lang="en-US" altLang="zh-CN" dirty="0" smtClean="0"/>
                  <a:t>lifetime limited by vertical aperture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05" t="-7834" b="-16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8989126" y="1321357"/>
            <a:ext cx="105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LIFETRAC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8968129" y="1891235"/>
                <a:ext cx="15506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m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128" y="1891234"/>
                <a:ext cx="155068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137" t="-10526" r="-5098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7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Head-on -&gt; Crossing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02" y="1690688"/>
            <a:ext cx="7944916" cy="25979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39" y="4288665"/>
            <a:ext cx="5209355" cy="1502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039" y="619734"/>
            <a:ext cx="5122637" cy="8163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38164" y="6318899"/>
            <a:ext cx="73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D. </a:t>
            </a:r>
            <a:r>
              <a:rPr lang="en-US" altLang="zh-CN" dirty="0" err="1"/>
              <a:t>Shatilov</a:t>
            </a:r>
            <a:r>
              <a:rPr lang="en-US" altLang="zh-CN" dirty="0"/>
              <a:t> and M. </a:t>
            </a:r>
            <a:r>
              <a:rPr lang="en-US" altLang="zh-CN" dirty="0" err="1"/>
              <a:t>Zobov</a:t>
            </a:r>
            <a:r>
              <a:rPr lang="en-US" altLang="zh-CN" dirty="0"/>
              <a:t>, </a:t>
            </a:r>
            <a:r>
              <a:rPr lang="en-US" altLang="zh-CN" dirty="0" smtClean="0"/>
              <a:t>ICFA </a:t>
            </a:r>
            <a:r>
              <a:rPr lang="en-US" altLang="zh-CN" dirty="0"/>
              <a:t>Beam Dyn.Newslett.37:99-109, 2005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106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4705</TotalTime>
  <Words>1226</Words>
  <Application>Microsoft Office PowerPoint</Application>
  <PresentationFormat>宽屏</PresentationFormat>
  <Paragraphs>378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MS Mincho</vt:lpstr>
      <vt:lpstr>宋体</vt:lpstr>
      <vt:lpstr>Arial</vt:lpstr>
      <vt:lpstr>Calibri</vt:lpstr>
      <vt:lpstr>Calibri Light</vt:lpstr>
      <vt:lpstr>Cambria Math</vt:lpstr>
      <vt:lpstr>Symbol</vt:lpstr>
      <vt:lpstr>Times New Roman</vt:lpstr>
      <vt:lpstr>Office 主题</vt:lpstr>
      <vt:lpstr>Collision scheme of CEPC</vt:lpstr>
      <vt:lpstr>PowerPoint 演示文稿</vt:lpstr>
      <vt:lpstr>PowerPoint 演示文稿</vt:lpstr>
      <vt:lpstr>PowerPoint 演示文稿</vt:lpstr>
      <vt:lpstr>Head-on</vt:lpstr>
      <vt:lpstr>Main Parameters of CEPC  (ver. 140416)</vt:lpstr>
      <vt:lpstr>Luminosity and lifetime for various β*</vt:lpstr>
      <vt:lpstr>More on  β_y^∗ - lifetime limited by vertical aperture</vt:lpstr>
      <vt:lpstr>Head-on -&gt; Crossing</vt:lpstr>
      <vt:lpstr>parameters for CEPC double ring （wangdou20161202-100km_2mmy）</vt:lpstr>
      <vt:lpstr>100km head-on is possible ? 15mrad-&gt;0mrad - Higgs</vt:lpstr>
      <vt:lpstr>100km head-on is possible ? 15mrad-&gt;0mrad - Higgs</vt:lpstr>
      <vt:lpstr>100km head-on is possible ? 15mrad-&gt;0mrad - z</vt:lpstr>
      <vt:lpstr>Small Piwinski Angle + Large Piwinski Angle</vt:lpstr>
      <vt:lpstr>Small Piwinski Angle@Higgs </vt:lpstr>
      <vt:lpstr>Large Piwinski Angle@Z </vt:lpstr>
      <vt:lpstr>Large Piwinski Angle@Z (2)</vt:lpstr>
      <vt:lpstr>Large Piwinski Angle@Z (3)</vt:lpstr>
      <vt:lpstr>Large Piwinski Angle@Z (4)  only change crossing angle</vt:lpstr>
      <vt:lpstr>Large Piwinski Angle@Z (5)  only change crossing angle</vt:lpstr>
      <vt:lpstr>Large Piwinski Angle@Z (6) ok change crossing angle + emittance(possible?)</vt:lpstr>
      <vt:lpstr>Summary</vt:lpstr>
      <vt:lpstr>memo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Collision scheme</dc:title>
  <dc:creator>Yuan Zhang</dc:creator>
  <cp:lastModifiedBy>Yuan Zhang</cp:lastModifiedBy>
  <cp:revision>121</cp:revision>
  <dcterms:created xsi:type="dcterms:W3CDTF">2017-02-13T06:47:32Z</dcterms:created>
  <dcterms:modified xsi:type="dcterms:W3CDTF">2017-02-17T00:25:18Z</dcterms:modified>
</cp:coreProperties>
</file>