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2"/>
  </p:notesMasterIdLst>
  <p:sldIdLst>
    <p:sldId id="256" r:id="rId3"/>
    <p:sldId id="264" r:id="rId4"/>
    <p:sldId id="261" r:id="rId5"/>
    <p:sldId id="265" r:id="rId6"/>
    <p:sldId id="270" r:id="rId7"/>
    <p:sldId id="272" r:id="rId8"/>
    <p:sldId id="274" r:id="rId9"/>
    <p:sldId id="276" r:id="rId10"/>
    <p:sldId id="277" r:id="rId11"/>
    <p:sldId id="275" r:id="rId12"/>
    <p:sldId id="258" r:id="rId13"/>
    <p:sldId id="259" r:id="rId14"/>
    <p:sldId id="281" r:id="rId15"/>
    <p:sldId id="268" r:id="rId16"/>
    <p:sldId id="280" r:id="rId17"/>
    <p:sldId id="279" r:id="rId18"/>
    <p:sldId id="269" r:id="rId19"/>
    <p:sldId id="267" r:id="rId20"/>
    <p:sldId id="278" r:id="rId2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14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567D51-858D-448D-B5DC-A4F7FC4A20FD}" type="datetimeFigureOut">
              <a:rPr lang="zh-CN" altLang="en-US" smtClean="0"/>
              <a:t>2017-2-24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E80297-769C-412D-BED8-926BE810DB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64406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f0: revolution frequency. F=1:</a:t>
            </a:r>
            <a:r>
              <a:rPr lang="en-US" altLang="zh-CN" baseline="0" dirty="0" smtClean="0"/>
              <a:t> Luminosity reduction factor due to the crossing angle at IP. H: hourglass factor.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377DB2-A79C-4C11-8145-D9B8168772A1}" type="slidenum">
              <a:rPr lang="zh-CN" altLang="en-US" smtClean="0">
                <a:solidFill>
                  <a:prstClr val="black"/>
                </a:solidFill>
              </a:rPr>
              <a:pPr/>
              <a:t>17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0860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6D2D5-FD84-47AD-8593-4AF52DC1A79F}" type="datetimeFigureOut">
              <a:rPr lang="zh-CN" altLang="en-US" smtClean="0"/>
              <a:t>2017-2-24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67C01-9872-4E48-852C-98DEA1ED19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20305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6D2D5-FD84-47AD-8593-4AF52DC1A79F}" type="datetimeFigureOut">
              <a:rPr lang="zh-CN" altLang="en-US" smtClean="0"/>
              <a:t>2017-2-24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67C01-9872-4E48-852C-98DEA1ED19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27160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6D2D5-FD84-47AD-8593-4AF52DC1A79F}" type="datetimeFigureOut">
              <a:rPr lang="zh-CN" altLang="en-US" smtClean="0"/>
              <a:t>2017-2-24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67C01-9872-4E48-852C-98DEA1ED19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040434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t>2015-9-14</a:t>
            </a: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t>4th Beijing-Chicago Workshop</a:t>
            </a: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5569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Wingdings" panose="05000000000000000000" pitchFamily="2" charset="2"/>
              <a:buChar char="l"/>
              <a:defRPr/>
            </a:lvl1pPr>
            <a:lvl2pPr marL="971550" indent="-514350">
              <a:buFont typeface="Wingdings" panose="05000000000000000000" pitchFamily="2" charset="2"/>
              <a:buChar char="Ø"/>
              <a:defRPr/>
            </a:lvl2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t>2015-9-14</a:t>
            </a: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t>4th Beijing-Chicago Workshop</a:t>
            </a: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Line 4"/>
          <p:cNvSpPr>
            <a:spLocks noChangeShapeType="1"/>
          </p:cNvSpPr>
          <p:nvPr userDrawn="1"/>
        </p:nvSpPr>
        <p:spPr bwMode="auto">
          <a:xfrm>
            <a:off x="469081" y="1052736"/>
            <a:ext cx="8207375" cy="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96713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t>2015-9-14</a:t>
            </a: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t>4th Beijing-Chicago Workshop</a:t>
            </a: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80180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t>2015-9-14</a:t>
            </a: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t>4th Beijing-Chicago Workshop</a:t>
            </a: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4295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t>2015-9-14</a:t>
            </a: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t>4th Beijing-Chicago Workshop</a:t>
            </a: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11857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t>2015-9-14</a:t>
            </a: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t>4th Beijing-Chicago Workshop</a:t>
            </a: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66351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t>2015-9-14</a:t>
            </a: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t>4th Beijing-Chicago Workshop</a:t>
            </a: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86803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t>2015-9-14</a:t>
            </a: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t>4th Beijing-Chicago Workshop</a:t>
            </a: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2407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6D2D5-FD84-47AD-8593-4AF52DC1A79F}" type="datetimeFigureOut">
              <a:rPr lang="zh-CN" altLang="en-US" smtClean="0"/>
              <a:t>2017-2-24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67C01-9872-4E48-852C-98DEA1ED19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71553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t>2015-9-14</a:t>
            </a: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t>4th Beijing-Chicago Workshop</a:t>
            </a: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8741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t>2015-9-14</a:t>
            </a: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t>4th Beijing-Chicago Workshop</a:t>
            </a: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40168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t>2015-9-14</a:t>
            </a: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t>4th Beijing-Chicago Workshop</a:t>
            </a: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6486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6D2D5-FD84-47AD-8593-4AF52DC1A79F}" type="datetimeFigureOut">
              <a:rPr lang="zh-CN" altLang="en-US" smtClean="0"/>
              <a:t>2017-2-24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67C01-9872-4E48-852C-98DEA1ED19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65356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6D2D5-FD84-47AD-8593-4AF52DC1A79F}" type="datetimeFigureOut">
              <a:rPr lang="zh-CN" altLang="en-US" smtClean="0"/>
              <a:t>2017-2-24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67C01-9872-4E48-852C-98DEA1ED19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56504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6D2D5-FD84-47AD-8593-4AF52DC1A79F}" type="datetimeFigureOut">
              <a:rPr lang="zh-CN" altLang="en-US" smtClean="0"/>
              <a:t>2017-2-24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67C01-9872-4E48-852C-98DEA1ED19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213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6D2D5-FD84-47AD-8593-4AF52DC1A79F}" type="datetimeFigureOut">
              <a:rPr lang="zh-CN" altLang="en-US" smtClean="0"/>
              <a:t>2017-2-24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67C01-9872-4E48-852C-98DEA1ED19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22462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6D2D5-FD84-47AD-8593-4AF52DC1A79F}" type="datetimeFigureOut">
              <a:rPr lang="zh-CN" altLang="en-US" smtClean="0"/>
              <a:t>2017-2-24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67C01-9872-4E48-852C-98DEA1ED19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10854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6D2D5-FD84-47AD-8593-4AF52DC1A79F}" type="datetimeFigureOut">
              <a:rPr lang="zh-CN" altLang="en-US" smtClean="0"/>
              <a:t>2017-2-24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67C01-9872-4E48-852C-98DEA1ED19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5026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6D2D5-FD84-47AD-8593-4AF52DC1A79F}" type="datetimeFigureOut">
              <a:rPr lang="zh-CN" altLang="en-US" smtClean="0"/>
              <a:t>2017-2-24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67C01-9872-4E48-852C-98DEA1ED19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36688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6D2D5-FD84-47AD-8593-4AF52DC1A79F}" type="datetimeFigureOut">
              <a:rPr lang="zh-CN" altLang="en-US" smtClean="0"/>
              <a:t>2017-2-24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667C01-9872-4E48-852C-98DEA1ED19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6445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t>2015-9-14</a:t>
            </a: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t>4th Beijing-Chicago Workshop</a:t>
            </a: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3421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0.png"/><Relationship Id="rId4" Type="http://schemas.openxmlformats.org/officeDocument/2006/relationships/image" Target="../media/image7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0.png"/><Relationship Id="rId4" Type="http://schemas.openxmlformats.org/officeDocument/2006/relationships/image" Target="../media/image7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0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Question List for MDI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87472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3620" y="138212"/>
            <a:ext cx="8206878" cy="818216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CN" dirty="0" smtClean="0"/>
              <a:t>Relationship between the Parameters</a:t>
            </a:r>
            <a:endParaRPr lang="zh-CN" altLang="en-US" dirty="0"/>
          </a:p>
        </p:txBody>
      </p:sp>
      <p:sp>
        <p:nvSpPr>
          <p:cNvPr id="241" name="文本框 240"/>
          <p:cNvSpPr txBox="1"/>
          <p:nvPr/>
        </p:nvSpPr>
        <p:spPr>
          <a:xfrm>
            <a:off x="892366" y="5760227"/>
            <a:ext cx="77460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SzPct val="70000"/>
              <a:buFont typeface="Wingdings" panose="05000000000000000000" pitchFamily="2" charset="2"/>
              <a:buChar char="p"/>
            </a:pPr>
            <a:r>
              <a:rPr lang="en-US" altLang="zh-CN" sz="2400" dirty="0" smtClean="0"/>
              <a:t>How can we find a reasonable resolution?</a:t>
            </a:r>
          </a:p>
          <a:p>
            <a:pPr marL="342900" indent="-342900">
              <a:buSzPct val="70000"/>
              <a:buFont typeface="Wingdings" panose="05000000000000000000" pitchFamily="2" charset="2"/>
              <a:buChar char="p"/>
            </a:pPr>
            <a:r>
              <a:rPr lang="en-US" altLang="zh-CN" sz="2400" dirty="0" smtClean="0"/>
              <a:t>Could we optimize the resolution?</a:t>
            </a:r>
            <a:endParaRPr lang="zh-CN" altLang="en-US" sz="2400" dirty="0"/>
          </a:p>
        </p:txBody>
      </p:sp>
      <p:grpSp>
        <p:nvGrpSpPr>
          <p:cNvPr id="17" name="组合 16"/>
          <p:cNvGrpSpPr/>
          <p:nvPr/>
        </p:nvGrpSpPr>
        <p:grpSpPr>
          <a:xfrm>
            <a:off x="696230" y="1037554"/>
            <a:ext cx="7823293" cy="4558932"/>
            <a:chOff x="1026740" y="1401115"/>
            <a:chExt cx="7823293" cy="4558932"/>
          </a:xfrm>
        </p:grpSpPr>
        <p:sp>
          <p:nvSpPr>
            <p:cNvPr id="5" name="圆角矩形 4"/>
            <p:cNvSpPr/>
            <p:nvPr/>
          </p:nvSpPr>
          <p:spPr>
            <a:xfrm>
              <a:off x="1026740" y="4890479"/>
              <a:ext cx="1351095" cy="5347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b="1" dirty="0" smtClean="0"/>
                <a:t>Crossing angle</a:t>
              </a:r>
              <a:endParaRPr lang="zh-CN" altLang="en-US" b="1" dirty="0"/>
            </a:p>
          </p:txBody>
        </p:sp>
        <p:sp>
          <p:nvSpPr>
            <p:cNvPr id="6" name="圆角矩形 5"/>
            <p:cNvSpPr/>
            <p:nvPr/>
          </p:nvSpPr>
          <p:spPr>
            <a:xfrm>
              <a:off x="2922517" y="5425262"/>
              <a:ext cx="1319187" cy="534785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b="1" dirty="0" smtClean="0">
                  <a:solidFill>
                    <a:schemeClr val="bg1"/>
                  </a:solidFill>
                </a:rPr>
                <a:t>Radius of QD0+SS</a:t>
              </a:r>
              <a:endParaRPr lang="zh-CN" alt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7" name="圆角矩形 6"/>
            <p:cNvSpPr/>
            <p:nvPr/>
          </p:nvSpPr>
          <p:spPr>
            <a:xfrm>
              <a:off x="6736283" y="3454746"/>
              <a:ext cx="1351095" cy="5347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b="1" dirty="0" smtClean="0"/>
                <a:t>Acceptance</a:t>
              </a:r>
              <a:r>
                <a:rPr lang="zh-CN" altLang="en-US" b="1" dirty="0"/>
                <a:t> </a:t>
              </a:r>
              <a:r>
                <a:rPr lang="en-US" altLang="zh-CN" b="1" dirty="0" smtClean="0"/>
                <a:t>of detector</a:t>
              </a:r>
              <a:endParaRPr lang="zh-CN" altLang="en-US" b="1" dirty="0"/>
            </a:p>
          </p:txBody>
        </p:sp>
        <p:sp>
          <p:nvSpPr>
            <p:cNvPr id="8" name="圆角矩形 7"/>
            <p:cNvSpPr/>
            <p:nvPr/>
          </p:nvSpPr>
          <p:spPr>
            <a:xfrm>
              <a:off x="2927579" y="2445745"/>
              <a:ext cx="1319187" cy="534784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b="1" dirty="0" smtClean="0"/>
                <a:t>Radius of CS</a:t>
              </a:r>
              <a:endParaRPr lang="zh-CN" altLang="en-US" b="1" dirty="0"/>
            </a:p>
          </p:txBody>
        </p:sp>
        <p:sp>
          <p:nvSpPr>
            <p:cNvPr id="11" name="圆角矩形 10"/>
            <p:cNvSpPr/>
            <p:nvPr/>
          </p:nvSpPr>
          <p:spPr>
            <a:xfrm>
              <a:off x="6736283" y="4452483"/>
              <a:ext cx="1351095" cy="534785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b="1" dirty="0" smtClean="0"/>
                <a:t>Acceptance</a:t>
              </a:r>
              <a:r>
                <a:rPr lang="zh-CN" altLang="en-US" b="1" dirty="0" smtClean="0"/>
                <a:t> </a:t>
              </a:r>
              <a:r>
                <a:rPr lang="en-US" altLang="zh-CN" b="1" dirty="0" smtClean="0"/>
                <a:t>of </a:t>
              </a:r>
              <a:r>
                <a:rPr lang="en-US" altLang="zh-CN" b="1" dirty="0" err="1" smtClean="0"/>
                <a:t>LumiCal</a:t>
              </a:r>
              <a:endParaRPr lang="zh-CN" altLang="en-US" b="1" dirty="0"/>
            </a:p>
          </p:txBody>
        </p:sp>
        <p:sp>
          <p:nvSpPr>
            <p:cNvPr id="12" name="圆角矩形 11"/>
            <p:cNvSpPr/>
            <p:nvPr/>
          </p:nvSpPr>
          <p:spPr>
            <a:xfrm>
              <a:off x="6736283" y="5425262"/>
              <a:ext cx="1351095" cy="5347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b="1" dirty="0" smtClean="0"/>
                <a:t>Luminosity measure</a:t>
              </a:r>
              <a:endParaRPr lang="zh-CN" altLang="en-US" b="1" dirty="0"/>
            </a:p>
          </p:txBody>
        </p:sp>
        <p:sp>
          <p:nvSpPr>
            <p:cNvPr id="13" name="圆角矩形 12"/>
            <p:cNvSpPr/>
            <p:nvPr/>
          </p:nvSpPr>
          <p:spPr>
            <a:xfrm>
              <a:off x="6736283" y="2449337"/>
              <a:ext cx="1351095" cy="5347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b="1" dirty="0" smtClean="0"/>
                <a:t>Detector solenoid</a:t>
              </a:r>
              <a:endParaRPr lang="zh-CN" altLang="en-US" b="1" dirty="0"/>
            </a:p>
          </p:txBody>
        </p:sp>
        <p:sp>
          <p:nvSpPr>
            <p:cNvPr id="120" name="圆角矩形 119"/>
            <p:cNvSpPr/>
            <p:nvPr/>
          </p:nvSpPr>
          <p:spPr>
            <a:xfrm>
              <a:off x="1031801" y="2979554"/>
              <a:ext cx="1351095" cy="5347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b="1" dirty="0" smtClean="0"/>
                <a:t>L*</a:t>
              </a:r>
              <a:endParaRPr lang="zh-CN" altLang="en-US" b="1" dirty="0"/>
            </a:p>
          </p:txBody>
        </p:sp>
        <p:sp>
          <p:nvSpPr>
            <p:cNvPr id="121" name="圆角矩形 120"/>
            <p:cNvSpPr/>
            <p:nvPr/>
          </p:nvSpPr>
          <p:spPr>
            <a:xfrm>
              <a:off x="3881511" y="3634674"/>
              <a:ext cx="1351095" cy="534784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b="1" dirty="0" smtClean="0"/>
                <a:t>Technology  </a:t>
              </a:r>
              <a:endParaRPr lang="zh-CN" altLang="en-US" b="1" dirty="0"/>
            </a:p>
          </p:txBody>
        </p:sp>
        <p:sp>
          <p:nvSpPr>
            <p:cNvPr id="132" name="圆角矩形 131"/>
            <p:cNvSpPr/>
            <p:nvPr/>
          </p:nvSpPr>
          <p:spPr>
            <a:xfrm>
              <a:off x="1026740" y="3938743"/>
              <a:ext cx="1351095" cy="5347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b="1" dirty="0" smtClean="0"/>
                <a:t>Radius of beam pipe</a:t>
              </a:r>
              <a:endParaRPr lang="zh-CN" altLang="en-US" b="1" dirty="0"/>
            </a:p>
          </p:txBody>
        </p:sp>
        <p:sp>
          <p:nvSpPr>
            <p:cNvPr id="190" name="圆角矩形 189"/>
            <p:cNvSpPr/>
            <p:nvPr/>
          </p:nvSpPr>
          <p:spPr>
            <a:xfrm>
              <a:off x="4810210" y="5425262"/>
              <a:ext cx="1319188" cy="534785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b="1" dirty="0" smtClean="0"/>
                <a:t>Support &amp; shielding</a:t>
              </a:r>
              <a:endParaRPr lang="zh-CN" altLang="en-US" b="1" dirty="0"/>
            </a:p>
          </p:txBody>
        </p:sp>
        <p:sp>
          <p:nvSpPr>
            <p:cNvPr id="43" name="圆角矩形 42"/>
            <p:cNvSpPr/>
            <p:nvPr/>
          </p:nvSpPr>
          <p:spPr>
            <a:xfrm>
              <a:off x="4810210" y="2445745"/>
              <a:ext cx="1319187" cy="534784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b="1" dirty="0" smtClean="0"/>
                <a:t>Length of CS</a:t>
              </a:r>
              <a:endParaRPr lang="zh-CN" altLang="en-US" b="1" dirty="0"/>
            </a:p>
          </p:txBody>
        </p:sp>
        <p:cxnSp>
          <p:nvCxnSpPr>
            <p:cNvPr id="39" name="直接箭头连接符 38"/>
            <p:cNvCxnSpPr>
              <a:stCxn id="120" idx="3"/>
              <a:endCxn id="7" idx="1"/>
            </p:cNvCxnSpPr>
            <p:nvPr/>
          </p:nvCxnSpPr>
          <p:spPr>
            <a:xfrm>
              <a:off x="2382896" y="3246946"/>
              <a:ext cx="4353386" cy="475192"/>
            </a:xfrm>
            <a:prstGeom prst="straightConnector1">
              <a:avLst/>
            </a:prstGeom>
            <a:ln w="28575">
              <a:solidFill>
                <a:srgbClr val="00B05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接箭头连接符 49"/>
            <p:cNvCxnSpPr>
              <a:stCxn id="6" idx="0"/>
              <a:endCxn id="7" idx="1"/>
            </p:cNvCxnSpPr>
            <p:nvPr/>
          </p:nvCxnSpPr>
          <p:spPr>
            <a:xfrm flipV="1">
              <a:off x="3582111" y="3722138"/>
              <a:ext cx="3154172" cy="1703125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接箭头连接符 55"/>
            <p:cNvCxnSpPr>
              <a:stCxn id="5" idx="3"/>
              <a:endCxn id="7" idx="1"/>
            </p:cNvCxnSpPr>
            <p:nvPr/>
          </p:nvCxnSpPr>
          <p:spPr>
            <a:xfrm flipV="1">
              <a:off x="2377835" y="3722138"/>
              <a:ext cx="4358448" cy="1435733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接箭头连接符 61"/>
            <p:cNvCxnSpPr>
              <a:stCxn id="43" idx="3"/>
              <a:endCxn id="13" idx="1"/>
            </p:cNvCxnSpPr>
            <p:nvPr/>
          </p:nvCxnSpPr>
          <p:spPr>
            <a:xfrm>
              <a:off x="6129397" y="2713137"/>
              <a:ext cx="606886" cy="3592"/>
            </a:xfrm>
            <a:prstGeom prst="straightConnector1">
              <a:avLst/>
            </a:prstGeom>
            <a:ln w="28575">
              <a:solidFill>
                <a:srgbClr val="00B05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接箭头连接符 63"/>
            <p:cNvCxnSpPr>
              <a:stCxn id="43" idx="2"/>
              <a:endCxn id="7" idx="1"/>
            </p:cNvCxnSpPr>
            <p:nvPr/>
          </p:nvCxnSpPr>
          <p:spPr>
            <a:xfrm>
              <a:off x="5469804" y="2980529"/>
              <a:ext cx="1266479" cy="741609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接箭头连接符 65"/>
            <p:cNvCxnSpPr>
              <a:stCxn id="5" idx="3"/>
              <a:endCxn id="8" idx="2"/>
            </p:cNvCxnSpPr>
            <p:nvPr/>
          </p:nvCxnSpPr>
          <p:spPr>
            <a:xfrm flipV="1">
              <a:off x="2377835" y="2980529"/>
              <a:ext cx="1209338" cy="2177342"/>
            </a:xfrm>
            <a:prstGeom prst="straightConnector1">
              <a:avLst/>
            </a:prstGeom>
            <a:ln w="28575">
              <a:solidFill>
                <a:srgbClr val="00B05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接箭头连接符 68"/>
            <p:cNvCxnSpPr>
              <a:stCxn id="8" idx="2"/>
              <a:endCxn id="7" idx="1"/>
            </p:cNvCxnSpPr>
            <p:nvPr/>
          </p:nvCxnSpPr>
          <p:spPr>
            <a:xfrm>
              <a:off x="3587173" y="2980529"/>
              <a:ext cx="3149110" cy="741609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接箭头连接符 71"/>
            <p:cNvCxnSpPr>
              <a:stCxn id="132" idx="3"/>
              <a:endCxn id="8" idx="2"/>
            </p:cNvCxnSpPr>
            <p:nvPr/>
          </p:nvCxnSpPr>
          <p:spPr>
            <a:xfrm flipV="1">
              <a:off x="2377835" y="2980529"/>
              <a:ext cx="1209338" cy="1225606"/>
            </a:xfrm>
            <a:prstGeom prst="straightConnector1">
              <a:avLst/>
            </a:prstGeom>
            <a:ln w="28575">
              <a:solidFill>
                <a:srgbClr val="00B05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接箭头连接符 74"/>
            <p:cNvCxnSpPr>
              <a:stCxn id="132" idx="3"/>
              <a:endCxn id="6" idx="0"/>
            </p:cNvCxnSpPr>
            <p:nvPr/>
          </p:nvCxnSpPr>
          <p:spPr>
            <a:xfrm>
              <a:off x="2377835" y="4206135"/>
              <a:ext cx="1204276" cy="1219127"/>
            </a:xfrm>
            <a:prstGeom prst="straightConnector1">
              <a:avLst/>
            </a:prstGeom>
            <a:ln w="28575">
              <a:solidFill>
                <a:srgbClr val="00B05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接箭头连接符 77"/>
            <p:cNvCxnSpPr>
              <a:stCxn id="5" idx="3"/>
              <a:endCxn id="6" idx="0"/>
            </p:cNvCxnSpPr>
            <p:nvPr/>
          </p:nvCxnSpPr>
          <p:spPr>
            <a:xfrm>
              <a:off x="2377835" y="5157871"/>
              <a:ext cx="1204276" cy="267392"/>
            </a:xfrm>
            <a:prstGeom prst="straightConnector1">
              <a:avLst/>
            </a:prstGeom>
            <a:ln w="28575">
              <a:solidFill>
                <a:srgbClr val="00B05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直接箭头连接符 88"/>
            <p:cNvCxnSpPr>
              <a:stCxn id="120" idx="3"/>
              <a:endCxn id="6" idx="0"/>
            </p:cNvCxnSpPr>
            <p:nvPr/>
          </p:nvCxnSpPr>
          <p:spPr>
            <a:xfrm>
              <a:off x="2382896" y="3246946"/>
              <a:ext cx="1199215" cy="2178317"/>
            </a:xfrm>
            <a:prstGeom prst="straightConnector1">
              <a:avLst/>
            </a:prstGeom>
            <a:ln w="28575">
              <a:solidFill>
                <a:srgbClr val="00B05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直接箭头连接符 102"/>
            <p:cNvCxnSpPr>
              <a:stCxn id="120" idx="3"/>
              <a:endCxn id="8" idx="2"/>
            </p:cNvCxnSpPr>
            <p:nvPr/>
          </p:nvCxnSpPr>
          <p:spPr>
            <a:xfrm flipV="1">
              <a:off x="2382896" y="2980529"/>
              <a:ext cx="1204276" cy="266417"/>
            </a:xfrm>
            <a:prstGeom prst="straightConnector1">
              <a:avLst/>
            </a:prstGeom>
            <a:ln w="28575">
              <a:solidFill>
                <a:srgbClr val="00B05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直接箭头连接符 111"/>
            <p:cNvCxnSpPr>
              <a:stCxn id="12" idx="0"/>
              <a:endCxn id="11" idx="2"/>
            </p:cNvCxnSpPr>
            <p:nvPr/>
          </p:nvCxnSpPr>
          <p:spPr>
            <a:xfrm flipV="1">
              <a:off x="7411830" y="4987268"/>
              <a:ext cx="0" cy="437995"/>
            </a:xfrm>
            <a:prstGeom prst="straightConnector1">
              <a:avLst/>
            </a:prstGeom>
            <a:ln w="28575">
              <a:solidFill>
                <a:srgbClr val="00B05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接箭头连接符 114"/>
            <p:cNvCxnSpPr>
              <a:stCxn id="190" idx="0"/>
              <a:endCxn id="7" idx="1"/>
            </p:cNvCxnSpPr>
            <p:nvPr/>
          </p:nvCxnSpPr>
          <p:spPr>
            <a:xfrm flipV="1">
              <a:off x="5469804" y="3722138"/>
              <a:ext cx="1266479" cy="1703125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接箭头连接符 118"/>
            <p:cNvCxnSpPr>
              <a:stCxn id="11" idx="0"/>
              <a:endCxn id="7" idx="2"/>
            </p:cNvCxnSpPr>
            <p:nvPr/>
          </p:nvCxnSpPr>
          <p:spPr>
            <a:xfrm flipV="1">
              <a:off x="7411830" y="3989530"/>
              <a:ext cx="0" cy="462953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直接箭头连接符 210"/>
            <p:cNvCxnSpPr>
              <a:stCxn id="121" idx="0"/>
              <a:endCxn id="8" idx="2"/>
            </p:cNvCxnSpPr>
            <p:nvPr/>
          </p:nvCxnSpPr>
          <p:spPr>
            <a:xfrm flipH="1" flipV="1">
              <a:off x="3587173" y="2980529"/>
              <a:ext cx="969886" cy="654145"/>
            </a:xfrm>
            <a:prstGeom prst="straightConnector1">
              <a:avLst/>
            </a:prstGeom>
            <a:ln w="28575">
              <a:solidFill>
                <a:schemeClr val="accent3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直接箭头连接符 216"/>
            <p:cNvCxnSpPr>
              <a:stCxn id="121" idx="0"/>
              <a:endCxn id="43" idx="2"/>
            </p:cNvCxnSpPr>
            <p:nvPr/>
          </p:nvCxnSpPr>
          <p:spPr>
            <a:xfrm flipV="1">
              <a:off x="4557059" y="2980529"/>
              <a:ext cx="912745" cy="654145"/>
            </a:xfrm>
            <a:prstGeom prst="straightConnector1">
              <a:avLst/>
            </a:prstGeom>
            <a:ln w="28575">
              <a:solidFill>
                <a:schemeClr val="accent3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直接箭头连接符 219"/>
            <p:cNvCxnSpPr>
              <a:stCxn id="121" idx="2"/>
              <a:endCxn id="6" idx="0"/>
            </p:cNvCxnSpPr>
            <p:nvPr/>
          </p:nvCxnSpPr>
          <p:spPr>
            <a:xfrm flipH="1">
              <a:off x="3582111" y="4169458"/>
              <a:ext cx="974948" cy="1255805"/>
            </a:xfrm>
            <a:prstGeom prst="straightConnector1">
              <a:avLst/>
            </a:prstGeom>
            <a:ln w="28575">
              <a:solidFill>
                <a:schemeClr val="accent3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直接箭头连接符 222"/>
            <p:cNvCxnSpPr>
              <a:stCxn id="121" idx="2"/>
              <a:endCxn id="190" idx="0"/>
            </p:cNvCxnSpPr>
            <p:nvPr/>
          </p:nvCxnSpPr>
          <p:spPr>
            <a:xfrm>
              <a:off x="4557059" y="4169458"/>
              <a:ext cx="912745" cy="1255805"/>
            </a:xfrm>
            <a:prstGeom prst="straightConnector1">
              <a:avLst/>
            </a:prstGeom>
            <a:ln w="28575">
              <a:solidFill>
                <a:schemeClr val="accent3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直接箭头连接符 225"/>
            <p:cNvCxnSpPr>
              <a:stCxn id="121" idx="2"/>
              <a:endCxn id="11" idx="1"/>
            </p:cNvCxnSpPr>
            <p:nvPr/>
          </p:nvCxnSpPr>
          <p:spPr>
            <a:xfrm>
              <a:off x="4557059" y="4169458"/>
              <a:ext cx="2179224" cy="550418"/>
            </a:xfrm>
            <a:prstGeom prst="straightConnector1">
              <a:avLst/>
            </a:prstGeom>
            <a:ln w="28575">
              <a:solidFill>
                <a:schemeClr val="accent3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圆角矩形 37"/>
            <p:cNvSpPr/>
            <p:nvPr/>
          </p:nvSpPr>
          <p:spPr>
            <a:xfrm>
              <a:off x="1029646" y="2065692"/>
              <a:ext cx="1351095" cy="534784"/>
            </a:xfrm>
            <a:prstGeom prst="roundRect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b="1" dirty="0" smtClean="0"/>
                <a:t>Luminosity</a:t>
              </a:r>
              <a:endParaRPr lang="zh-CN" altLang="en-US" b="1" dirty="0"/>
            </a:p>
          </p:txBody>
        </p:sp>
        <p:cxnSp>
          <p:nvCxnSpPr>
            <p:cNvPr id="40" name="直接箭头连接符 39"/>
            <p:cNvCxnSpPr>
              <a:stCxn id="120" idx="0"/>
              <a:endCxn id="38" idx="2"/>
            </p:cNvCxnSpPr>
            <p:nvPr/>
          </p:nvCxnSpPr>
          <p:spPr>
            <a:xfrm flipH="1" flipV="1">
              <a:off x="1705194" y="2600476"/>
              <a:ext cx="2155" cy="379078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圆角矩形 43"/>
            <p:cNvSpPr/>
            <p:nvPr/>
          </p:nvSpPr>
          <p:spPr>
            <a:xfrm>
              <a:off x="5414307" y="1416201"/>
              <a:ext cx="1525310" cy="534784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b="1" dirty="0" smtClean="0"/>
                <a:t>Momentum resolution</a:t>
              </a:r>
              <a:endParaRPr lang="zh-CN" altLang="en-US" b="1" dirty="0"/>
            </a:p>
          </p:txBody>
        </p:sp>
        <p:sp>
          <p:nvSpPr>
            <p:cNvPr id="45" name="圆角矩形 44"/>
            <p:cNvSpPr/>
            <p:nvPr/>
          </p:nvSpPr>
          <p:spPr>
            <a:xfrm>
              <a:off x="7324723" y="1401115"/>
              <a:ext cx="1525310" cy="534784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b="1" dirty="0" smtClean="0"/>
                <a:t>Detect efficiency</a:t>
              </a:r>
              <a:endParaRPr lang="zh-CN" altLang="en-US" b="1" dirty="0"/>
            </a:p>
          </p:txBody>
        </p:sp>
        <p:cxnSp>
          <p:nvCxnSpPr>
            <p:cNvPr id="46" name="直接箭头连接符 45"/>
            <p:cNvCxnSpPr>
              <a:stCxn id="44" idx="2"/>
              <a:endCxn id="13" idx="0"/>
            </p:cNvCxnSpPr>
            <p:nvPr/>
          </p:nvCxnSpPr>
          <p:spPr>
            <a:xfrm>
              <a:off x="6176962" y="1950985"/>
              <a:ext cx="1234869" cy="498352"/>
            </a:xfrm>
            <a:prstGeom prst="straightConnector1">
              <a:avLst/>
            </a:prstGeom>
            <a:ln w="28575">
              <a:solidFill>
                <a:srgbClr val="00B05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接箭头连接符 47"/>
            <p:cNvCxnSpPr>
              <a:stCxn id="13" idx="0"/>
              <a:endCxn id="45" idx="2"/>
            </p:cNvCxnSpPr>
            <p:nvPr/>
          </p:nvCxnSpPr>
          <p:spPr>
            <a:xfrm flipV="1">
              <a:off x="7411831" y="1935899"/>
              <a:ext cx="675547" cy="513438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86817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7634" y="99147"/>
            <a:ext cx="7886700" cy="661013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Questions for Discussion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54237" y="881349"/>
            <a:ext cx="8813494" cy="5739788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p"/>
            </a:pPr>
            <a:r>
              <a:rPr lang="en-US" altLang="zh-CN" dirty="0" smtClean="0"/>
              <a:t>For the detector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dirty="0" smtClean="0"/>
              <a:t>What’s the strength of the detector solenoid at Higgs and Z pole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dirty="0" smtClean="0"/>
              <a:t>Could the detector solenoid be weaker at Z pole?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dirty="0" smtClean="0"/>
              <a:t>What’s the acceptance of the detector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dirty="0" smtClean="0"/>
              <a:t>What’s the required accuracy of the luminosity measurements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dirty="0" smtClean="0"/>
              <a:t>Could the luminosity be measured by the CEPC detector</a:t>
            </a:r>
          </a:p>
          <a:p>
            <a:pPr>
              <a:buFont typeface="Wingdings" panose="05000000000000000000" pitchFamily="2" charset="2"/>
              <a:buChar char="p"/>
            </a:pPr>
            <a:r>
              <a:rPr lang="en-US" altLang="zh-CN" dirty="0" smtClean="0"/>
              <a:t>For the accelerator</a:t>
            </a:r>
            <a:endParaRPr lang="en-US" altLang="zh-CN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dirty="0" smtClean="0"/>
              <a:t>What’s the  L</a:t>
            </a:r>
            <a:r>
              <a:rPr lang="en-US" altLang="zh-CN" baseline="30000" dirty="0" smtClean="0"/>
              <a:t>*</a:t>
            </a:r>
            <a:r>
              <a:rPr lang="en-US" altLang="zh-CN" dirty="0" smtClean="0"/>
              <a:t> , crossing angle and radius of beam pipe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dirty="0" smtClean="0"/>
              <a:t>How to estimate the size and mass of the magnets with a certain technology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dirty="0" smtClean="0"/>
              <a:t>What’s the effects of the fringe field of the compensating and screening solenoid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dirty="0" smtClean="0"/>
              <a:t>Is there any other method to cancel the beam coupling</a:t>
            </a:r>
          </a:p>
          <a:p>
            <a:pPr>
              <a:buFont typeface="Wingdings" panose="05000000000000000000" pitchFamily="2" charset="2"/>
              <a:buChar char="p"/>
            </a:pPr>
            <a:r>
              <a:rPr lang="en-US" altLang="zh-CN" dirty="0" smtClean="0"/>
              <a:t>For both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dirty="0" smtClean="0"/>
              <a:t>How to find a solution of these parameters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dirty="0" smtClean="0"/>
              <a:t>How to optimize the solution</a:t>
            </a:r>
          </a:p>
          <a:p>
            <a:pPr lvl="1">
              <a:buFont typeface="Wingdings" panose="05000000000000000000" pitchFamily="2" charset="2"/>
              <a:buChar char="p"/>
            </a:pPr>
            <a:endParaRPr lang="en-US" altLang="zh-CN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25781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03510"/>
          </a:xfrm>
        </p:spPr>
        <p:txBody>
          <a:bodyPr/>
          <a:lstStyle/>
          <a:p>
            <a:r>
              <a:rPr lang="en-US" altLang="zh-CN" dirty="0" smtClean="0"/>
              <a:t>Questions for Future </a:t>
            </a:r>
            <a:r>
              <a:rPr lang="en-US" altLang="zh-CN" dirty="0"/>
              <a:t>S</a:t>
            </a:r>
            <a:r>
              <a:rPr lang="en-US" altLang="zh-CN" dirty="0" smtClean="0"/>
              <a:t>tudy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200839"/>
            <a:ext cx="7886700" cy="4976124"/>
          </a:xfrm>
        </p:spPr>
        <p:txBody>
          <a:bodyPr/>
          <a:lstStyle/>
          <a:p>
            <a:r>
              <a:rPr lang="en-US" altLang="zh-CN" dirty="0" smtClean="0"/>
              <a:t>For the mechanical support</a:t>
            </a:r>
          </a:p>
          <a:p>
            <a:pPr lvl="1"/>
            <a:r>
              <a:rPr lang="en-US" altLang="zh-CN" dirty="0" smtClean="0"/>
              <a:t>What’s the deformation and vibration of the mechanical support</a:t>
            </a:r>
          </a:p>
          <a:p>
            <a:pPr lvl="1"/>
            <a:r>
              <a:rPr lang="en-US" altLang="zh-CN" dirty="0" smtClean="0"/>
              <a:t>What’s the effects of the force between detector solenoid and anti-solenoid</a:t>
            </a:r>
          </a:p>
          <a:p>
            <a:r>
              <a:rPr lang="en-US" altLang="zh-CN" dirty="0" smtClean="0"/>
              <a:t>For beam status</a:t>
            </a:r>
          </a:p>
          <a:p>
            <a:pPr lvl="1"/>
            <a:r>
              <a:rPr lang="en-US" altLang="zh-CN" dirty="0" smtClean="0"/>
              <a:t>What’s the effects of HOM of the beam pipe</a:t>
            </a:r>
          </a:p>
          <a:p>
            <a:pPr lvl="1"/>
            <a:r>
              <a:rPr lang="en-US" altLang="zh-CN" dirty="0" smtClean="0"/>
              <a:t>What’s the effects of errors from mechanical support</a:t>
            </a:r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340493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2667651"/>
            <a:ext cx="7886700" cy="1325563"/>
          </a:xfrm>
        </p:spPr>
        <p:txBody>
          <a:bodyPr/>
          <a:lstStyle/>
          <a:p>
            <a:pPr algn="ctr"/>
            <a:r>
              <a:rPr lang="en-US" altLang="zh-CN" dirty="0" smtClean="0"/>
              <a:t>Thank You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692724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Backup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29023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en-US" altLang="zh-CN" sz="3200" b="1" kern="1200" dirty="0">
                <a:solidFill>
                  <a:srgbClr val="7030A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E</a:t>
            </a:r>
            <a:r>
              <a:rPr lang="en-US" altLang="zh-CN" sz="3200" b="1" kern="1200" dirty="0" smtClean="0">
                <a:solidFill>
                  <a:srgbClr val="7030A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ffect of the Detector Solenoid</a:t>
            </a:r>
            <a:endParaRPr lang="zh-CN" altLang="en-US" sz="3200" b="1" kern="1200" dirty="0">
              <a:solidFill>
                <a:srgbClr val="7030A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188927" y="1057620"/>
                <a:ext cx="4996867" cy="5398265"/>
              </a:xfrm>
            </p:spPr>
            <p:txBody>
              <a:bodyPr>
                <a:normAutofit/>
              </a:bodyPr>
              <a:lstStyle/>
              <a:p>
                <a:r>
                  <a:rPr lang="en-US" altLang="zh-CN" sz="2000" dirty="0" smtClean="0">
                    <a:solidFill>
                      <a:srgbClr val="C00000"/>
                    </a:solidFill>
                    <a:latin typeface="Cambria Math"/>
                  </a:rPr>
                  <a:t>Detector Solenoid </a:t>
                </a:r>
                <a14:m>
                  <m:oMath xmlns:m="http://schemas.openxmlformats.org/officeDocument/2006/math">
                    <m:r>
                      <a:rPr lang="en-US" altLang="zh-CN" sz="2000" b="0" i="1" dirty="0" smtClean="0">
                        <a:solidFill>
                          <a:srgbClr val="C00000"/>
                        </a:solidFill>
                        <a:latin typeface="Cambria Math"/>
                      </a:rPr>
                      <m:t>→</m:t>
                    </m:r>
                  </m:oMath>
                </a14:m>
                <a:r>
                  <a:rPr lang="en-US" altLang="zh-CN" sz="2000" dirty="0" smtClean="0">
                    <a:latin typeface="Cambria Math"/>
                  </a:rPr>
                  <a:t> </a:t>
                </a:r>
                <a:r>
                  <a:rPr lang="en-US" altLang="zh-CN" sz="2000" dirty="0" smtClean="0">
                    <a:solidFill>
                      <a:srgbClr val="C00000"/>
                    </a:solidFill>
                    <a:latin typeface="Cambria Math"/>
                  </a:rPr>
                  <a:t>Beam coupling</a:t>
                </a:r>
                <a14:m>
                  <m:oMath xmlns:m="http://schemas.openxmlformats.org/officeDocument/2006/math">
                    <m:r>
                      <a:rPr lang="en-US" altLang="zh-CN" sz="2000" b="1" i="1" dirty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→ </m:t>
                    </m:r>
                    <m:r>
                      <a:rPr lang="en-US" altLang="zh-CN" sz="2000" b="1" i="1" dirty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𝑳</m:t>
                    </m:r>
                    <m:r>
                      <a:rPr lang="en-US" altLang="zh-CN" sz="2000" b="1" i="1" dirty="0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↓</m:t>
                    </m:r>
                  </m:oMath>
                </a14:m>
                <a:r>
                  <a:rPr lang="en-US" altLang="zh-CN" sz="2000" b="1" i="1" dirty="0">
                    <a:solidFill>
                      <a:srgbClr val="C00000"/>
                    </a:solidFill>
                    <a:latin typeface="Cambria Math"/>
                  </a:rPr>
                  <a:t> </a:t>
                </a:r>
                <a:endParaRPr lang="en-US" altLang="zh-CN" sz="2000" dirty="0" smtClean="0">
                  <a:latin typeface="Cambria Math"/>
                </a:endParaRPr>
              </a:p>
              <a:p>
                <a:pPr lvl="1"/>
                <a:r>
                  <a:rPr lang="en-US" altLang="zh-CN" sz="2000" dirty="0"/>
                  <a:t>Flat beam at CEPC</a:t>
                </a:r>
              </a:p>
              <a:p>
                <a:pPr lvl="1"/>
                <a:r>
                  <a:rPr lang="en-US" altLang="zh-CN" sz="2000" dirty="0"/>
                  <a:t>Coupling between horizontal and vertical </a:t>
                </a:r>
                <a:r>
                  <a:rPr lang="en-US" altLang="zh-CN" sz="2000" dirty="0" err="1"/>
                  <a:t>betatron</a:t>
                </a:r>
                <a:r>
                  <a:rPr lang="en-US" altLang="zh-CN" sz="2000" dirty="0"/>
                  <a:t> motion will increase the transverse beam size</a:t>
                </a:r>
              </a:p>
              <a:p>
                <a:r>
                  <a:rPr lang="en-US" altLang="zh-CN" sz="2000" dirty="0">
                    <a:latin typeface="Cambria Math"/>
                  </a:rPr>
                  <a:t>To cancel the coupling: </a:t>
                </a:r>
                <a14:m>
                  <m:oMath xmlns:m="http://schemas.openxmlformats.org/officeDocument/2006/math">
                    <m:r>
                      <a:rPr lang="en-US" altLang="zh-CN" sz="2000">
                        <a:latin typeface="Cambria Math"/>
                      </a:rPr>
                      <m:t>∫</m:t>
                    </m:r>
                    <m:sSub>
                      <m:sSubPr>
                        <m:ctrlPr>
                          <a:rPr lang="en-US" altLang="zh-CN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000">
                            <a:latin typeface="Cambria Math"/>
                          </a:rPr>
                          <m:t>𝐵</m:t>
                        </m:r>
                      </m:e>
                      <m:sub>
                        <m:r>
                          <a:rPr lang="en-US" altLang="zh-CN" sz="2000">
                            <a:latin typeface="Cambria Math"/>
                          </a:rPr>
                          <m:t>𝑧</m:t>
                        </m:r>
                      </m:sub>
                    </m:sSub>
                    <m:r>
                      <a:rPr lang="en-US" altLang="zh-CN" sz="2000">
                        <a:latin typeface="Cambria Math"/>
                      </a:rPr>
                      <m:t>𝑑𝑠</m:t>
                    </m:r>
                    <m:r>
                      <a:rPr lang="en-US" altLang="zh-CN" sz="2000">
                        <a:latin typeface="Cambria Math"/>
                      </a:rPr>
                      <m:t>=0</m:t>
                    </m:r>
                  </m:oMath>
                </a14:m>
                <a:endParaRPr lang="en-US" altLang="zh-CN" sz="2000" dirty="0">
                  <a:latin typeface="Cambria Math"/>
                </a:endParaRPr>
              </a:p>
              <a:p>
                <a:pPr lvl="1"/>
                <a:r>
                  <a:rPr lang="en-US" altLang="zh-CN" sz="1800" dirty="0">
                    <a:latin typeface="Cambria Math"/>
                  </a:rPr>
                  <a:t>Before quadrupoles: </a:t>
                </a:r>
                <a14:m>
                  <m:oMath xmlns:m="http://schemas.openxmlformats.org/officeDocument/2006/math">
                    <m:r>
                      <a:rPr lang="en-US" altLang="zh-CN" sz="1800">
                        <a:latin typeface="Cambria Math"/>
                      </a:rPr>
                      <m:t>∫</m:t>
                    </m:r>
                    <m:sSub>
                      <m:sSub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>
                            <a:latin typeface="Cambria Math"/>
                          </a:rPr>
                          <m:t>𝐵</m:t>
                        </m:r>
                      </m:e>
                      <m:sub>
                        <m:r>
                          <a:rPr lang="en-US" altLang="zh-CN" sz="1800">
                            <a:latin typeface="Cambria Math"/>
                          </a:rPr>
                          <m:t>𝑧</m:t>
                        </m:r>
                      </m:sub>
                    </m:sSub>
                    <m:r>
                      <a:rPr lang="en-US" altLang="zh-CN" sz="1800">
                        <a:latin typeface="Cambria Math"/>
                      </a:rPr>
                      <m:t>𝑑𝑠</m:t>
                    </m:r>
                    <m:r>
                      <a:rPr lang="en-US" altLang="zh-CN" sz="1800">
                        <a:latin typeface="Cambria Math"/>
                      </a:rPr>
                      <m:t>=0</m:t>
                    </m:r>
                  </m:oMath>
                </a14:m>
                <a:r>
                  <a:rPr lang="en-US" altLang="zh-CN" sz="1800" dirty="0">
                    <a:latin typeface="Cambria Math"/>
                  </a:rPr>
                  <a:t> (</a:t>
                </a:r>
                <a:r>
                  <a:rPr lang="en-US" altLang="zh-CN" sz="1800" dirty="0">
                    <a:solidFill>
                      <a:srgbClr val="00B050"/>
                    </a:solidFill>
                    <a:latin typeface="Cambria Math"/>
                  </a:rPr>
                  <a:t>Compensating solenoid</a:t>
                </a:r>
                <a:r>
                  <a:rPr lang="en-US" altLang="zh-CN" sz="1800" dirty="0">
                    <a:latin typeface="Cambria Math"/>
                  </a:rPr>
                  <a:t>)</a:t>
                </a:r>
              </a:p>
              <a:p>
                <a:pPr lvl="1"/>
                <a:r>
                  <a:rPr lang="en-US" altLang="zh-CN" sz="1800" dirty="0">
                    <a:latin typeface="Cambria Math"/>
                  </a:rPr>
                  <a:t>Inside quadrupoles: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>
                            <a:latin typeface="Cambria Math"/>
                          </a:rPr>
                          <m:t>𝐵</m:t>
                        </m:r>
                      </m:e>
                      <m:sub>
                        <m:r>
                          <a:rPr lang="en-US" altLang="zh-CN" sz="1800">
                            <a:latin typeface="Cambria Math"/>
                          </a:rPr>
                          <m:t>𝑧</m:t>
                        </m:r>
                      </m:sub>
                    </m:sSub>
                    <m:r>
                      <a:rPr lang="en-US" altLang="zh-CN" sz="1800">
                        <a:latin typeface="Cambria Math"/>
                      </a:rPr>
                      <m:t>=0</m:t>
                    </m:r>
                  </m:oMath>
                </a14:m>
                <a:r>
                  <a:rPr lang="en-US" altLang="zh-CN" sz="1800" dirty="0">
                    <a:latin typeface="Cambria Math"/>
                  </a:rPr>
                  <a:t> (</a:t>
                </a:r>
                <a:r>
                  <a:rPr lang="en-US" altLang="zh-CN" sz="1800" dirty="0">
                    <a:solidFill>
                      <a:srgbClr val="00B050"/>
                    </a:solidFill>
                    <a:latin typeface="Cambria Math"/>
                  </a:rPr>
                  <a:t>Screening solenoid</a:t>
                </a:r>
                <a:r>
                  <a:rPr lang="en-US" altLang="zh-CN" sz="1800" dirty="0" smtClean="0">
                    <a:latin typeface="Cambria Math"/>
                  </a:rPr>
                  <a:t>)</a:t>
                </a:r>
              </a:p>
              <a:p>
                <a:r>
                  <a:rPr lang="en-US" altLang="zh-CN" sz="2000" dirty="0"/>
                  <a:t>The length of the compensating solenoid is hoped to be as shorter as possible if the beam stability is </a:t>
                </a:r>
                <a:r>
                  <a:rPr lang="en-US" altLang="zh-CN" sz="2000" dirty="0" smtClean="0"/>
                  <a:t>satisfied</a:t>
                </a:r>
              </a:p>
              <a:p>
                <a:pPr lvl="1"/>
                <a:r>
                  <a:rPr lang="en-US" altLang="zh-CN" sz="2000" dirty="0" smtClean="0"/>
                  <a:t>Designing a 13 T compensating solenoid with </a:t>
                </a:r>
                <a:r>
                  <a:rPr lang="en-GB" altLang="zh-CN" sz="2000" dirty="0" err="1" smtClean="0"/>
                  <a:t>NbTi</a:t>
                </a:r>
                <a:r>
                  <a:rPr lang="en-GB" altLang="zh-CN" sz="2000" dirty="0" smtClean="0"/>
                  <a:t> technology</a:t>
                </a:r>
                <a:endParaRPr lang="en-US" altLang="zh-CN" sz="2000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8927" y="1057620"/>
                <a:ext cx="4996867" cy="5398265"/>
              </a:xfrm>
              <a:blipFill rotWithShape="0">
                <a:blip r:embed="rId2"/>
                <a:stretch>
                  <a:fillRect l="-1098" t="-564" r="-146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2017/1/25</a:t>
            </a:r>
            <a:endParaRPr lang="zh-CN" alt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IAS Program on High Energy Physics </a:t>
            </a:r>
            <a:endParaRPr lang="zh-CN" alt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15</a:t>
            </a:fld>
            <a:endParaRPr lang="zh-CN" alt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grpSp>
        <p:nvGrpSpPr>
          <p:cNvPr id="35" name="组合 34"/>
          <p:cNvGrpSpPr/>
          <p:nvPr/>
        </p:nvGrpSpPr>
        <p:grpSpPr>
          <a:xfrm>
            <a:off x="5218509" y="2292646"/>
            <a:ext cx="3722629" cy="2849301"/>
            <a:chOff x="1894618" y="3567231"/>
            <a:chExt cx="3722629" cy="2849301"/>
          </a:xfrm>
        </p:grpSpPr>
        <p:grpSp>
          <p:nvGrpSpPr>
            <p:cNvPr id="21" name="组合 20"/>
            <p:cNvGrpSpPr/>
            <p:nvPr/>
          </p:nvGrpSpPr>
          <p:grpSpPr>
            <a:xfrm>
              <a:off x="1894618" y="3567231"/>
              <a:ext cx="3722629" cy="2849301"/>
              <a:chOff x="4355977" y="3356992"/>
              <a:chExt cx="4608512" cy="3395775"/>
            </a:xfrm>
          </p:grpSpPr>
          <p:sp>
            <p:nvSpPr>
              <p:cNvPr id="22" name="矩形 21"/>
              <p:cNvSpPr/>
              <p:nvPr/>
            </p:nvSpPr>
            <p:spPr>
              <a:xfrm>
                <a:off x="6349837" y="5661248"/>
                <a:ext cx="189673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CN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 </a:t>
                </a:r>
                <a:r>
                  <a:rPr lang="en-US" altLang="zh-CN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altLang="zh-CN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0.7m, B=7.5T</a:t>
                </a:r>
                <a:endParaRPr lang="en-US" altLang="zh-CN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3" name="矩形 22"/>
              <p:cNvSpPr/>
              <p:nvPr/>
            </p:nvSpPr>
            <p:spPr>
              <a:xfrm>
                <a:off x="6576164" y="5129578"/>
                <a:ext cx="183903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CN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 = 1m, B=5.25T</a:t>
                </a:r>
                <a:endParaRPr lang="zh-CN" altLang="en-US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24" name="组合 23"/>
              <p:cNvGrpSpPr/>
              <p:nvPr/>
            </p:nvGrpSpPr>
            <p:grpSpPr>
              <a:xfrm>
                <a:off x="4355977" y="3356992"/>
                <a:ext cx="4608512" cy="3395775"/>
                <a:chOff x="4355977" y="3356992"/>
                <a:chExt cx="4608512" cy="3395775"/>
              </a:xfrm>
            </p:grpSpPr>
            <p:pic>
              <p:nvPicPr>
                <p:cNvPr id="25" name="内容占位符 4"/>
                <p:cNvPicPr>
                  <a:picLocks noChangeAspect="1"/>
                </p:cNvPicPr>
                <p:nvPr/>
              </p:nvPicPr>
              <p:blipFill rotWithShape="1"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13069" r="12011"/>
                <a:stretch/>
              </p:blipFill>
              <p:spPr>
                <a:xfrm>
                  <a:off x="4355977" y="3356992"/>
                  <a:ext cx="4608512" cy="3395775"/>
                </a:xfrm>
                <a:prstGeom prst="rect">
                  <a:avLst/>
                </a:prstGeom>
              </p:spPr>
            </p:pic>
            <p:sp>
              <p:nvSpPr>
                <p:cNvPr id="26" name="矩形 25"/>
                <p:cNvSpPr/>
                <p:nvPr/>
              </p:nvSpPr>
              <p:spPr>
                <a:xfrm>
                  <a:off x="4727339" y="4083590"/>
                  <a:ext cx="4186964" cy="44016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lvl="1"/>
                  <a:r>
                    <a:rPr lang="en-US" altLang="zh-CN" b="1" dirty="0" smtClean="0">
                      <a:solidFill>
                        <a:srgbClr val="0070C0"/>
                      </a:solidFill>
                    </a:rPr>
                    <a:t>Detector </a:t>
                  </a:r>
                  <a:r>
                    <a:rPr lang="en-US" altLang="zh-CN" b="1" dirty="0">
                      <a:solidFill>
                        <a:srgbClr val="0070C0"/>
                      </a:solidFill>
                    </a:rPr>
                    <a:t>Solenoid: 3.5T</a:t>
                  </a:r>
                </a:p>
              </p:txBody>
            </p:sp>
          </p:grp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矩形 8"/>
                <p:cNvSpPr/>
                <p:nvPr/>
              </p:nvSpPr>
              <p:spPr>
                <a:xfrm>
                  <a:off x="2234236" y="4620129"/>
                  <a:ext cx="1385507" cy="379848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CN" b="1" i="1" smtClean="0">
                            <a:solidFill>
                              <a:srgbClr val="00B050"/>
                            </a:solidFill>
                            <a:latin typeface="Cambria Math"/>
                            <a:ea typeface="Cambria Math"/>
                          </a:rPr>
                          <m:t>∫</m:t>
                        </m:r>
                        <m:sSub>
                          <m:sSubPr>
                            <m:ctrlPr>
                              <a:rPr lang="en-US" altLang="zh-CN" b="1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1" i="1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𝑩</m:t>
                            </m:r>
                          </m:e>
                          <m:sub>
                            <m:r>
                              <a:rPr lang="en-US" altLang="zh-CN" b="1" i="1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𝒛</m:t>
                            </m:r>
                          </m:sub>
                        </m:sSub>
                        <m:r>
                          <a:rPr lang="en-US" altLang="zh-CN" b="1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𝒅𝒔</m:t>
                        </m:r>
                        <m:r>
                          <a:rPr lang="en-US" altLang="zh-CN" b="1" i="1">
                            <a:solidFill>
                              <a:srgbClr val="00B05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altLang="zh-CN" b="1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𝟎</m:t>
                        </m:r>
                      </m:oMath>
                    </m:oMathPara>
                  </a14:m>
                  <a:endParaRPr lang="zh-CN" altLang="en-US" b="1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9" name="矩形 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34236" y="4620129"/>
                  <a:ext cx="1385507" cy="379848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b="-15873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矩形 10"/>
                <p:cNvSpPr/>
                <p:nvPr/>
              </p:nvSpPr>
              <p:spPr>
                <a:xfrm>
                  <a:off x="4053727" y="4612518"/>
                  <a:ext cx="939616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CN" b="1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1" i="1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𝑩</m:t>
                            </m:r>
                          </m:e>
                          <m:sub>
                            <m:r>
                              <a:rPr lang="en-US" altLang="zh-CN" b="1" i="1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𝒛</m:t>
                            </m:r>
                          </m:sub>
                        </m:sSub>
                        <m:r>
                          <a:rPr lang="en-US" altLang="zh-CN" b="1" i="1">
                            <a:solidFill>
                              <a:srgbClr val="00B05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altLang="zh-CN" b="1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𝟎</m:t>
                        </m:r>
                      </m:oMath>
                    </m:oMathPara>
                  </a14:m>
                  <a:endParaRPr lang="zh-CN" altLang="en-US" b="1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11" name="矩形 1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53727" y="4612518"/>
                  <a:ext cx="939616" cy="3693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0" name="组合 39"/>
          <p:cNvGrpSpPr/>
          <p:nvPr/>
        </p:nvGrpSpPr>
        <p:grpSpPr>
          <a:xfrm>
            <a:off x="5310722" y="4814918"/>
            <a:ext cx="3509010" cy="936273"/>
            <a:chOff x="284948" y="5541700"/>
            <a:chExt cx="3509010" cy="936273"/>
          </a:xfrm>
        </p:grpSpPr>
        <p:grpSp>
          <p:nvGrpSpPr>
            <p:cNvPr id="34" name="组合 33"/>
            <p:cNvGrpSpPr/>
            <p:nvPr/>
          </p:nvGrpSpPr>
          <p:grpSpPr>
            <a:xfrm>
              <a:off x="1224484" y="5541700"/>
              <a:ext cx="2362616" cy="379198"/>
              <a:chOff x="2822215" y="6050845"/>
              <a:chExt cx="2362616" cy="379198"/>
            </a:xfrm>
          </p:grpSpPr>
          <p:sp>
            <p:nvSpPr>
              <p:cNvPr id="31" name="矩形 30"/>
              <p:cNvSpPr/>
              <p:nvPr/>
            </p:nvSpPr>
            <p:spPr>
              <a:xfrm>
                <a:off x="2822215" y="6050845"/>
                <a:ext cx="598318" cy="379198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2" name="矩形 31"/>
              <p:cNvSpPr/>
              <p:nvPr/>
            </p:nvSpPr>
            <p:spPr>
              <a:xfrm>
                <a:off x="3452539" y="6053067"/>
                <a:ext cx="1732291" cy="376976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3" name="矩形 32"/>
              <p:cNvSpPr/>
              <p:nvPr/>
            </p:nvSpPr>
            <p:spPr>
              <a:xfrm>
                <a:off x="3471186" y="6163689"/>
                <a:ext cx="1713645" cy="17608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37" name="矩形 36"/>
            <p:cNvSpPr/>
            <p:nvPr/>
          </p:nvSpPr>
          <p:spPr>
            <a:xfrm>
              <a:off x="1753207" y="6108641"/>
              <a:ext cx="204075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dirty="0">
                  <a:solidFill>
                    <a:srgbClr val="00B050"/>
                  </a:solidFill>
                  <a:latin typeface="Cambria Math"/>
                </a:rPr>
                <a:t>Screening solenoid</a:t>
              </a:r>
              <a:endParaRPr lang="zh-CN" altLang="en-US" dirty="0"/>
            </a:p>
          </p:txBody>
        </p:sp>
        <p:sp>
          <p:nvSpPr>
            <p:cNvPr id="38" name="矩形 37"/>
            <p:cNvSpPr/>
            <p:nvPr/>
          </p:nvSpPr>
          <p:spPr>
            <a:xfrm>
              <a:off x="284948" y="5830632"/>
              <a:ext cx="1645002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dirty="0">
                  <a:solidFill>
                    <a:srgbClr val="0070C0"/>
                  </a:solidFill>
                  <a:latin typeface="Cambria Math"/>
                </a:rPr>
                <a:t>Compensating </a:t>
              </a:r>
              <a:endParaRPr lang="en-US" altLang="zh-CN" dirty="0" smtClean="0">
                <a:solidFill>
                  <a:srgbClr val="0070C0"/>
                </a:solidFill>
                <a:latin typeface="Cambria Math"/>
              </a:endParaRPr>
            </a:p>
            <a:p>
              <a:r>
                <a:rPr lang="en-US" altLang="zh-CN" dirty="0" smtClean="0">
                  <a:solidFill>
                    <a:srgbClr val="0070C0"/>
                  </a:solidFill>
                  <a:latin typeface="Cambria Math"/>
                </a:rPr>
                <a:t>solenoid</a:t>
              </a:r>
              <a:endParaRPr lang="zh-CN" altLang="en-US" dirty="0">
                <a:solidFill>
                  <a:srgbClr val="0070C0"/>
                </a:solidFill>
              </a:endParaRPr>
            </a:p>
          </p:txBody>
        </p:sp>
        <p:sp>
          <p:nvSpPr>
            <p:cNvPr id="39" name="矩形 38"/>
            <p:cNvSpPr/>
            <p:nvPr/>
          </p:nvSpPr>
          <p:spPr>
            <a:xfrm>
              <a:off x="2326794" y="5854516"/>
              <a:ext cx="61587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dirty="0" smtClean="0">
                  <a:solidFill>
                    <a:srgbClr val="002060"/>
                  </a:solidFill>
                  <a:latin typeface="Cambria Math"/>
                </a:rPr>
                <a:t>QD0</a:t>
              </a:r>
              <a:endParaRPr lang="zh-CN" altLang="en-US" dirty="0">
                <a:solidFill>
                  <a:srgbClr val="002060"/>
                </a:solidFill>
              </a:endParaRPr>
            </a:p>
          </p:txBody>
        </p:sp>
      </p:grpSp>
      <p:sp>
        <p:nvSpPr>
          <p:cNvPr id="27" name="文本框 26"/>
          <p:cNvSpPr txBox="1"/>
          <p:nvPr/>
        </p:nvSpPr>
        <p:spPr>
          <a:xfrm>
            <a:off x="6000311" y="1314285"/>
            <a:ext cx="29408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zh-CN" sz="2000" i="1" dirty="0" smtClean="0">
                <a:latin typeface="Georgia" panose="02040502050405020303" pitchFamily="18" charset="0"/>
              </a:rPr>
              <a:t>By Yingshun Zhu, </a:t>
            </a:r>
            <a:r>
              <a:rPr lang="en-US" altLang="zh-CN" sz="2000" i="1" dirty="0" err="1" smtClean="0">
                <a:latin typeface="Georgia" panose="02040502050405020303" pitchFamily="18" charset="0"/>
              </a:rPr>
              <a:t>Weichao</a:t>
            </a:r>
            <a:r>
              <a:rPr lang="en-US" altLang="zh-CN" sz="2000" i="1" dirty="0" smtClean="0">
                <a:latin typeface="Georgia" panose="02040502050405020303" pitchFamily="18" charset="0"/>
              </a:rPr>
              <a:t> Yao</a:t>
            </a:r>
            <a:endParaRPr lang="zh-CN" altLang="en-US" sz="2000" i="1" dirty="0" smtClean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6524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Feedback</a:t>
            </a:r>
            <a:endParaRPr lang="zh-CN" altLang="en-US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251520" y="1710935"/>
                <a:ext cx="4819177" cy="4002287"/>
              </a:xfrm>
            </p:spPr>
            <p:txBody>
              <a:bodyPr>
                <a:normAutofit/>
              </a:bodyPr>
              <a:lstStyle/>
              <a:p>
                <a:r>
                  <a:rPr lang="en-US" altLang="zh-CN" sz="2200" b="1" dirty="0" smtClean="0">
                    <a:solidFill>
                      <a:srgbClr val="002060"/>
                    </a:solidFill>
                    <a:latin typeface="Cambria Math"/>
                  </a:rPr>
                  <a:t>In the right plot, the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𝐁</m:t>
                        </m:r>
                      </m:e>
                      <m:sub>
                        <m:r>
                          <a:rPr lang="en-US" altLang="zh-CN" sz="24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𝐳</m:t>
                        </m:r>
                      </m:sub>
                    </m:sSub>
                  </m:oMath>
                </a14:m>
                <a:r>
                  <a:rPr lang="en-US" altLang="zh-CN" sz="2200" b="1" dirty="0">
                    <a:solidFill>
                      <a:srgbClr val="002060"/>
                    </a:solidFill>
                    <a:latin typeface="Cambria Math"/>
                  </a:rPr>
                  <a:t> inside screening solenoid is not 0. </a:t>
                </a:r>
              </a:p>
              <a:p>
                <a:r>
                  <a:rPr lang="en-US" altLang="zh-CN" sz="2200" b="1" dirty="0" smtClean="0">
                    <a:solidFill>
                      <a:srgbClr val="002060"/>
                    </a:solidFill>
                    <a:latin typeface="Cambria Math"/>
                  </a:rPr>
                  <a:t>The fringe field of 13T </a:t>
                </a:r>
                <a:r>
                  <a:rPr lang="en-US" altLang="zh-CN" sz="2200" b="1" dirty="0">
                    <a:solidFill>
                      <a:srgbClr val="002060"/>
                    </a:solidFill>
                    <a:latin typeface="Cambria Math"/>
                  </a:rPr>
                  <a:t>compensating solenoid </a:t>
                </a:r>
                <a:r>
                  <a:rPr lang="en-US" altLang="zh-CN" sz="2200" b="1" dirty="0" smtClean="0">
                    <a:solidFill>
                      <a:srgbClr val="002060"/>
                    </a:solidFill>
                    <a:latin typeface="Cambria Math"/>
                  </a:rPr>
                  <a:t>will be too strong.</a:t>
                </a:r>
                <a:endParaRPr lang="en-US" altLang="zh-CN" sz="2200" b="1" dirty="0">
                  <a:solidFill>
                    <a:srgbClr val="002060"/>
                  </a:solidFill>
                  <a:latin typeface="Cambria Math"/>
                </a:endParaRPr>
              </a:p>
              <a:p>
                <a:r>
                  <a:rPr lang="en-US" altLang="zh-CN" sz="2200" b="1" dirty="0" smtClean="0">
                    <a:solidFill>
                      <a:srgbClr val="002060"/>
                    </a:solidFill>
                    <a:latin typeface="Cambria Math"/>
                  </a:rPr>
                  <a:t>It </a:t>
                </a:r>
                <a:r>
                  <a:rPr lang="en-US" altLang="zh-CN" sz="2200" b="1" dirty="0">
                    <a:solidFill>
                      <a:srgbClr val="002060"/>
                    </a:solidFill>
                    <a:latin typeface="Cambria Math"/>
                  </a:rPr>
                  <a:t>will cause the emittance blow up at </a:t>
                </a:r>
                <a:r>
                  <a:rPr lang="en-US" altLang="zh-CN" sz="2200" b="1" dirty="0" smtClean="0">
                    <a:solidFill>
                      <a:srgbClr val="002060"/>
                    </a:solidFill>
                    <a:latin typeface="Cambria Math"/>
                  </a:rPr>
                  <a:t>IR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GB" altLang="zh-CN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altLang="zh-CN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GB" altLang="zh-CN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𝜖</m:t>
                        </m:r>
                      </m:e>
                      <m:sub>
                        <m:r>
                          <a:rPr lang="en-GB" altLang="zh-CN" sz="2000" i="1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GB" altLang="zh-CN" sz="2000" i="1">
                        <a:latin typeface="Cambria Math" panose="02040503050406030204" pitchFamily="18" charset="0"/>
                      </a:rPr>
                      <m:t>=3.83</m:t>
                    </m:r>
                    <m:r>
                      <a:rPr lang="en-GB" altLang="zh-CN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GB" altLang="zh-CN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altLang="zh-CN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GB" altLang="zh-CN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−13</m:t>
                        </m:r>
                      </m:sup>
                    </m:sSup>
                    <m:f>
                      <m:fPr>
                        <m:ctrlPr>
                          <a:rPr lang="en-GB" altLang="zh-CN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altLang="zh-CN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altLang="zh-CN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𝛾</m:t>
                            </m:r>
                          </m:e>
                          <m:sup>
                            <m:r>
                              <a:rPr lang="en-GB" altLang="zh-CN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b>
                          <m:sSubPr>
                            <m:ctrlPr>
                              <a:rPr lang="en-GB" altLang="zh-CN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altLang="zh-CN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𝐽</m:t>
                            </m:r>
                          </m:e>
                          <m:sub>
                            <m:r>
                              <a:rPr lang="en-GB" altLang="zh-CN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den>
                    </m:f>
                    <m:f>
                      <m:fPr>
                        <m:ctrlPr>
                          <a:rPr lang="en-GB" altLang="zh-CN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GB" altLang="zh-CN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altLang="zh-CN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en-GB" altLang="zh-CN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5,</m:t>
                            </m:r>
                            <m:r>
                              <a:rPr lang="en-GB" altLang="zh-CN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𝐼𝑃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GB" altLang="zh-CN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altLang="zh-CN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en-GB" altLang="zh-CN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endParaRPr lang="en-US" altLang="zh-CN" sz="1800" b="1" dirty="0">
                  <a:latin typeface="Cambria Math"/>
                </a:endParaRPr>
              </a:p>
              <a:p>
                <a:pPr marL="0" indent="0">
                  <a:buNone/>
                </a:pPr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1710935"/>
                <a:ext cx="4819177" cy="4002287"/>
              </a:xfrm>
              <a:blipFill rotWithShape="0">
                <a:blip r:embed="rId2"/>
                <a:stretch>
                  <a:fillRect l="-1391" t="-1524" r="-164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2017/1/25</a:t>
            </a:r>
            <a:endParaRPr lang="zh-CN" alt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IAS Program on High Energy Physics </a:t>
            </a:r>
            <a:endParaRPr lang="zh-CN" alt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16</a:t>
            </a:fld>
            <a:endParaRPr lang="zh-CN" alt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5070698" y="1778641"/>
            <a:ext cx="3722629" cy="2849301"/>
            <a:chOff x="1894618" y="3567231"/>
            <a:chExt cx="3722629" cy="2849301"/>
          </a:xfrm>
        </p:grpSpPr>
        <p:grpSp>
          <p:nvGrpSpPr>
            <p:cNvPr id="8" name="组合 7"/>
            <p:cNvGrpSpPr/>
            <p:nvPr/>
          </p:nvGrpSpPr>
          <p:grpSpPr>
            <a:xfrm>
              <a:off x="1894618" y="3567231"/>
              <a:ext cx="3722629" cy="2849301"/>
              <a:chOff x="4355977" y="3356992"/>
              <a:chExt cx="4608512" cy="3395775"/>
            </a:xfrm>
          </p:grpSpPr>
          <p:sp>
            <p:nvSpPr>
              <p:cNvPr id="11" name="矩形 10"/>
              <p:cNvSpPr/>
              <p:nvPr/>
            </p:nvSpPr>
            <p:spPr>
              <a:xfrm>
                <a:off x="6349837" y="5661249"/>
                <a:ext cx="2348109" cy="4401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CN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 = 0.7m, B=7.5T</a:t>
                </a:r>
              </a:p>
            </p:txBody>
          </p:sp>
          <p:sp>
            <p:nvSpPr>
              <p:cNvPr id="12" name="矩形 11"/>
              <p:cNvSpPr/>
              <p:nvPr/>
            </p:nvSpPr>
            <p:spPr>
              <a:xfrm>
                <a:off x="6576164" y="5129578"/>
                <a:ext cx="2276668" cy="4401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CN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 = 1m, B=5.25T</a:t>
                </a:r>
                <a:endParaRPr lang="zh-CN" altLang="en-US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3" name="组合 12"/>
              <p:cNvGrpSpPr/>
              <p:nvPr/>
            </p:nvGrpSpPr>
            <p:grpSpPr>
              <a:xfrm>
                <a:off x="4355977" y="3356992"/>
                <a:ext cx="4608512" cy="3395775"/>
                <a:chOff x="4355977" y="3356992"/>
                <a:chExt cx="4608512" cy="3395775"/>
              </a:xfrm>
            </p:grpSpPr>
            <p:pic>
              <p:nvPicPr>
                <p:cNvPr id="14" name="内容占位符 4"/>
                <p:cNvPicPr>
                  <a:picLocks noChangeAspect="1"/>
                </p:cNvPicPr>
                <p:nvPr/>
              </p:nvPicPr>
              <p:blipFill rotWithShape="1"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13069" r="12011"/>
                <a:stretch/>
              </p:blipFill>
              <p:spPr>
                <a:xfrm>
                  <a:off x="4355977" y="3356992"/>
                  <a:ext cx="4608512" cy="3395775"/>
                </a:xfrm>
                <a:prstGeom prst="rect">
                  <a:avLst/>
                </a:prstGeom>
              </p:spPr>
            </p:pic>
            <p:sp>
              <p:nvSpPr>
                <p:cNvPr id="15" name="矩形 14"/>
                <p:cNvSpPr/>
                <p:nvPr/>
              </p:nvSpPr>
              <p:spPr>
                <a:xfrm>
                  <a:off x="4727339" y="4083590"/>
                  <a:ext cx="4186964" cy="44016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lvl="1"/>
                  <a:r>
                    <a:rPr lang="en-US" altLang="zh-CN" b="1" dirty="0">
                      <a:solidFill>
                        <a:srgbClr val="0070C0"/>
                      </a:solidFill>
                    </a:rPr>
                    <a:t>Detector Solenoid: 3.5T</a:t>
                  </a:r>
                </a:p>
              </p:txBody>
            </p:sp>
          </p:grp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矩形 8"/>
                <p:cNvSpPr/>
                <p:nvPr/>
              </p:nvSpPr>
              <p:spPr>
                <a:xfrm>
                  <a:off x="2234236" y="4620129"/>
                  <a:ext cx="1385507" cy="379848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CN" b="1" i="1">
                            <a:solidFill>
                              <a:srgbClr val="00B050"/>
                            </a:solidFill>
                            <a:latin typeface="Cambria Math"/>
                            <a:ea typeface="Cambria Math"/>
                          </a:rPr>
                          <m:t>∫</m:t>
                        </m:r>
                        <m:sSub>
                          <m:sSubPr>
                            <m:ctrlPr>
                              <a:rPr lang="en-US" altLang="zh-CN" b="1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1" i="1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𝑩</m:t>
                            </m:r>
                          </m:e>
                          <m:sub>
                            <m:r>
                              <a:rPr lang="en-US" altLang="zh-CN" b="1" i="1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𝒛</m:t>
                            </m:r>
                          </m:sub>
                        </m:sSub>
                        <m:r>
                          <a:rPr lang="en-US" altLang="zh-CN" b="1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𝒅𝒔</m:t>
                        </m:r>
                        <m:r>
                          <a:rPr lang="en-US" altLang="zh-CN" b="1" i="1">
                            <a:solidFill>
                              <a:srgbClr val="00B05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altLang="zh-CN" b="1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𝟎</m:t>
                        </m:r>
                      </m:oMath>
                    </m:oMathPara>
                  </a14:m>
                  <a:endParaRPr lang="zh-CN" altLang="en-US" b="1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9" name="矩形 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34236" y="4620129"/>
                  <a:ext cx="1385507" cy="379848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b="-15873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矩形 9"/>
                <p:cNvSpPr/>
                <p:nvPr/>
              </p:nvSpPr>
              <p:spPr>
                <a:xfrm>
                  <a:off x="4053727" y="4612518"/>
                  <a:ext cx="939616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CN" b="1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1" i="1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𝑩</m:t>
                            </m:r>
                          </m:e>
                          <m:sub>
                            <m:r>
                              <a:rPr lang="en-US" altLang="zh-CN" b="1" i="1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𝒛</m:t>
                            </m:r>
                          </m:sub>
                        </m:sSub>
                        <m:r>
                          <a:rPr lang="en-US" altLang="zh-CN" b="1" i="1">
                            <a:solidFill>
                              <a:srgbClr val="00B05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altLang="zh-CN" b="1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𝟎</m:t>
                        </m:r>
                      </m:oMath>
                    </m:oMathPara>
                  </a14:m>
                  <a:endParaRPr lang="zh-CN" altLang="en-US" b="1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11" name="矩形 1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53727" y="4612518"/>
                  <a:ext cx="939616" cy="3693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6" name="组合 15"/>
          <p:cNvGrpSpPr/>
          <p:nvPr/>
        </p:nvGrpSpPr>
        <p:grpSpPr>
          <a:xfrm>
            <a:off x="5162909" y="4300913"/>
            <a:ext cx="3509010" cy="936273"/>
            <a:chOff x="284948" y="5541700"/>
            <a:chExt cx="3509010" cy="936273"/>
          </a:xfrm>
        </p:grpSpPr>
        <p:grpSp>
          <p:nvGrpSpPr>
            <p:cNvPr id="17" name="组合 16"/>
            <p:cNvGrpSpPr/>
            <p:nvPr/>
          </p:nvGrpSpPr>
          <p:grpSpPr>
            <a:xfrm>
              <a:off x="1224484" y="5541700"/>
              <a:ext cx="2362616" cy="379198"/>
              <a:chOff x="2822215" y="6050845"/>
              <a:chExt cx="2362616" cy="379198"/>
            </a:xfrm>
          </p:grpSpPr>
          <p:sp>
            <p:nvSpPr>
              <p:cNvPr id="21" name="矩形 20"/>
              <p:cNvSpPr/>
              <p:nvPr/>
            </p:nvSpPr>
            <p:spPr>
              <a:xfrm>
                <a:off x="2822215" y="6050845"/>
                <a:ext cx="598318" cy="379198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2" name="矩形 21"/>
              <p:cNvSpPr/>
              <p:nvPr/>
            </p:nvSpPr>
            <p:spPr>
              <a:xfrm>
                <a:off x="3452539" y="6053067"/>
                <a:ext cx="1732291" cy="376976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3" name="矩形 22"/>
              <p:cNvSpPr/>
              <p:nvPr/>
            </p:nvSpPr>
            <p:spPr>
              <a:xfrm>
                <a:off x="3471186" y="6163689"/>
                <a:ext cx="1713645" cy="17608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18" name="矩形 17"/>
            <p:cNvSpPr/>
            <p:nvPr/>
          </p:nvSpPr>
          <p:spPr>
            <a:xfrm>
              <a:off x="1753207" y="6108641"/>
              <a:ext cx="204075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dirty="0">
                  <a:solidFill>
                    <a:srgbClr val="00B050"/>
                  </a:solidFill>
                  <a:latin typeface="Cambria Math"/>
                </a:rPr>
                <a:t>Screening solenoid</a:t>
              </a:r>
              <a:endParaRPr lang="zh-CN" altLang="en-US" dirty="0">
                <a:solidFill>
                  <a:prstClr val="black"/>
                </a:solidFill>
              </a:endParaRPr>
            </a:p>
          </p:txBody>
        </p:sp>
        <p:sp>
          <p:nvSpPr>
            <p:cNvPr id="19" name="矩形 18"/>
            <p:cNvSpPr/>
            <p:nvPr/>
          </p:nvSpPr>
          <p:spPr>
            <a:xfrm>
              <a:off x="284948" y="5830632"/>
              <a:ext cx="1645002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dirty="0">
                  <a:solidFill>
                    <a:srgbClr val="0070C0"/>
                  </a:solidFill>
                  <a:latin typeface="Cambria Math"/>
                </a:rPr>
                <a:t>Compensating </a:t>
              </a:r>
            </a:p>
            <a:p>
              <a:r>
                <a:rPr lang="en-US" altLang="zh-CN" dirty="0">
                  <a:solidFill>
                    <a:srgbClr val="0070C0"/>
                  </a:solidFill>
                  <a:latin typeface="Cambria Math"/>
                </a:rPr>
                <a:t>solenoid</a:t>
              </a:r>
              <a:endParaRPr lang="zh-CN" altLang="en-US" dirty="0">
                <a:solidFill>
                  <a:srgbClr val="0070C0"/>
                </a:solidFill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>
              <a:off x="2326794" y="5854516"/>
              <a:ext cx="61587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dirty="0">
                  <a:solidFill>
                    <a:srgbClr val="002060"/>
                  </a:solidFill>
                  <a:latin typeface="Cambria Math"/>
                </a:rPr>
                <a:t>QD0</a:t>
              </a:r>
              <a:endParaRPr lang="zh-CN" altLang="en-US" dirty="0">
                <a:solidFill>
                  <a:srgbClr val="00206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96506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标题 1"/>
              <p:cNvSpPr>
                <a:spLocks noGrp="1"/>
              </p:cNvSpPr>
              <p:nvPr>
                <p:ph type="title"/>
              </p:nvPr>
            </p:nvSpPr>
            <p:spPr>
              <a:xfrm>
                <a:off x="457200" y="274638"/>
                <a:ext cx="8229600" cy="850106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/>
                      </a:rPr>
                      <m:t>𝐿</m:t>
                    </m:r>
                  </m:oMath>
                </a14:m>
                <a:r>
                  <a:rPr lang="en-US" altLang="zh-CN" dirty="0" smtClean="0"/>
                  <a:t> </a:t>
                </a:r>
                <a:r>
                  <a:rPr lang="en-US" altLang="zh-CN" dirty="0">
                    <a:sym typeface="Wingdings" panose="05000000000000000000" pitchFamily="2" charset="2"/>
                  </a:rPr>
                  <a:t>&amp;</a:t>
                </a:r>
                <a:r>
                  <a:rPr lang="en-US" altLang="zh-CN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b="0" i="1" dirty="0" smtClean="0">
                            <a:latin typeface="Cambria Math"/>
                          </a:rPr>
                          <m:t>𝐿</m:t>
                        </m:r>
                      </m:e>
                      <m:sup>
                        <m:r>
                          <a:rPr lang="en-US" altLang="zh-CN" b="0" i="1" dirty="0" smtClean="0">
                            <a:latin typeface="Cambria Math"/>
                          </a:rPr>
                          <m:t>∗</m:t>
                        </m:r>
                      </m:sup>
                    </m:sSup>
                  </m:oMath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2" name="标题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7200" y="274638"/>
                <a:ext cx="8229600" cy="850106"/>
              </a:xfrm>
              <a:blipFill rotWithShape="1">
                <a:blip r:embed="rId3"/>
                <a:stretch>
                  <a:fillRect t="-9286" b="-2857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124744"/>
                <a:ext cx="8229600" cy="5400600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CN" i="1" smtClean="0">
                        <a:latin typeface="Cambria Math"/>
                      </a:rPr>
                      <m:t>𝐿</m:t>
                    </m:r>
                  </m:oMath>
                </a14:m>
                <a:r>
                  <a:rPr lang="en-US" altLang="zh-CN" dirty="0" smtClean="0">
                    <a:latin typeface="Cambria Math"/>
                  </a:rPr>
                  <a:t>: Luminosity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/>
                          </a:rPr>
                          <m:t>~2</m:t>
                        </m:r>
                        <m:r>
                          <a:rPr lang="en-US" altLang="zh-CN" b="0" i="1" smtClean="0">
                            <a:latin typeface="Cambria Math"/>
                            <a:ea typeface="Cambria Math"/>
                          </a:rPr>
                          <m:t>×10</m:t>
                        </m:r>
                      </m:e>
                      <m:sup>
                        <m:r>
                          <a:rPr lang="en-US" altLang="zh-CN" b="0" i="1" smtClean="0">
                            <a:latin typeface="Cambria Math"/>
                          </a:rPr>
                          <m:t>34</m:t>
                        </m:r>
                      </m:sup>
                    </m:sSup>
                    <m:sSup>
                      <m:sSup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/>
                          </a:rPr>
                          <m:t>𝑐𝑚</m:t>
                        </m:r>
                      </m:e>
                      <m:sup>
                        <m:r>
                          <a:rPr lang="en-US" altLang="zh-CN" i="1" smtClean="0">
                            <a:latin typeface="Cambria Math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/>
                          </a:rPr>
                          <m:t>𝑠</m:t>
                        </m:r>
                      </m:e>
                      <m:sup>
                        <m:r>
                          <a:rPr lang="en-US" altLang="zh-CN" b="0" i="1" smtClean="0">
                            <a:latin typeface="Cambria Math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altLang="zh-CN" dirty="0" smtClean="0">
                    <a:latin typeface="Cambria Math"/>
                  </a:rPr>
                  <a:t>)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altLang="zh-CN" i="1">
                        <a:latin typeface="Cambria Math"/>
                      </a:rPr>
                      <m:t>𝐿</m:t>
                    </m:r>
                    <m:r>
                      <a:rPr lang="en-US" altLang="zh-CN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zh-CN" b="0" i="1" smtClean="0">
                                <a:latin typeface="Cambria Math"/>
                              </a:rPr>
                              <m:t>𝑁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/>
                              </a:rPr>
                              <m:t>𝑒</m:t>
                            </m:r>
                          </m:sub>
                          <m:sup>
                            <m:r>
                              <a:rPr lang="en-US" altLang="zh-CN" b="0" i="1" smtClean="0">
                                <a:latin typeface="Cambria Math"/>
                              </a:rPr>
                              <m:t>2</m:t>
                            </m:r>
                          </m:sup>
                        </m:sSubSup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/>
                              </a:rPr>
                              <m:t>𝑛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/>
                              </a:rPr>
                              <m:t>𝑏</m:t>
                            </m:r>
                          </m:sub>
                        </m:sSub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/>
                              </a:rPr>
                              <m:t>𝑓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num>
                      <m:den>
                        <m:r>
                          <a:rPr lang="en-US" altLang="zh-CN" b="0" i="1" smtClean="0">
                            <a:latin typeface="Cambria Math"/>
                          </a:rPr>
                          <m:t>4</m:t>
                        </m:r>
                        <m:r>
                          <a:rPr lang="zh-CN" altLang="en-US" b="0" i="1" smtClean="0">
                            <a:latin typeface="Cambria Math"/>
                          </a:rPr>
                          <m:t>𝜋</m:t>
                        </m:r>
                        <m:sSubSup>
                          <m:sSubSup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zh-CN" altLang="en-US" b="0" i="1" smtClean="0">
                                <a:latin typeface="Cambria Math"/>
                              </a:rPr>
                              <m:t>𝜎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/>
                              </a:rPr>
                              <m:t>𝑥</m:t>
                            </m:r>
                          </m:sub>
                          <m:sup>
                            <m:r>
                              <a:rPr lang="en-US" altLang="zh-CN" b="0" i="1" smtClean="0">
                                <a:latin typeface="Cambria Math"/>
                              </a:rPr>
                              <m:t>∗</m:t>
                            </m:r>
                          </m:sup>
                        </m:sSubSup>
                        <m:sSubSup>
                          <m:sSubSup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zh-CN" altLang="en-US" b="0" i="1" smtClean="0">
                                <a:latin typeface="Cambria Math"/>
                              </a:rPr>
                              <m:t>𝜎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/>
                              </a:rPr>
                              <m:t>𝑦</m:t>
                            </m:r>
                          </m:sub>
                          <m:sup>
                            <m:r>
                              <a:rPr lang="en-US" altLang="zh-CN" b="0" i="1" smtClean="0">
                                <a:latin typeface="Cambria Math"/>
                              </a:rPr>
                              <m:t>∗</m:t>
                            </m:r>
                          </m:sup>
                        </m:sSubSup>
                      </m:den>
                    </m:f>
                    <m:r>
                      <a:rPr lang="en-US" altLang="zh-CN" b="0" i="1" smtClean="0">
                        <a:latin typeface="Cambria Math"/>
                      </a:rPr>
                      <m:t>𝐹𝐻</m:t>
                    </m:r>
                    <m:r>
                      <a:rPr lang="en-US" altLang="zh-CN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zh-CN" altLang="en-US" b="0" i="1" smtClean="0">
                            <a:latin typeface="Cambria Math"/>
                          </a:rPr>
                          <m:t>𝛾</m:t>
                        </m:r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/>
                              </a:rPr>
                              <m:t>𝑛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/>
                              </a:rPr>
                              <m:t>𝑏</m:t>
                            </m:r>
                          </m:sub>
                        </m:sSub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/>
                              </a:rPr>
                              <m:t>𝐼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/>
                              </a:rPr>
                              <m:t>𝑏</m:t>
                            </m:r>
                          </m:sub>
                        </m:sSub>
                      </m:num>
                      <m:den>
                        <m:r>
                          <a:rPr lang="en-US" altLang="zh-CN" b="0" i="1" smtClean="0">
                            <a:latin typeface="Cambria Math"/>
                          </a:rPr>
                          <m:t>2</m:t>
                        </m:r>
                        <m:r>
                          <a:rPr lang="en-US" altLang="zh-CN" b="0" i="1" smtClean="0">
                            <a:latin typeface="Cambria Math"/>
                          </a:rPr>
                          <m:t>𝑒</m:t>
                        </m:r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/>
                              </a:rPr>
                              <m:t>𝑟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/>
                              </a:rPr>
                              <m:t>𝑒</m:t>
                            </m:r>
                          </m:sub>
                        </m:sSub>
                        <m:sSubSup>
                          <m:sSubSup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zh-CN" altLang="en-US" b="0" i="1" smtClean="0">
                                <a:latin typeface="Cambria Math"/>
                              </a:rPr>
                              <m:t>𝛽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/>
                              </a:rPr>
                              <m:t>𝑦</m:t>
                            </m:r>
                          </m:sub>
                          <m:sup>
                            <m:r>
                              <a:rPr lang="en-US" altLang="zh-CN" b="0" i="1" smtClean="0">
                                <a:latin typeface="Cambria Math"/>
                              </a:rPr>
                              <m:t>∗</m:t>
                            </m:r>
                          </m:sup>
                        </m:sSubSup>
                      </m:den>
                    </m:f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CN" altLang="en-US" b="0" i="1" smtClean="0">
                            <a:latin typeface="Cambria Math"/>
                          </a:rPr>
                          <m:t>𝜉</m:t>
                        </m:r>
                      </m:e>
                      <m:sub>
                        <m:r>
                          <a:rPr lang="en-US" altLang="zh-CN" b="0" i="1" smtClean="0">
                            <a:latin typeface="Cambria Math"/>
                          </a:rPr>
                          <m:t>𝑦</m:t>
                        </m:r>
                      </m:sub>
                    </m:sSub>
                    <m:r>
                      <a:rPr lang="en-US" altLang="zh-CN" b="0" i="1" smtClean="0">
                        <a:latin typeface="Cambria Math"/>
                      </a:rPr>
                      <m:t>𝐻</m:t>
                    </m:r>
                  </m:oMath>
                </a14:m>
                <a:endParaRPr lang="en-US" altLang="zh-CN" i="1" dirty="0" smtClean="0">
                  <a:latin typeface="Cambria Math"/>
                </a:endParaRPr>
              </a:p>
              <a:p>
                <a:pPr lvl="1"/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zh-CN" altLang="en-US" i="1">
                            <a:latin typeface="Cambria Math"/>
                          </a:rPr>
                          <m:t>𝛽</m:t>
                        </m:r>
                      </m:e>
                      <m:sub>
                        <m:r>
                          <a:rPr lang="en-US" altLang="zh-CN" i="1">
                            <a:latin typeface="Cambria Math"/>
                          </a:rPr>
                          <m:t>𝑦</m:t>
                        </m:r>
                      </m:sub>
                      <m:sup>
                        <m:r>
                          <a:rPr lang="en-US" altLang="zh-CN" i="1">
                            <a:latin typeface="Cambria Math"/>
                          </a:rPr>
                          <m:t>∗</m:t>
                        </m:r>
                      </m:sup>
                    </m:sSubSup>
                  </m:oMath>
                </a14:m>
                <a:r>
                  <a:rPr lang="en-US" altLang="zh-CN" dirty="0" smtClean="0">
                    <a:latin typeface="Cambria Math"/>
                  </a:rPr>
                  <a:t>:</a:t>
                </a:r>
                <a:r>
                  <a:rPr lang="en-US" altLang="zh-CN" i="1" dirty="0" smtClean="0">
                    <a:latin typeface="Cambria Math"/>
                  </a:rPr>
                  <a:t> </a:t>
                </a:r>
                <a:r>
                  <a:rPr lang="en-US" altLang="zh-CN" dirty="0" smtClean="0">
                    <a:latin typeface="Cambria Math"/>
                  </a:rPr>
                  <a:t>Vertical beta function at IP (~1.2mm)</a:t>
                </a:r>
                <a:endParaRPr lang="en-US" altLang="zh-CN" i="1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i="1" dirty="0">
                            <a:latin typeface="Cambria Math"/>
                          </a:rPr>
                          <m:t>𝐿</m:t>
                        </m:r>
                      </m:e>
                      <m:sup>
                        <m:r>
                          <a:rPr lang="en-US" altLang="zh-CN" i="1" dirty="0">
                            <a:latin typeface="Cambria Math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altLang="zh-CN" dirty="0" smtClean="0"/>
                  <a:t>: </a:t>
                </a:r>
                <a:r>
                  <a:rPr lang="en-US" altLang="zh-CN" dirty="0">
                    <a:latin typeface="Cambria Math"/>
                  </a:rPr>
                  <a:t>The distance from the IP to </a:t>
                </a:r>
                <a:r>
                  <a:rPr lang="en-US" altLang="zh-CN" dirty="0" smtClean="0">
                    <a:latin typeface="Cambria Math"/>
                  </a:rPr>
                  <a:t>QD0</a:t>
                </a:r>
              </a:p>
              <a:p>
                <a:pPr lvl="1"/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zh-CN" altLang="en-US" i="1">
                            <a:latin typeface="Cambria Math"/>
                          </a:rPr>
                          <m:t>𝛽</m:t>
                        </m:r>
                      </m:e>
                      <m:sub>
                        <m:r>
                          <a:rPr lang="en-US" altLang="zh-CN" i="1">
                            <a:latin typeface="Cambria Math"/>
                          </a:rPr>
                          <m:t>𝑦</m:t>
                        </m:r>
                      </m:sub>
                      <m:sup>
                        <m:r>
                          <a:rPr lang="en-US" altLang="zh-CN" i="1">
                            <a:latin typeface="Cambria Math"/>
                          </a:rPr>
                          <m:t>∗</m:t>
                        </m:r>
                      </m:sup>
                    </m:sSubSup>
                    <m:r>
                      <a:rPr lang="en-US" altLang="zh-CN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sSup>
                              <m:sSup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CN" b="0" i="1" smtClean="0">
                                    <a:latin typeface="Cambria Math"/>
                                  </a:rPr>
                                  <m:t>𝐿</m:t>
                                </m:r>
                              </m:e>
                              <m:sup>
                                <m:r>
                                  <a:rPr lang="en-US" altLang="zh-CN" b="0" i="1" smtClean="0">
                                    <a:latin typeface="Cambria Math"/>
                                  </a:rPr>
                                  <m:t>∗</m:t>
                                </m:r>
                              </m:sup>
                            </m:sSup>
                          </m:e>
                          <m:sup>
                            <m:r>
                              <a:rPr lang="en-US" altLang="zh-CN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zh-CN" altLang="en-US" b="0" i="1" smtClean="0">
                                <a:latin typeface="Cambria Math"/>
                              </a:rPr>
                              <m:t>𝛽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/>
                              </a:rPr>
                              <m:t>𝑦</m:t>
                            </m:r>
                          </m:sub>
                        </m:sSub>
                      </m:den>
                    </m:f>
                  </m:oMath>
                </a14:m>
                <a:endParaRPr lang="en-US" altLang="zh-CN" dirty="0" smtClean="0">
                  <a:latin typeface="Cambria Math"/>
                </a:endParaRP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CN" altLang="en-US" i="1">
                            <a:latin typeface="Cambria Math"/>
                          </a:rPr>
                          <m:t>𝛽</m:t>
                        </m:r>
                      </m:e>
                      <m:sub>
                        <m:r>
                          <a:rPr lang="en-US" altLang="zh-CN" i="1">
                            <a:latin typeface="Cambria Math"/>
                          </a:rPr>
                          <m:t>𝑦</m:t>
                        </m:r>
                      </m:sub>
                    </m:sSub>
                  </m:oMath>
                </a14:m>
                <a:r>
                  <a:rPr lang="en-US" altLang="zh-CN" dirty="0" smtClean="0">
                    <a:latin typeface="Cambria Math"/>
                  </a:rPr>
                  <a:t>: Vertical beta function at QD0</a:t>
                </a:r>
              </a:p>
              <a:p>
                <a:r>
                  <a:rPr lang="en-US" altLang="zh-CN" dirty="0" smtClean="0">
                    <a:latin typeface="Cambria Math"/>
                  </a:rPr>
                  <a:t>“To facilitate the design of the final focus, we chose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i="1" dirty="0">
                            <a:latin typeface="Cambria Math"/>
                          </a:rPr>
                          <m:t>𝐿</m:t>
                        </m:r>
                      </m:e>
                      <m:sup>
                        <m:r>
                          <a:rPr lang="en-US" altLang="zh-CN" i="1" dirty="0">
                            <a:latin typeface="Cambria Math"/>
                          </a:rPr>
                          <m:t>∗</m:t>
                        </m:r>
                      </m:sup>
                    </m:sSup>
                    <m:r>
                      <a:rPr lang="en-US" altLang="zh-CN" b="0" i="1" dirty="0" smtClean="0">
                        <a:latin typeface="Cambria Math"/>
                      </a:rPr>
                      <m:t>=1.5</m:t>
                    </m:r>
                    <m:r>
                      <a:rPr lang="en-US" altLang="zh-CN" b="0" i="1" dirty="0" smtClean="0">
                        <a:latin typeface="Cambria Math"/>
                      </a:rPr>
                      <m:t>𝑚</m:t>
                    </m:r>
                  </m:oMath>
                </a14:m>
                <a:r>
                  <a:rPr lang="en-US" altLang="zh-CN" dirty="0" smtClean="0">
                    <a:latin typeface="Cambria Math"/>
                  </a:rPr>
                  <a:t>”</a:t>
                </a:r>
                <a:endParaRPr lang="en-US" altLang="zh-CN" dirty="0">
                  <a:latin typeface="Cambria Math"/>
                </a:endParaRPr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124744"/>
                <a:ext cx="8229600" cy="5400600"/>
              </a:xfrm>
              <a:blipFill rotWithShape="1">
                <a:blip r:embed="rId4"/>
                <a:stretch>
                  <a:fillRect l="-1630" t="-1469" r="-2519" b="-67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组合 7"/>
          <p:cNvGrpSpPr/>
          <p:nvPr/>
        </p:nvGrpSpPr>
        <p:grpSpPr>
          <a:xfrm>
            <a:off x="4067944" y="1772816"/>
            <a:ext cx="3384869" cy="864096"/>
            <a:chOff x="4067944" y="1916832"/>
            <a:chExt cx="3384869" cy="864096"/>
          </a:xfrm>
        </p:grpSpPr>
        <p:sp>
          <p:nvSpPr>
            <p:cNvPr id="4" name="圆角矩形 3"/>
            <p:cNvSpPr/>
            <p:nvPr/>
          </p:nvSpPr>
          <p:spPr>
            <a:xfrm>
              <a:off x="4067944" y="1916832"/>
              <a:ext cx="1656184" cy="864096"/>
            </a:xfrm>
            <a:prstGeom prst="roundRect">
              <a:avLst/>
            </a:prstGeom>
            <a:noFill/>
            <a:ln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6043453" y="2132856"/>
              <a:ext cx="1409360" cy="461665"/>
            </a:xfrm>
            <a:prstGeom prst="rect">
              <a:avLst/>
            </a:prstGeom>
            <a:noFill/>
            <a:ln w="19050">
              <a:solidFill>
                <a:schemeClr val="accent1">
                  <a:lumMod val="75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altLang="zh-CN" sz="2400" dirty="0" smtClean="0">
                  <a:solidFill>
                    <a:srgbClr val="002060"/>
                  </a:solidFill>
                  <a:latin typeface="Cambria Math"/>
                </a:rPr>
                <a:t>flat </a:t>
              </a:r>
              <a:r>
                <a:rPr lang="en-US" altLang="zh-CN" sz="2400" dirty="0">
                  <a:solidFill>
                    <a:srgbClr val="002060"/>
                  </a:solidFill>
                  <a:latin typeface="Cambria Math"/>
                </a:rPr>
                <a:t>beam</a:t>
              </a:r>
              <a:endParaRPr lang="zh-CN" altLang="en-US" sz="2400" dirty="0">
                <a:solidFill>
                  <a:srgbClr val="002060"/>
                </a:solidFill>
                <a:latin typeface="Cambria Math"/>
              </a:endParaRPr>
            </a:p>
          </p:txBody>
        </p:sp>
        <p:cxnSp>
          <p:nvCxnSpPr>
            <p:cNvPr id="7" name="直接箭头连接符 6"/>
            <p:cNvCxnSpPr>
              <a:stCxn id="4" idx="3"/>
            </p:cNvCxnSpPr>
            <p:nvPr/>
          </p:nvCxnSpPr>
          <p:spPr>
            <a:xfrm>
              <a:off x="5724128" y="2348880"/>
              <a:ext cx="319325" cy="0"/>
            </a:xfrm>
            <a:prstGeom prst="straightConnector1">
              <a:avLst/>
            </a:prstGeom>
            <a:ln w="19050">
              <a:solidFill>
                <a:schemeClr val="accent1">
                  <a:lumMod val="75000"/>
                </a:schemeClr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日期占位符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t>2015-9-14</a:t>
            </a: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t>4th Beijing-Chicago Workshop</a:t>
            </a: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灯片编号占位符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6879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3620" y="138212"/>
            <a:ext cx="8206878" cy="818216"/>
          </a:xfrm>
        </p:spPr>
        <p:txBody>
          <a:bodyPr>
            <a:normAutofit/>
          </a:bodyPr>
          <a:lstStyle/>
          <a:p>
            <a:pPr algn="ctr"/>
            <a:r>
              <a:rPr lang="en-US" altLang="zh-CN" dirty="0" smtClean="0"/>
              <a:t>Relationship of the Parameters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918586" y="1046558"/>
            <a:ext cx="2905925" cy="1180993"/>
          </a:xfrm>
        </p:spPr>
        <p:txBody>
          <a:bodyPr>
            <a:noAutofit/>
          </a:bodyPr>
          <a:lstStyle/>
          <a:p>
            <a:r>
              <a:rPr lang="en-US" altLang="zh-CN" sz="2000" dirty="0" smtClean="0"/>
              <a:t>CS: compensating solenoid</a:t>
            </a:r>
          </a:p>
          <a:p>
            <a:r>
              <a:rPr lang="en-US" altLang="zh-CN" sz="2000" dirty="0" smtClean="0"/>
              <a:t>SS: screening solenoid</a:t>
            </a:r>
            <a:endParaRPr lang="zh-CN" altLang="en-US" sz="2000" dirty="0"/>
          </a:p>
        </p:txBody>
      </p:sp>
      <p:sp>
        <p:nvSpPr>
          <p:cNvPr id="117" name="文本框 116"/>
          <p:cNvSpPr txBox="1"/>
          <p:nvPr/>
        </p:nvSpPr>
        <p:spPr>
          <a:xfrm>
            <a:off x="453620" y="5859380"/>
            <a:ext cx="82068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SzPct val="70000"/>
              <a:buFont typeface="Wingdings" panose="05000000000000000000" pitchFamily="2" charset="2"/>
              <a:buChar char="u"/>
            </a:pPr>
            <a:r>
              <a:rPr lang="en-US" altLang="zh-CN" sz="2000" dirty="0" smtClean="0"/>
              <a:t>Increasing the detector solenoid and accuracy of luminosity measurement will decrease the acceptance of the detector</a:t>
            </a:r>
            <a:endParaRPr lang="zh-CN" altLang="en-US" sz="2000" dirty="0"/>
          </a:p>
        </p:txBody>
      </p:sp>
      <p:sp>
        <p:nvSpPr>
          <p:cNvPr id="5" name="圆角矩形 4"/>
          <p:cNvSpPr/>
          <p:nvPr/>
        </p:nvSpPr>
        <p:spPr>
          <a:xfrm>
            <a:off x="1205491" y="1749103"/>
            <a:ext cx="1555216" cy="7601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 smtClean="0"/>
              <a:t>Crossing angle</a:t>
            </a:r>
            <a:endParaRPr lang="zh-CN" altLang="en-US" sz="2000" b="1" dirty="0"/>
          </a:p>
        </p:txBody>
      </p:sp>
      <p:sp>
        <p:nvSpPr>
          <p:cNvPr id="6" name="圆角矩形 5"/>
          <p:cNvSpPr/>
          <p:nvPr/>
        </p:nvSpPr>
        <p:spPr>
          <a:xfrm>
            <a:off x="3865213" y="1397348"/>
            <a:ext cx="1518487" cy="76016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 smtClean="0">
                <a:solidFill>
                  <a:schemeClr val="bg1"/>
                </a:solidFill>
              </a:rPr>
              <a:t>Radius of QD0+SS</a:t>
            </a:r>
            <a:endParaRPr lang="zh-CN" altLang="en-US" sz="2000" b="1" dirty="0">
              <a:solidFill>
                <a:schemeClr val="bg1"/>
              </a:solidFill>
            </a:endParaRPr>
          </a:p>
        </p:txBody>
      </p:sp>
      <p:sp>
        <p:nvSpPr>
          <p:cNvPr id="7" name="圆角矩形 6"/>
          <p:cNvSpPr/>
          <p:nvPr/>
        </p:nvSpPr>
        <p:spPr>
          <a:xfrm>
            <a:off x="6370854" y="3906945"/>
            <a:ext cx="1518488" cy="7601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 smtClean="0"/>
              <a:t>Acceptance</a:t>
            </a:r>
            <a:r>
              <a:rPr lang="zh-CN" altLang="en-US" sz="2000" b="1" dirty="0"/>
              <a:t> </a:t>
            </a:r>
            <a:r>
              <a:rPr lang="en-US" altLang="zh-CN" sz="2000" b="1" dirty="0" smtClean="0"/>
              <a:t>of detector</a:t>
            </a:r>
            <a:endParaRPr lang="zh-CN" altLang="en-US" sz="2000" b="1" dirty="0"/>
          </a:p>
        </p:txBody>
      </p:sp>
      <p:sp>
        <p:nvSpPr>
          <p:cNvPr id="8" name="圆角矩形 7"/>
          <p:cNvSpPr/>
          <p:nvPr/>
        </p:nvSpPr>
        <p:spPr>
          <a:xfrm>
            <a:off x="3865211" y="2497011"/>
            <a:ext cx="1518487" cy="76016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 smtClean="0"/>
              <a:t>Radius of CS</a:t>
            </a:r>
            <a:endParaRPr lang="zh-CN" altLang="en-US" sz="2000" b="1" dirty="0"/>
          </a:p>
        </p:txBody>
      </p:sp>
      <p:sp>
        <p:nvSpPr>
          <p:cNvPr id="11" name="圆角矩形 10"/>
          <p:cNvSpPr/>
          <p:nvPr/>
        </p:nvSpPr>
        <p:spPr>
          <a:xfrm>
            <a:off x="3865213" y="4626799"/>
            <a:ext cx="1518488" cy="76016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 smtClean="0"/>
              <a:t>Acceptance</a:t>
            </a:r>
            <a:r>
              <a:rPr lang="zh-CN" altLang="en-US" sz="2000" b="1" dirty="0" smtClean="0"/>
              <a:t> </a:t>
            </a:r>
            <a:r>
              <a:rPr lang="en-US" altLang="zh-CN" sz="2000" b="1" dirty="0" smtClean="0"/>
              <a:t>of </a:t>
            </a:r>
            <a:r>
              <a:rPr lang="en-US" altLang="zh-CN" sz="2000" b="1" dirty="0" err="1" smtClean="0"/>
              <a:t>LumiCal</a:t>
            </a:r>
            <a:endParaRPr lang="zh-CN" altLang="en-US" sz="2000" b="1" dirty="0"/>
          </a:p>
        </p:txBody>
      </p:sp>
      <p:sp>
        <p:nvSpPr>
          <p:cNvPr id="12" name="圆角矩形 11"/>
          <p:cNvSpPr/>
          <p:nvPr/>
        </p:nvSpPr>
        <p:spPr>
          <a:xfrm>
            <a:off x="1207572" y="5050580"/>
            <a:ext cx="1555216" cy="7601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 smtClean="0"/>
              <a:t>Luminosity measure</a:t>
            </a:r>
            <a:endParaRPr lang="zh-CN" altLang="en-US" sz="2000" b="1" dirty="0"/>
          </a:p>
        </p:txBody>
      </p:sp>
      <p:sp>
        <p:nvSpPr>
          <p:cNvPr id="13" name="圆角矩形 12"/>
          <p:cNvSpPr/>
          <p:nvPr/>
        </p:nvSpPr>
        <p:spPr>
          <a:xfrm>
            <a:off x="1215285" y="4234435"/>
            <a:ext cx="1555216" cy="7601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 smtClean="0"/>
              <a:t>Detector solenoid</a:t>
            </a:r>
            <a:endParaRPr lang="zh-CN" altLang="en-US" sz="2000" b="1" dirty="0"/>
          </a:p>
        </p:txBody>
      </p:sp>
      <p:cxnSp>
        <p:nvCxnSpPr>
          <p:cNvPr id="22" name="直接箭头连接符 21"/>
          <p:cNvCxnSpPr>
            <a:stCxn id="12" idx="3"/>
            <a:endCxn id="11" idx="1"/>
          </p:cNvCxnSpPr>
          <p:nvPr/>
        </p:nvCxnSpPr>
        <p:spPr>
          <a:xfrm flipV="1">
            <a:off x="2762788" y="5006882"/>
            <a:ext cx="1102425" cy="423780"/>
          </a:xfrm>
          <a:prstGeom prst="straightConnector1">
            <a:avLst/>
          </a:prstGeom>
          <a:ln w="28575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接箭头连接符 58"/>
          <p:cNvCxnSpPr>
            <a:stCxn id="6" idx="3"/>
            <a:endCxn id="7" idx="1"/>
          </p:cNvCxnSpPr>
          <p:nvPr/>
        </p:nvCxnSpPr>
        <p:spPr>
          <a:xfrm>
            <a:off x="5383700" y="1777430"/>
            <a:ext cx="987154" cy="2509597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接箭头连接符 60"/>
          <p:cNvCxnSpPr>
            <a:stCxn id="8" idx="3"/>
            <a:endCxn id="7" idx="1"/>
          </p:cNvCxnSpPr>
          <p:nvPr/>
        </p:nvCxnSpPr>
        <p:spPr>
          <a:xfrm>
            <a:off x="5383698" y="2877093"/>
            <a:ext cx="987156" cy="1409934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接箭头连接符 62"/>
          <p:cNvCxnSpPr>
            <a:stCxn id="11" idx="3"/>
            <a:endCxn id="7" idx="1"/>
          </p:cNvCxnSpPr>
          <p:nvPr/>
        </p:nvCxnSpPr>
        <p:spPr>
          <a:xfrm flipV="1">
            <a:off x="5383701" y="4287027"/>
            <a:ext cx="987153" cy="719855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直接箭头连接符 112"/>
          <p:cNvCxnSpPr>
            <a:stCxn id="13" idx="3"/>
            <a:endCxn id="43" idx="1"/>
          </p:cNvCxnSpPr>
          <p:nvPr/>
        </p:nvCxnSpPr>
        <p:spPr>
          <a:xfrm flipV="1">
            <a:off x="2770501" y="3966441"/>
            <a:ext cx="1094711" cy="648076"/>
          </a:xfrm>
          <a:prstGeom prst="straightConnector1">
            <a:avLst/>
          </a:prstGeom>
          <a:ln w="28575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圆角矩形 119"/>
          <p:cNvSpPr/>
          <p:nvPr/>
        </p:nvSpPr>
        <p:spPr>
          <a:xfrm>
            <a:off x="1216752" y="926719"/>
            <a:ext cx="1555216" cy="7601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 smtClean="0"/>
              <a:t>L*</a:t>
            </a:r>
            <a:endParaRPr lang="zh-CN" altLang="en-US" sz="2000" b="1" dirty="0"/>
          </a:p>
        </p:txBody>
      </p:sp>
      <p:sp>
        <p:nvSpPr>
          <p:cNvPr id="121" name="圆角矩形 120"/>
          <p:cNvSpPr/>
          <p:nvPr/>
        </p:nvSpPr>
        <p:spPr>
          <a:xfrm>
            <a:off x="1200594" y="3400091"/>
            <a:ext cx="1555216" cy="7601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 smtClean="0"/>
              <a:t>Technology of </a:t>
            </a:r>
            <a:r>
              <a:rPr lang="en-US" altLang="zh-CN" sz="2000" b="1" dirty="0"/>
              <a:t>m</a:t>
            </a:r>
            <a:r>
              <a:rPr lang="en-US" altLang="zh-CN" sz="2000" b="1" dirty="0" smtClean="0"/>
              <a:t>agnet </a:t>
            </a:r>
            <a:endParaRPr lang="zh-CN" altLang="en-US" sz="2000" b="1" dirty="0"/>
          </a:p>
        </p:txBody>
      </p:sp>
      <p:sp>
        <p:nvSpPr>
          <p:cNvPr id="132" name="圆角矩形 131"/>
          <p:cNvSpPr/>
          <p:nvPr/>
        </p:nvSpPr>
        <p:spPr>
          <a:xfrm>
            <a:off x="1205491" y="2578283"/>
            <a:ext cx="1555216" cy="7601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 smtClean="0"/>
              <a:t>Radius of beam pipe</a:t>
            </a:r>
            <a:endParaRPr lang="zh-CN" altLang="en-US" sz="2000" b="1" dirty="0"/>
          </a:p>
        </p:txBody>
      </p:sp>
      <p:sp>
        <p:nvSpPr>
          <p:cNvPr id="190" name="圆角矩形 189"/>
          <p:cNvSpPr/>
          <p:nvPr/>
        </p:nvSpPr>
        <p:spPr>
          <a:xfrm>
            <a:off x="6370855" y="2245737"/>
            <a:ext cx="1518488" cy="76016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 smtClean="0"/>
              <a:t>Support &amp; shielding</a:t>
            </a:r>
            <a:endParaRPr lang="zh-CN" altLang="en-US" sz="2000" b="1" dirty="0"/>
          </a:p>
        </p:txBody>
      </p:sp>
      <p:cxnSp>
        <p:nvCxnSpPr>
          <p:cNvPr id="248" name="直接箭头连接符 247"/>
          <p:cNvCxnSpPr>
            <a:stCxn id="6" idx="3"/>
            <a:endCxn id="190" idx="1"/>
          </p:cNvCxnSpPr>
          <p:nvPr/>
        </p:nvCxnSpPr>
        <p:spPr>
          <a:xfrm>
            <a:off x="5383700" y="1777430"/>
            <a:ext cx="987155" cy="84839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直接箭头连接符 250"/>
          <p:cNvCxnSpPr>
            <a:stCxn id="8" idx="3"/>
            <a:endCxn id="190" idx="1"/>
          </p:cNvCxnSpPr>
          <p:nvPr/>
        </p:nvCxnSpPr>
        <p:spPr>
          <a:xfrm flipV="1">
            <a:off x="5383698" y="2625820"/>
            <a:ext cx="987157" cy="251273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直接箭头连接符 253"/>
          <p:cNvCxnSpPr>
            <a:stCxn id="11" idx="3"/>
            <a:endCxn id="190" idx="1"/>
          </p:cNvCxnSpPr>
          <p:nvPr/>
        </p:nvCxnSpPr>
        <p:spPr>
          <a:xfrm flipV="1">
            <a:off x="5383701" y="2625820"/>
            <a:ext cx="987154" cy="2381062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直接箭头连接符 281"/>
          <p:cNvCxnSpPr>
            <a:stCxn id="7" idx="0"/>
            <a:endCxn id="190" idx="2"/>
          </p:cNvCxnSpPr>
          <p:nvPr/>
        </p:nvCxnSpPr>
        <p:spPr>
          <a:xfrm flipV="1">
            <a:off x="7130098" y="3005902"/>
            <a:ext cx="1" cy="901043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圆角矩形 42"/>
          <p:cNvSpPr/>
          <p:nvPr/>
        </p:nvSpPr>
        <p:spPr>
          <a:xfrm>
            <a:off x="3865212" y="3586359"/>
            <a:ext cx="1518487" cy="76016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 smtClean="0"/>
              <a:t>Length of CS</a:t>
            </a:r>
            <a:endParaRPr lang="zh-CN" altLang="en-US" sz="2000" b="1" dirty="0"/>
          </a:p>
        </p:txBody>
      </p:sp>
      <p:cxnSp>
        <p:nvCxnSpPr>
          <p:cNvPr id="51" name="直接箭头连接符 50"/>
          <p:cNvCxnSpPr>
            <a:stCxn id="132" idx="3"/>
            <a:endCxn id="11" idx="1"/>
          </p:cNvCxnSpPr>
          <p:nvPr/>
        </p:nvCxnSpPr>
        <p:spPr>
          <a:xfrm>
            <a:off x="2760707" y="2958365"/>
            <a:ext cx="1104506" cy="2048517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接箭头连接符 53"/>
          <p:cNvCxnSpPr>
            <a:stCxn id="121" idx="3"/>
            <a:endCxn id="8" idx="1"/>
          </p:cNvCxnSpPr>
          <p:nvPr/>
        </p:nvCxnSpPr>
        <p:spPr>
          <a:xfrm flipV="1">
            <a:off x="2755810" y="2877093"/>
            <a:ext cx="1109401" cy="903080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接箭头连接符 56"/>
          <p:cNvCxnSpPr>
            <a:stCxn id="121" idx="3"/>
            <a:endCxn id="43" idx="1"/>
          </p:cNvCxnSpPr>
          <p:nvPr/>
        </p:nvCxnSpPr>
        <p:spPr>
          <a:xfrm>
            <a:off x="2755810" y="3780173"/>
            <a:ext cx="1109402" cy="186268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接箭头连接符 59"/>
          <p:cNvCxnSpPr>
            <a:stCxn id="132" idx="3"/>
            <a:endCxn id="8" idx="1"/>
          </p:cNvCxnSpPr>
          <p:nvPr/>
        </p:nvCxnSpPr>
        <p:spPr>
          <a:xfrm flipV="1">
            <a:off x="2760707" y="2877093"/>
            <a:ext cx="1104504" cy="81272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接箭头连接符 64"/>
          <p:cNvCxnSpPr>
            <a:stCxn id="132" idx="3"/>
            <a:endCxn id="6" idx="1"/>
          </p:cNvCxnSpPr>
          <p:nvPr/>
        </p:nvCxnSpPr>
        <p:spPr>
          <a:xfrm flipV="1">
            <a:off x="2760707" y="1777430"/>
            <a:ext cx="1104506" cy="1180935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接箭头连接符 67"/>
          <p:cNvCxnSpPr>
            <a:stCxn id="121" idx="3"/>
            <a:endCxn id="6" idx="1"/>
          </p:cNvCxnSpPr>
          <p:nvPr/>
        </p:nvCxnSpPr>
        <p:spPr>
          <a:xfrm flipV="1">
            <a:off x="2755810" y="1777430"/>
            <a:ext cx="1109403" cy="2002743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接箭头连接符 70"/>
          <p:cNvCxnSpPr>
            <a:stCxn id="5" idx="3"/>
            <a:endCxn id="8" idx="1"/>
          </p:cNvCxnSpPr>
          <p:nvPr/>
        </p:nvCxnSpPr>
        <p:spPr>
          <a:xfrm>
            <a:off x="2760707" y="2129185"/>
            <a:ext cx="1104504" cy="747908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接箭头连接符 73"/>
          <p:cNvCxnSpPr>
            <a:stCxn id="5" idx="3"/>
            <a:endCxn id="6" idx="1"/>
          </p:cNvCxnSpPr>
          <p:nvPr/>
        </p:nvCxnSpPr>
        <p:spPr>
          <a:xfrm flipV="1">
            <a:off x="2760707" y="1777430"/>
            <a:ext cx="1104506" cy="351755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接箭头连接符 76"/>
          <p:cNvCxnSpPr>
            <a:stCxn id="120" idx="3"/>
            <a:endCxn id="6" idx="1"/>
          </p:cNvCxnSpPr>
          <p:nvPr/>
        </p:nvCxnSpPr>
        <p:spPr>
          <a:xfrm>
            <a:off x="2771968" y="1306801"/>
            <a:ext cx="1093245" cy="470629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接箭头连接符 79"/>
          <p:cNvCxnSpPr>
            <a:stCxn id="120" idx="3"/>
            <a:endCxn id="8" idx="1"/>
          </p:cNvCxnSpPr>
          <p:nvPr/>
        </p:nvCxnSpPr>
        <p:spPr>
          <a:xfrm>
            <a:off x="2771968" y="1306801"/>
            <a:ext cx="1093243" cy="1570292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接箭头连接符 82"/>
          <p:cNvCxnSpPr>
            <a:stCxn id="43" idx="3"/>
            <a:endCxn id="7" idx="1"/>
          </p:cNvCxnSpPr>
          <p:nvPr/>
        </p:nvCxnSpPr>
        <p:spPr>
          <a:xfrm>
            <a:off x="5383699" y="3966441"/>
            <a:ext cx="987155" cy="320586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接箭头连接符 83"/>
          <p:cNvCxnSpPr>
            <a:stCxn id="43" idx="3"/>
            <a:endCxn id="190" idx="1"/>
          </p:cNvCxnSpPr>
          <p:nvPr/>
        </p:nvCxnSpPr>
        <p:spPr>
          <a:xfrm flipV="1">
            <a:off x="5383699" y="2625820"/>
            <a:ext cx="987156" cy="1340621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0705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3620" y="138212"/>
            <a:ext cx="8206878" cy="818216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CN" dirty="0" smtClean="0"/>
              <a:t>Relationship between the Parameters</a:t>
            </a:r>
            <a:endParaRPr lang="zh-CN" altLang="en-US" dirty="0"/>
          </a:p>
        </p:txBody>
      </p:sp>
      <p:grpSp>
        <p:nvGrpSpPr>
          <p:cNvPr id="235" name="组合 234"/>
          <p:cNvGrpSpPr/>
          <p:nvPr/>
        </p:nvGrpSpPr>
        <p:grpSpPr>
          <a:xfrm>
            <a:off x="453620" y="1052807"/>
            <a:ext cx="8127346" cy="4995375"/>
            <a:chOff x="390292" y="920606"/>
            <a:chExt cx="8127346" cy="4995375"/>
          </a:xfrm>
        </p:grpSpPr>
        <p:sp>
          <p:nvSpPr>
            <p:cNvPr id="5" name="圆角矩形 4"/>
            <p:cNvSpPr/>
            <p:nvPr/>
          </p:nvSpPr>
          <p:spPr>
            <a:xfrm>
              <a:off x="390292" y="4395652"/>
              <a:ext cx="1555216" cy="76016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 smtClean="0"/>
                <a:t>Crossing angle</a:t>
              </a:r>
              <a:endParaRPr lang="zh-CN" altLang="en-US" sz="2000" b="1" dirty="0"/>
            </a:p>
          </p:txBody>
        </p:sp>
        <p:sp>
          <p:nvSpPr>
            <p:cNvPr id="6" name="圆角矩形 5"/>
            <p:cNvSpPr/>
            <p:nvPr/>
          </p:nvSpPr>
          <p:spPr>
            <a:xfrm>
              <a:off x="2572480" y="5155816"/>
              <a:ext cx="1518487" cy="760165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 smtClean="0">
                  <a:solidFill>
                    <a:schemeClr val="bg1"/>
                  </a:solidFill>
                </a:rPr>
                <a:t>Radius of QD0+SS</a:t>
              </a:r>
              <a:endParaRPr lang="zh-CN" altLang="en-US" sz="2000" b="1" dirty="0">
                <a:solidFill>
                  <a:schemeClr val="bg1"/>
                </a:solidFill>
              </a:endParaRPr>
            </a:p>
          </p:txBody>
        </p:sp>
        <p:sp>
          <p:nvSpPr>
            <p:cNvPr id="7" name="圆角矩形 6"/>
            <p:cNvSpPr/>
            <p:nvPr/>
          </p:nvSpPr>
          <p:spPr>
            <a:xfrm>
              <a:off x="6962422" y="2354842"/>
              <a:ext cx="1555216" cy="76016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 smtClean="0"/>
                <a:t>Acceptance</a:t>
              </a:r>
              <a:r>
                <a:rPr lang="zh-CN" altLang="en-US" sz="2000" b="1" dirty="0"/>
                <a:t> </a:t>
              </a:r>
              <a:r>
                <a:rPr lang="en-US" altLang="zh-CN" sz="2000" b="1" dirty="0" smtClean="0"/>
                <a:t>of detector</a:t>
              </a:r>
              <a:endParaRPr lang="zh-CN" altLang="en-US" sz="2000" b="1" dirty="0"/>
            </a:p>
          </p:txBody>
        </p:sp>
        <p:sp>
          <p:nvSpPr>
            <p:cNvPr id="8" name="圆角矩形 7"/>
            <p:cNvSpPr/>
            <p:nvPr/>
          </p:nvSpPr>
          <p:spPr>
            <a:xfrm>
              <a:off x="2578306" y="920606"/>
              <a:ext cx="1518487" cy="760164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 smtClean="0"/>
                <a:t>Radius of CS</a:t>
              </a:r>
              <a:endParaRPr lang="zh-CN" altLang="en-US" sz="2000" b="1" dirty="0"/>
            </a:p>
          </p:txBody>
        </p:sp>
        <p:sp>
          <p:nvSpPr>
            <p:cNvPr id="11" name="圆角矩形 10"/>
            <p:cNvSpPr/>
            <p:nvPr/>
          </p:nvSpPr>
          <p:spPr>
            <a:xfrm>
              <a:off x="6962422" y="3773067"/>
              <a:ext cx="1555216" cy="760165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 smtClean="0"/>
                <a:t>Acceptance</a:t>
              </a:r>
              <a:r>
                <a:rPr lang="zh-CN" altLang="en-US" sz="2000" b="1" dirty="0" smtClean="0"/>
                <a:t> </a:t>
              </a:r>
              <a:r>
                <a:rPr lang="en-US" altLang="zh-CN" sz="2000" b="1" dirty="0" smtClean="0"/>
                <a:t>of </a:t>
              </a:r>
              <a:r>
                <a:rPr lang="en-US" altLang="zh-CN" sz="2000" b="1" dirty="0" err="1" smtClean="0"/>
                <a:t>LumiCal</a:t>
              </a:r>
              <a:endParaRPr lang="zh-CN" altLang="en-US" sz="2000" b="1" dirty="0"/>
            </a:p>
          </p:txBody>
        </p:sp>
        <p:sp>
          <p:nvSpPr>
            <p:cNvPr id="12" name="圆角矩形 11"/>
            <p:cNvSpPr/>
            <p:nvPr/>
          </p:nvSpPr>
          <p:spPr>
            <a:xfrm>
              <a:off x="6962422" y="5155816"/>
              <a:ext cx="1555216" cy="76016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 smtClean="0"/>
                <a:t>Luminosity measure</a:t>
              </a:r>
              <a:endParaRPr lang="zh-CN" altLang="en-US" sz="2000" b="1" dirty="0"/>
            </a:p>
          </p:txBody>
        </p:sp>
        <p:sp>
          <p:nvSpPr>
            <p:cNvPr id="13" name="圆角矩形 12"/>
            <p:cNvSpPr/>
            <p:nvPr/>
          </p:nvSpPr>
          <p:spPr>
            <a:xfrm>
              <a:off x="6962422" y="925712"/>
              <a:ext cx="1555216" cy="76016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 smtClean="0"/>
                <a:t>Detector solenoid</a:t>
              </a:r>
              <a:endParaRPr lang="zh-CN" altLang="en-US" sz="2000" b="1" dirty="0"/>
            </a:p>
          </p:txBody>
        </p:sp>
        <p:sp>
          <p:nvSpPr>
            <p:cNvPr id="120" name="圆角矩形 119"/>
            <p:cNvSpPr/>
            <p:nvPr/>
          </p:nvSpPr>
          <p:spPr>
            <a:xfrm>
              <a:off x="396118" y="1679384"/>
              <a:ext cx="1555216" cy="76016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 smtClean="0"/>
                <a:t>L*</a:t>
              </a:r>
              <a:endParaRPr lang="zh-CN" altLang="en-US" sz="2000" b="1" dirty="0"/>
            </a:p>
          </p:txBody>
        </p:sp>
        <p:sp>
          <p:nvSpPr>
            <p:cNvPr id="121" name="圆角矩形 120"/>
            <p:cNvSpPr/>
            <p:nvPr/>
          </p:nvSpPr>
          <p:spPr>
            <a:xfrm>
              <a:off x="3676357" y="2610599"/>
              <a:ext cx="1555216" cy="760164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 smtClean="0"/>
                <a:t>Technology  </a:t>
              </a:r>
              <a:endParaRPr lang="zh-CN" altLang="en-US" sz="2000" b="1" dirty="0"/>
            </a:p>
          </p:txBody>
        </p:sp>
        <p:sp>
          <p:nvSpPr>
            <p:cNvPr id="132" name="圆角矩形 131"/>
            <p:cNvSpPr/>
            <p:nvPr/>
          </p:nvSpPr>
          <p:spPr>
            <a:xfrm>
              <a:off x="390292" y="3042816"/>
              <a:ext cx="1555216" cy="76016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 smtClean="0"/>
                <a:t>Radius of beam pipe</a:t>
              </a:r>
              <a:endParaRPr lang="zh-CN" altLang="en-US" sz="2000" b="1" dirty="0"/>
            </a:p>
          </p:txBody>
        </p:sp>
        <p:sp>
          <p:nvSpPr>
            <p:cNvPr id="190" name="圆角矩形 189"/>
            <p:cNvSpPr/>
            <p:nvPr/>
          </p:nvSpPr>
          <p:spPr>
            <a:xfrm>
              <a:off x="4745362" y="5155816"/>
              <a:ext cx="1518488" cy="760165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 smtClean="0"/>
                <a:t>Support &amp; shielding</a:t>
              </a:r>
              <a:endParaRPr lang="zh-CN" altLang="en-US" sz="2000" b="1" dirty="0"/>
            </a:p>
          </p:txBody>
        </p:sp>
        <p:sp>
          <p:nvSpPr>
            <p:cNvPr id="43" name="圆角矩形 42"/>
            <p:cNvSpPr/>
            <p:nvPr/>
          </p:nvSpPr>
          <p:spPr>
            <a:xfrm>
              <a:off x="4745362" y="920606"/>
              <a:ext cx="1518487" cy="760164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 smtClean="0"/>
                <a:t>Length of CS</a:t>
              </a:r>
              <a:endParaRPr lang="zh-CN" altLang="en-US" sz="2000" b="1" dirty="0"/>
            </a:p>
          </p:txBody>
        </p:sp>
        <p:cxnSp>
          <p:nvCxnSpPr>
            <p:cNvPr id="39" name="直接箭头连接符 38"/>
            <p:cNvCxnSpPr>
              <a:stCxn id="120" idx="3"/>
              <a:endCxn id="7" idx="1"/>
            </p:cNvCxnSpPr>
            <p:nvPr/>
          </p:nvCxnSpPr>
          <p:spPr>
            <a:xfrm>
              <a:off x="1951334" y="2059466"/>
              <a:ext cx="5011088" cy="675458"/>
            </a:xfrm>
            <a:prstGeom prst="straightConnector1">
              <a:avLst/>
            </a:prstGeom>
            <a:ln w="28575">
              <a:solidFill>
                <a:srgbClr val="00B05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接箭头连接符 49"/>
            <p:cNvCxnSpPr>
              <a:stCxn id="6" idx="0"/>
              <a:endCxn id="7" idx="1"/>
            </p:cNvCxnSpPr>
            <p:nvPr/>
          </p:nvCxnSpPr>
          <p:spPr>
            <a:xfrm flipV="1">
              <a:off x="3331724" y="2734924"/>
              <a:ext cx="3630698" cy="2420892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接箭头连接符 55"/>
            <p:cNvCxnSpPr>
              <a:stCxn id="5" idx="3"/>
              <a:endCxn id="7" idx="1"/>
            </p:cNvCxnSpPr>
            <p:nvPr/>
          </p:nvCxnSpPr>
          <p:spPr>
            <a:xfrm flipV="1">
              <a:off x="1945508" y="2734924"/>
              <a:ext cx="5016914" cy="2040810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接箭头连接符 61"/>
            <p:cNvCxnSpPr>
              <a:stCxn id="43" idx="3"/>
              <a:endCxn id="13" idx="1"/>
            </p:cNvCxnSpPr>
            <p:nvPr/>
          </p:nvCxnSpPr>
          <p:spPr>
            <a:xfrm>
              <a:off x="6263849" y="1300688"/>
              <a:ext cx="698573" cy="5106"/>
            </a:xfrm>
            <a:prstGeom prst="straightConnector1">
              <a:avLst/>
            </a:prstGeom>
            <a:ln w="28575">
              <a:solidFill>
                <a:srgbClr val="00B05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接箭头连接符 63"/>
            <p:cNvCxnSpPr>
              <a:stCxn id="43" idx="2"/>
              <a:endCxn id="7" idx="1"/>
            </p:cNvCxnSpPr>
            <p:nvPr/>
          </p:nvCxnSpPr>
          <p:spPr>
            <a:xfrm>
              <a:off x="5504606" y="1680770"/>
              <a:ext cx="1457816" cy="1054154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接箭头连接符 65"/>
            <p:cNvCxnSpPr>
              <a:stCxn id="5" idx="3"/>
              <a:endCxn id="8" idx="2"/>
            </p:cNvCxnSpPr>
            <p:nvPr/>
          </p:nvCxnSpPr>
          <p:spPr>
            <a:xfrm flipV="1">
              <a:off x="1945508" y="1680770"/>
              <a:ext cx="1392042" cy="3094964"/>
            </a:xfrm>
            <a:prstGeom prst="straightConnector1">
              <a:avLst/>
            </a:prstGeom>
            <a:ln w="28575">
              <a:solidFill>
                <a:srgbClr val="00B05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接箭头连接符 68"/>
            <p:cNvCxnSpPr>
              <a:stCxn id="8" idx="2"/>
              <a:endCxn id="7" idx="1"/>
            </p:cNvCxnSpPr>
            <p:nvPr/>
          </p:nvCxnSpPr>
          <p:spPr>
            <a:xfrm>
              <a:off x="3337550" y="1680770"/>
              <a:ext cx="3624872" cy="1054154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接箭头连接符 71"/>
            <p:cNvCxnSpPr>
              <a:stCxn id="132" idx="3"/>
              <a:endCxn id="8" idx="2"/>
            </p:cNvCxnSpPr>
            <p:nvPr/>
          </p:nvCxnSpPr>
          <p:spPr>
            <a:xfrm flipV="1">
              <a:off x="1945508" y="1680770"/>
              <a:ext cx="1392042" cy="1742128"/>
            </a:xfrm>
            <a:prstGeom prst="straightConnector1">
              <a:avLst/>
            </a:prstGeom>
            <a:ln w="28575">
              <a:solidFill>
                <a:srgbClr val="00B05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接箭头连接符 74"/>
            <p:cNvCxnSpPr>
              <a:stCxn id="132" idx="3"/>
              <a:endCxn id="6" idx="0"/>
            </p:cNvCxnSpPr>
            <p:nvPr/>
          </p:nvCxnSpPr>
          <p:spPr>
            <a:xfrm>
              <a:off x="1945508" y="3422898"/>
              <a:ext cx="1386216" cy="1732918"/>
            </a:xfrm>
            <a:prstGeom prst="straightConnector1">
              <a:avLst/>
            </a:prstGeom>
            <a:ln w="28575">
              <a:solidFill>
                <a:srgbClr val="00B05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接箭头连接符 77"/>
            <p:cNvCxnSpPr>
              <a:stCxn id="5" idx="3"/>
              <a:endCxn id="6" idx="0"/>
            </p:cNvCxnSpPr>
            <p:nvPr/>
          </p:nvCxnSpPr>
          <p:spPr>
            <a:xfrm>
              <a:off x="1945508" y="4775734"/>
              <a:ext cx="1386216" cy="380082"/>
            </a:xfrm>
            <a:prstGeom prst="straightConnector1">
              <a:avLst/>
            </a:prstGeom>
            <a:ln w="28575">
              <a:solidFill>
                <a:srgbClr val="00B05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直接箭头连接符 88"/>
            <p:cNvCxnSpPr>
              <a:stCxn id="120" idx="3"/>
              <a:endCxn id="6" idx="0"/>
            </p:cNvCxnSpPr>
            <p:nvPr/>
          </p:nvCxnSpPr>
          <p:spPr>
            <a:xfrm>
              <a:off x="1951334" y="2059466"/>
              <a:ext cx="1380390" cy="3096350"/>
            </a:xfrm>
            <a:prstGeom prst="straightConnector1">
              <a:avLst/>
            </a:prstGeom>
            <a:ln w="28575">
              <a:solidFill>
                <a:srgbClr val="00B05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直接箭头连接符 102"/>
            <p:cNvCxnSpPr>
              <a:stCxn id="120" idx="3"/>
              <a:endCxn id="8" idx="2"/>
            </p:cNvCxnSpPr>
            <p:nvPr/>
          </p:nvCxnSpPr>
          <p:spPr>
            <a:xfrm flipV="1">
              <a:off x="1951334" y="1680770"/>
              <a:ext cx="1386216" cy="378696"/>
            </a:xfrm>
            <a:prstGeom prst="straightConnector1">
              <a:avLst/>
            </a:prstGeom>
            <a:ln w="28575">
              <a:solidFill>
                <a:srgbClr val="00B05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直接箭头连接符 111"/>
            <p:cNvCxnSpPr>
              <a:stCxn id="12" idx="0"/>
              <a:endCxn id="11" idx="2"/>
            </p:cNvCxnSpPr>
            <p:nvPr/>
          </p:nvCxnSpPr>
          <p:spPr>
            <a:xfrm flipV="1">
              <a:off x="7740030" y="4533232"/>
              <a:ext cx="0" cy="622584"/>
            </a:xfrm>
            <a:prstGeom prst="straightConnector1">
              <a:avLst/>
            </a:prstGeom>
            <a:ln w="28575">
              <a:solidFill>
                <a:srgbClr val="00B05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接箭头连接符 114"/>
            <p:cNvCxnSpPr>
              <a:stCxn id="190" idx="0"/>
              <a:endCxn id="7" idx="1"/>
            </p:cNvCxnSpPr>
            <p:nvPr/>
          </p:nvCxnSpPr>
          <p:spPr>
            <a:xfrm flipV="1">
              <a:off x="5504606" y="2734924"/>
              <a:ext cx="1457816" cy="2420892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接箭头连接符 118"/>
            <p:cNvCxnSpPr>
              <a:stCxn id="11" idx="0"/>
              <a:endCxn id="7" idx="2"/>
            </p:cNvCxnSpPr>
            <p:nvPr/>
          </p:nvCxnSpPr>
          <p:spPr>
            <a:xfrm flipV="1">
              <a:off x="7740030" y="3115006"/>
              <a:ext cx="0" cy="658061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直接箭头连接符 210"/>
            <p:cNvCxnSpPr>
              <a:stCxn id="121" idx="0"/>
              <a:endCxn id="8" idx="2"/>
            </p:cNvCxnSpPr>
            <p:nvPr/>
          </p:nvCxnSpPr>
          <p:spPr>
            <a:xfrm flipH="1" flipV="1">
              <a:off x="3337550" y="1680770"/>
              <a:ext cx="1116415" cy="929829"/>
            </a:xfrm>
            <a:prstGeom prst="straightConnector1">
              <a:avLst/>
            </a:prstGeom>
            <a:ln w="28575">
              <a:solidFill>
                <a:schemeClr val="accent3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直接箭头连接符 216"/>
            <p:cNvCxnSpPr>
              <a:stCxn id="121" idx="0"/>
              <a:endCxn id="43" idx="2"/>
            </p:cNvCxnSpPr>
            <p:nvPr/>
          </p:nvCxnSpPr>
          <p:spPr>
            <a:xfrm flipV="1">
              <a:off x="4453965" y="1680770"/>
              <a:ext cx="1050641" cy="929829"/>
            </a:xfrm>
            <a:prstGeom prst="straightConnector1">
              <a:avLst/>
            </a:prstGeom>
            <a:ln w="28575">
              <a:solidFill>
                <a:schemeClr val="accent3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直接箭头连接符 219"/>
            <p:cNvCxnSpPr>
              <a:stCxn id="121" idx="2"/>
              <a:endCxn id="6" idx="0"/>
            </p:cNvCxnSpPr>
            <p:nvPr/>
          </p:nvCxnSpPr>
          <p:spPr>
            <a:xfrm flipH="1">
              <a:off x="3331724" y="3370763"/>
              <a:ext cx="1122241" cy="1785053"/>
            </a:xfrm>
            <a:prstGeom prst="straightConnector1">
              <a:avLst/>
            </a:prstGeom>
            <a:ln w="28575">
              <a:solidFill>
                <a:schemeClr val="accent3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直接箭头连接符 222"/>
            <p:cNvCxnSpPr>
              <a:stCxn id="121" idx="2"/>
              <a:endCxn id="190" idx="0"/>
            </p:cNvCxnSpPr>
            <p:nvPr/>
          </p:nvCxnSpPr>
          <p:spPr>
            <a:xfrm>
              <a:off x="4453965" y="3370763"/>
              <a:ext cx="1050641" cy="1785053"/>
            </a:xfrm>
            <a:prstGeom prst="straightConnector1">
              <a:avLst/>
            </a:prstGeom>
            <a:ln w="28575">
              <a:solidFill>
                <a:schemeClr val="accent3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直接箭头连接符 225"/>
            <p:cNvCxnSpPr>
              <a:stCxn id="121" idx="2"/>
              <a:endCxn id="11" idx="1"/>
            </p:cNvCxnSpPr>
            <p:nvPr/>
          </p:nvCxnSpPr>
          <p:spPr>
            <a:xfrm>
              <a:off x="4453965" y="3370763"/>
              <a:ext cx="2508457" cy="782387"/>
            </a:xfrm>
            <a:prstGeom prst="straightConnector1">
              <a:avLst/>
            </a:prstGeom>
            <a:ln w="28575">
              <a:solidFill>
                <a:schemeClr val="accent3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0" name="内容占位符 2"/>
          <p:cNvSpPr>
            <a:spLocks noGrp="1"/>
          </p:cNvSpPr>
          <p:nvPr>
            <p:ph idx="1"/>
          </p:nvPr>
        </p:nvSpPr>
        <p:spPr>
          <a:xfrm>
            <a:off x="34415" y="823969"/>
            <a:ext cx="2522754" cy="1180993"/>
          </a:xfrm>
        </p:spPr>
        <p:txBody>
          <a:bodyPr>
            <a:noAutofit/>
          </a:bodyPr>
          <a:lstStyle/>
          <a:p>
            <a:r>
              <a:rPr lang="en-US" altLang="zh-CN" sz="1800" dirty="0" smtClean="0"/>
              <a:t>CS: compensating solenoid</a:t>
            </a:r>
          </a:p>
          <a:p>
            <a:r>
              <a:rPr lang="en-US" altLang="zh-CN" sz="1800" dirty="0" smtClean="0"/>
              <a:t>SS: screening solenoid</a:t>
            </a:r>
            <a:endParaRPr lang="zh-CN" altLang="en-US" sz="1800" dirty="0"/>
          </a:p>
        </p:txBody>
      </p:sp>
      <p:sp>
        <p:nvSpPr>
          <p:cNvPr id="241" name="文本框 240"/>
          <p:cNvSpPr txBox="1"/>
          <p:nvPr/>
        </p:nvSpPr>
        <p:spPr>
          <a:xfrm>
            <a:off x="453620" y="6046669"/>
            <a:ext cx="82068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SzPct val="70000"/>
              <a:buFont typeface="Wingdings" panose="05000000000000000000" pitchFamily="2" charset="2"/>
              <a:buChar char="u"/>
            </a:pPr>
            <a:r>
              <a:rPr lang="en-US" altLang="zh-CN" sz="2000" dirty="0" smtClean="0"/>
              <a:t>Increasing the detector solenoid and accuracy of luminosity measurement will decrease the acceptance of the detector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896082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185" y="1465099"/>
            <a:ext cx="8917781" cy="413146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389440" y="352270"/>
            <a:ext cx="7001303" cy="706090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Proposed Layout of IR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2017/1/25</a:t>
            </a:r>
            <a:endParaRPr lang="zh-CN" alt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IAS Program on High Energy Physics </a:t>
            </a:r>
            <a:endParaRPr lang="zh-CN" alt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</a:t>
            </a:fld>
            <a:endParaRPr lang="zh-CN" alt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0895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255591"/>
            <a:ext cx="7886700" cy="661235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Crucial Parameters of MDI</a:t>
            </a:r>
            <a:endParaRPr lang="zh-CN" altLang="en-US" dirty="0"/>
          </a:p>
        </p:txBody>
      </p:sp>
      <p:sp>
        <p:nvSpPr>
          <p:cNvPr id="4" name="内容占位符 2"/>
          <p:cNvSpPr txBox="1">
            <a:spLocks/>
          </p:cNvSpPr>
          <p:nvPr/>
        </p:nvSpPr>
        <p:spPr>
          <a:xfrm>
            <a:off x="6333551" y="85911"/>
            <a:ext cx="2733331" cy="11809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000" dirty="0" smtClean="0"/>
              <a:t>CS: compensating solenoid</a:t>
            </a:r>
          </a:p>
          <a:p>
            <a:r>
              <a:rPr lang="en-US" altLang="zh-CN" sz="2000" dirty="0" smtClean="0"/>
              <a:t>SS: screening solenoid</a:t>
            </a:r>
            <a:endParaRPr lang="zh-CN" altLang="en-US" sz="2000" dirty="0"/>
          </a:p>
        </p:txBody>
      </p:sp>
      <p:grpSp>
        <p:nvGrpSpPr>
          <p:cNvPr id="5" name="组合 4"/>
          <p:cNvGrpSpPr/>
          <p:nvPr/>
        </p:nvGrpSpPr>
        <p:grpSpPr>
          <a:xfrm>
            <a:off x="1304278" y="1283047"/>
            <a:ext cx="6684216" cy="4482006"/>
            <a:chOff x="1359363" y="1382199"/>
            <a:chExt cx="6684216" cy="4482006"/>
          </a:xfrm>
        </p:grpSpPr>
        <p:sp>
          <p:nvSpPr>
            <p:cNvPr id="6" name="圆角矩形 5"/>
            <p:cNvSpPr/>
            <p:nvPr/>
          </p:nvSpPr>
          <p:spPr>
            <a:xfrm>
              <a:off x="1361809" y="2624461"/>
              <a:ext cx="1555216" cy="76016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 smtClean="0"/>
                <a:t>Crossing angle</a:t>
              </a:r>
              <a:endParaRPr lang="zh-CN" altLang="en-US" sz="2000" b="1" dirty="0"/>
            </a:p>
          </p:txBody>
        </p:sp>
        <p:sp>
          <p:nvSpPr>
            <p:cNvPr id="7" name="圆角矩形 6"/>
            <p:cNvSpPr/>
            <p:nvPr/>
          </p:nvSpPr>
          <p:spPr>
            <a:xfrm>
              <a:off x="4019448" y="1382199"/>
              <a:ext cx="1518487" cy="760164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 smtClean="0">
                  <a:solidFill>
                    <a:schemeClr val="bg1"/>
                  </a:solidFill>
                </a:rPr>
                <a:t>Radius of QD0+SS</a:t>
              </a:r>
              <a:endParaRPr lang="zh-CN" altLang="en-US" sz="2000" b="1" dirty="0">
                <a:solidFill>
                  <a:schemeClr val="bg1"/>
                </a:solidFill>
              </a:endParaRPr>
            </a:p>
          </p:txBody>
        </p:sp>
        <p:sp>
          <p:nvSpPr>
            <p:cNvPr id="8" name="圆角矩形 7"/>
            <p:cNvSpPr/>
            <p:nvPr/>
          </p:nvSpPr>
          <p:spPr>
            <a:xfrm>
              <a:off x="6469999" y="3879261"/>
              <a:ext cx="1518488" cy="76016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 smtClean="0"/>
                <a:t>Acceptance</a:t>
              </a:r>
              <a:r>
                <a:rPr lang="zh-CN" altLang="en-US" sz="2000" b="1" dirty="0"/>
                <a:t> </a:t>
              </a:r>
              <a:r>
                <a:rPr lang="en-US" altLang="zh-CN" sz="2000" b="1" dirty="0" smtClean="0"/>
                <a:t>of detector</a:t>
              </a:r>
              <a:endParaRPr lang="zh-CN" altLang="en-US" sz="2000" b="1" dirty="0"/>
            </a:p>
          </p:txBody>
        </p:sp>
        <p:sp>
          <p:nvSpPr>
            <p:cNvPr id="9" name="圆角矩形 8"/>
            <p:cNvSpPr/>
            <p:nvPr/>
          </p:nvSpPr>
          <p:spPr>
            <a:xfrm>
              <a:off x="4019448" y="2628100"/>
              <a:ext cx="1518487" cy="760164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 smtClean="0"/>
                <a:t>Radius of CS</a:t>
              </a:r>
              <a:endParaRPr lang="zh-CN" altLang="en-US" sz="2000" b="1" dirty="0"/>
            </a:p>
          </p:txBody>
        </p:sp>
        <p:sp>
          <p:nvSpPr>
            <p:cNvPr id="10" name="圆角矩形 9"/>
            <p:cNvSpPr/>
            <p:nvPr/>
          </p:nvSpPr>
          <p:spPr>
            <a:xfrm>
              <a:off x="4019447" y="5104040"/>
              <a:ext cx="1518488" cy="760165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 smtClean="0"/>
                <a:t>Acceptance</a:t>
              </a:r>
              <a:r>
                <a:rPr lang="zh-CN" altLang="en-US" sz="2000" b="1" dirty="0" smtClean="0"/>
                <a:t> </a:t>
              </a:r>
              <a:r>
                <a:rPr lang="en-US" altLang="zh-CN" sz="2000" b="1" dirty="0" smtClean="0"/>
                <a:t>of </a:t>
              </a:r>
              <a:r>
                <a:rPr lang="en-US" altLang="zh-CN" sz="2000" b="1" dirty="0" err="1" smtClean="0"/>
                <a:t>LumiCal</a:t>
              </a:r>
              <a:endParaRPr lang="zh-CN" altLang="en-US" sz="2000" b="1" dirty="0"/>
            </a:p>
          </p:txBody>
        </p:sp>
        <p:sp>
          <p:nvSpPr>
            <p:cNvPr id="11" name="圆角矩形 10"/>
            <p:cNvSpPr/>
            <p:nvPr/>
          </p:nvSpPr>
          <p:spPr>
            <a:xfrm>
              <a:off x="6488363" y="2780500"/>
              <a:ext cx="1555216" cy="76016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 smtClean="0"/>
                <a:t>Luminosity measure</a:t>
              </a:r>
              <a:endParaRPr lang="zh-CN" altLang="en-US" sz="2000" b="1" dirty="0"/>
            </a:p>
          </p:txBody>
        </p:sp>
        <p:sp>
          <p:nvSpPr>
            <p:cNvPr id="12" name="圆角矩形 11"/>
            <p:cNvSpPr/>
            <p:nvPr/>
          </p:nvSpPr>
          <p:spPr>
            <a:xfrm>
              <a:off x="6469999" y="1382199"/>
              <a:ext cx="1555216" cy="76016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 smtClean="0"/>
                <a:t>Detector solenoid</a:t>
              </a:r>
              <a:endParaRPr lang="zh-CN" altLang="en-US" sz="2000" b="1" dirty="0"/>
            </a:p>
          </p:txBody>
        </p:sp>
        <p:sp>
          <p:nvSpPr>
            <p:cNvPr id="20" name="圆角矩形 19"/>
            <p:cNvSpPr/>
            <p:nvPr/>
          </p:nvSpPr>
          <p:spPr>
            <a:xfrm>
              <a:off x="1359363" y="1382199"/>
              <a:ext cx="1555216" cy="76016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 smtClean="0"/>
                <a:t>L*</a:t>
              </a:r>
              <a:endParaRPr lang="zh-CN" altLang="en-US" sz="2000" b="1" dirty="0"/>
            </a:p>
          </p:txBody>
        </p:sp>
        <p:sp>
          <p:nvSpPr>
            <p:cNvPr id="21" name="圆角矩形 20"/>
            <p:cNvSpPr/>
            <p:nvPr/>
          </p:nvSpPr>
          <p:spPr>
            <a:xfrm>
              <a:off x="1361809" y="5104041"/>
              <a:ext cx="1555216" cy="760164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 smtClean="0"/>
                <a:t>Technology  </a:t>
              </a:r>
              <a:endParaRPr lang="zh-CN" altLang="en-US" sz="2000" b="1" dirty="0"/>
            </a:p>
          </p:txBody>
        </p:sp>
        <p:sp>
          <p:nvSpPr>
            <p:cNvPr id="24" name="圆角矩形 23"/>
            <p:cNvSpPr/>
            <p:nvPr/>
          </p:nvSpPr>
          <p:spPr>
            <a:xfrm>
              <a:off x="1359363" y="3879261"/>
              <a:ext cx="1555216" cy="76016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 smtClean="0"/>
                <a:t>Radius of beam pipe</a:t>
              </a:r>
              <a:endParaRPr lang="zh-CN" altLang="en-US" sz="2000" b="1" dirty="0"/>
            </a:p>
          </p:txBody>
        </p:sp>
        <p:sp>
          <p:nvSpPr>
            <p:cNvPr id="28" name="圆角矩形 27"/>
            <p:cNvSpPr/>
            <p:nvPr/>
          </p:nvSpPr>
          <p:spPr>
            <a:xfrm>
              <a:off x="6469999" y="5104040"/>
              <a:ext cx="1518488" cy="760165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 smtClean="0"/>
                <a:t>Support &amp; shielding</a:t>
              </a:r>
              <a:endParaRPr lang="zh-CN" altLang="en-US" sz="2000" b="1" dirty="0"/>
            </a:p>
          </p:txBody>
        </p:sp>
        <p:sp>
          <p:nvSpPr>
            <p:cNvPr id="34" name="圆角矩形 33"/>
            <p:cNvSpPr/>
            <p:nvPr/>
          </p:nvSpPr>
          <p:spPr>
            <a:xfrm>
              <a:off x="4019447" y="3881337"/>
              <a:ext cx="1518487" cy="760164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 smtClean="0"/>
                <a:t>Length of CS</a:t>
              </a:r>
              <a:endParaRPr lang="zh-CN" altLang="en-US" sz="2000" b="1" dirty="0"/>
            </a:p>
          </p:txBody>
        </p:sp>
      </p:grpSp>
      <p:sp>
        <p:nvSpPr>
          <p:cNvPr id="3" name="文本框 2"/>
          <p:cNvSpPr txBox="1"/>
          <p:nvPr/>
        </p:nvSpPr>
        <p:spPr>
          <a:xfrm>
            <a:off x="1178805" y="6040826"/>
            <a:ext cx="69842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p"/>
            </a:pPr>
            <a:r>
              <a:rPr lang="en-US" altLang="zh-CN" sz="2400" dirty="0"/>
              <a:t>What’s the relationship between these </a:t>
            </a:r>
            <a:r>
              <a:rPr lang="en-US" altLang="zh-CN" sz="2400" dirty="0" smtClean="0"/>
              <a:t>parameters</a:t>
            </a:r>
            <a:r>
              <a:rPr lang="en-US" altLang="zh-CN" dirty="0"/>
              <a:t>?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53375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144185"/>
          </a:xfrm>
        </p:spPr>
        <p:txBody>
          <a:bodyPr>
            <a:normAutofit/>
          </a:bodyPr>
          <a:lstStyle/>
          <a:p>
            <a:pPr algn="ctr"/>
            <a:r>
              <a:rPr lang="en-US" altLang="zh-CN" dirty="0"/>
              <a:t>If </a:t>
            </a:r>
            <a:r>
              <a:rPr lang="en-US" altLang="zh-CN" dirty="0" smtClean="0"/>
              <a:t>Larger </a:t>
            </a:r>
            <a:r>
              <a:rPr lang="en-US" altLang="zh-CN" dirty="0"/>
              <a:t>L</a:t>
            </a:r>
            <a:r>
              <a:rPr lang="en-US" altLang="zh-CN" dirty="0" smtClean="0"/>
              <a:t>*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idx="1"/>
          </p:nvPr>
        </p:nvSpPr>
        <p:spPr>
          <a:xfrm>
            <a:off x="629842" y="1383705"/>
            <a:ext cx="3868340" cy="823912"/>
          </a:xfrm>
        </p:spPr>
        <p:txBody>
          <a:bodyPr/>
          <a:lstStyle/>
          <a:p>
            <a:r>
              <a:rPr lang="en-US" altLang="zh-CN" dirty="0" smtClean="0"/>
              <a:t>Machine	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284912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zh-CN" dirty="0" smtClean="0">
                <a:solidFill>
                  <a:srgbClr val="FF0000"/>
                </a:solidFill>
              </a:rPr>
              <a:t>Lower </a:t>
            </a:r>
            <a:r>
              <a:rPr lang="en-US" altLang="zh-CN" dirty="0" smtClean="0">
                <a:solidFill>
                  <a:srgbClr val="FF0000"/>
                </a:solidFill>
              </a:rPr>
              <a:t>luminosity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dirty="0" smtClean="0">
                <a:solidFill>
                  <a:srgbClr val="00B050"/>
                </a:solidFill>
              </a:rPr>
              <a:t>More space for IR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dirty="0" smtClean="0">
                <a:solidFill>
                  <a:srgbClr val="00B050"/>
                </a:solidFill>
              </a:rPr>
              <a:t>Easier for the design of screening solenoid</a:t>
            </a:r>
            <a:endParaRPr lang="zh-CN" altLang="en-US" dirty="0">
              <a:solidFill>
                <a:srgbClr val="00B050"/>
              </a:solidFill>
            </a:endParaRPr>
          </a:p>
        </p:txBody>
      </p:sp>
      <p:sp>
        <p:nvSpPr>
          <p:cNvPr id="6" name="文本占位符 5"/>
          <p:cNvSpPr>
            <a:spLocks noGrp="1"/>
          </p:cNvSpPr>
          <p:nvPr>
            <p:ph type="body" sz="quarter" idx="3"/>
          </p:nvPr>
        </p:nvSpPr>
        <p:spPr>
          <a:xfrm>
            <a:off x="4629150" y="1383705"/>
            <a:ext cx="3887391" cy="823912"/>
          </a:xfrm>
        </p:spPr>
        <p:txBody>
          <a:bodyPr/>
          <a:lstStyle/>
          <a:p>
            <a:r>
              <a:rPr lang="en-US" altLang="zh-CN" dirty="0" smtClean="0"/>
              <a:t>Detector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09770" cy="2849123"/>
          </a:xfrm>
        </p:spPr>
        <p:txBody>
          <a:bodyPr/>
          <a:lstStyle/>
          <a:p>
            <a:r>
              <a:rPr lang="en-US" altLang="zh-CN" dirty="0" smtClean="0">
                <a:solidFill>
                  <a:srgbClr val="00B050"/>
                </a:solidFill>
              </a:rPr>
              <a:t>Acceptance of the detector </a:t>
            </a:r>
            <a:r>
              <a:rPr lang="en-US" altLang="zh-CN" dirty="0" smtClean="0">
                <a:solidFill>
                  <a:srgbClr val="00B050"/>
                </a:solidFill>
              </a:rPr>
              <a:t>could</a:t>
            </a:r>
            <a:r>
              <a:rPr lang="en-US" altLang="zh-CN" dirty="0" smtClean="0">
                <a:solidFill>
                  <a:srgbClr val="00B050"/>
                </a:solidFill>
              </a:rPr>
              <a:t> be increased</a:t>
            </a:r>
            <a:endParaRPr lang="zh-CN" altLang="en-US" dirty="0">
              <a:solidFill>
                <a:srgbClr val="00B050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991518" y="5277081"/>
            <a:ext cx="75153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p"/>
            </a:pPr>
            <a:r>
              <a:rPr lang="en-US" altLang="zh-CN" sz="2400" dirty="0" smtClean="0"/>
              <a:t>What’s the length of</a:t>
            </a:r>
            <a:r>
              <a:rPr lang="en-US" altLang="zh-CN" sz="2400" dirty="0" smtClean="0"/>
              <a:t> </a:t>
            </a:r>
            <a:r>
              <a:rPr lang="en-US" altLang="zh-CN" sz="2400" dirty="0" smtClean="0"/>
              <a:t>L*?</a:t>
            </a:r>
          </a:p>
        </p:txBody>
      </p:sp>
    </p:spTree>
    <p:extLst>
      <p:ext uri="{BB962C8B-B14F-4D97-AF65-F5344CB8AC3E}">
        <p14:creationId xmlns:p14="http://schemas.microsoft.com/office/powerpoint/2010/main" val="49986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 smtClean="0"/>
              <a:t>If Larger Crossing </a:t>
            </a:r>
            <a:r>
              <a:rPr lang="en-US" altLang="zh-CN" dirty="0" smtClean="0"/>
              <a:t>Angle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698480"/>
          </a:xfrm>
        </p:spPr>
        <p:txBody>
          <a:bodyPr/>
          <a:lstStyle/>
          <a:p>
            <a:r>
              <a:rPr lang="en-US" altLang="zh-CN" dirty="0"/>
              <a:t>Machine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2298279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zh-CN" dirty="0" smtClean="0">
                <a:solidFill>
                  <a:srgbClr val="00B050"/>
                </a:solidFill>
              </a:rPr>
              <a:t>Higher </a:t>
            </a:r>
            <a:r>
              <a:rPr lang="en-US" altLang="zh-CN" dirty="0" smtClean="0">
                <a:solidFill>
                  <a:srgbClr val="00B050"/>
                </a:solidFill>
              </a:rPr>
              <a:t>luminosity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dirty="0" smtClean="0">
                <a:solidFill>
                  <a:srgbClr val="0070C0"/>
                </a:solidFill>
              </a:rPr>
              <a:t>Radius of compensating solenoid and screen solenoid will be increased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698480"/>
          </a:xfrm>
        </p:spPr>
        <p:txBody>
          <a:bodyPr/>
          <a:lstStyle/>
          <a:p>
            <a:r>
              <a:rPr lang="en-US" altLang="zh-CN" dirty="0"/>
              <a:t>Detector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2298279"/>
          </a:xfrm>
        </p:spPr>
        <p:txBody>
          <a:bodyPr/>
          <a:lstStyle/>
          <a:p>
            <a:r>
              <a:rPr lang="en-US" altLang="zh-CN" dirty="0">
                <a:solidFill>
                  <a:srgbClr val="FF0000"/>
                </a:solidFill>
              </a:rPr>
              <a:t>Acceptance of the detector will be reduced</a:t>
            </a:r>
            <a:endParaRPr lang="zh-CN" altLang="en-US" dirty="0">
              <a:solidFill>
                <a:srgbClr val="FF0000"/>
              </a:solidFill>
            </a:endParaRPr>
          </a:p>
          <a:p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817126" y="5133860"/>
            <a:ext cx="768977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p"/>
            </a:pPr>
            <a:r>
              <a:rPr lang="en-US" altLang="zh-CN" sz="2400" dirty="0" smtClean="0"/>
              <a:t>What’s the required crossing angle between two beams?</a:t>
            </a:r>
          </a:p>
          <a:p>
            <a:pPr marL="342900" indent="-342900">
              <a:buFont typeface="Wingdings" panose="05000000000000000000" pitchFamily="2" charset="2"/>
              <a:buChar char="p"/>
            </a:pPr>
            <a:r>
              <a:rPr lang="en-US" altLang="zh-CN" sz="2400" dirty="0" smtClean="0"/>
              <a:t>Could we credibly estimate the size and mass of the magnets with a certain technology</a:t>
            </a:r>
            <a:endParaRPr lang="en-US" altLang="zh-CN" sz="2400" dirty="0"/>
          </a:p>
        </p:txBody>
      </p:sp>
    </p:spTree>
    <p:extLst>
      <p:ext uri="{BB962C8B-B14F-4D97-AF65-F5344CB8AC3E}">
        <p14:creationId xmlns:p14="http://schemas.microsoft.com/office/powerpoint/2010/main" val="397441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 smtClean="0"/>
              <a:t>If Larger Radius </a:t>
            </a:r>
            <a:r>
              <a:rPr lang="en-US" altLang="zh-CN" dirty="0" smtClean="0"/>
              <a:t>of Beam Pipe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698480"/>
          </a:xfrm>
        </p:spPr>
        <p:txBody>
          <a:bodyPr/>
          <a:lstStyle/>
          <a:p>
            <a:r>
              <a:rPr lang="en-US" altLang="zh-CN" dirty="0"/>
              <a:t>Machine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zh-CN" dirty="0" smtClean="0">
                <a:solidFill>
                  <a:srgbClr val="0070C0"/>
                </a:solidFill>
              </a:rPr>
              <a:t>Radius </a:t>
            </a:r>
            <a:r>
              <a:rPr lang="en-US" altLang="zh-CN" dirty="0" smtClean="0">
                <a:solidFill>
                  <a:srgbClr val="0070C0"/>
                </a:solidFill>
              </a:rPr>
              <a:t>of compensating solenoid and screen solenoid will be increased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698480"/>
          </a:xfrm>
        </p:spPr>
        <p:txBody>
          <a:bodyPr/>
          <a:lstStyle/>
          <a:p>
            <a:r>
              <a:rPr lang="en-US" altLang="zh-CN" dirty="0"/>
              <a:t>Detector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FF0000"/>
                </a:solidFill>
              </a:rPr>
              <a:t>Acceptance of the detector will be reduced</a:t>
            </a:r>
            <a:endParaRPr lang="zh-CN" altLang="en-US" dirty="0">
              <a:solidFill>
                <a:srgbClr val="FF0000"/>
              </a:solidFill>
            </a:endParaRPr>
          </a:p>
          <a:p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629841" y="5122843"/>
            <a:ext cx="768977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p"/>
            </a:pPr>
            <a:r>
              <a:rPr lang="en-US" altLang="zh-CN" sz="2400" dirty="0"/>
              <a:t>What’s </a:t>
            </a:r>
            <a:r>
              <a:rPr lang="en-US" altLang="zh-CN" sz="2400" dirty="0" smtClean="0"/>
              <a:t>the required radius and shape of beam pipe?</a:t>
            </a:r>
            <a:endParaRPr lang="en-US" altLang="zh-CN" sz="2400" dirty="0"/>
          </a:p>
        </p:txBody>
      </p:sp>
    </p:spTree>
    <p:extLst>
      <p:ext uri="{BB962C8B-B14F-4D97-AF65-F5344CB8AC3E}">
        <p14:creationId xmlns:p14="http://schemas.microsoft.com/office/powerpoint/2010/main" val="1047308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126995"/>
            <a:ext cx="7886700" cy="688253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CN" dirty="0" smtClean="0"/>
              <a:t>If Stronger Detector </a:t>
            </a:r>
            <a:r>
              <a:rPr lang="en-US" altLang="zh-CN" dirty="0" smtClean="0"/>
              <a:t>Solenoid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2" y="546420"/>
            <a:ext cx="3868340" cy="698480"/>
          </a:xfrm>
        </p:spPr>
        <p:txBody>
          <a:bodyPr/>
          <a:lstStyle/>
          <a:p>
            <a:r>
              <a:rPr lang="en-US" altLang="zh-CN" dirty="0"/>
              <a:t>Machine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2" y="1370332"/>
            <a:ext cx="3868340" cy="2871158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Reduce the luminosity by beam coupling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Stronger compensating solenoid to cancel the beam coupling</a:t>
            </a:r>
          </a:p>
          <a:p>
            <a:pPr lvl="1"/>
            <a:r>
              <a:rPr lang="en-US" altLang="zh-CN" dirty="0" smtClean="0">
                <a:solidFill>
                  <a:srgbClr val="FF0000"/>
                </a:solidFill>
              </a:rPr>
              <a:t>Fringe field will be more serious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Longer compensating solenoid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546420"/>
            <a:ext cx="3887391" cy="698480"/>
          </a:xfrm>
        </p:spPr>
        <p:txBody>
          <a:bodyPr/>
          <a:lstStyle/>
          <a:p>
            <a:r>
              <a:rPr lang="en-US" altLang="zh-CN" dirty="0"/>
              <a:t>Detector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1370332"/>
            <a:ext cx="3887391" cy="2871158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zh-CN" dirty="0" smtClean="0">
                <a:solidFill>
                  <a:srgbClr val="00B050"/>
                </a:solidFill>
              </a:rPr>
              <a:t>Better </a:t>
            </a:r>
            <a:r>
              <a:rPr lang="en-US" altLang="zh-CN" dirty="0" smtClean="0">
                <a:solidFill>
                  <a:srgbClr val="00B050"/>
                </a:solidFill>
              </a:rPr>
              <a:t>momentum resolution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dirty="0" smtClean="0">
                <a:solidFill>
                  <a:srgbClr val="FF0000"/>
                </a:solidFill>
              </a:rPr>
              <a:t>Lower efficiency for low energy particles</a:t>
            </a:r>
            <a:endParaRPr lang="en-US" altLang="zh-CN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dirty="0">
                <a:solidFill>
                  <a:srgbClr val="FF0000"/>
                </a:solidFill>
              </a:rPr>
              <a:t>Acceptance of the detector will be reduced</a:t>
            </a:r>
            <a:endParaRPr lang="zh-CN" altLang="en-US" dirty="0">
              <a:solidFill>
                <a:srgbClr val="FF0000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zh-CN" altLang="en-US" dirty="0">
              <a:solidFill>
                <a:srgbClr val="FF0000"/>
              </a:solidFill>
            </a:endParaRPr>
          </a:p>
        </p:txBody>
      </p:sp>
      <p:cxnSp>
        <p:nvCxnSpPr>
          <p:cNvPr id="7" name="直接箭头连接符 6"/>
          <p:cNvCxnSpPr/>
          <p:nvPr/>
        </p:nvCxnSpPr>
        <p:spPr>
          <a:xfrm flipV="1">
            <a:off x="3877937" y="3172858"/>
            <a:ext cx="870333" cy="594911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/>
          <p:cNvSpPr/>
          <p:nvPr/>
        </p:nvSpPr>
        <p:spPr>
          <a:xfrm>
            <a:off x="653295" y="4340634"/>
            <a:ext cx="768977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p"/>
            </a:pPr>
            <a:r>
              <a:rPr lang="en-US" altLang="zh-CN" sz="2400" dirty="0" smtClean="0"/>
              <a:t>What’s the optimized strength of the detector solenoid magnetic field?</a:t>
            </a:r>
          </a:p>
          <a:p>
            <a:pPr marL="342900" indent="-342900">
              <a:buFont typeface="Wingdings" panose="05000000000000000000" pitchFamily="2" charset="2"/>
              <a:buChar char="p"/>
            </a:pPr>
            <a:r>
              <a:rPr lang="en-US" altLang="zh-CN" sz="2400" dirty="0"/>
              <a:t>Could the detector solenoid be weaker at Z pole?</a:t>
            </a:r>
          </a:p>
          <a:p>
            <a:pPr marL="342900" indent="-342900">
              <a:buFont typeface="Wingdings" panose="05000000000000000000" pitchFamily="2" charset="2"/>
              <a:buChar char="p"/>
            </a:pPr>
            <a:r>
              <a:rPr lang="en-US" altLang="zh-CN" sz="2400" dirty="0" smtClean="0"/>
              <a:t>What’s the effects of the fringe field of compensating and screen solenoid?</a:t>
            </a:r>
          </a:p>
          <a:p>
            <a:pPr marL="342900" indent="-342900">
              <a:buFont typeface="Wingdings" panose="05000000000000000000" pitchFamily="2" charset="2"/>
              <a:buChar char="p"/>
            </a:pPr>
            <a:r>
              <a:rPr lang="en-US" altLang="zh-CN" sz="2400" dirty="0" smtClean="0"/>
              <a:t>Is there any other method to cancel the beam coupling?</a:t>
            </a:r>
          </a:p>
        </p:txBody>
      </p:sp>
    </p:spTree>
    <p:extLst>
      <p:ext uri="{BB962C8B-B14F-4D97-AF65-F5344CB8AC3E}">
        <p14:creationId xmlns:p14="http://schemas.microsoft.com/office/powerpoint/2010/main" val="773557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 smtClean="0"/>
              <a:t>If Higher </a:t>
            </a:r>
            <a:r>
              <a:rPr lang="en-US" altLang="zh-CN" dirty="0" smtClean="0"/>
              <a:t>Accuracy of the </a:t>
            </a:r>
            <a:r>
              <a:rPr lang="en-US" altLang="zh-CN" dirty="0" smtClean="0"/>
              <a:t>Luminosity </a:t>
            </a:r>
            <a:r>
              <a:rPr lang="en-US" altLang="zh-CN" dirty="0" smtClean="0"/>
              <a:t>Measurement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698480"/>
          </a:xfrm>
        </p:spPr>
        <p:txBody>
          <a:bodyPr/>
          <a:lstStyle/>
          <a:p>
            <a:r>
              <a:rPr lang="en-US" altLang="zh-CN" dirty="0"/>
              <a:t>Machine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1901672"/>
          </a:xfrm>
        </p:spPr>
        <p:txBody>
          <a:bodyPr/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Stronger mechanical support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698480"/>
          </a:xfrm>
        </p:spPr>
        <p:txBody>
          <a:bodyPr/>
          <a:lstStyle/>
          <a:p>
            <a:r>
              <a:rPr lang="en-US" altLang="zh-CN" dirty="0"/>
              <a:t>Detector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1901672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zh-CN" dirty="0" smtClean="0">
                <a:solidFill>
                  <a:srgbClr val="FF0000"/>
                </a:solidFill>
              </a:rPr>
              <a:t>Larger </a:t>
            </a:r>
            <a:r>
              <a:rPr lang="en-US" altLang="zh-CN" dirty="0" smtClean="0">
                <a:solidFill>
                  <a:srgbClr val="FF0000"/>
                </a:solidFill>
              </a:rPr>
              <a:t>size of </a:t>
            </a:r>
            <a:r>
              <a:rPr lang="en-US" altLang="zh-CN" dirty="0" err="1" smtClean="0">
                <a:solidFill>
                  <a:srgbClr val="FF0000"/>
                </a:solidFill>
              </a:rPr>
              <a:t>LumiCal</a:t>
            </a:r>
            <a:r>
              <a:rPr lang="en-US" altLang="zh-CN" dirty="0" smtClean="0">
                <a:solidFill>
                  <a:srgbClr val="FF0000"/>
                </a:solidFill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dirty="0" smtClean="0">
                <a:solidFill>
                  <a:srgbClr val="FF0000"/>
                </a:solidFill>
              </a:rPr>
              <a:t>Acceptance </a:t>
            </a:r>
            <a:r>
              <a:rPr lang="en-US" altLang="zh-CN" dirty="0">
                <a:solidFill>
                  <a:srgbClr val="FF0000"/>
                </a:solidFill>
              </a:rPr>
              <a:t>of the detector will be reduced</a:t>
            </a:r>
            <a:endParaRPr lang="zh-CN" altLang="en-US" dirty="0">
              <a:solidFill>
                <a:srgbClr val="FF0000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629841" y="4620003"/>
            <a:ext cx="800738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p"/>
            </a:pPr>
            <a:r>
              <a:rPr lang="en-US" altLang="zh-CN" sz="2400" dirty="0"/>
              <a:t>What’s the </a:t>
            </a:r>
            <a:r>
              <a:rPr lang="en-US" altLang="zh-CN" sz="2400" dirty="0" smtClean="0"/>
              <a:t>required accuracy of the luminosity measurement?</a:t>
            </a:r>
          </a:p>
          <a:p>
            <a:pPr marL="342900" indent="-342900">
              <a:buFont typeface="Wingdings" panose="05000000000000000000" pitchFamily="2" charset="2"/>
              <a:buChar char="p"/>
            </a:pPr>
            <a:r>
              <a:rPr lang="en-US" altLang="zh-CN" sz="2400" dirty="0" smtClean="0"/>
              <a:t>Could the luminosity be measured with the CEPC detector?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2400" dirty="0" err="1" smtClean="0"/>
              <a:t>Bhabha</a:t>
            </a:r>
            <a:r>
              <a:rPr lang="en-US" altLang="zh-CN" sz="2400" dirty="0" smtClean="0"/>
              <a:t> events with large angle</a:t>
            </a:r>
          </a:p>
        </p:txBody>
      </p:sp>
    </p:spTree>
    <p:extLst>
      <p:ext uri="{BB962C8B-B14F-4D97-AF65-F5344CB8AC3E}">
        <p14:creationId xmlns:p14="http://schemas.microsoft.com/office/powerpoint/2010/main" val="1307796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21905"/>
            <a:ext cx="7886700" cy="1325563"/>
          </a:xfrm>
        </p:spPr>
        <p:txBody>
          <a:bodyPr/>
          <a:lstStyle/>
          <a:p>
            <a:pPr algn="ctr"/>
            <a:r>
              <a:rPr lang="en-US" altLang="zh-CN" dirty="0" smtClean="0"/>
              <a:t>If Larger Detector </a:t>
            </a:r>
            <a:r>
              <a:rPr lang="en-US" altLang="zh-CN" dirty="0" smtClean="0"/>
              <a:t>Acceptance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2" y="1339639"/>
            <a:ext cx="3868340" cy="698480"/>
          </a:xfrm>
        </p:spPr>
        <p:txBody>
          <a:bodyPr/>
          <a:lstStyle/>
          <a:p>
            <a:r>
              <a:rPr lang="en-US" altLang="zh-CN" dirty="0"/>
              <a:t>Machine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2" y="2163551"/>
            <a:ext cx="3868340" cy="2298279"/>
          </a:xfrm>
        </p:spPr>
        <p:txBody>
          <a:bodyPr/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Space for IR is reduced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339639"/>
            <a:ext cx="3887391" cy="698480"/>
          </a:xfrm>
        </p:spPr>
        <p:txBody>
          <a:bodyPr/>
          <a:lstStyle/>
          <a:p>
            <a:r>
              <a:rPr lang="en-US" altLang="zh-CN" dirty="0"/>
              <a:t>Detector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163551"/>
            <a:ext cx="3887391" cy="2298279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zh-CN" dirty="0" smtClean="0">
                <a:solidFill>
                  <a:srgbClr val="00B050"/>
                </a:solidFill>
              </a:rPr>
              <a:t>Higher </a:t>
            </a:r>
            <a:r>
              <a:rPr lang="en-US" altLang="zh-CN" dirty="0" smtClean="0">
                <a:solidFill>
                  <a:srgbClr val="00B050"/>
                </a:solidFill>
              </a:rPr>
              <a:t>forward detect efficiency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dirty="0" smtClean="0">
                <a:solidFill>
                  <a:srgbClr val="00B050"/>
                </a:solidFill>
              </a:rPr>
              <a:t>Might be helpful to discover rare events or new physics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629841" y="5188945"/>
            <a:ext cx="768977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p"/>
            </a:pPr>
            <a:r>
              <a:rPr lang="en-US" altLang="zh-CN" sz="2400" dirty="0"/>
              <a:t>What’s </a:t>
            </a:r>
            <a:r>
              <a:rPr lang="en-US" altLang="zh-CN" sz="2400" dirty="0" smtClean="0"/>
              <a:t>the </a:t>
            </a:r>
            <a:r>
              <a:rPr lang="en-US" altLang="zh-CN" sz="2400" dirty="0"/>
              <a:t>required</a:t>
            </a:r>
            <a:r>
              <a:rPr lang="en-US" altLang="zh-CN" sz="2400" dirty="0" smtClean="0"/>
              <a:t> minimum acceptance of the detector?</a:t>
            </a:r>
          </a:p>
          <a:p>
            <a:pPr marL="342900" indent="-342900">
              <a:buFont typeface="Wingdings" panose="05000000000000000000" pitchFamily="2" charset="2"/>
              <a:buChar char="p"/>
            </a:pPr>
            <a:r>
              <a:rPr lang="en-US" altLang="zh-CN" sz="2400" dirty="0" smtClean="0"/>
              <a:t>What’s the </a:t>
            </a:r>
            <a:r>
              <a:rPr lang="en-US" altLang="zh-CN" sz="2400" dirty="0"/>
              <a:t>required </a:t>
            </a:r>
            <a:r>
              <a:rPr lang="en-US" altLang="zh-CN" sz="2400" dirty="0" smtClean="0"/>
              <a:t>minimum space for IR design?</a:t>
            </a:r>
            <a:endParaRPr lang="en-US" altLang="zh-CN" sz="2400" dirty="0"/>
          </a:p>
        </p:txBody>
      </p:sp>
    </p:spTree>
    <p:extLst>
      <p:ext uri="{BB962C8B-B14F-4D97-AF65-F5344CB8AC3E}">
        <p14:creationId xmlns:p14="http://schemas.microsoft.com/office/powerpoint/2010/main" val="456044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898</TotalTime>
  <Words>850</Words>
  <Application>Microsoft Office PowerPoint</Application>
  <PresentationFormat>全屏显示(4:3)</PresentationFormat>
  <Paragraphs>201</Paragraphs>
  <Slides>19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19</vt:i4>
      </vt:variant>
    </vt:vector>
  </HeadingPairs>
  <TitlesOfParts>
    <vt:vector size="29" baseType="lpstr">
      <vt:lpstr>宋体</vt:lpstr>
      <vt:lpstr>Arial</vt:lpstr>
      <vt:lpstr>Calibri</vt:lpstr>
      <vt:lpstr>Calibri Light</vt:lpstr>
      <vt:lpstr>Cambria Math</vt:lpstr>
      <vt:lpstr>Georgia</vt:lpstr>
      <vt:lpstr>Times New Roman</vt:lpstr>
      <vt:lpstr>Wingdings</vt:lpstr>
      <vt:lpstr>Office 主题</vt:lpstr>
      <vt:lpstr>1_Office 主题</vt:lpstr>
      <vt:lpstr>Question List for MDI</vt:lpstr>
      <vt:lpstr>Proposed Layout of IR</vt:lpstr>
      <vt:lpstr>Crucial Parameters of MDI</vt:lpstr>
      <vt:lpstr>If Larger L*</vt:lpstr>
      <vt:lpstr>If Larger Crossing Angle</vt:lpstr>
      <vt:lpstr>If Larger Radius of Beam Pipe</vt:lpstr>
      <vt:lpstr>If Stronger Detector Solenoid</vt:lpstr>
      <vt:lpstr>If Higher Accuracy of the Luminosity Measurement</vt:lpstr>
      <vt:lpstr>If Larger Detector Acceptance</vt:lpstr>
      <vt:lpstr>Relationship between the Parameters</vt:lpstr>
      <vt:lpstr>Questions for Discussion</vt:lpstr>
      <vt:lpstr>Questions for Future Study</vt:lpstr>
      <vt:lpstr>Thank You</vt:lpstr>
      <vt:lpstr>Backup</vt:lpstr>
      <vt:lpstr>Effect of the Detector Solenoid</vt:lpstr>
      <vt:lpstr>Feedback</vt:lpstr>
      <vt:lpstr>L &amp; L^∗</vt:lpstr>
      <vt:lpstr>Relationship of the Parameters</vt:lpstr>
      <vt:lpstr>Relationship between the Parameters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 List of MDI</dc:title>
  <dc:creator>Qinglei Xiu</dc:creator>
  <cp:lastModifiedBy>Qinglei Xiu</cp:lastModifiedBy>
  <cp:revision>433</cp:revision>
  <dcterms:created xsi:type="dcterms:W3CDTF">2017-02-22T00:53:54Z</dcterms:created>
  <dcterms:modified xsi:type="dcterms:W3CDTF">2017-02-24T00:33:20Z</dcterms:modified>
</cp:coreProperties>
</file>