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DC0E4-7376-4988-9EA3-91FB9C9B83B5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1297C-55CC-4DC0-949D-9823ACE23A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9224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1782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8BEB-CA93-4BAE-9915-2620AC685133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9A48-2C8C-404E-9361-87F2F5A01A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190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8BEB-CA93-4BAE-9915-2620AC685133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9A48-2C8C-404E-9361-87F2F5A01A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15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8BEB-CA93-4BAE-9915-2620AC685133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9A48-2C8C-404E-9361-87F2F5A01A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611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8BEB-CA93-4BAE-9915-2620AC685133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9A48-2C8C-404E-9361-87F2F5A01A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09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8BEB-CA93-4BAE-9915-2620AC685133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9A48-2C8C-404E-9361-87F2F5A01A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091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8BEB-CA93-4BAE-9915-2620AC685133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9A48-2C8C-404E-9361-87F2F5A01A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758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8BEB-CA93-4BAE-9915-2620AC685133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9A48-2C8C-404E-9361-87F2F5A01A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0131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8BEB-CA93-4BAE-9915-2620AC685133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9A48-2C8C-404E-9361-87F2F5A01A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5261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8BEB-CA93-4BAE-9915-2620AC685133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9A48-2C8C-404E-9361-87F2F5A01A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231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8BEB-CA93-4BAE-9915-2620AC685133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9A48-2C8C-404E-9361-87F2F5A01A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592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8BEB-CA93-4BAE-9915-2620AC685133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9A48-2C8C-404E-9361-87F2F5A01A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446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18BEB-CA93-4BAE-9915-2620AC685133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A9A48-2C8C-404E-9361-87F2F5A01A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055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CEPC</a:t>
            </a:r>
            <a:r>
              <a:rPr lang="zh-CN" altLang="en-US" dirty="0" smtClean="0">
                <a:solidFill>
                  <a:srgbClr val="0070C0"/>
                </a:solidFill>
              </a:rPr>
              <a:t>双环</a:t>
            </a:r>
            <a:r>
              <a:rPr lang="en-US" altLang="zh-CN" dirty="0" smtClean="0">
                <a:solidFill>
                  <a:srgbClr val="0070C0"/>
                </a:solidFill>
              </a:rPr>
              <a:t>QD0/QF1</a:t>
            </a:r>
            <a:r>
              <a:rPr lang="zh-CN" altLang="en-US" dirty="0" smtClean="0">
                <a:solidFill>
                  <a:srgbClr val="0070C0"/>
                </a:solidFill>
              </a:rPr>
              <a:t>物理设计参数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71525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altLang="zh-CN" dirty="0" err="1" smtClean="0"/>
              <a:t>Sha</a:t>
            </a:r>
            <a:r>
              <a:rPr lang="en-US" altLang="zh-CN" dirty="0" smtClean="0"/>
              <a:t> Bai, </a:t>
            </a:r>
            <a:r>
              <a:rPr lang="en-US" altLang="zh-CN" dirty="0" err="1" smtClean="0"/>
              <a:t>Chenghui</a:t>
            </a:r>
            <a:r>
              <a:rPr lang="en-US" altLang="zh-CN" dirty="0" smtClean="0"/>
              <a:t> Yu, Dou Wang, </a:t>
            </a:r>
            <a:r>
              <a:rPr lang="en-US" altLang="zh-CN" dirty="0" err="1" smtClean="0"/>
              <a:t>Yingshun</a:t>
            </a:r>
            <a:r>
              <a:rPr lang="en-US" altLang="zh-CN" dirty="0" smtClean="0"/>
              <a:t> Zhu,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</a:t>
            </a:r>
          </a:p>
          <a:p>
            <a:endParaRPr lang="en-US" altLang="zh-CN" dirty="0"/>
          </a:p>
          <a:p>
            <a:r>
              <a:rPr lang="en-US" altLang="zh-CN" dirty="0" smtClean="0"/>
              <a:t>CEPC-AP-meeting</a:t>
            </a:r>
          </a:p>
          <a:p>
            <a:r>
              <a:rPr lang="en-US" altLang="zh-CN" dirty="0" smtClean="0"/>
              <a:t>2017-02-24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080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9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/>
              <a:t>（</a:t>
            </a:r>
            <a:r>
              <a:rPr lang="en-US" altLang="zh-CN" sz="2200" dirty="0"/>
              <a:t>wangdou20170222-100km_2mm</a:t>
            </a:r>
            <a:r>
              <a:rPr lang="en-US" altLang="zh-CN" sz="2200" dirty="0">
                <a:sym typeface="Symbol"/>
              </a:rPr>
              <a:t>y</a:t>
            </a:r>
            <a:r>
              <a:rPr lang="zh-CN" altLang="en-US" sz="2200" dirty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2207568" y="836712"/>
          <a:ext cx="7291180" cy="5983494"/>
        </p:xfrm>
        <a:graphic>
          <a:graphicData uri="http://schemas.openxmlformats.org/drawingml/2006/table">
            <a:tbl>
              <a:tblPr firstRow="1" bandRow="1"/>
              <a:tblGrid>
                <a:gridCol w="2236709"/>
                <a:gridCol w="1219675"/>
                <a:gridCol w="1368152"/>
                <a:gridCol w="1311018"/>
                <a:gridCol w="1155626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Higgs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0.968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0.365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644 (412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8647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16666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29.97 (19.2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151.7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364.4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(32</a:t>
                      </a: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12.57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0.171/0.002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1.31/0.004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0.57/0.0017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15.0/0.089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10.7/0.059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15.4/0.125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0.013/0.083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0.0064/0.062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126.8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0.64(2cell) (0.41)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1.13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1.56(1cell)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3.13 (2.0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9.3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184232" y="6473969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444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9491" y="321583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QD0</a:t>
            </a:r>
            <a:r>
              <a:rPr lang="zh-CN" altLang="en-US" dirty="0" smtClean="0">
                <a:solidFill>
                  <a:srgbClr val="7030A0"/>
                </a:solidFill>
              </a:rPr>
              <a:t>物理设计参数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501815"/>
              </p:ext>
            </p:extLst>
          </p:nvPr>
        </p:nvGraphicFramePr>
        <p:xfrm>
          <a:off x="1288870" y="1532711"/>
          <a:ext cx="9274626" cy="51654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1250"/>
                <a:gridCol w="1251250"/>
                <a:gridCol w="2415592"/>
                <a:gridCol w="2415592"/>
                <a:gridCol w="1940942"/>
              </a:tblGrid>
              <a:tr h="1497275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66700" algn="l"/>
                          <a:tab pos="2743200" algn="ctr"/>
                          <a:tab pos="5486400" algn="r"/>
                        </a:tabLst>
                      </a:pPr>
                      <a:r>
                        <a:rPr lang="en-US" sz="1600" kern="0" cap="small" dirty="0">
                          <a:effectLst/>
                          <a:latin typeface="+mn-ea"/>
                          <a:ea typeface="+mn-ea"/>
                        </a:rPr>
                        <a:t>QD0</a:t>
                      </a:r>
                      <a:endParaRPr lang="zh-CN" sz="1600" kern="900" cap="small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altLang="zh-CN" sz="16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 smtClean="0">
                          <a:effectLst/>
                          <a:latin typeface="+mn-ea"/>
                          <a:ea typeface="+mn-ea"/>
                        </a:rPr>
                        <a:t>水平</a:t>
                      </a:r>
                      <a:r>
                        <a:rPr lang="zh-CN" sz="1600" kern="100" dirty="0">
                          <a:effectLst/>
                          <a:latin typeface="+mn-ea"/>
                          <a:ea typeface="+mn-ea"/>
                        </a:rPr>
                        <a:t>束流清晰区</a:t>
                      </a: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sz="1600" kern="100" dirty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20</a:t>
                      </a:r>
                      <a:r>
                        <a:rPr lang="en-US" sz="1600" kern="100" dirty="0">
                          <a:effectLst/>
                          <a:latin typeface="+mn-ea"/>
                          <a:ea typeface="+mn-ea"/>
                          <a:sym typeface="Symbol" panose="05050102010706020507" pitchFamily="18" charset="2"/>
                        </a:rPr>
                        <a:t></a:t>
                      </a:r>
                      <a:r>
                        <a:rPr lang="en-US" sz="1600" kern="100" baseline="-25000" dirty="0">
                          <a:effectLst/>
                          <a:latin typeface="+mn-ea"/>
                          <a:ea typeface="+mn-ea"/>
                        </a:rPr>
                        <a:t>x</a:t>
                      </a: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+3</a:t>
                      </a:r>
                      <a:r>
                        <a:rPr lang="zh-CN" sz="1600" kern="100" dirty="0">
                          <a:effectLst/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altLang="zh-CN" sz="16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 smtClean="0">
                          <a:effectLst/>
                          <a:latin typeface="+mn-ea"/>
                          <a:ea typeface="+mn-ea"/>
                        </a:rPr>
                        <a:t>垂直</a:t>
                      </a:r>
                      <a:r>
                        <a:rPr lang="zh-CN" sz="1600" kern="100" dirty="0">
                          <a:effectLst/>
                          <a:latin typeface="+mn-ea"/>
                          <a:ea typeface="+mn-ea"/>
                        </a:rPr>
                        <a:t>束流清晰区</a:t>
                      </a: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sz="1600" kern="100" dirty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40</a:t>
                      </a:r>
                      <a:r>
                        <a:rPr lang="en-US" sz="1600" kern="100" dirty="0">
                          <a:effectLst/>
                          <a:latin typeface="+mn-ea"/>
                          <a:ea typeface="+mn-ea"/>
                          <a:sym typeface="Symbol" panose="05050102010706020507" pitchFamily="18" charset="2"/>
                        </a:rPr>
                        <a:t></a:t>
                      </a:r>
                      <a:r>
                        <a:rPr lang="en-US" sz="1600" kern="100" baseline="-25000" dirty="0">
                          <a:effectLst/>
                          <a:latin typeface="+mn-ea"/>
                          <a:ea typeface="+mn-ea"/>
                        </a:rPr>
                        <a:t>y</a:t>
                      </a: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+3</a:t>
                      </a:r>
                      <a:r>
                        <a:rPr lang="zh-CN" sz="1600" kern="100" dirty="0">
                          <a:effectLst/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altLang="zh-CN" sz="16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 smtClean="0">
                          <a:effectLst/>
                          <a:latin typeface="+mn-ea"/>
                          <a:ea typeface="+mn-ea"/>
                        </a:rPr>
                        <a:t>正负电子</a:t>
                      </a:r>
                      <a:endParaRPr lang="zh-CN" sz="16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+mn-ea"/>
                          <a:ea typeface="+mn-ea"/>
                        </a:rPr>
                        <a:t>束流中心间距</a:t>
                      </a:r>
                    </a:p>
                  </a:txBody>
                  <a:tcPr marL="68580" marR="68580" marT="0" marB="0"/>
                </a:tc>
              </a:tr>
              <a:tr h="36232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  <a:latin typeface="+mn-ea"/>
                          <a:ea typeface="+mn-ea"/>
                        </a:rPr>
                        <a:t>入口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13.03 mm</a:t>
                      </a:r>
                      <a:endParaRPr lang="zh-CN" sz="16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+mn-ea"/>
                          <a:ea typeface="+mn-ea"/>
                        </a:rPr>
                        <a:t>18.95 mm</a:t>
                      </a:r>
                      <a:endParaRPr lang="zh-CN" sz="160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66.01 mm</a:t>
                      </a:r>
                      <a:endParaRPr lang="zh-CN" sz="16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</a:tr>
              <a:tr h="36232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  <a:latin typeface="+mn-ea"/>
                          <a:ea typeface="+mn-ea"/>
                        </a:rPr>
                        <a:t>磁长度的</a:t>
                      </a:r>
                      <a:r>
                        <a:rPr lang="en-US" sz="1600" kern="100">
                          <a:effectLst/>
                          <a:latin typeface="+mn-ea"/>
                          <a:ea typeface="+mn-ea"/>
                        </a:rPr>
                        <a:t>1/2</a:t>
                      </a:r>
                      <a:r>
                        <a:rPr lang="zh-CN" sz="1600" kern="100">
                          <a:effectLst/>
                          <a:latin typeface="+mn-ea"/>
                          <a:ea typeface="+mn-ea"/>
                        </a:rPr>
                        <a:t>处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16.58 mm</a:t>
                      </a:r>
                      <a:endParaRPr lang="zh-CN" sz="16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+mn-ea"/>
                          <a:ea typeface="+mn-ea"/>
                        </a:rPr>
                        <a:t>21.77 mm</a:t>
                      </a:r>
                      <a:endParaRPr lang="zh-CN" sz="160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89.77 mm</a:t>
                      </a:r>
                      <a:endParaRPr lang="zh-CN" sz="16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</a:tr>
              <a:tr h="36232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  <a:latin typeface="+mn-ea"/>
                          <a:ea typeface="+mn-ea"/>
                        </a:rPr>
                        <a:t>出口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22.94 mm</a:t>
                      </a:r>
                      <a:endParaRPr lang="zh-CN" sz="16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+mn-ea"/>
                          <a:ea typeface="+mn-ea"/>
                        </a:rPr>
                        <a:t>20.59 mm</a:t>
                      </a:r>
                      <a:endParaRPr lang="zh-CN" sz="160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113.53 mm</a:t>
                      </a:r>
                      <a:endParaRPr lang="zh-CN" sz="16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</a:tr>
              <a:tr h="36232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  <a:latin typeface="+mn-ea"/>
                          <a:ea typeface="+mn-ea"/>
                        </a:rPr>
                        <a:t>所需好场区范围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+mn-ea"/>
                          <a:ea typeface="+mn-ea"/>
                        </a:rPr>
                        <a:t>水平方向</a:t>
                      </a: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22.94 mm</a:t>
                      </a:r>
                      <a:r>
                        <a:rPr lang="zh-CN" sz="1600" kern="100" dirty="0">
                          <a:effectLst/>
                          <a:latin typeface="+mn-ea"/>
                          <a:ea typeface="+mn-ea"/>
                        </a:rPr>
                        <a:t>；垂直方向</a:t>
                      </a: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21.86 mm</a:t>
                      </a:r>
                      <a:endParaRPr lang="zh-CN" sz="16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232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  <a:latin typeface="+mn-ea"/>
                          <a:ea typeface="+mn-ea"/>
                        </a:rPr>
                        <a:t>磁铁有效长度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1.4403m</a:t>
                      </a:r>
                      <a:endParaRPr lang="zh-CN" sz="16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232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  <a:latin typeface="+mn-ea"/>
                          <a:ea typeface="+mn-ea"/>
                        </a:rPr>
                        <a:t>线圈起点距离</a:t>
                      </a:r>
                      <a:r>
                        <a:rPr lang="en-US" sz="1600" kern="100">
                          <a:effectLst/>
                          <a:latin typeface="+mn-ea"/>
                          <a:ea typeface="+mn-ea"/>
                        </a:rPr>
                        <a:t>IP</a:t>
                      </a:r>
                      <a:endParaRPr lang="zh-CN" sz="160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2.0000m</a:t>
                      </a:r>
                      <a:endParaRPr lang="zh-CN" sz="16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232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  <a:latin typeface="+mn-ea"/>
                          <a:ea typeface="+mn-ea"/>
                        </a:rPr>
                        <a:t>最高磁场梯度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200 T/m</a:t>
                      </a:r>
                      <a:endParaRPr lang="zh-CN" sz="16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232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CN" sz="16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 smtClean="0">
                          <a:effectLst/>
                          <a:latin typeface="+mn-ea"/>
                          <a:ea typeface="+mn-ea"/>
                        </a:rPr>
                        <a:t>孔径</a:t>
                      </a:r>
                      <a:endParaRPr lang="zh-CN" sz="16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+mn-ea"/>
                          <a:ea typeface="+mn-ea"/>
                        </a:rPr>
                        <a:t>中心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  <a:latin typeface="+mn-ea"/>
                          <a:ea typeface="+mn-ea"/>
                        </a:rPr>
                        <a:t>间距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  <a:latin typeface="+mn-ea"/>
                          <a:ea typeface="+mn-ea"/>
                        </a:rPr>
                        <a:t>入口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66.01mm</a:t>
                      </a:r>
                      <a:endParaRPr lang="zh-CN" sz="16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23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  <a:latin typeface="+mn-ea"/>
                          <a:ea typeface="+mn-ea"/>
                        </a:rPr>
                        <a:t>中间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89.77mm</a:t>
                      </a:r>
                      <a:endParaRPr lang="zh-CN" sz="16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0725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  <a:latin typeface="+mn-ea"/>
                          <a:ea typeface="+mn-ea"/>
                        </a:rPr>
                        <a:t>出口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113.53mm</a:t>
                      </a:r>
                      <a:endParaRPr lang="zh-CN" sz="16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50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QF1</a:t>
            </a:r>
            <a:r>
              <a:rPr lang="zh-CN" altLang="en-US" dirty="0" smtClean="0">
                <a:solidFill>
                  <a:srgbClr val="7030A0"/>
                </a:solidFill>
              </a:rPr>
              <a:t>物理设计参数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767000"/>
              </p:ext>
            </p:extLst>
          </p:nvPr>
        </p:nvGraphicFramePr>
        <p:xfrm>
          <a:off x="1445623" y="1690688"/>
          <a:ext cx="9274627" cy="4580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9643"/>
                <a:gridCol w="2423746"/>
                <a:gridCol w="2423746"/>
                <a:gridCol w="1947492"/>
              </a:tblGrid>
              <a:tr h="1700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266700" algn="l"/>
                          <a:tab pos="2637155" algn="ctr"/>
                          <a:tab pos="5274310" algn="r"/>
                        </a:tabLst>
                      </a:pPr>
                      <a:r>
                        <a:rPr lang="en-US" sz="1800" kern="0" dirty="0">
                          <a:effectLst/>
                          <a:latin typeface="+mn-ea"/>
                          <a:ea typeface="+mn-ea"/>
                        </a:rPr>
                        <a:t>QF1</a:t>
                      </a:r>
                      <a:endParaRPr lang="zh-CN" sz="1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altLang="zh-CN" sz="1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 smtClean="0">
                          <a:effectLst/>
                          <a:latin typeface="+mn-ea"/>
                          <a:ea typeface="+mn-ea"/>
                        </a:rPr>
                        <a:t>水平</a:t>
                      </a:r>
                      <a:r>
                        <a:rPr lang="zh-CN" sz="1800" kern="100" dirty="0">
                          <a:effectLst/>
                          <a:latin typeface="+mn-ea"/>
                          <a:ea typeface="+mn-ea"/>
                        </a:rPr>
                        <a:t>束流清晰区</a:t>
                      </a: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sz="1800" kern="100" dirty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20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sym typeface="Symbol" panose="05050102010706020507" pitchFamily="18" charset="2"/>
                        </a:rPr>
                        <a:t></a:t>
                      </a:r>
                      <a:r>
                        <a:rPr lang="en-US" sz="1800" kern="100" baseline="-25000" dirty="0">
                          <a:effectLst/>
                          <a:latin typeface="+mn-ea"/>
                          <a:ea typeface="+mn-ea"/>
                        </a:rPr>
                        <a:t>x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+3</a:t>
                      </a:r>
                      <a:r>
                        <a:rPr lang="zh-CN" sz="1800" kern="100" dirty="0">
                          <a:effectLst/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altLang="zh-CN" sz="1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 smtClean="0">
                          <a:effectLst/>
                          <a:latin typeface="+mn-ea"/>
                          <a:ea typeface="+mn-ea"/>
                        </a:rPr>
                        <a:t>垂直</a:t>
                      </a:r>
                      <a:r>
                        <a:rPr lang="zh-CN" sz="1800" kern="100" dirty="0">
                          <a:effectLst/>
                          <a:latin typeface="+mn-ea"/>
                          <a:ea typeface="+mn-ea"/>
                        </a:rPr>
                        <a:t>束流清晰区</a:t>
                      </a: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sz="1800" kern="100" dirty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40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sym typeface="Symbol" panose="05050102010706020507" pitchFamily="18" charset="2"/>
                        </a:rPr>
                        <a:t></a:t>
                      </a:r>
                      <a:r>
                        <a:rPr lang="en-US" sz="1800" kern="100" baseline="-25000" dirty="0">
                          <a:effectLst/>
                          <a:latin typeface="+mn-ea"/>
                          <a:ea typeface="+mn-ea"/>
                        </a:rPr>
                        <a:t>y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+3</a:t>
                      </a:r>
                      <a:r>
                        <a:rPr lang="zh-CN" sz="1800" kern="100" dirty="0">
                          <a:effectLst/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altLang="zh-CN" sz="1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 smtClean="0">
                          <a:effectLst/>
                          <a:latin typeface="+mn-ea"/>
                          <a:ea typeface="+mn-ea"/>
                        </a:rPr>
                        <a:t>正负电子</a:t>
                      </a:r>
                      <a:endParaRPr lang="zh-CN" sz="18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  <a:latin typeface="+mn-ea"/>
                          <a:ea typeface="+mn-ea"/>
                        </a:rPr>
                        <a:t>束流中心间距</a:t>
                      </a:r>
                    </a:p>
                  </a:txBody>
                  <a:tcPr marL="68580" marR="68580" marT="0" marB="0"/>
                </a:tc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+mn-ea"/>
                          <a:ea typeface="+mn-ea"/>
                        </a:rPr>
                        <a:t>入口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28.67 mm</a:t>
                      </a:r>
                      <a:endParaRPr lang="zh-CN" sz="1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18.39 mm</a:t>
                      </a:r>
                      <a:endParaRPr lang="zh-CN" sz="180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130.03 mm</a:t>
                      </a:r>
                      <a:endParaRPr lang="zh-CN" sz="180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+mn-ea"/>
                          <a:ea typeface="+mn-ea"/>
                        </a:rPr>
                        <a:t>磁长度的</a:t>
                      </a: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1/2</a:t>
                      </a:r>
                      <a:r>
                        <a:rPr lang="zh-CN" sz="1800" kern="100">
                          <a:effectLst/>
                          <a:latin typeface="+mn-ea"/>
                          <a:ea typeface="+mn-ea"/>
                        </a:rPr>
                        <a:t>处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35.02 mm</a:t>
                      </a:r>
                      <a:endParaRPr lang="zh-CN" sz="1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16.09 mm</a:t>
                      </a:r>
                      <a:endParaRPr lang="zh-CN" sz="1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153.86 mm</a:t>
                      </a:r>
                      <a:endParaRPr lang="zh-CN" sz="180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+mn-ea"/>
                          <a:ea typeface="+mn-ea"/>
                        </a:rPr>
                        <a:t>出口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37.01 mm</a:t>
                      </a:r>
                      <a:endParaRPr lang="zh-CN" sz="1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15.35 mm</a:t>
                      </a:r>
                      <a:endParaRPr lang="zh-CN" sz="1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177.66 mm</a:t>
                      </a:r>
                      <a:endParaRPr lang="zh-CN" sz="180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+mn-ea"/>
                          <a:ea typeface="+mn-ea"/>
                        </a:rPr>
                        <a:t>所需好场区范围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  <a:latin typeface="+mn-ea"/>
                          <a:ea typeface="+mn-ea"/>
                        </a:rPr>
                        <a:t>水平方向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37.01 mm</a:t>
                      </a:r>
                      <a:r>
                        <a:rPr lang="zh-CN" sz="1800" kern="100" dirty="0">
                          <a:effectLst/>
                          <a:latin typeface="+mn-ea"/>
                          <a:ea typeface="+mn-ea"/>
                        </a:rPr>
                        <a:t>；垂直方向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18.39 mm</a:t>
                      </a:r>
                      <a:endParaRPr lang="zh-CN" sz="1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+mn-ea"/>
                          <a:ea typeface="+mn-ea"/>
                        </a:rPr>
                        <a:t>磁铁有效长度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1.443m</a:t>
                      </a:r>
                      <a:endParaRPr lang="zh-CN" sz="1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+mn-ea"/>
                          <a:ea typeface="+mn-ea"/>
                        </a:rPr>
                        <a:t>线圈起点距离</a:t>
                      </a: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IP</a:t>
                      </a:r>
                      <a:endParaRPr lang="zh-CN" sz="180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3.9405m</a:t>
                      </a:r>
                      <a:endParaRPr lang="zh-CN" sz="1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+mn-ea"/>
                          <a:ea typeface="+mn-ea"/>
                        </a:rPr>
                        <a:t>最高磁场梯度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117 T/m</a:t>
                      </a:r>
                      <a:endParaRPr lang="zh-CN" sz="1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57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486</Words>
  <Application>Microsoft Office PowerPoint</Application>
  <PresentationFormat>宽屏</PresentationFormat>
  <Paragraphs>226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Symbol</vt:lpstr>
      <vt:lpstr>Times New Roman</vt:lpstr>
      <vt:lpstr>Office 主题</vt:lpstr>
      <vt:lpstr>CEPC双环QD0/QF1物理设计参数</vt:lpstr>
      <vt:lpstr>parameters for CEPC double ring （wangdou20170222-100km_2mmy）</vt:lpstr>
      <vt:lpstr>QD0物理设计参数</vt:lpstr>
      <vt:lpstr>QF1物理设计参数</vt:lpstr>
    </vt:vector>
  </TitlesOfParts>
  <Company>ihep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CEPC双环QD0/QF1物理设计参数</dc:title>
  <dc:creator>baisha</dc:creator>
  <cp:lastModifiedBy>baisha</cp:lastModifiedBy>
  <cp:revision>6</cp:revision>
  <dcterms:created xsi:type="dcterms:W3CDTF">2017-02-23T10:31:47Z</dcterms:created>
  <dcterms:modified xsi:type="dcterms:W3CDTF">2017-02-23T10:50:54Z</dcterms:modified>
</cp:coreProperties>
</file>