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603" r:id="rId2"/>
    <p:sldId id="609" r:id="rId3"/>
    <p:sldId id="608" r:id="rId4"/>
    <p:sldId id="610" r:id="rId5"/>
    <p:sldId id="647" r:id="rId6"/>
    <p:sldId id="646" r:id="rId7"/>
    <p:sldId id="626" r:id="rId8"/>
    <p:sldId id="625" r:id="rId9"/>
    <p:sldId id="628" r:id="rId10"/>
    <p:sldId id="629" r:id="rId11"/>
    <p:sldId id="627" r:id="rId12"/>
    <p:sldId id="630" r:id="rId13"/>
    <p:sldId id="624" r:id="rId14"/>
    <p:sldId id="605" r:id="rId15"/>
    <p:sldId id="631" r:id="rId16"/>
    <p:sldId id="606" r:id="rId17"/>
    <p:sldId id="644" r:id="rId18"/>
    <p:sldId id="639" r:id="rId19"/>
    <p:sldId id="640" r:id="rId20"/>
    <p:sldId id="641" r:id="rId21"/>
    <p:sldId id="642" r:id="rId22"/>
    <p:sldId id="637" r:id="rId23"/>
    <p:sldId id="645" r:id="rId24"/>
    <p:sldId id="643" r:id="rId25"/>
    <p:sldId id="648" r:id="rId26"/>
    <p:sldId id="632" r:id="rId27"/>
    <p:sldId id="634" r:id="rId28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rgbClr val="006666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rgbClr val="006666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rgbClr val="006666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rgbClr val="006666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rgbClr val="006666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rgbClr val="006666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rgbClr val="006666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rgbClr val="006666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rgbClr val="006666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FFFFD5"/>
    <a:srgbClr val="FF33CC"/>
    <a:srgbClr val="FF66CC"/>
    <a:srgbClr val="6666FF"/>
    <a:srgbClr val="3366FF"/>
    <a:srgbClr val="00FF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759" autoAdjust="0"/>
    <p:restoredTop sz="91023" autoAdjust="0"/>
  </p:normalViewPr>
  <p:slideViewPr>
    <p:cSldViewPr>
      <p:cViewPr>
        <p:scale>
          <a:sx n="66" d="100"/>
          <a:sy n="66" d="100"/>
        </p:scale>
        <p:origin x="-306" y="84"/>
      </p:cViewPr>
      <p:guideLst>
        <p:guide orient="horz" pos="331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84"/>
    </p:cViewPr>
  </p:sorterViewPr>
  <p:notesViewPr>
    <p:cSldViewPr>
      <p:cViewPr varScale="1">
        <p:scale>
          <a:sx n="60" d="100"/>
          <a:sy n="60" d="100"/>
        </p:scale>
        <p:origin x="-1716" y="-5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5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5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66.wmf"/><Relationship Id="rId4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11" Type="http://schemas.openxmlformats.org/officeDocument/2006/relationships/image" Target="../media/image88.wmf"/><Relationship Id="rId5" Type="http://schemas.openxmlformats.org/officeDocument/2006/relationships/image" Target="../media/image82.wmf"/><Relationship Id="rId10" Type="http://schemas.openxmlformats.org/officeDocument/2006/relationships/image" Target="../media/image87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7" Type="http://schemas.openxmlformats.org/officeDocument/2006/relationships/image" Target="../media/image96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5.wmf"/><Relationship Id="rId5" Type="http://schemas.openxmlformats.org/officeDocument/2006/relationships/image" Target="../media/image66.wmf"/><Relationship Id="rId4" Type="http://schemas.openxmlformats.org/officeDocument/2006/relationships/image" Target="../media/image9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Relationship Id="rId9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7.wmf"/><Relationship Id="rId7" Type="http://schemas.openxmlformats.org/officeDocument/2006/relationships/image" Target="../media/image60.wmf"/><Relationship Id="rId2" Type="http://schemas.openxmlformats.org/officeDocument/2006/relationships/image" Target="../media/image5.wmf"/><Relationship Id="rId1" Type="http://schemas.openxmlformats.org/officeDocument/2006/relationships/image" Target="../media/image116.wmf"/><Relationship Id="rId6" Type="http://schemas.openxmlformats.org/officeDocument/2006/relationships/image" Target="../media/image47.wmf"/><Relationship Id="rId5" Type="http://schemas.openxmlformats.org/officeDocument/2006/relationships/image" Target="../media/image66.wmf"/><Relationship Id="rId10" Type="http://schemas.openxmlformats.org/officeDocument/2006/relationships/image" Target="../media/image120.wmf"/><Relationship Id="rId4" Type="http://schemas.openxmlformats.org/officeDocument/2006/relationships/image" Target="../media/image118.wmf"/><Relationship Id="rId9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image" Target="../media/image123.wmf"/><Relationship Id="rId7" Type="http://schemas.openxmlformats.org/officeDocument/2006/relationships/image" Target="../media/image127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10" Type="http://schemas.openxmlformats.org/officeDocument/2006/relationships/image" Target="../media/image130.wmf"/><Relationship Id="rId4" Type="http://schemas.openxmlformats.org/officeDocument/2006/relationships/image" Target="../media/image124.wmf"/><Relationship Id="rId9" Type="http://schemas.openxmlformats.org/officeDocument/2006/relationships/image" Target="../media/image12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5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kumimoji="0"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kumimoji="0"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kumimoji="0"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kumimoji="0"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E662679-EF67-4B8D-BF7E-DBE2AC1AF3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kumimoji="0"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kumimoji="0"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kumimoji="0"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kumimoji="0"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1173D10-3B73-43E1-8669-12738D3EDE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63043-5A33-4910-AC70-329991437867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F73DF-57DF-4902-952A-1A25B640CF05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E9922-C43A-4120-82E8-24CDE0271DD8}" type="slidenum">
              <a:rPr lang="en-US" altLang="zh-CN" smtClean="0"/>
              <a:pPr/>
              <a:t>12</a:t>
            </a:fld>
            <a:endParaRPr lang="en-US" altLang="zh-CN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DCFF6-4FC0-4498-8112-079F175CB92F}" type="slidenum">
              <a:rPr lang="en-US" altLang="zh-CN" smtClean="0"/>
              <a:pPr/>
              <a:t>13</a:t>
            </a:fld>
            <a:endParaRPr lang="en-US" altLang="zh-CN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27A88-D528-4191-AE68-38DD3B989132}" type="slidenum">
              <a:rPr lang="en-US" altLang="zh-CN" smtClean="0"/>
              <a:pPr/>
              <a:t>14</a:t>
            </a:fld>
            <a:endParaRPr lang="en-US" altLang="zh-CN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950D4-6425-4026-8BE5-CC3C1C602A35}" type="slidenum">
              <a:rPr lang="en-US" altLang="zh-CN" smtClean="0"/>
              <a:pPr/>
              <a:t>15</a:t>
            </a:fld>
            <a:endParaRPr lang="en-US" altLang="zh-CN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9BA2F-DA22-406C-9ADD-25C85FC4409B}" type="slidenum">
              <a:rPr lang="en-US" altLang="zh-CN" smtClean="0"/>
              <a:pPr/>
              <a:t>16</a:t>
            </a:fld>
            <a:endParaRPr lang="en-US" altLang="zh-CN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DC42C-FA48-418F-A668-BC715E8B15A1}" type="slidenum">
              <a:rPr lang="en-US" altLang="zh-CN" smtClean="0"/>
              <a:pPr/>
              <a:t>17</a:t>
            </a:fld>
            <a:endParaRPr lang="en-US" altLang="zh-CN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A6E1B-4B5F-41CE-A856-DA7274F3E885}" type="slidenum">
              <a:rPr lang="en-US" altLang="zh-CN" smtClean="0"/>
              <a:pPr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025DDB-883D-4109-8D74-9905F2EA2A84}" type="slidenum">
              <a:rPr lang="en-US" altLang="zh-CN" smtClean="0"/>
              <a:pPr/>
              <a:t>19</a:t>
            </a:fld>
            <a:endParaRPr lang="en-US" altLang="zh-CN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CC481-B63C-4E7B-BCA0-FED981FF3F7C}" type="slidenum">
              <a:rPr lang="en-US" altLang="zh-CN" smtClean="0"/>
              <a:pPr/>
              <a:t>22</a:t>
            </a:fld>
            <a:endParaRPr lang="en-US" altLang="zh-CN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E1E79-2B57-4CE1-8B57-3D4F83915493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803BE-D287-454C-94EA-DB072B8D0413}" type="slidenum">
              <a:rPr lang="en-US" altLang="zh-CN" smtClean="0"/>
              <a:pPr/>
              <a:t>23</a:t>
            </a:fld>
            <a:endParaRPr lang="en-US" altLang="zh-CN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B9953-8DE7-4FC3-B759-B05ABA5C17FF}" type="slidenum">
              <a:rPr lang="en-US" altLang="zh-CN" smtClean="0"/>
              <a:pPr/>
              <a:t>24</a:t>
            </a:fld>
            <a:endParaRPr lang="en-US" altLang="zh-CN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44621-C645-4E6B-A6C0-FDA352C1500D}" type="slidenum">
              <a:rPr lang="en-US" altLang="zh-CN" smtClean="0"/>
              <a:pPr/>
              <a:t>25</a:t>
            </a:fld>
            <a:endParaRPr lang="en-US" altLang="zh-CN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44621-C645-4E6B-A6C0-FDA352C1500D}" type="slidenum">
              <a:rPr lang="en-US" altLang="zh-CN" smtClean="0"/>
              <a:pPr/>
              <a:t>26</a:t>
            </a:fld>
            <a:endParaRPr lang="en-US" altLang="zh-CN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4729E-15A2-4557-8F6A-BC28E40B4DDD}" type="slidenum">
              <a:rPr lang="en-US" altLang="zh-CN" smtClean="0"/>
              <a:pPr/>
              <a:t>27</a:t>
            </a:fld>
            <a:endParaRPr lang="en-US" altLang="zh-CN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885E1-597A-401E-A965-61B7140EA683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6AB5D-4301-4489-8934-40BEA7C56750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E8BCF-073B-40D1-8404-8F4BA2BF0D65}" type="slidenum">
              <a:rPr lang="en-US" altLang="zh-CN" smtClean="0"/>
              <a:pPr/>
              <a:t>6</a:t>
            </a:fld>
            <a:endParaRPr lang="en-US" altLang="zh-CN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33AD7-12FE-4979-8665-F38525BAFF4B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D7388-A97A-4BE0-905D-D5CC34F8E2FB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1AA1E-12E6-4624-8C7C-8DC2E455B12E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8BB55-C910-4451-A844-FA08939467B0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FBFED-B871-491F-B097-A33832E1C5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6403D-AAEB-48C9-83D6-AD0FF27F0D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381000"/>
            <a:ext cx="2135187" cy="5641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381000"/>
            <a:ext cx="6253163" cy="5641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2DAEC-6375-42C0-91FD-7DF2E8D352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E2C0A-557B-4310-974B-591C602D3F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5CC28-C9BF-4D2E-B9DB-4BB1BAF9CD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752600"/>
            <a:ext cx="4194175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4175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3CCDE-D915-4088-954E-0C75D790E8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3F22-C26B-453B-9240-DAC5D3CBF4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2FD0-9BCE-4F91-B1D8-3BA9E7FEB1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1B47-D32F-4284-8388-F554951CFF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995E2-2089-4DC3-8052-D5C089E00D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64C25-F681-4FC1-A979-3EDDFA5412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3810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752600"/>
            <a:ext cx="85407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1722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9B902D2-330A-401D-A631-0725F7213E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5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40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9.bin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32.png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9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60.bin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oleObject" Target="../embeddings/oleObject70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3.bin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72.bin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7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oleObject" Target="../embeddings/oleObject80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76.bin"/><Relationship Id="rId12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55.png"/><Relationship Id="rId5" Type="http://schemas.openxmlformats.org/officeDocument/2006/relationships/oleObject" Target="../embeddings/oleObject74.bin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53.png"/><Relationship Id="rId9" Type="http://schemas.openxmlformats.org/officeDocument/2006/relationships/oleObject" Target="../embeddings/oleObject7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oleObject" Target="../embeddings/oleObject90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70.png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92.bin"/><Relationship Id="rId10" Type="http://schemas.openxmlformats.org/officeDocument/2006/relationships/oleObject" Target="../embeddings/oleObject89.bin"/><Relationship Id="rId4" Type="http://schemas.openxmlformats.org/officeDocument/2006/relationships/image" Target="../media/image69.png"/><Relationship Id="rId9" Type="http://schemas.openxmlformats.org/officeDocument/2006/relationships/oleObject" Target="../embeddings/oleObject88.bin"/><Relationship Id="rId14" Type="http://schemas.openxmlformats.org/officeDocument/2006/relationships/oleObject" Target="../embeddings/oleObject9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oleObject" Target="../embeddings/oleObject9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oleObject" Target="../embeddings/oleObject105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0.png"/><Relationship Id="rId12" Type="http://schemas.openxmlformats.org/officeDocument/2006/relationships/oleObject" Target="../embeddings/oleObject104.bin"/><Relationship Id="rId1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8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7.bin"/><Relationship Id="rId10" Type="http://schemas.openxmlformats.org/officeDocument/2006/relationships/oleObject" Target="../embeddings/oleObject102.bin"/><Relationship Id="rId4" Type="http://schemas.openxmlformats.org/officeDocument/2006/relationships/image" Target="../media/image89.png"/><Relationship Id="rId9" Type="http://schemas.openxmlformats.org/officeDocument/2006/relationships/oleObject" Target="../embeddings/oleObject101.bin"/><Relationship Id="rId14" Type="http://schemas.openxmlformats.org/officeDocument/2006/relationships/oleObject" Target="../embeddings/oleObject10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oleObject" Target="../embeddings/oleObject116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12.bin"/><Relationship Id="rId12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99.png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oleObject" Target="../embeddings/oleObject11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oleObject" Target="../embeddings/oleObject117.bin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0.bin"/><Relationship Id="rId5" Type="http://schemas.openxmlformats.org/officeDocument/2006/relationships/oleObject" Target="../embeddings/oleObject119.bin"/><Relationship Id="rId4" Type="http://schemas.openxmlformats.org/officeDocument/2006/relationships/oleObject" Target="../embeddings/oleObject118.bin"/><Relationship Id="rId9" Type="http://schemas.openxmlformats.org/officeDocument/2006/relationships/oleObject" Target="../embeddings/oleObject12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image" Target="../media/image115.png"/><Relationship Id="rId7" Type="http://schemas.openxmlformats.org/officeDocument/2006/relationships/oleObject" Target="../embeddings/oleObject126.bin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25.bin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4.bin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3.bin"/><Relationship Id="rId9" Type="http://schemas.openxmlformats.org/officeDocument/2006/relationships/oleObject" Target="../embeddings/oleObject12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13" Type="http://schemas.openxmlformats.org/officeDocument/2006/relationships/oleObject" Target="../embeddings/oleObject141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35.bin"/><Relationship Id="rId12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34.bin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3.bin"/><Relationship Id="rId10" Type="http://schemas.openxmlformats.org/officeDocument/2006/relationships/oleObject" Target="../embeddings/oleObject138.bin"/><Relationship Id="rId4" Type="http://schemas.openxmlformats.org/officeDocument/2006/relationships/oleObject" Target="../embeddings/oleObject132.bin"/><Relationship Id="rId9" Type="http://schemas.openxmlformats.org/officeDocument/2006/relationships/oleObject" Target="../embeddings/oleObject137.bin"/><Relationship Id="rId14" Type="http://schemas.openxmlformats.org/officeDocument/2006/relationships/oleObject" Target="../embeddings/oleObject14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13" Type="http://schemas.openxmlformats.org/officeDocument/2006/relationships/oleObject" Target="../embeddings/oleObject152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46.bin"/><Relationship Id="rId12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5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45.bin"/><Relationship Id="rId11" Type="http://schemas.openxmlformats.org/officeDocument/2006/relationships/oleObject" Target="../embeddings/oleObject150.bin"/><Relationship Id="rId5" Type="http://schemas.openxmlformats.org/officeDocument/2006/relationships/oleObject" Target="../embeddings/oleObject144.bin"/><Relationship Id="rId15" Type="http://schemas.openxmlformats.org/officeDocument/2006/relationships/oleObject" Target="../embeddings/oleObject154.bin"/><Relationship Id="rId10" Type="http://schemas.openxmlformats.org/officeDocument/2006/relationships/oleObject" Target="../embeddings/oleObject149.bin"/><Relationship Id="rId4" Type="http://schemas.openxmlformats.org/officeDocument/2006/relationships/oleObject" Target="../embeddings/oleObject143.bin"/><Relationship Id="rId9" Type="http://schemas.openxmlformats.org/officeDocument/2006/relationships/oleObject" Target="../embeddings/oleObject148.bin"/><Relationship Id="rId14" Type="http://schemas.openxmlformats.org/officeDocument/2006/relationships/oleObject" Target="../embeddings/oleObject15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58.bin"/><Relationship Id="rId5" Type="http://schemas.openxmlformats.org/officeDocument/2006/relationships/oleObject" Target="../embeddings/oleObject157.bin"/><Relationship Id="rId4" Type="http://schemas.openxmlformats.org/officeDocument/2006/relationships/oleObject" Target="../embeddings/oleObject15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16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85813" y="357188"/>
            <a:ext cx="7643812" cy="32146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zh-CN" sz="3200" b="1" smtClean="0">
                <a:solidFill>
                  <a:srgbClr val="0000CC"/>
                </a:solidFill>
                <a:latin typeface="宋体" pitchFamily="2" charset="-122"/>
              </a:rPr>
              <a:t>Research on Charm Physics at Belle</a:t>
            </a:r>
            <a:r>
              <a:rPr lang="zh-CN" altLang="en-US" sz="2800" b="1" smtClean="0">
                <a:solidFill>
                  <a:srgbClr val="0000CC"/>
                </a:solidFill>
                <a:latin typeface="宋体" pitchFamily="2" charset="-122"/>
              </a:rPr>
              <a:t/>
            </a:r>
            <a:br>
              <a:rPr lang="zh-CN" altLang="en-US" sz="2800" b="1" smtClean="0">
                <a:solidFill>
                  <a:srgbClr val="0000CC"/>
                </a:solidFill>
                <a:latin typeface="宋体" pitchFamily="2" charset="-122"/>
              </a:rPr>
            </a:br>
            <a:r>
              <a:rPr lang="en-US" altLang="zh-CN" sz="2800" smtClean="0">
                <a:latin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0000CC"/>
                </a:solidFill>
                <a:latin typeface="宋体" pitchFamily="2" charset="-122"/>
              </a:rPr>
              <a:t/>
            </a:r>
            <a:br>
              <a:rPr lang="en-US" altLang="zh-CN" sz="2800" b="1" smtClean="0">
                <a:solidFill>
                  <a:srgbClr val="0000CC"/>
                </a:solidFill>
                <a:latin typeface="宋体" pitchFamily="2" charset="-122"/>
              </a:rPr>
            </a:br>
            <a:r>
              <a:rPr lang="en-US" altLang="zh-CN" sz="2000" smtClean="0">
                <a:solidFill>
                  <a:schemeClr val="tx1"/>
                </a:solidFill>
                <a:latin typeface="Times New Roman" pitchFamily="18" charset="0"/>
              </a:rPr>
              <a:t> Review meeting</a:t>
            </a:r>
            <a:br>
              <a:rPr lang="en-US" altLang="zh-CN" sz="20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zh-CN" sz="2000" smtClean="0">
                <a:solidFill>
                  <a:schemeClr val="tx1"/>
                </a:solidFill>
                <a:latin typeface="Times New Roman" pitchFamily="18" charset="0"/>
              </a:rPr>
              <a:t>for Sino-Japan Core-University Cooperative Program</a:t>
            </a:r>
            <a:br>
              <a:rPr lang="en-US" altLang="zh-CN" sz="20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zh-CN" altLang="en-US" sz="1000" b="1" smtClean="0">
                <a:solidFill>
                  <a:schemeClr val="tx1"/>
                </a:solidFill>
                <a:latin typeface="宋体" pitchFamily="2" charset="-122"/>
              </a:rPr>
              <a:t/>
            </a:r>
            <a:br>
              <a:rPr lang="zh-CN" altLang="en-US" sz="1000" b="1" smtClean="0">
                <a:solidFill>
                  <a:schemeClr val="tx1"/>
                </a:solidFill>
                <a:latin typeface="宋体" pitchFamily="2" charset="-122"/>
              </a:rPr>
            </a:br>
            <a:r>
              <a:rPr lang="zh-CN" altLang="en-US" sz="2800" b="1" smtClean="0">
                <a:solidFill>
                  <a:schemeClr val="tx1"/>
                </a:solidFill>
                <a:latin typeface="宋体" pitchFamily="2" charset="-122"/>
              </a:rPr>
              <a:t> </a:t>
            </a:r>
            <a:r>
              <a:rPr lang="en-US" altLang="zh-C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Changchun Zhang</a:t>
            </a:r>
            <a:r>
              <a:rPr lang="zh-CN" alt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Institute of High Energy Physics, CAS </a:t>
            </a:r>
            <a:br>
              <a:rPr lang="en-US" altLang="zh-C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April 2009</a:t>
            </a:r>
            <a:endParaRPr lang="zh-CN" altLang="en-US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773113" y="3500438"/>
            <a:ext cx="7837487" cy="28241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endParaRPr lang="zh-CN" altLang="en-US" sz="140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33400" indent="-5334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CN" sz="2400" b="1" smtClean="0">
                <a:solidFill>
                  <a:srgbClr val="006666"/>
                </a:solidFill>
              </a:rPr>
              <a:t>Physics motivation at Belle/KEKB</a:t>
            </a:r>
            <a:endParaRPr lang="zh-CN" altLang="en-US" sz="2400" b="1" smtClean="0">
              <a:solidFill>
                <a:srgbClr val="006666"/>
              </a:solidFill>
            </a:endParaRPr>
          </a:p>
          <a:p>
            <a:pPr marL="533400" indent="-5334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CN" sz="2400" b="1" smtClean="0">
                <a:solidFill>
                  <a:srgbClr val="006666"/>
                </a:solidFill>
              </a:rPr>
              <a:t>Search for           mixing</a:t>
            </a:r>
          </a:p>
          <a:p>
            <a:pPr marL="533400" indent="-5334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CN" sz="2400" b="1" smtClean="0">
                <a:solidFill>
                  <a:srgbClr val="006666"/>
                </a:solidFill>
              </a:rPr>
              <a:t>Search for exotic states via                       decays</a:t>
            </a:r>
          </a:p>
          <a:p>
            <a:pPr marL="533400" indent="-5334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CN" sz="2400" b="1" smtClean="0">
                <a:solidFill>
                  <a:srgbClr val="006666"/>
                </a:solidFill>
              </a:rPr>
              <a:t>Search for X(1835) and X(1812) states</a:t>
            </a:r>
          </a:p>
          <a:p>
            <a:pPr marL="533400" indent="-5334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CN" sz="2400" b="1" smtClean="0">
                <a:solidFill>
                  <a:srgbClr val="006666"/>
                </a:solidFill>
              </a:rPr>
              <a:t>Summary</a:t>
            </a:r>
            <a:r>
              <a:rPr lang="zh-CN" altLang="en-US" sz="2400" b="1" smtClean="0">
                <a:solidFill>
                  <a:srgbClr val="006666"/>
                </a:solidFill>
              </a:rPr>
              <a:t> </a:t>
            </a:r>
            <a:r>
              <a:rPr lang="zh-CN" altLang="en-US" sz="2400" b="1" smtClean="0">
                <a:solidFill>
                  <a:srgbClr val="6699FF"/>
                </a:solidFill>
              </a:rPr>
              <a:t>          </a:t>
            </a:r>
          </a:p>
        </p:txBody>
      </p:sp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5486400" y="4572000"/>
          <a:ext cx="1676400" cy="396875"/>
        </p:xfrm>
        <a:graphic>
          <a:graphicData uri="http://schemas.openxmlformats.org/presentationml/2006/ole">
            <p:oleObj spid="_x0000_s1026" name="Equation" r:id="rId4" imgW="965160" imgH="228600" progId="Equation.3">
              <p:embed/>
            </p:oleObj>
          </a:graphicData>
        </a:graphic>
      </p:graphicFrame>
      <p:graphicFrame>
        <p:nvGraphicFramePr>
          <p:cNvPr id="1027" name="Object 1"/>
          <p:cNvGraphicFramePr>
            <a:graphicFrameLocks noChangeAspect="1"/>
          </p:cNvGraphicFramePr>
          <p:nvPr/>
        </p:nvGraphicFramePr>
        <p:xfrm>
          <a:off x="3000375" y="4071938"/>
          <a:ext cx="762000" cy="430212"/>
        </p:xfrm>
        <a:graphic>
          <a:graphicData uri="http://schemas.openxmlformats.org/presentationml/2006/ole">
            <p:oleObj spid="_x0000_s1027" name="Equation" r:id="rId5" imgW="40608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667000"/>
            <a:ext cx="42672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l-GR" altLang="zh-CN" sz="2000" smtClean="0">
              <a:solidFill>
                <a:srgbClr val="CC3300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000" smtClean="0">
              <a:solidFill>
                <a:srgbClr val="CC3300"/>
              </a:solidFill>
              <a:sym typeface="Symbol" pitchFamily="18" charset="2"/>
            </a:endParaRPr>
          </a:p>
        </p:txBody>
      </p:sp>
      <p:graphicFrame>
        <p:nvGraphicFramePr>
          <p:cNvPr id="8194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8194" name="LView Pro Image" r:id="rId4" imgW="0" imgH="0" progId="LViewPro.Image">
              <p:embed/>
            </p:oleObj>
          </a:graphicData>
        </a:graphic>
      </p:graphicFrame>
      <p:graphicFrame>
        <p:nvGraphicFramePr>
          <p:cNvPr id="8195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8195" name="LView Pro Image" r:id="rId5" imgW="0" imgH="0" progId="LViewPro.Image">
              <p:embed/>
            </p:oleObj>
          </a:graphicData>
        </a:graphic>
      </p:graphicFrame>
      <p:graphicFrame>
        <p:nvGraphicFramePr>
          <p:cNvPr id="8196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8196" name="LView Pro Image" r:id="rId6" imgW="0" imgH="0" progId="LViewPro.Image">
              <p:embed/>
            </p:oleObj>
          </a:graphicData>
        </a:graphic>
      </p:graphicFrame>
      <p:graphicFrame>
        <p:nvGraphicFramePr>
          <p:cNvPr id="8197" name="Rectangle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8197" name="LView Pro Image" r:id="rId7" imgW="0" imgH="0" progId="LViewPro.Image">
              <p:embed/>
            </p:oleObj>
          </a:graphicData>
        </a:graphic>
      </p:graphicFrame>
      <p:graphicFrame>
        <p:nvGraphicFramePr>
          <p:cNvPr id="8198" name="Rectangle 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8198" name="LView Pro Image" r:id="rId8" imgW="0" imgH="0" progId="LViewPro.Image">
              <p:embed/>
            </p:oleObj>
          </a:graphicData>
        </a:graphic>
      </p:graphicFrame>
      <p:graphicFrame>
        <p:nvGraphicFramePr>
          <p:cNvPr id="8199" name="Rectangle 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8199" name="LView Pro Image" r:id="rId9" imgW="0" imgH="0" progId="LViewPro.Image">
              <p:embed/>
            </p:oleObj>
          </a:graphicData>
        </a:graphic>
      </p:graphicFrame>
      <p:sp>
        <p:nvSpPr>
          <p:cNvPr id="8204" name="Rectangle 9"/>
          <p:cNvSpPr>
            <a:spLocks noRot="1" noChangeArrowheads="1"/>
          </p:cNvSpPr>
          <p:nvPr/>
        </p:nvSpPr>
        <p:spPr bwMode="auto">
          <a:xfrm>
            <a:off x="1828800" y="76200"/>
            <a:ext cx="5410200" cy="457200"/>
          </a:xfrm>
          <a:prstGeom prst="rect">
            <a:avLst/>
          </a:prstGeom>
          <a:solidFill>
            <a:srgbClr val="6666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CN" sz="2800">
                <a:solidFill>
                  <a:srgbClr val="FFFF66"/>
                </a:solidFill>
                <a:latin typeface="楷体_GB2312" pitchFamily="49" charset="-122"/>
              </a:rPr>
              <a:t>Search for      mixing</a:t>
            </a:r>
          </a:p>
        </p:txBody>
      </p:sp>
      <p:graphicFrame>
        <p:nvGraphicFramePr>
          <p:cNvPr id="8200" name="Object 10"/>
          <p:cNvGraphicFramePr>
            <a:graphicFrameLocks noChangeAspect="1"/>
          </p:cNvGraphicFramePr>
          <p:nvPr/>
        </p:nvGraphicFramePr>
        <p:xfrm>
          <a:off x="4429125" y="76200"/>
          <a:ext cx="804863" cy="417513"/>
        </p:xfrm>
        <a:graphic>
          <a:graphicData uri="http://schemas.openxmlformats.org/presentationml/2006/ole">
            <p:oleObj spid="_x0000_s8200" name="Equation" r:id="rId10" imgW="419040" imgH="215640" progId="Equation.3">
              <p:embed/>
            </p:oleObj>
          </a:graphicData>
        </a:graphic>
      </p:graphicFrame>
      <p:pic>
        <p:nvPicPr>
          <p:cNvPr id="820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2475" y="609600"/>
            <a:ext cx="7553325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838200" y="5410200"/>
            <a:ext cx="3886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99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0000CC"/>
                </a:solidFill>
                <a:cs typeface="Times New Roman" pitchFamily="18" charset="0"/>
              </a:rPr>
              <a:t>No CP violation is observed.</a:t>
            </a:r>
          </a:p>
        </p:txBody>
      </p:sp>
      <p:sp>
        <p:nvSpPr>
          <p:cNvPr id="8207" name="Rectangle 13"/>
          <p:cNvSpPr>
            <a:spLocks noRot="1" noChangeArrowheads="1"/>
          </p:cNvSpPr>
          <p:nvPr/>
        </p:nvSpPr>
        <p:spPr bwMode="auto">
          <a:xfrm>
            <a:off x="1905000" y="1981200"/>
            <a:ext cx="3886200" cy="3810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Clr>
                <a:srgbClr val="CC0000"/>
              </a:buClr>
            </a:pPr>
            <a:r>
              <a:rPr kumimoji="0" lang="en-US" altLang="zh-CN" sz="2000">
                <a:solidFill>
                  <a:schemeClr val="tx2"/>
                </a:solidFill>
              </a:rPr>
              <a:t>Phys Rev Lett 95, 231801 (2005) </a:t>
            </a:r>
            <a:endParaRPr kumimoji="0" lang="en-US" altLang="zh-CN" sz="2000">
              <a:solidFill>
                <a:srgbClr val="FFFF66"/>
              </a:solidFill>
            </a:endParaRPr>
          </a:p>
        </p:txBody>
      </p:sp>
      <p:graphicFrame>
        <p:nvGraphicFramePr>
          <p:cNvPr id="8201" name="Object 14"/>
          <p:cNvGraphicFramePr>
            <a:graphicFrameLocks noChangeAspect="1"/>
          </p:cNvGraphicFramePr>
          <p:nvPr/>
        </p:nvGraphicFramePr>
        <p:xfrm>
          <a:off x="903288" y="3857625"/>
          <a:ext cx="3832225" cy="835025"/>
        </p:xfrm>
        <a:graphic>
          <a:graphicData uri="http://schemas.openxmlformats.org/presentationml/2006/ole">
            <p:oleObj spid="_x0000_s8201" name="公式" r:id="rId12" imgW="2222280" imgH="482400" progId="Equation.3">
              <p:embed/>
            </p:oleObj>
          </a:graphicData>
        </a:graphic>
      </p:graphicFrame>
      <p:graphicFrame>
        <p:nvGraphicFramePr>
          <p:cNvPr id="8202" name="Object 15"/>
          <p:cNvGraphicFramePr>
            <a:graphicFrameLocks noChangeAspect="1"/>
          </p:cNvGraphicFramePr>
          <p:nvPr/>
        </p:nvGraphicFramePr>
        <p:xfrm>
          <a:off x="6030913" y="1957388"/>
          <a:ext cx="903287" cy="404812"/>
        </p:xfrm>
        <a:graphic>
          <a:graphicData uri="http://schemas.openxmlformats.org/presentationml/2006/ole">
            <p:oleObj spid="_x0000_s8202" name="Equation" r:id="rId13" imgW="507960" imgH="228600" progId="Equation.3">
              <p:embed/>
            </p:oleObj>
          </a:graphicData>
        </a:graphic>
      </p:graphicFrame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02200" y="2667000"/>
            <a:ext cx="3730625" cy="3810000"/>
          </a:xfrm>
          <a:prstGeom prst="rect">
            <a:avLst/>
          </a:prstGeom>
          <a:solidFill>
            <a:srgbClr val="D9FFD9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3" y="819150"/>
            <a:ext cx="7839075" cy="52197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9229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667000"/>
            <a:ext cx="42672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l-GR" altLang="zh-CN" sz="2000" smtClean="0">
              <a:solidFill>
                <a:srgbClr val="CC3300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000" smtClean="0">
              <a:solidFill>
                <a:srgbClr val="CC3300"/>
              </a:solidFill>
              <a:sym typeface="Symbol" pitchFamily="18" charset="2"/>
            </a:endParaRPr>
          </a:p>
        </p:txBody>
      </p:sp>
      <p:graphicFrame>
        <p:nvGraphicFramePr>
          <p:cNvPr id="9218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9218" name="LView Pro Image" r:id="rId5" imgW="0" imgH="0" progId="LViewPro.Image">
              <p:embed/>
            </p:oleObj>
          </a:graphicData>
        </a:graphic>
      </p:graphicFrame>
      <p:graphicFrame>
        <p:nvGraphicFramePr>
          <p:cNvPr id="9219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9219" name="LView Pro Image" r:id="rId6" imgW="0" imgH="0" progId="LViewPro.Image">
              <p:embed/>
            </p:oleObj>
          </a:graphicData>
        </a:graphic>
      </p:graphicFrame>
      <p:graphicFrame>
        <p:nvGraphicFramePr>
          <p:cNvPr id="9220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9220" name="LView Pro Image" r:id="rId7" imgW="0" imgH="0" progId="LViewPro.Image">
              <p:embed/>
            </p:oleObj>
          </a:graphicData>
        </a:graphic>
      </p:graphicFrame>
      <p:graphicFrame>
        <p:nvGraphicFramePr>
          <p:cNvPr id="9221" name="Rectangle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9221" name="LView Pro Image" r:id="rId8" imgW="0" imgH="0" progId="LViewPro.Image">
              <p:embed/>
            </p:oleObj>
          </a:graphicData>
        </a:graphic>
      </p:graphicFrame>
      <p:graphicFrame>
        <p:nvGraphicFramePr>
          <p:cNvPr id="9222" name="Rectangle 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9222" name="LView Pro Image" r:id="rId9" imgW="0" imgH="0" progId="LViewPro.Image">
              <p:embed/>
            </p:oleObj>
          </a:graphicData>
        </a:graphic>
      </p:graphicFrame>
      <p:graphicFrame>
        <p:nvGraphicFramePr>
          <p:cNvPr id="9223" name="Rectangle 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9223" name="LView Pro Image" r:id="rId10" imgW="0" imgH="0" progId="LViewPro.Image">
              <p:embed/>
            </p:oleObj>
          </a:graphicData>
        </a:graphic>
      </p:graphicFrame>
      <p:sp>
        <p:nvSpPr>
          <p:cNvPr id="9230" name="Rectangle 9"/>
          <p:cNvSpPr>
            <a:spLocks noRot="1" noChangeArrowheads="1"/>
          </p:cNvSpPr>
          <p:nvPr/>
        </p:nvSpPr>
        <p:spPr bwMode="auto">
          <a:xfrm>
            <a:off x="1828800" y="76200"/>
            <a:ext cx="5410200" cy="457200"/>
          </a:xfrm>
          <a:prstGeom prst="rect">
            <a:avLst/>
          </a:prstGeom>
          <a:solidFill>
            <a:srgbClr val="6666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CN" sz="2800">
                <a:solidFill>
                  <a:srgbClr val="FFFF66"/>
                </a:solidFill>
                <a:latin typeface="楷体_GB2312" pitchFamily="49" charset="-122"/>
              </a:rPr>
              <a:t>Search for      mixing</a:t>
            </a:r>
          </a:p>
        </p:txBody>
      </p:sp>
      <p:graphicFrame>
        <p:nvGraphicFramePr>
          <p:cNvPr id="9224" name="Object 38"/>
          <p:cNvGraphicFramePr>
            <a:graphicFrameLocks noChangeAspect="1"/>
          </p:cNvGraphicFramePr>
          <p:nvPr/>
        </p:nvGraphicFramePr>
        <p:xfrm>
          <a:off x="4495800" y="76200"/>
          <a:ext cx="804863" cy="417513"/>
        </p:xfrm>
        <a:graphic>
          <a:graphicData uri="http://schemas.openxmlformats.org/presentationml/2006/ole">
            <p:oleObj spid="_x0000_s9224" name="Equation" r:id="rId11" imgW="419040" imgH="215640" progId="Equation.3">
              <p:embed/>
            </p:oleObj>
          </a:graphicData>
        </a:graphic>
      </p:graphicFrame>
      <p:sp>
        <p:nvSpPr>
          <p:cNvPr id="9231" name="Rectangle 39"/>
          <p:cNvSpPr>
            <a:spLocks noChangeArrowheads="1"/>
          </p:cNvSpPr>
          <p:nvPr/>
        </p:nvSpPr>
        <p:spPr bwMode="auto">
          <a:xfrm>
            <a:off x="457200" y="6096000"/>
            <a:ext cx="3886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99"/>
              </a:buClr>
              <a:buFont typeface="Wingdings" pitchFamily="2" charset="2"/>
              <a:buNone/>
            </a:pPr>
            <a:endParaRPr lang="en-US" altLang="zh-CN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9232" name="Rectangle 41"/>
          <p:cNvSpPr>
            <a:spLocks noRot="1" noChangeArrowheads="1"/>
          </p:cNvSpPr>
          <p:nvPr/>
        </p:nvSpPr>
        <p:spPr bwMode="auto">
          <a:xfrm>
            <a:off x="1905000" y="1981200"/>
            <a:ext cx="3886200" cy="3810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Clr>
                <a:srgbClr val="CC0000"/>
              </a:buClr>
            </a:pPr>
            <a:r>
              <a:rPr kumimoji="0" lang="en-US" altLang="zh-CN" sz="2000">
                <a:solidFill>
                  <a:schemeClr val="tx2"/>
                </a:solidFill>
              </a:rPr>
              <a:t>Phys Rev Lett 96, 151801 (2006) </a:t>
            </a:r>
            <a:endParaRPr kumimoji="0" lang="en-US" altLang="zh-CN" sz="2000">
              <a:solidFill>
                <a:srgbClr val="FFFF66"/>
              </a:solidFill>
            </a:endParaRPr>
          </a:p>
        </p:txBody>
      </p:sp>
      <p:graphicFrame>
        <p:nvGraphicFramePr>
          <p:cNvPr id="9225" name="Object 44"/>
          <p:cNvGraphicFramePr>
            <a:graphicFrameLocks noChangeAspect="1"/>
          </p:cNvGraphicFramePr>
          <p:nvPr/>
        </p:nvGraphicFramePr>
        <p:xfrm>
          <a:off x="6019800" y="1957388"/>
          <a:ext cx="925513" cy="404812"/>
        </p:xfrm>
        <a:graphic>
          <a:graphicData uri="http://schemas.openxmlformats.org/presentationml/2006/ole">
            <p:oleObj spid="_x0000_s9225" name="Equation" r:id="rId12" imgW="520560" imgH="228600" progId="Equation.3">
              <p:embed/>
            </p:oleObj>
          </a:graphicData>
        </a:graphic>
      </p:graphicFrame>
      <p:pic>
        <p:nvPicPr>
          <p:cNvPr id="9233" name="Picture 4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2611438"/>
            <a:ext cx="4214813" cy="31035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9234" name="Line 48"/>
          <p:cNvSpPr>
            <a:spLocks noChangeShapeType="1"/>
          </p:cNvSpPr>
          <p:nvPr/>
        </p:nvSpPr>
        <p:spPr bwMode="auto">
          <a:xfrm flipH="1">
            <a:off x="2590800" y="3309938"/>
            <a:ext cx="685800" cy="8382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235" name="Picture 4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00600" y="2486025"/>
            <a:ext cx="4114800" cy="39909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graphicFrame>
        <p:nvGraphicFramePr>
          <p:cNvPr id="9226" name="Object 50"/>
          <p:cNvGraphicFramePr>
            <a:graphicFrameLocks noChangeAspect="1"/>
          </p:cNvGraphicFramePr>
          <p:nvPr/>
        </p:nvGraphicFramePr>
        <p:xfrm>
          <a:off x="377825" y="5943600"/>
          <a:ext cx="4122738" cy="609600"/>
        </p:xfrm>
        <a:graphic>
          <a:graphicData uri="http://schemas.openxmlformats.org/presentationml/2006/ole">
            <p:oleObj spid="_x0000_s9226" name="Equation" r:id="rId15" imgW="2844720" imgH="419040" progId="Equation.3">
              <p:embed/>
            </p:oleObj>
          </a:graphicData>
        </a:graphic>
      </p:graphicFrame>
      <p:graphicFrame>
        <p:nvGraphicFramePr>
          <p:cNvPr id="9227" name="Object 51"/>
          <p:cNvGraphicFramePr>
            <a:graphicFrameLocks noChangeAspect="1"/>
          </p:cNvGraphicFramePr>
          <p:nvPr/>
        </p:nvGraphicFramePr>
        <p:xfrm>
          <a:off x="5086350" y="5791200"/>
          <a:ext cx="3676650" cy="400050"/>
        </p:xfrm>
        <a:graphic>
          <a:graphicData uri="http://schemas.openxmlformats.org/presentationml/2006/ole">
            <p:oleObj spid="_x0000_s9227" name="Equation" r:id="rId16" imgW="186660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3" y="762000"/>
            <a:ext cx="7839075" cy="54864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025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667000"/>
            <a:ext cx="42672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l-GR" altLang="zh-CN" sz="2000" smtClean="0">
              <a:solidFill>
                <a:srgbClr val="CC3300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000" smtClean="0">
              <a:solidFill>
                <a:srgbClr val="CC3300"/>
              </a:solidFill>
              <a:sym typeface="Symbol" pitchFamily="18" charset="2"/>
            </a:endParaRPr>
          </a:p>
        </p:txBody>
      </p:sp>
      <p:graphicFrame>
        <p:nvGraphicFramePr>
          <p:cNvPr id="10242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42" name="LView Pro Image" r:id="rId5" imgW="0" imgH="0" progId="LViewPro.Image">
              <p:embed/>
            </p:oleObj>
          </a:graphicData>
        </a:graphic>
      </p:graphicFrame>
      <p:graphicFrame>
        <p:nvGraphicFramePr>
          <p:cNvPr id="10243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43" name="LView Pro Image" r:id="rId6" imgW="0" imgH="0" progId="LViewPro.Image">
              <p:embed/>
            </p:oleObj>
          </a:graphicData>
        </a:graphic>
      </p:graphicFrame>
      <p:graphicFrame>
        <p:nvGraphicFramePr>
          <p:cNvPr id="10244" name="Rectangle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44" name="LView Pro Image" r:id="rId7" imgW="0" imgH="0" progId="LViewPro.Image">
              <p:embed/>
            </p:oleObj>
          </a:graphicData>
        </a:graphic>
      </p:graphicFrame>
      <p:graphicFrame>
        <p:nvGraphicFramePr>
          <p:cNvPr id="10245" name="Rectangle 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45" name="LView Pro Image" r:id="rId8" imgW="0" imgH="0" progId="LViewPro.Image">
              <p:embed/>
            </p:oleObj>
          </a:graphicData>
        </a:graphic>
      </p:graphicFrame>
      <p:graphicFrame>
        <p:nvGraphicFramePr>
          <p:cNvPr id="10246" name="Rectangle 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46" name="LView Pro Image" r:id="rId9" imgW="0" imgH="0" progId="LViewPro.Image">
              <p:embed/>
            </p:oleObj>
          </a:graphicData>
        </a:graphic>
      </p:graphicFrame>
      <p:graphicFrame>
        <p:nvGraphicFramePr>
          <p:cNvPr id="10247" name="Rectangle 9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47" name="LView Pro Image" r:id="rId10" imgW="0" imgH="0" progId="LViewPro.Image">
              <p:embed/>
            </p:oleObj>
          </a:graphicData>
        </a:graphic>
      </p:graphicFrame>
      <p:sp>
        <p:nvSpPr>
          <p:cNvPr id="10254" name="Rectangle 10"/>
          <p:cNvSpPr>
            <a:spLocks noRot="1" noChangeArrowheads="1"/>
          </p:cNvSpPr>
          <p:nvPr/>
        </p:nvSpPr>
        <p:spPr bwMode="auto">
          <a:xfrm>
            <a:off x="1828800" y="76200"/>
            <a:ext cx="5410200" cy="457200"/>
          </a:xfrm>
          <a:prstGeom prst="rect">
            <a:avLst/>
          </a:prstGeom>
          <a:solidFill>
            <a:srgbClr val="6666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CN" sz="2800">
                <a:solidFill>
                  <a:srgbClr val="FFFF66"/>
                </a:solidFill>
                <a:latin typeface="楷体_GB2312" pitchFamily="49" charset="-122"/>
              </a:rPr>
              <a:t>Search for      mixing</a:t>
            </a:r>
          </a:p>
        </p:txBody>
      </p:sp>
      <p:graphicFrame>
        <p:nvGraphicFramePr>
          <p:cNvPr id="10248" name="Object 11"/>
          <p:cNvGraphicFramePr>
            <a:graphicFrameLocks noChangeAspect="1"/>
          </p:cNvGraphicFramePr>
          <p:nvPr/>
        </p:nvGraphicFramePr>
        <p:xfrm>
          <a:off x="4495800" y="76200"/>
          <a:ext cx="804863" cy="417513"/>
        </p:xfrm>
        <a:graphic>
          <a:graphicData uri="http://schemas.openxmlformats.org/presentationml/2006/ole">
            <p:oleObj spid="_x0000_s10248" name="Equation" r:id="rId11" imgW="419040" imgH="215640" progId="Equation.3">
              <p:embed/>
            </p:oleObj>
          </a:graphicData>
        </a:graphic>
      </p:graphicFrame>
      <p:sp>
        <p:nvSpPr>
          <p:cNvPr id="10255" name="Rectangle 13"/>
          <p:cNvSpPr>
            <a:spLocks noRot="1" noChangeArrowheads="1"/>
          </p:cNvSpPr>
          <p:nvPr/>
        </p:nvSpPr>
        <p:spPr bwMode="auto">
          <a:xfrm>
            <a:off x="1905000" y="1981200"/>
            <a:ext cx="3886200" cy="3810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Clr>
                <a:srgbClr val="CC0000"/>
              </a:buClr>
            </a:pPr>
            <a:r>
              <a:rPr kumimoji="0" lang="en-US" altLang="zh-CN" sz="2000">
                <a:solidFill>
                  <a:schemeClr val="tx2"/>
                </a:solidFill>
              </a:rPr>
              <a:t>Phys Rev Lett 99, 131803 (2007) </a:t>
            </a:r>
            <a:endParaRPr kumimoji="0" lang="en-US" altLang="zh-CN" sz="2000">
              <a:solidFill>
                <a:srgbClr val="FFFF66"/>
              </a:solidFill>
            </a:endParaRPr>
          </a:p>
        </p:txBody>
      </p:sp>
      <p:graphicFrame>
        <p:nvGraphicFramePr>
          <p:cNvPr id="10249" name="Object 14"/>
          <p:cNvGraphicFramePr>
            <a:graphicFrameLocks noChangeAspect="1"/>
          </p:cNvGraphicFramePr>
          <p:nvPr/>
        </p:nvGraphicFramePr>
        <p:xfrm>
          <a:off x="6019800" y="1957388"/>
          <a:ext cx="925513" cy="404812"/>
        </p:xfrm>
        <a:graphic>
          <a:graphicData uri="http://schemas.openxmlformats.org/presentationml/2006/ole">
            <p:oleObj spid="_x0000_s10249" name="Equation" r:id="rId12" imgW="520560" imgH="228600" progId="Equation.3">
              <p:embed/>
            </p:oleObj>
          </a:graphicData>
        </a:graphic>
      </p:graphicFrame>
      <p:graphicFrame>
        <p:nvGraphicFramePr>
          <p:cNvPr id="10250" name="Object 18"/>
          <p:cNvGraphicFramePr>
            <a:graphicFrameLocks noChangeAspect="1"/>
          </p:cNvGraphicFramePr>
          <p:nvPr/>
        </p:nvGraphicFramePr>
        <p:xfrm>
          <a:off x="746125" y="2651125"/>
          <a:ext cx="3408363" cy="1687513"/>
        </p:xfrm>
        <a:graphic>
          <a:graphicData uri="http://schemas.openxmlformats.org/presentationml/2006/ole">
            <p:oleObj spid="_x0000_s10250" name="公式" r:id="rId13" imgW="1904760" imgH="939600" progId="Equation.3">
              <p:embed/>
            </p:oleObj>
          </a:graphicData>
        </a:graphic>
      </p:graphicFrame>
      <p:pic>
        <p:nvPicPr>
          <p:cNvPr id="10256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05400" y="2643188"/>
            <a:ext cx="2971800" cy="28876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graphicFrame>
        <p:nvGraphicFramePr>
          <p:cNvPr id="10251" name="Object 22"/>
          <p:cNvGraphicFramePr>
            <a:graphicFrameLocks noChangeAspect="1"/>
          </p:cNvGraphicFramePr>
          <p:nvPr/>
        </p:nvGraphicFramePr>
        <p:xfrm>
          <a:off x="914400" y="4633913"/>
          <a:ext cx="2819400" cy="1233487"/>
        </p:xfrm>
        <a:graphic>
          <a:graphicData uri="http://schemas.openxmlformats.org/presentationml/2006/ole">
            <p:oleObj spid="_x0000_s10251" name="Equation" r:id="rId15" imgW="1625400" imgH="711000" progId="Equation.3">
              <p:embed/>
            </p:oleObj>
          </a:graphicData>
        </a:graphic>
      </p:graphicFrame>
      <p:pic>
        <p:nvPicPr>
          <p:cNvPr id="10257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29063" y="5500688"/>
            <a:ext cx="5072062" cy="1209675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667000"/>
            <a:ext cx="42672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l-GR" altLang="zh-CN" sz="2000" smtClean="0">
              <a:solidFill>
                <a:srgbClr val="CC3300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000" smtClean="0">
              <a:solidFill>
                <a:srgbClr val="CC3300"/>
              </a:solidFill>
              <a:sym typeface="Symbol" pitchFamily="18" charset="2"/>
            </a:endParaRPr>
          </a:p>
        </p:txBody>
      </p:sp>
      <p:graphicFrame>
        <p:nvGraphicFramePr>
          <p:cNvPr id="11266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1266" name="LView Pro Image" r:id="rId4" imgW="0" imgH="0" progId="LViewPro.Image">
              <p:embed/>
            </p:oleObj>
          </a:graphicData>
        </a:graphic>
      </p:graphicFrame>
      <p:graphicFrame>
        <p:nvGraphicFramePr>
          <p:cNvPr id="11267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1267" name="LView Pro Image" r:id="rId5" imgW="0" imgH="0" progId="LViewPro.Image">
              <p:embed/>
            </p:oleObj>
          </a:graphicData>
        </a:graphic>
      </p:graphicFrame>
      <p:graphicFrame>
        <p:nvGraphicFramePr>
          <p:cNvPr id="11268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1268" name="LView Pro Image" r:id="rId6" imgW="0" imgH="0" progId="LViewPro.Image">
              <p:embed/>
            </p:oleObj>
          </a:graphicData>
        </a:graphic>
      </p:graphicFrame>
      <p:graphicFrame>
        <p:nvGraphicFramePr>
          <p:cNvPr id="11269" name="Rectangle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1269" name="LView Pro Image" r:id="rId7" imgW="0" imgH="0" progId="LViewPro.Image">
              <p:embed/>
            </p:oleObj>
          </a:graphicData>
        </a:graphic>
      </p:graphicFrame>
      <p:graphicFrame>
        <p:nvGraphicFramePr>
          <p:cNvPr id="11270" name="Rectangle 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1270" name="LView Pro Image" r:id="rId8" imgW="0" imgH="0" progId="LViewPro.Image">
              <p:embed/>
            </p:oleObj>
          </a:graphicData>
        </a:graphic>
      </p:graphicFrame>
      <p:graphicFrame>
        <p:nvGraphicFramePr>
          <p:cNvPr id="11271" name="Rectangle 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1271" name="LView Pro Image" r:id="rId9" imgW="0" imgH="0" progId="LViewPro.Image">
              <p:embed/>
            </p:oleObj>
          </a:graphicData>
        </a:graphic>
      </p:graphicFrame>
      <p:sp>
        <p:nvSpPr>
          <p:cNvPr id="11280" name="Rectangle 9"/>
          <p:cNvSpPr>
            <a:spLocks noRot="1" noChangeArrowheads="1"/>
          </p:cNvSpPr>
          <p:nvPr/>
        </p:nvSpPr>
        <p:spPr bwMode="auto">
          <a:xfrm>
            <a:off x="1828800" y="0"/>
            <a:ext cx="5410200" cy="609600"/>
          </a:xfrm>
          <a:prstGeom prst="rect">
            <a:avLst/>
          </a:prstGeom>
          <a:solidFill>
            <a:srgbClr val="6666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CN" sz="2800">
                <a:solidFill>
                  <a:srgbClr val="FFFF66"/>
                </a:solidFill>
                <a:latin typeface="楷体_GB2312" pitchFamily="49" charset="-122"/>
              </a:rPr>
              <a:t>Search for      mixing</a:t>
            </a:r>
          </a:p>
        </p:txBody>
      </p:sp>
      <p:graphicFrame>
        <p:nvGraphicFramePr>
          <p:cNvPr id="11272" name="Object 38"/>
          <p:cNvGraphicFramePr>
            <a:graphicFrameLocks noChangeAspect="1"/>
          </p:cNvGraphicFramePr>
          <p:nvPr/>
        </p:nvGraphicFramePr>
        <p:xfrm>
          <a:off x="4429125" y="76200"/>
          <a:ext cx="804863" cy="417513"/>
        </p:xfrm>
        <a:graphic>
          <a:graphicData uri="http://schemas.openxmlformats.org/presentationml/2006/ole">
            <p:oleObj spid="_x0000_s11272" name="Equation" r:id="rId10" imgW="419040" imgH="215640" progId="Equation.3">
              <p:embed/>
            </p:oleObj>
          </a:graphicData>
        </a:graphic>
      </p:graphicFrame>
      <p:sp>
        <p:nvSpPr>
          <p:cNvPr id="11281" name="Rectangle 39"/>
          <p:cNvSpPr>
            <a:spLocks noChangeArrowheads="1"/>
          </p:cNvSpPr>
          <p:nvPr/>
        </p:nvSpPr>
        <p:spPr bwMode="auto">
          <a:xfrm>
            <a:off x="762000" y="838200"/>
            <a:ext cx="78486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CC"/>
              </a:buClr>
              <a:buFont typeface="Wingdings" pitchFamily="2" charset="2"/>
              <a:buChar char="v"/>
            </a:pPr>
            <a:r>
              <a:rPr lang="en-US" altLang="zh-CN">
                <a:solidFill>
                  <a:srgbClr val="0000CC"/>
                </a:solidFill>
              </a:rPr>
              <a:t>Our observations show </a:t>
            </a:r>
            <a:r>
              <a:rPr lang="zh-CN" altLang="en-US">
                <a:solidFill>
                  <a:srgbClr val="0000CC"/>
                </a:solidFill>
              </a:rPr>
              <a:t>：</a:t>
            </a:r>
          </a:p>
          <a:p>
            <a:pPr marL="342900" indent="-342900">
              <a:spcBef>
                <a:spcPct val="20000"/>
              </a:spcBef>
              <a:buClr>
                <a:srgbClr val="00FFFF"/>
              </a:buClr>
              <a:buFont typeface="Wingdings" pitchFamily="2" charset="2"/>
              <a:buChar char="Ø"/>
            </a:pPr>
            <a:r>
              <a:rPr lang="zh-CN" altLang="en-US">
                <a:solidFill>
                  <a:srgbClr val="0000CC"/>
                </a:solidFill>
              </a:rPr>
              <a:t> </a:t>
            </a:r>
            <a:r>
              <a:rPr lang="en-US" altLang="zh-CN">
                <a:solidFill>
                  <a:srgbClr val="0000CC"/>
                </a:solidFill>
              </a:rPr>
              <a:t>Precise measurements of Rd</a:t>
            </a:r>
            <a:r>
              <a:rPr lang="zh-CN" altLang="en-US">
                <a:solidFill>
                  <a:srgbClr val="0000CC"/>
                </a:solidFill>
              </a:rPr>
              <a:t> </a:t>
            </a:r>
            <a:r>
              <a:rPr lang="en-US" altLang="zh-CN">
                <a:solidFill>
                  <a:srgbClr val="0000CC"/>
                </a:solidFill>
              </a:rPr>
              <a:t>agree with other experiments</a:t>
            </a:r>
            <a:r>
              <a:rPr lang="zh-CN" altLang="en-US">
                <a:solidFill>
                  <a:srgbClr val="0000CC"/>
                </a:solidFill>
              </a:rPr>
              <a:t>；</a:t>
            </a:r>
          </a:p>
          <a:p>
            <a:pPr marL="342900" indent="-342900">
              <a:spcBef>
                <a:spcPct val="20000"/>
              </a:spcBef>
              <a:buClr>
                <a:srgbClr val="00FFFF"/>
              </a:buClr>
              <a:buFont typeface="Wingdings" pitchFamily="2" charset="2"/>
              <a:buChar char="Ø"/>
            </a:pPr>
            <a:r>
              <a:rPr lang="zh-CN" altLang="en-US">
                <a:solidFill>
                  <a:srgbClr val="0000CC"/>
                </a:solidFill>
              </a:rPr>
              <a:t>  </a:t>
            </a:r>
            <a:r>
              <a:rPr lang="en-US" altLang="zh-CN">
                <a:solidFill>
                  <a:srgbClr val="0000CC"/>
                </a:solidFill>
              </a:rPr>
              <a:t>Significance for non-zero              mixing </a:t>
            </a:r>
            <a:endParaRPr lang="zh-CN" altLang="en-US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66CC"/>
              </a:buClr>
              <a:buFont typeface="Wingdings" pitchFamily="2" charset="2"/>
              <a:buNone/>
            </a:pPr>
            <a:r>
              <a:rPr lang="zh-CN" altLang="en-US">
                <a:solidFill>
                  <a:srgbClr val="0000CC"/>
                </a:solidFill>
              </a:rPr>
              <a:t>              </a:t>
            </a:r>
          </a:p>
          <a:p>
            <a:pPr marL="342900" indent="-342900">
              <a:spcBef>
                <a:spcPct val="20000"/>
              </a:spcBef>
              <a:buClr>
                <a:srgbClr val="FF66CC"/>
              </a:buClr>
              <a:buFont typeface="Wingdings" pitchFamily="2" charset="2"/>
              <a:buNone/>
            </a:pPr>
            <a:endParaRPr lang="zh-CN" altLang="en-US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66CC"/>
              </a:buClr>
              <a:buFont typeface="Wingdings" pitchFamily="2" charset="2"/>
              <a:buChar char="v"/>
            </a:pPr>
            <a:endParaRPr lang="zh-CN" altLang="en-US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66CC"/>
              </a:buClr>
              <a:buFont typeface="Wingdings" pitchFamily="2" charset="2"/>
              <a:buChar char="v"/>
            </a:pPr>
            <a:r>
              <a:rPr lang="zh-CN" altLang="en-US">
                <a:solidFill>
                  <a:srgbClr val="0000CC"/>
                </a:solidFill>
              </a:rPr>
              <a:t> </a:t>
            </a:r>
            <a:r>
              <a:rPr lang="en-US" altLang="zh-CN">
                <a:solidFill>
                  <a:srgbClr val="0000CC"/>
                </a:solidFill>
              </a:rPr>
              <a:t>Other observations </a:t>
            </a:r>
            <a:r>
              <a:rPr lang="zh-CN" altLang="en-US">
                <a:solidFill>
                  <a:srgbClr val="0000CC"/>
                </a:solidFill>
              </a:rPr>
              <a:t>： </a:t>
            </a:r>
          </a:p>
          <a:p>
            <a:pPr marL="342900" indent="-342900">
              <a:spcBef>
                <a:spcPct val="20000"/>
              </a:spcBef>
              <a:buClr>
                <a:srgbClr val="FF66CC"/>
              </a:buClr>
              <a:buFont typeface="Wingdings" pitchFamily="2" charset="2"/>
              <a:buNone/>
            </a:pPr>
            <a:endParaRPr lang="en-US" altLang="zh-CN">
              <a:solidFill>
                <a:srgbClr val="0000CC"/>
              </a:solidFill>
            </a:endParaRPr>
          </a:p>
        </p:txBody>
      </p:sp>
      <p:graphicFrame>
        <p:nvGraphicFramePr>
          <p:cNvPr id="11273" name="Object 41"/>
          <p:cNvGraphicFramePr>
            <a:graphicFrameLocks noChangeAspect="1"/>
          </p:cNvGraphicFramePr>
          <p:nvPr/>
        </p:nvGraphicFramePr>
        <p:xfrm>
          <a:off x="1757363" y="2786063"/>
          <a:ext cx="5476875" cy="427037"/>
        </p:xfrm>
        <a:graphic>
          <a:graphicData uri="http://schemas.openxmlformats.org/presentationml/2006/ole">
            <p:oleObj spid="_x0000_s11273" name="公式" r:id="rId11" imgW="2920680" imgH="228600" progId="Equation.3">
              <p:embed/>
            </p:oleObj>
          </a:graphicData>
        </a:graphic>
      </p:graphicFrame>
      <p:graphicFrame>
        <p:nvGraphicFramePr>
          <p:cNvPr id="11274" name="Object 42"/>
          <p:cNvGraphicFramePr>
            <a:graphicFrameLocks noChangeAspect="1"/>
          </p:cNvGraphicFramePr>
          <p:nvPr/>
        </p:nvGraphicFramePr>
        <p:xfrm>
          <a:off x="1719263" y="2251075"/>
          <a:ext cx="5935662" cy="463550"/>
        </p:xfrm>
        <a:graphic>
          <a:graphicData uri="http://schemas.openxmlformats.org/presentationml/2006/ole">
            <p:oleObj spid="_x0000_s11274" name="公式" r:id="rId12" imgW="3085920" imgH="241200" progId="Equation.3">
              <p:embed/>
            </p:oleObj>
          </a:graphicData>
        </a:graphic>
      </p:graphicFrame>
      <p:graphicFrame>
        <p:nvGraphicFramePr>
          <p:cNvPr id="11275" name="Object 43"/>
          <p:cNvGraphicFramePr>
            <a:graphicFrameLocks noChangeAspect="1"/>
          </p:cNvGraphicFramePr>
          <p:nvPr/>
        </p:nvGraphicFramePr>
        <p:xfrm>
          <a:off x="1905000" y="3998913"/>
          <a:ext cx="3505200" cy="420687"/>
        </p:xfrm>
        <a:graphic>
          <a:graphicData uri="http://schemas.openxmlformats.org/presentationml/2006/ole">
            <p:oleObj spid="_x0000_s11275" name="Equation" r:id="rId13" imgW="1904760" imgH="228600" progId="Equation.3">
              <p:embed/>
            </p:oleObj>
          </a:graphicData>
        </a:graphic>
      </p:graphicFrame>
      <p:graphicFrame>
        <p:nvGraphicFramePr>
          <p:cNvPr id="11276" name="Object 44"/>
          <p:cNvGraphicFramePr>
            <a:graphicFrameLocks noChangeAspect="1"/>
          </p:cNvGraphicFramePr>
          <p:nvPr/>
        </p:nvGraphicFramePr>
        <p:xfrm>
          <a:off x="1905000" y="4572000"/>
          <a:ext cx="6172200" cy="425450"/>
        </p:xfrm>
        <a:graphic>
          <a:graphicData uri="http://schemas.openxmlformats.org/presentationml/2006/ole">
            <p:oleObj spid="_x0000_s11276" name="Equation" r:id="rId14" imgW="3314520" imgH="228600" progId="Equation.3">
              <p:embed/>
            </p:oleObj>
          </a:graphicData>
        </a:graphic>
      </p:graphicFrame>
      <p:sp>
        <p:nvSpPr>
          <p:cNvPr id="11282" name="Rectangle 45"/>
          <p:cNvSpPr>
            <a:spLocks noChangeArrowheads="1"/>
          </p:cNvSpPr>
          <p:nvPr/>
        </p:nvSpPr>
        <p:spPr bwMode="auto">
          <a:xfrm>
            <a:off x="838200" y="5562600"/>
            <a:ext cx="7591425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CC"/>
              </a:buClr>
              <a:buFont typeface="Wingdings" pitchFamily="2" charset="2"/>
              <a:buChar char="v"/>
            </a:pPr>
            <a:r>
              <a:rPr lang="en-US" altLang="zh-CN">
                <a:solidFill>
                  <a:srgbClr val="0000CC"/>
                </a:solidFill>
              </a:rPr>
              <a:t> Further study with 10 times more data are still required.</a:t>
            </a:r>
            <a:endParaRPr lang="zh-CN" altLang="en-US">
              <a:solidFill>
                <a:srgbClr val="0000CC"/>
              </a:solidFill>
            </a:endParaRPr>
          </a:p>
        </p:txBody>
      </p:sp>
      <p:graphicFrame>
        <p:nvGraphicFramePr>
          <p:cNvPr id="11277" name="Object 17"/>
          <p:cNvGraphicFramePr>
            <a:graphicFrameLocks noChangeAspect="1"/>
          </p:cNvGraphicFramePr>
          <p:nvPr/>
        </p:nvGraphicFramePr>
        <p:xfrm>
          <a:off x="4572000" y="1714500"/>
          <a:ext cx="785813" cy="407988"/>
        </p:xfrm>
        <a:graphic>
          <a:graphicData uri="http://schemas.openxmlformats.org/presentationml/2006/ole">
            <p:oleObj spid="_x0000_s11277" name="Equation" r:id="rId15" imgW="419040" imgH="215640" progId="Equation.3">
              <p:embed/>
            </p:oleObj>
          </a:graphicData>
        </a:graphic>
      </p:graphicFrame>
      <p:sp>
        <p:nvSpPr>
          <p:cNvPr id="11283" name="Line 48"/>
          <p:cNvSpPr>
            <a:spLocks noChangeShapeType="1"/>
          </p:cNvSpPr>
          <p:nvPr/>
        </p:nvSpPr>
        <p:spPr bwMode="auto">
          <a:xfrm flipH="1">
            <a:off x="5386388" y="3643313"/>
            <a:ext cx="757237" cy="623887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4" name="Line 48"/>
          <p:cNvSpPr>
            <a:spLocks noChangeShapeType="1"/>
          </p:cNvSpPr>
          <p:nvPr/>
        </p:nvSpPr>
        <p:spPr bwMode="auto">
          <a:xfrm flipH="1" flipV="1">
            <a:off x="5419725" y="3124200"/>
            <a:ext cx="652463" cy="519113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1278" name="Object 18"/>
          <p:cNvGraphicFramePr>
            <a:graphicFrameLocks noChangeAspect="1"/>
          </p:cNvGraphicFramePr>
          <p:nvPr/>
        </p:nvGraphicFramePr>
        <p:xfrm>
          <a:off x="6048375" y="3373438"/>
          <a:ext cx="2952750" cy="769937"/>
        </p:xfrm>
        <a:graphic>
          <a:graphicData uri="http://schemas.openxmlformats.org/presentationml/2006/ole">
            <p:oleObj spid="_x0000_s11278" name="公式" r:id="rId16" imgW="165096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988" y="676275"/>
            <a:ext cx="7820025" cy="465772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2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76200"/>
            <a:ext cx="5715000" cy="533400"/>
          </a:xfrm>
          <a:solidFill>
            <a:srgbClr val="6666FF"/>
          </a:solidFill>
        </p:spPr>
        <p:txBody>
          <a:bodyPr/>
          <a:lstStyle/>
          <a:p>
            <a:pPr algn="l" eaLnBrk="1" hangingPunct="1"/>
            <a:r>
              <a:rPr lang="en-US" altLang="zh-CN" sz="3200" smtClean="0">
                <a:solidFill>
                  <a:srgbClr val="FFFF66"/>
                </a:solidFill>
                <a:latin typeface="Times New Roman" pitchFamily="18" charset="0"/>
              </a:rPr>
              <a:t>    Search for</a:t>
            </a:r>
            <a:r>
              <a:rPr lang="en-US" altLang="zh-CN" sz="3600" smtClean="0">
                <a:solidFill>
                  <a:srgbClr val="FFFF66"/>
                </a:solidFill>
                <a:latin typeface="Times New Roman" pitchFamily="18" charset="0"/>
              </a:rPr>
              <a:t>          </a:t>
            </a:r>
          </a:p>
        </p:txBody>
      </p:sp>
      <p:sp>
        <p:nvSpPr>
          <p:cNvPr id="12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3048000" cy="457200"/>
          </a:xfrm>
          <a:solidFill>
            <a:srgbClr val="FFFF99"/>
          </a:solidFill>
        </p:spPr>
        <p:txBody>
          <a:bodyPr/>
          <a:lstStyle/>
          <a:p>
            <a:pPr algn="ctr" eaLnBrk="1" hangingPunct="1"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lang="en-US" altLang="zh-CN" sz="2000" smtClean="0">
                <a:solidFill>
                  <a:schemeClr val="tx2"/>
                </a:solidFill>
                <a:latin typeface="Times New Roman" pitchFamily="18" charset="0"/>
              </a:rPr>
              <a:t>No exotic state is found </a:t>
            </a:r>
            <a:r>
              <a:rPr kumimoji="1" lang="en-US" altLang="zh-CN" sz="2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000" smtClean="0">
              <a:latin typeface="Times New Roman" pitchFamily="18" charset="0"/>
            </a:endParaRPr>
          </a:p>
        </p:txBody>
      </p:sp>
      <p:graphicFrame>
        <p:nvGraphicFramePr>
          <p:cNvPr id="12290" name="Object 7"/>
          <p:cNvGraphicFramePr>
            <a:graphicFrameLocks noChangeAspect="1"/>
          </p:cNvGraphicFramePr>
          <p:nvPr/>
        </p:nvGraphicFramePr>
        <p:xfrm>
          <a:off x="4794250" y="2286000"/>
          <a:ext cx="4044950" cy="385763"/>
        </p:xfrm>
        <a:graphic>
          <a:graphicData uri="http://schemas.openxmlformats.org/presentationml/2006/ole">
            <p:oleObj spid="_x0000_s12290" name="Equation" r:id="rId5" imgW="2527200" imgH="241200" progId="Equation.3">
              <p:embed/>
            </p:oleObj>
          </a:graphicData>
        </a:graphic>
      </p:graphicFrame>
      <p:graphicFrame>
        <p:nvGraphicFramePr>
          <p:cNvPr id="12291" name="Object 10"/>
          <p:cNvGraphicFramePr>
            <a:graphicFrameLocks noChangeAspect="1"/>
          </p:cNvGraphicFramePr>
          <p:nvPr/>
        </p:nvGraphicFramePr>
        <p:xfrm>
          <a:off x="4216400" y="128588"/>
          <a:ext cx="2870200" cy="481012"/>
        </p:xfrm>
        <a:graphic>
          <a:graphicData uri="http://schemas.openxmlformats.org/presentationml/2006/ole">
            <p:oleObj spid="_x0000_s12291" name="Equation" r:id="rId6" imgW="1434960" imgH="241200" progId="Equation.3">
              <p:embed/>
            </p:oleObj>
          </a:graphicData>
        </a:graphic>
      </p:graphicFrame>
      <p:sp>
        <p:nvSpPr>
          <p:cNvPr id="12300" name="Rectangle 14"/>
          <p:cNvSpPr>
            <a:spLocks noRot="1" noChangeArrowheads="1"/>
          </p:cNvSpPr>
          <p:nvPr/>
        </p:nvSpPr>
        <p:spPr bwMode="auto">
          <a:xfrm>
            <a:off x="2438400" y="1752600"/>
            <a:ext cx="3733800" cy="3810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Clr>
                <a:srgbClr val="CC0000"/>
              </a:buClr>
            </a:pPr>
            <a:r>
              <a:rPr kumimoji="0" lang="en-US" altLang="zh-CN" sz="2000">
                <a:solidFill>
                  <a:schemeClr val="tx2"/>
                </a:solidFill>
              </a:rPr>
              <a:t>Phys Rev D 69, 017101 (2004) </a:t>
            </a:r>
            <a:endParaRPr kumimoji="0" lang="en-US" altLang="zh-CN" sz="2000">
              <a:solidFill>
                <a:srgbClr val="FFFF66"/>
              </a:solidFill>
            </a:endParaRPr>
          </a:p>
        </p:txBody>
      </p:sp>
      <p:graphicFrame>
        <p:nvGraphicFramePr>
          <p:cNvPr id="12292" name="Object 15"/>
          <p:cNvGraphicFramePr>
            <a:graphicFrameLocks noChangeAspect="1"/>
          </p:cNvGraphicFramePr>
          <p:nvPr/>
        </p:nvGraphicFramePr>
        <p:xfrm>
          <a:off x="6629400" y="1752600"/>
          <a:ext cx="788988" cy="404813"/>
        </p:xfrm>
        <a:graphic>
          <a:graphicData uri="http://schemas.openxmlformats.org/presentationml/2006/ole">
            <p:oleObj spid="_x0000_s12292" name="Equation" r:id="rId7" imgW="444240" imgH="228600" progId="Equation.3">
              <p:embed/>
            </p:oleObj>
          </a:graphicData>
        </a:graphic>
      </p:graphicFrame>
      <p:pic>
        <p:nvPicPr>
          <p:cNvPr id="12301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048000"/>
            <a:ext cx="8153400" cy="19367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2302" name="Rectangle 19"/>
          <p:cNvSpPr>
            <a:spLocks noRot="1" noChangeArrowheads="1"/>
          </p:cNvSpPr>
          <p:nvPr/>
        </p:nvSpPr>
        <p:spPr bwMode="auto">
          <a:xfrm>
            <a:off x="4572000" y="3733800"/>
            <a:ext cx="3733800" cy="3810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Clr>
                <a:srgbClr val="CC0000"/>
              </a:buClr>
            </a:pPr>
            <a:r>
              <a:rPr kumimoji="0" lang="en-US" altLang="zh-CN" sz="2000">
                <a:solidFill>
                  <a:schemeClr val="tx2"/>
                </a:solidFill>
              </a:rPr>
              <a:t>Phys Rev D 72, 051105 (2005) </a:t>
            </a:r>
            <a:endParaRPr kumimoji="0" lang="en-US" altLang="zh-CN" sz="2000">
              <a:solidFill>
                <a:srgbClr val="FFFF66"/>
              </a:solidFill>
            </a:endParaRPr>
          </a:p>
        </p:txBody>
      </p:sp>
      <p:graphicFrame>
        <p:nvGraphicFramePr>
          <p:cNvPr id="12293" name="Object 20"/>
          <p:cNvGraphicFramePr>
            <a:graphicFrameLocks noChangeAspect="1"/>
          </p:cNvGraphicFramePr>
          <p:nvPr/>
        </p:nvGraphicFramePr>
        <p:xfrm>
          <a:off x="6643688" y="4310063"/>
          <a:ext cx="925512" cy="404812"/>
        </p:xfrm>
        <a:graphic>
          <a:graphicData uri="http://schemas.openxmlformats.org/presentationml/2006/ole">
            <p:oleObj spid="_x0000_s12293" name="Equation" r:id="rId9" imgW="520560" imgH="228600" progId="Equation.3">
              <p:embed/>
            </p:oleObj>
          </a:graphicData>
        </a:graphic>
      </p:graphicFrame>
      <p:graphicFrame>
        <p:nvGraphicFramePr>
          <p:cNvPr id="12294" name="Object 21"/>
          <p:cNvGraphicFramePr>
            <a:graphicFrameLocks noChangeAspect="1"/>
          </p:cNvGraphicFramePr>
          <p:nvPr/>
        </p:nvGraphicFramePr>
        <p:xfrm>
          <a:off x="4876800" y="5127625"/>
          <a:ext cx="4044950" cy="1196975"/>
        </p:xfrm>
        <a:graphic>
          <a:graphicData uri="http://schemas.openxmlformats.org/presentationml/2006/ole">
            <p:oleObj spid="_x0000_s12294" name="公式" r:id="rId10" imgW="2527200" imgH="749160" progId="Equation.3">
              <p:embed/>
            </p:oleObj>
          </a:graphicData>
        </a:graphic>
      </p:graphicFrame>
      <p:pic>
        <p:nvPicPr>
          <p:cNvPr id="12303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4325" y="4419600"/>
            <a:ext cx="44100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5" name="Object 23"/>
          <p:cNvGraphicFramePr>
            <a:graphicFrameLocks noChangeAspect="1"/>
          </p:cNvGraphicFramePr>
          <p:nvPr/>
        </p:nvGraphicFramePr>
        <p:xfrm>
          <a:off x="1600200" y="3957638"/>
          <a:ext cx="2560638" cy="385762"/>
        </p:xfrm>
        <a:graphic>
          <a:graphicData uri="http://schemas.openxmlformats.org/presentationml/2006/ole">
            <p:oleObj spid="_x0000_s12295" name="Equation" r:id="rId12" imgW="1600200" imgH="241200" progId="Equation.3">
              <p:embed/>
            </p:oleObj>
          </a:graphicData>
        </a:graphic>
      </p:graphicFrame>
      <p:sp>
        <p:nvSpPr>
          <p:cNvPr id="12304" name="Line 24"/>
          <p:cNvSpPr>
            <a:spLocks noChangeShapeType="1"/>
          </p:cNvSpPr>
          <p:nvPr/>
        </p:nvSpPr>
        <p:spPr bwMode="auto">
          <a:xfrm>
            <a:off x="2743200" y="4343400"/>
            <a:ext cx="1409700" cy="7620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5" name="Line 25"/>
          <p:cNvSpPr>
            <a:spLocks noChangeShapeType="1"/>
          </p:cNvSpPr>
          <p:nvPr/>
        </p:nvSpPr>
        <p:spPr bwMode="auto">
          <a:xfrm flipH="1">
            <a:off x="1409700" y="4343400"/>
            <a:ext cx="1257300" cy="6858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2296" name="Object 26"/>
          <p:cNvGraphicFramePr>
            <a:graphicFrameLocks noChangeAspect="1"/>
          </p:cNvGraphicFramePr>
          <p:nvPr/>
        </p:nvGraphicFramePr>
        <p:xfrm>
          <a:off x="1295400" y="2667000"/>
          <a:ext cx="2139950" cy="352425"/>
        </p:xfrm>
        <a:graphic>
          <a:graphicData uri="http://schemas.openxmlformats.org/presentationml/2006/ole">
            <p:oleObj spid="_x0000_s12296" name="Equation" r:id="rId13" imgW="1231560" imgH="20304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" y="838200"/>
            <a:ext cx="7791450" cy="475297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3318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981200" y="76200"/>
            <a:ext cx="5638800" cy="533400"/>
          </a:xfrm>
          <a:solidFill>
            <a:srgbClr val="6666FF"/>
          </a:solidFill>
        </p:spPr>
        <p:txBody>
          <a:bodyPr/>
          <a:lstStyle/>
          <a:p>
            <a:pPr algn="l" eaLnBrk="1" hangingPunct="1"/>
            <a:r>
              <a:rPr lang="en-US" altLang="zh-CN" sz="3200" smtClean="0">
                <a:solidFill>
                  <a:srgbClr val="FFFF66"/>
                </a:solidFill>
                <a:latin typeface="Times New Roman" pitchFamily="18" charset="0"/>
              </a:rPr>
              <a:t>      Search for</a:t>
            </a:r>
            <a:r>
              <a:rPr lang="en-US" altLang="zh-CN" sz="3600" smtClean="0">
                <a:solidFill>
                  <a:srgbClr val="FFFF66"/>
                </a:solidFill>
                <a:latin typeface="Times New Roman" pitchFamily="18" charset="0"/>
              </a:rPr>
              <a:t>          </a:t>
            </a:r>
          </a:p>
        </p:txBody>
      </p:sp>
      <p:sp>
        <p:nvSpPr>
          <p:cNvPr id="133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3962400" cy="1676400"/>
          </a:xfrm>
          <a:solidFill>
            <a:srgbClr val="FFFF99"/>
          </a:solidFill>
        </p:spPr>
        <p:txBody>
          <a:bodyPr/>
          <a:lstStyle/>
          <a:p>
            <a:pPr eaLnBrk="1" hangingPunct="1">
              <a:buClr>
                <a:srgbClr val="9933FF"/>
              </a:buClr>
              <a:buSzPct val="80000"/>
              <a:buFont typeface="Wingdings" pitchFamily="2" charset="2"/>
              <a:buChar char="v"/>
            </a:pPr>
            <a:r>
              <a:rPr lang="en-US" altLang="zh-CN" sz="2400" smtClean="0">
                <a:solidFill>
                  <a:srgbClr val="0000CC"/>
                </a:solidFill>
                <a:latin typeface="Times New Roman" pitchFamily="18" charset="0"/>
              </a:rPr>
              <a:t>Consistent with Babar’s</a:t>
            </a:r>
            <a:r>
              <a:rPr kumimoji="1" lang="en-US" altLang="zh-CN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Clr>
                <a:srgbClr val="9933FF"/>
              </a:buClr>
              <a:buSzPct val="80000"/>
              <a:buFont typeface="Wingdings" pitchFamily="2" charset="2"/>
              <a:buChar char="v"/>
            </a:pPr>
            <a:r>
              <a:rPr kumimoji="1" lang="en-US" altLang="zh-CN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Rule out possible charm content at 1% level in the B meson</a:t>
            </a:r>
            <a:endParaRPr lang="en-US" altLang="zh-CN" sz="240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4521200" y="104775"/>
          <a:ext cx="2641600" cy="530225"/>
        </p:xfrm>
        <a:graphic>
          <a:graphicData uri="http://schemas.openxmlformats.org/presentationml/2006/ole">
            <p:oleObj spid="_x0000_s13314" name="Equation" r:id="rId5" imgW="1320480" imgH="266400" progId="Equation.3">
              <p:embed/>
            </p:oleObj>
          </a:graphicData>
        </a:graphic>
      </p:graphicFrame>
      <p:sp>
        <p:nvSpPr>
          <p:cNvPr id="13320" name="Rectangle 7"/>
          <p:cNvSpPr>
            <a:spLocks noRot="1" noChangeArrowheads="1"/>
          </p:cNvSpPr>
          <p:nvPr/>
        </p:nvSpPr>
        <p:spPr bwMode="auto">
          <a:xfrm>
            <a:off x="2438400" y="1752600"/>
            <a:ext cx="3733800" cy="3810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Clr>
                <a:srgbClr val="CC0000"/>
              </a:buClr>
            </a:pPr>
            <a:r>
              <a:rPr kumimoji="0" lang="en-US" altLang="zh-CN" sz="2000">
                <a:solidFill>
                  <a:schemeClr val="tx2"/>
                </a:solidFill>
              </a:rPr>
              <a:t>Phys Rev D 71, 091107 (2005) </a:t>
            </a:r>
            <a:endParaRPr kumimoji="0" lang="en-US" altLang="zh-CN" sz="2000">
              <a:solidFill>
                <a:srgbClr val="FFFF66"/>
              </a:solidFill>
            </a:endParaRPr>
          </a:p>
        </p:txBody>
      </p:sp>
      <p:graphicFrame>
        <p:nvGraphicFramePr>
          <p:cNvPr id="13315" name="Object 8"/>
          <p:cNvGraphicFramePr>
            <a:graphicFrameLocks noChangeAspect="1"/>
          </p:cNvGraphicFramePr>
          <p:nvPr/>
        </p:nvGraphicFramePr>
        <p:xfrm>
          <a:off x="6954838" y="1804988"/>
          <a:ext cx="901700" cy="404812"/>
        </p:xfrm>
        <a:graphic>
          <a:graphicData uri="http://schemas.openxmlformats.org/presentationml/2006/ole">
            <p:oleObj spid="_x0000_s13315" name="Equation" r:id="rId6" imgW="507960" imgH="228600" progId="Equation.3">
              <p:embed/>
            </p:oleObj>
          </a:graphicData>
        </a:graphic>
      </p:graphicFrame>
      <p:graphicFrame>
        <p:nvGraphicFramePr>
          <p:cNvPr id="13316" name="Object 12"/>
          <p:cNvGraphicFramePr>
            <a:graphicFrameLocks noChangeAspect="1"/>
          </p:cNvGraphicFramePr>
          <p:nvPr/>
        </p:nvGraphicFramePr>
        <p:xfrm>
          <a:off x="4510088" y="2536825"/>
          <a:ext cx="4329112" cy="892175"/>
        </p:xfrm>
        <a:graphic>
          <a:graphicData uri="http://schemas.openxmlformats.org/presentationml/2006/ole">
            <p:oleObj spid="_x0000_s13316" name="Equation" r:id="rId7" imgW="2705040" imgH="55872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8" y="914400"/>
            <a:ext cx="7781925" cy="47244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4348" name="Rectangle 6"/>
          <p:cNvSpPr>
            <a:spLocks noRot="1" noChangeArrowheads="1"/>
          </p:cNvSpPr>
          <p:nvPr/>
        </p:nvSpPr>
        <p:spPr bwMode="auto">
          <a:xfrm>
            <a:off x="1600200" y="76200"/>
            <a:ext cx="6096000" cy="533400"/>
          </a:xfrm>
          <a:prstGeom prst="rect">
            <a:avLst/>
          </a:prstGeom>
          <a:solidFill>
            <a:srgbClr val="6666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kumimoji="0" lang="en-US" altLang="zh-CN" sz="2800">
                <a:solidFill>
                  <a:srgbClr val="FFFF66"/>
                </a:solidFill>
                <a:latin typeface="楷体_GB2312" pitchFamily="49" charset="-122"/>
              </a:rPr>
              <a:t>     Search for     </a:t>
            </a:r>
          </a:p>
        </p:txBody>
      </p:sp>
      <p:graphicFrame>
        <p:nvGraphicFramePr>
          <p:cNvPr id="14338" name="Object 10"/>
          <p:cNvGraphicFramePr>
            <a:graphicFrameLocks noChangeAspect="1"/>
          </p:cNvGraphicFramePr>
          <p:nvPr/>
        </p:nvGraphicFramePr>
        <p:xfrm>
          <a:off x="4560888" y="152400"/>
          <a:ext cx="2830512" cy="466725"/>
        </p:xfrm>
        <a:graphic>
          <a:graphicData uri="http://schemas.openxmlformats.org/presentationml/2006/ole">
            <p:oleObj spid="_x0000_s14338" name="Equation" r:id="rId5" imgW="1473120" imgH="241200" progId="Equation.3">
              <p:embed/>
            </p:oleObj>
          </a:graphicData>
        </a:graphic>
      </p:graphicFrame>
      <p:graphicFrame>
        <p:nvGraphicFramePr>
          <p:cNvPr id="14339" name="Object 11"/>
          <p:cNvGraphicFramePr>
            <a:graphicFrameLocks noChangeAspect="1"/>
          </p:cNvGraphicFramePr>
          <p:nvPr/>
        </p:nvGraphicFramePr>
        <p:xfrm>
          <a:off x="4740275" y="2743200"/>
          <a:ext cx="4022725" cy="728663"/>
        </p:xfrm>
        <a:graphic>
          <a:graphicData uri="http://schemas.openxmlformats.org/presentationml/2006/ole">
            <p:oleObj spid="_x0000_s14339" name="Equation" r:id="rId6" imgW="2666880" imgH="482400" progId="Equation.3">
              <p:embed/>
            </p:oleObj>
          </a:graphicData>
        </a:graphic>
      </p:graphicFrame>
      <p:sp>
        <p:nvSpPr>
          <p:cNvPr id="14349" name="Rectangle 13"/>
          <p:cNvSpPr>
            <a:spLocks noRot="1" noChangeArrowheads="1"/>
          </p:cNvSpPr>
          <p:nvPr/>
        </p:nvSpPr>
        <p:spPr bwMode="auto">
          <a:xfrm>
            <a:off x="2438400" y="1752600"/>
            <a:ext cx="3733800" cy="3810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Clr>
                <a:srgbClr val="CC0000"/>
              </a:buClr>
            </a:pPr>
            <a:r>
              <a:rPr kumimoji="0" lang="en-US" altLang="zh-CN" sz="2000">
                <a:solidFill>
                  <a:schemeClr val="tx2"/>
                </a:solidFill>
              </a:rPr>
              <a:t>Phys Rev D 75, 017101 (2007) </a:t>
            </a:r>
            <a:endParaRPr kumimoji="0" lang="en-US" altLang="zh-CN" sz="2000">
              <a:solidFill>
                <a:srgbClr val="FFFF66"/>
              </a:solidFill>
            </a:endParaRPr>
          </a:p>
        </p:txBody>
      </p:sp>
      <p:graphicFrame>
        <p:nvGraphicFramePr>
          <p:cNvPr id="14340" name="Object 14"/>
          <p:cNvGraphicFramePr>
            <a:graphicFrameLocks noChangeAspect="1"/>
          </p:cNvGraphicFramePr>
          <p:nvPr/>
        </p:nvGraphicFramePr>
        <p:xfrm>
          <a:off x="6943725" y="1804988"/>
          <a:ext cx="923925" cy="404812"/>
        </p:xfrm>
        <a:graphic>
          <a:graphicData uri="http://schemas.openxmlformats.org/presentationml/2006/ole">
            <p:oleObj spid="_x0000_s14340" name="Equation" r:id="rId7" imgW="520560" imgH="228600" progId="Equation.3">
              <p:embed/>
            </p:oleObj>
          </a:graphicData>
        </a:graphic>
      </p:graphicFrame>
      <p:sp>
        <p:nvSpPr>
          <p:cNvPr id="1435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4267200" cy="1600200"/>
          </a:xfrm>
          <a:solidFill>
            <a:srgbClr val="FFFF99"/>
          </a:solidFill>
        </p:spPr>
        <p:txBody>
          <a:bodyPr/>
          <a:lstStyle/>
          <a:p>
            <a:pPr eaLnBrk="1" hangingPunct="1">
              <a:buClr>
                <a:srgbClr val="9933FF"/>
              </a:buClr>
              <a:buSzPct val="80000"/>
              <a:buFont typeface="Wingdings" pitchFamily="2" charset="2"/>
              <a:buChar char="v"/>
            </a:pPr>
            <a:r>
              <a:rPr lang="en-US" altLang="zh-CN" sz="2000" smtClean="0">
                <a:solidFill>
                  <a:srgbClr val="0000CC"/>
                </a:solidFill>
                <a:latin typeface="Times New Roman" pitchFamily="18" charset="0"/>
              </a:rPr>
              <a:t>No signal hybrid of  </a:t>
            </a:r>
          </a:p>
          <a:p>
            <a:pPr eaLnBrk="1" hangingPunct="1"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lang="en-US" altLang="zh-CN" sz="2400" smtClean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altLang="zh-CN" sz="2000" smtClean="0">
                <a:solidFill>
                  <a:srgbClr val="0000CC"/>
                </a:solidFill>
                <a:latin typeface="Times New Roman" pitchFamily="18" charset="0"/>
              </a:rPr>
              <a:t>is found</a:t>
            </a:r>
          </a:p>
          <a:p>
            <a:pPr eaLnBrk="1" hangingPunct="1">
              <a:buClr>
                <a:srgbClr val="9933FF"/>
              </a:buClr>
              <a:buSzPct val="80000"/>
              <a:buFont typeface="Wingdings" pitchFamily="2" charset="2"/>
              <a:buChar char="v"/>
            </a:pPr>
            <a:r>
              <a:rPr kumimoji="1" lang="en-US" altLang="zh-CN" sz="2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Here            is excited gluonic </a:t>
            </a:r>
          </a:p>
          <a:p>
            <a:pPr eaLnBrk="1" hangingPunct="1"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kumimoji="1" lang="en-US" altLang="zh-CN" sz="2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state</a:t>
            </a:r>
            <a:endParaRPr lang="en-US" altLang="zh-CN" sz="200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14341" name="Object 17"/>
          <p:cNvGraphicFramePr>
            <a:graphicFrameLocks noChangeAspect="1"/>
          </p:cNvGraphicFramePr>
          <p:nvPr/>
        </p:nvGraphicFramePr>
        <p:xfrm>
          <a:off x="2819400" y="2286000"/>
          <a:ext cx="1092200" cy="398463"/>
        </p:xfrm>
        <a:graphic>
          <a:graphicData uri="http://schemas.openxmlformats.org/presentationml/2006/ole">
            <p:oleObj spid="_x0000_s14341" name="Equation" r:id="rId8" imgW="660240" imgH="241200" progId="Equation.3">
              <p:embed/>
            </p:oleObj>
          </a:graphicData>
        </a:graphic>
      </p:graphicFrame>
      <p:graphicFrame>
        <p:nvGraphicFramePr>
          <p:cNvPr id="14342" name="Object 18"/>
          <p:cNvGraphicFramePr>
            <a:graphicFrameLocks noChangeAspect="1"/>
          </p:cNvGraphicFramePr>
          <p:nvPr/>
        </p:nvGraphicFramePr>
        <p:xfrm>
          <a:off x="1295400" y="3048000"/>
          <a:ext cx="385763" cy="457200"/>
        </p:xfrm>
        <a:graphic>
          <a:graphicData uri="http://schemas.openxmlformats.org/presentationml/2006/ole">
            <p:oleObj spid="_x0000_s14342" name="Equation" r:id="rId9" imgW="203040" imgH="241200" progId="Equation.3">
              <p:embed/>
            </p:oleObj>
          </a:graphicData>
        </a:graphic>
      </p:graphicFrame>
      <p:graphicFrame>
        <p:nvGraphicFramePr>
          <p:cNvPr id="14343" name="Object 19"/>
          <p:cNvGraphicFramePr>
            <a:graphicFrameLocks noChangeAspect="1"/>
          </p:cNvGraphicFramePr>
          <p:nvPr/>
        </p:nvGraphicFramePr>
        <p:xfrm>
          <a:off x="3803650" y="3082925"/>
          <a:ext cx="623888" cy="395288"/>
        </p:xfrm>
        <a:graphic>
          <a:graphicData uri="http://schemas.openxmlformats.org/presentationml/2006/ole">
            <p:oleObj spid="_x0000_s14343" name="Equation" r:id="rId10" imgW="380880" imgH="241200" progId="Equation.3">
              <p:embed/>
            </p:oleObj>
          </a:graphicData>
        </a:graphic>
      </p:graphicFrame>
      <p:pic>
        <p:nvPicPr>
          <p:cNvPr id="14351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4038600"/>
            <a:ext cx="42672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4038600"/>
            <a:ext cx="423386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44" name="Object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4344" name="Equation" r:id="rId13" imgW="114120" imgH="215640" progId="Equation.3">
              <p:embed/>
            </p:oleObj>
          </a:graphicData>
        </a:graphic>
      </p:graphicFrame>
      <p:graphicFrame>
        <p:nvGraphicFramePr>
          <p:cNvPr id="14345" name="Object 23"/>
          <p:cNvGraphicFramePr>
            <a:graphicFrameLocks noChangeAspect="1"/>
          </p:cNvGraphicFramePr>
          <p:nvPr/>
        </p:nvGraphicFramePr>
        <p:xfrm>
          <a:off x="1709738" y="6249988"/>
          <a:ext cx="2000250" cy="442912"/>
        </p:xfrm>
        <a:graphic>
          <a:graphicData uri="http://schemas.openxmlformats.org/presentationml/2006/ole">
            <p:oleObj spid="_x0000_s14345" name="Equation" r:id="rId14" imgW="1041120" imgH="228600" progId="Equation.3">
              <p:embed/>
            </p:oleObj>
          </a:graphicData>
        </a:graphic>
      </p:graphicFrame>
      <p:graphicFrame>
        <p:nvGraphicFramePr>
          <p:cNvPr id="14346" name="Object 24"/>
          <p:cNvGraphicFramePr>
            <a:graphicFrameLocks noChangeAspect="1"/>
          </p:cNvGraphicFramePr>
          <p:nvPr/>
        </p:nvGraphicFramePr>
        <p:xfrm>
          <a:off x="5948363" y="6249988"/>
          <a:ext cx="1951037" cy="468312"/>
        </p:xfrm>
        <a:graphic>
          <a:graphicData uri="http://schemas.openxmlformats.org/presentationml/2006/ole">
            <p:oleObj spid="_x0000_s14346" name="Equation" r:id="rId15" imgW="1015920" imgH="2412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714375"/>
            <a:ext cx="8134350" cy="4857750"/>
          </a:xfrm>
          <a:prstGeom prst="rect">
            <a:avLst/>
          </a:prstGeom>
          <a:noFill/>
          <a:ln w="9525" cap="flat" cmpd="sng">
            <a:solidFill>
              <a:schemeClr val="accent6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5368" name="Rectangle 6"/>
          <p:cNvSpPr>
            <a:spLocks noRot="1" noChangeArrowheads="1"/>
          </p:cNvSpPr>
          <p:nvPr/>
        </p:nvSpPr>
        <p:spPr bwMode="auto">
          <a:xfrm>
            <a:off x="1714500" y="76200"/>
            <a:ext cx="6357938" cy="533400"/>
          </a:xfrm>
          <a:prstGeom prst="rect">
            <a:avLst/>
          </a:prstGeom>
          <a:solidFill>
            <a:srgbClr val="6666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kumimoji="0" lang="en-US" altLang="zh-CN" sz="2800">
                <a:solidFill>
                  <a:srgbClr val="FFFF66"/>
                </a:solidFill>
                <a:latin typeface="楷体_GB2312" pitchFamily="49" charset="-122"/>
              </a:rPr>
              <a:t>  Search for X(1812) in              </a:t>
            </a:r>
          </a:p>
        </p:txBody>
      </p:sp>
      <p:graphicFrame>
        <p:nvGraphicFramePr>
          <p:cNvPr id="15362" name="Object 10"/>
          <p:cNvGraphicFramePr>
            <a:graphicFrameLocks noChangeAspect="1"/>
          </p:cNvGraphicFramePr>
          <p:nvPr/>
        </p:nvGraphicFramePr>
        <p:xfrm>
          <a:off x="6072188" y="142875"/>
          <a:ext cx="1560512" cy="441325"/>
        </p:xfrm>
        <a:graphic>
          <a:graphicData uri="http://schemas.openxmlformats.org/presentationml/2006/ole">
            <p:oleObj spid="_x0000_s15362" name="公式" r:id="rId5" imgW="812520" imgH="228600" progId="Equation.3">
              <p:embed/>
            </p:oleObj>
          </a:graphicData>
        </a:graphic>
      </p:graphicFrame>
      <p:graphicFrame>
        <p:nvGraphicFramePr>
          <p:cNvPr id="15363" name="Object 11"/>
          <p:cNvGraphicFramePr>
            <a:graphicFrameLocks noChangeAspect="1"/>
          </p:cNvGraphicFramePr>
          <p:nvPr/>
        </p:nvGraphicFramePr>
        <p:xfrm>
          <a:off x="4214813" y="2208213"/>
          <a:ext cx="4524375" cy="1006475"/>
        </p:xfrm>
        <a:graphic>
          <a:graphicData uri="http://schemas.openxmlformats.org/presentationml/2006/ole">
            <p:oleObj spid="_x0000_s15363" name="公式" r:id="rId6" imgW="3200400" imgH="711000" progId="Equation.3">
              <p:embed/>
            </p:oleObj>
          </a:graphicData>
        </a:graphic>
      </p:graphicFrame>
      <p:sp>
        <p:nvSpPr>
          <p:cNvPr id="15369" name="Rectangle 13"/>
          <p:cNvSpPr>
            <a:spLocks noRot="1" noChangeArrowheads="1"/>
          </p:cNvSpPr>
          <p:nvPr/>
        </p:nvSpPr>
        <p:spPr bwMode="auto">
          <a:xfrm>
            <a:off x="71438" y="1714500"/>
            <a:ext cx="4314825" cy="3810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Clr>
                <a:srgbClr val="CC0000"/>
              </a:buClr>
            </a:pPr>
            <a:r>
              <a:rPr kumimoji="0" lang="en-US" altLang="zh-CN" sz="2000">
                <a:solidFill>
                  <a:schemeClr val="tx2"/>
                </a:solidFill>
              </a:rPr>
              <a:t>To be submitted to Phys Rev D (RC) </a:t>
            </a:r>
            <a:endParaRPr kumimoji="0" lang="en-US" altLang="zh-CN" sz="2000">
              <a:solidFill>
                <a:srgbClr val="FFFF66"/>
              </a:solidFill>
            </a:endParaRPr>
          </a:p>
        </p:txBody>
      </p:sp>
      <p:graphicFrame>
        <p:nvGraphicFramePr>
          <p:cNvPr id="15364" name="Object 14"/>
          <p:cNvGraphicFramePr>
            <a:graphicFrameLocks noChangeAspect="1"/>
          </p:cNvGraphicFramePr>
          <p:nvPr/>
        </p:nvGraphicFramePr>
        <p:xfrm>
          <a:off x="6005513" y="1738313"/>
          <a:ext cx="923925" cy="404812"/>
        </p:xfrm>
        <a:graphic>
          <a:graphicData uri="http://schemas.openxmlformats.org/presentationml/2006/ole">
            <p:oleObj spid="_x0000_s15364" name="公式" r:id="rId7" imgW="520560" imgH="228600" progId="Equation.3">
              <p:embed/>
            </p:oleObj>
          </a:graphicData>
        </a:graphic>
      </p:graphicFrame>
      <p:sp>
        <p:nvSpPr>
          <p:cNvPr id="1537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71438" y="3900488"/>
            <a:ext cx="3843337" cy="1600200"/>
          </a:xfrm>
          <a:solidFill>
            <a:srgbClr val="FFFF99"/>
          </a:solidFill>
        </p:spPr>
        <p:txBody>
          <a:bodyPr/>
          <a:lstStyle/>
          <a:p>
            <a:pPr eaLnBrk="1" hangingPunct="1">
              <a:buClr>
                <a:srgbClr val="9933FF"/>
              </a:buClr>
              <a:buSzPct val="80000"/>
              <a:buFont typeface="Wingdings" pitchFamily="2" charset="2"/>
              <a:buChar char="v"/>
            </a:pPr>
            <a:r>
              <a:rPr lang="en-US" altLang="zh-CN" sz="2000" smtClean="0">
                <a:solidFill>
                  <a:srgbClr val="0000CC"/>
                </a:solidFill>
                <a:latin typeface="Times New Roman" pitchFamily="18" charset="0"/>
              </a:rPr>
              <a:t>Search for </a:t>
            </a:r>
          </a:p>
          <a:p>
            <a:pPr eaLnBrk="1" hangingPunct="1"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0000CC"/>
                </a:solidFill>
                <a:latin typeface="Times New Roman" pitchFamily="18" charset="0"/>
              </a:rPr>
              <a:t>      as possible tetra-quark state or  </a:t>
            </a:r>
          </a:p>
          <a:p>
            <a:pPr eaLnBrk="1" hangingPunct="1"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0000CC"/>
                </a:solidFill>
                <a:latin typeface="Times New Roman" pitchFamily="18" charset="0"/>
              </a:rPr>
              <a:t>      hybrid.</a:t>
            </a:r>
          </a:p>
          <a:p>
            <a:pPr eaLnBrk="1" hangingPunct="1">
              <a:buClr>
                <a:srgbClr val="9933FF"/>
              </a:buClr>
              <a:buSzPct val="80000"/>
              <a:buFont typeface="Wingdings" pitchFamily="2" charset="2"/>
              <a:buChar char="v"/>
            </a:pPr>
            <a:r>
              <a:rPr lang="en-US" altLang="zh-CN" sz="2000" smtClean="0">
                <a:solidFill>
                  <a:srgbClr val="0000CC"/>
                </a:solidFill>
                <a:latin typeface="Times New Roman" pitchFamily="18" charset="0"/>
              </a:rPr>
              <a:t> No significant signal is found.</a:t>
            </a:r>
          </a:p>
          <a:p>
            <a:pPr eaLnBrk="1" hangingPunct="1">
              <a:buClr>
                <a:srgbClr val="9933FF"/>
              </a:buClr>
              <a:buSzPct val="80000"/>
              <a:buFont typeface="Wingdings" pitchFamily="2" charset="2"/>
              <a:buNone/>
            </a:pPr>
            <a:endParaRPr kumimoji="1" lang="en-US" altLang="zh-CN" sz="200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5" name="Object 17"/>
          <p:cNvGraphicFramePr>
            <a:graphicFrameLocks noChangeAspect="1"/>
          </p:cNvGraphicFramePr>
          <p:nvPr/>
        </p:nvGraphicFramePr>
        <p:xfrm>
          <a:off x="1714500" y="3949700"/>
          <a:ext cx="1617663" cy="336550"/>
        </p:xfrm>
        <a:graphic>
          <a:graphicData uri="http://schemas.openxmlformats.org/presentationml/2006/ole">
            <p:oleObj spid="_x0000_s15365" name="公式" r:id="rId8" imgW="977760" imgH="203040" progId="Equation.3">
              <p:embed/>
            </p:oleObj>
          </a:graphicData>
        </a:graphic>
      </p:graphicFrame>
      <p:graphicFrame>
        <p:nvGraphicFramePr>
          <p:cNvPr id="15366" name="Object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5366" name="Equation" r:id="rId9" imgW="114120" imgH="215640" progId="Equation.3">
              <p:embed/>
            </p:oleObj>
          </a:graphicData>
        </a:graphic>
      </p:graphicFrame>
      <p:pic>
        <p:nvPicPr>
          <p:cNvPr id="15371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8" y="3292475"/>
            <a:ext cx="4662487" cy="34226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2643188"/>
            <a:ext cx="3071812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3990975" cy="2752725"/>
          </a:xfrm>
        </p:spPr>
        <p:txBody>
          <a:bodyPr/>
          <a:lstStyle/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kumimoji="1" lang="en-US" altLang="zh-C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1" lang="en-US" altLang="zh-CN"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Observation of  X(1835)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kumimoji="1" lang="en-US" altLang="zh-CN" sz="200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endParaRPr kumimoji="1" lang="en-US" altLang="zh-CN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endParaRPr kumimoji="1" lang="en-US" altLang="zh-CN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endParaRPr kumimoji="1" lang="en-US" altLang="zh-CN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endParaRPr kumimoji="1" lang="en-US" altLang="zh-CN" sz="10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zh-CN" sz="1600" smtClean="0">
                <a:solidFill>
                  <a:schemeClr val="tx2"/>
                </a:solidFill>
                <a:latin typeface="Times New Roman" pitchFamily="18" charset="0"/>
              </a:rPr>
              <a:t>       </a:t>
            </a:r>
            <a:r>
              <a:rPr lang="en-US" altLang="zh-CN" sz="1600" smtClean="0">
                <a:solidFill>
                  <a:schemeClr val="hlink"/>
                </a:solidFill>
                <a:latin typeface="Times New Roman" pitchFamily="18" charset="0"/>
              </a:rPr>
              <a:t> See:</a:t>
            </a:r>
            <a:r>
              <a:rPr lang="en-US" altLang="zh-CN" sz="1600" smtClean="0">
                <a:latin typeface="Times New Roman" pitchFamily="18" charset="0"/>
              </a:rPr>
              <a:t> Phys. Rev. Lett. 95, 262001 (2005)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endParaRPr kumimoji="1" lang="en-US" altLang="zh-CN" sz="16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14375" y="1147763"/>
          <a:ext cx="2728913" cy="638175"/>
        </p:xfrm>
        <a:graphic>
          <a:graphicData uri="http://schemas.openxmlformats.org/presentationml/2006/ole">
            <p:oleObj spid="_x0000_s16386" name="Equation" r:id="rId5" imgW="1955520" imgH="45720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642938" y="1874838"/>
          <a:ext cx="3214687" cy="696912"/>
        </p:xfrm>
        <a:graphic>
          <a:graphicData uri="http://schemas.openxmlformats.org/presentationml/2006/ole">
            <p:oleObj spid="_x0000_s16387" name="公式" r:id="rId6" imgW="2082600" imgH="482400" progId="Equation.3">
              <p:embed/>
            </p:oleObj>
          </a:graphicData>
        </a:graphic>
      </p:graphicFrame>
      <p:pic>
        <p:nvPicPr>
          <p:cNvPr id="16400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3071813"/>
            <a:ext cx="45704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Text Box 12"/>
          <p:cNvSpPr txBox="1">
            <a:spLocks noChangeArrowheads="1"/>
          </p:cNvSpPr>
          <p:nvPr/>
        </p:nvSpPr>
        <p:spPr bwMode="auto">
          <a:xfrm>
            <a:off x="5000625" y="4786313"/>
            <a:ext cx="3786188" cy="1495425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buSzPct val="90000"/>
              <a:buFont typeface="Wingdings" pitchFamily="2" charset="2"/>
              <a:buNone/>
            </a:pPr>
            <a:endParaRPr lang="en-US" altLang="zh-CN" sz="800">
              <a:solidFill>
                <a:schemeClr val="tx2"/>
              </a:solidFill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buSzPct val="90000"/>
              <a:buFont typeface="Wingdings" pitchFamily="2" charset="2"/>
              <a:buNone/>
            </a:pPr>
            <a:r>
              <a:rPr lang="en-US" altLang="zh-CN" sz="1800">
                <a:solidFill>
                  <a:schemeClr val="tx2"/>
                </a:solidFill>
              </a:rPr>
              <a:t>S-wave BW fit with FSI &amp; zero isospin </a:t>
            </a:r>
          </a:p>
          <a:p>
            <a:pPr>
              <a:lnSpc>
                <a:spcPct val="65000"/>
              </a:lnSpc>
              <a:spcBef>
                <a:spcPct val="50000"/>
              </a:spcBef>
              <a:buSzPct val="90000"/>
              <a:buFont typeface="Wingdings" pitchFamily="2" charset="2"/>
              <a:buNone/>
            </a:pPr>
            <a:r>
              <a:rPr lang="en-US" altLang="zh-CN" sz="1800">
                <a:solidFill>
                  <a:schemeClr val="tx2"/>
                </a:solidFill>
              </a:rPr>
              <a:t>gives:</a:t>
            </a:r>
            <a:r>
              <a:rPr lang="en-US" altLang="zh-CN" sz="1800"/>
              <a:t> </a:t>
            </a:r>
          </a:p>
          <a:p>
            <a:pPr>
              <a:lnSpc>
                <a:spcPct val="65000"/>
              </a:lnSpc>
              <a:spcBef>
                <a:spcPct val="50000"/>
              </a:spcBef>
              <a:buSzPct val="90000"/>
              <a:buFont typeface="Wingdings" pitchFamily="2" charset="2"/>
              <a:buNone/>
            </a:pPr>
            <a:endParaRPr lang="en-US" altLang="zh-CN" sz="1800"/>
          </a:p>
          <a:p>
            <a:pPr>
              <a:lnSpc>
                <a:spcPct val="65000"/>
              </a:lnSpc>
              <a:spcBef>
                <a:spcPct val="50000"/>
              </a:spcBef>
              <a:buSzPct val="90000"/>
              <a:buFont typeface="Wingdings" pitchFamily="2" charset="2"/>
              <a:buNone/>
            </a:pPr>
            <a:endParaRPr lang="en-US" altLang="zh-CN" sz="1800"/>
          </a:p>
          <a:p>
            <a:pPr>
              <a:lnSpc>
                <a:spcPct val="65000"/>
              </a:lnSpc>
              <a:spcBef>
                <a:spcPct val="50000"/>
              </a:spcBef>
              <a:buSzPct val="90000"/>
              <a:buFont typeface="Wingdings" pitchFamily="2" charset="2"/>
              <a:buNone/>
            </a:pPr>
            <a:endParaRPr lang="en-US" altLang="zh-CN" sz="800"/>
          </a:p>
        </p:txBody>
      </p:sp>
      <p:graphicFrame>
        <p:nvGraphicFramePr>
          <p:cNvPr id="16388" name="Object 6"/>
          <p:cNvGraphicFramePr>
            <a:graphicFrameLocks noChangeAspect="1"/>
          </p:cNvGraphicFramePr>
          <p:nvPr/>
        </p:nvGraphicFramePr>
        <p:xfrm>
          <a:off x="5857875" y="5273675"/>
          <a:ext cx="1785938" cy="584200"/>
        </p:xfrm>
        <a:graphic>
          <a:graphicData uri="http://schemas.openxmlformats.org/presentationml/2006/ole">
            <p:oleObj spid="_x0000_s16388" name="Equation" r:id="rId8" imgW="1396800" imgH="457200" progId="Equation.3">
              <p:embed/>
            </p:oleObj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286250" y="500063"/>
            <a:ext cx="4572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10000"/>
              </a:spcBef>
              <a:buClr>
                <a:schemeClr val="folHlink"/>
              </a:buClr>
              <a:buFont typeface="Symbol" pitchFamily="18" charset="2"/>
              <a:buNone/>
              <a:defRPr/>
            </a:pPr>
            <a:r>
              <a:rPr lang="en-US" sz="3600" kern="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•</a:t>
            </a:r>
            <a:r>
              <a:rPr kumimoji="0" lang="en-US" altLang="zh-CN" sz="3600" kern="0" dirty="0">
                <a:solidFill>
                  <a:schemeClr val="tx2"/>
                </a:solidFill>
                <a:ea typeface="+mn-ea"/>
              </a:rPr>
              <a:t> </a:t>
            </a:r>
            <a:r>
              <a:rPr kumimoji="0" lang="en-US" altLang="zh-CN" kern="0" dirty="0">
                <a:solidFill>
                  <a:schemeClr val="tx2"/>
                </a:solidFill>
                <a:ea typeface="+mn-ea"/>
              </a:rPr>
              <a:t>Enhancement near         threshold</a:t>
            </a:r>
          </a:p>
          <a:p>
            <a:pPr marL="342900" indent="-342900" eaLnBrk="0" hangingPunct="0">
              <a:spcBef>
                <a:spcPct val="10000"/>
              </a:spcBef>
              <a:buClr>
                <a:schemeClr val="folHlink"/>
              </a:buClr>
              <a:buFont typeface="Symbol" pitchFamily="18" charset="2"/>
              <a:buNone/>
              <a:defRPr/>
            </a:pPr>
            <a:endParaRPr kumimoji="0" lang="en-US" altLang="zh-CN" kern="0" dirty="0">
              <a:solidFill>
                <a:schemeClr val="tx2"/>
              </a:solidFill>
              <a:ea typeface="+mn-ea"/>
            </a:endParaRPr>
          </a:p>
          <a:p>
            <a:pPr marL="342900" indent="-342900" eaLnBrk="0" hangingPunct="0">
              <a:spcBef>
                <a:spcPct val="10000"/>
              </a:spcBef>
              <a:buClr>
                <a:schemeClr val="folHlink"/>
              </a:buClr>
              <a:buFont typeface="Symbol" pitchFamily="18" charset="2"/>
              <a:buNone/>
              <a:defRPr/>
            </a:pPr>
            <a:endParaRPr kumimoji="0" lang="en-US" altLang="zh-CN" kern="0" dirty="0">
              <a:solidFill>
                <a:schemeClr val="tx2"/>
              </a:solidFill>
              <a:ea typeface="+mn-ea"/>
            </a:endParaRPr>
          </a:p>
          <a:p>
            <a:pPr marL="342900" indent="-342900" eaLnBrk="0" hangingPunct="0">
              <a:spcBef>
                <a:spcPct val="10000"/>
              </a:spcBef>
              <a:buClr>
                <a:schemeClr val="folHlink"/>
              </a:buClr>
              <a:buFont typeface="Symbol" pitchFamily="18" charset="2"/>
              <a:buNone/>
              <a:defRPr/>
            </a:pPr>
            <a:endParaRPr kumimoji="0" lang="en-US" altLang="zh-CN" sz="1800" kern="0" dirty="0">
              <a:solidFill>
                <a:schemeClr val="tx2"/>
              </a:solidFill>
              <a:ea typeface="+mn-ea"/>
            </a:endParaRPr>
          </a:p>
          <a:p>
            <a:pPr marL="342900" indent="-342900" eaLnBrk="0" hangingPunct="0">
              <a:spcBef>
                <a:spcPct val="10000"/>
              </a:spcBef>
              <a:buClr>
                <a:schemeClr val="folHlink"/>
              </a:buClr>
              <a:buFont typeface="Symbol" pitchFamily="18" charset="2"/>
              <a:buNone/>
              <a:defRPr/>
            </a:pPr>
            <a:r>
              <a:rPr kumimoji="0" lang="en-US" altLang="zh-CN" sz="1800" kern="0" dirty="0">
                <a:solidFill>
                  <a:schemeClr val="tx2"/>
                </a:solidFill>
                <a:ea typeface="+mn-ea"/>
              </a:rPr>
              <a:t>       </a:t>
            </a:r>
            <a:r>
              <a:rPr kumimoji="0" lang="en-US" altLang="zh-CN" sz="1600" kern="0" dirty="0">
                <a:solidFill>
                  <a:schemeClr val="tx2"/>
                </a:solidFill>
                <a:ea typeface="+mn-ea"/>
              </a:rPr>
              <a:t>See : </a:t>
            </a:r>
            <a:r>
              <a:rPr kumimoji="0" lang="en-US" altLang="zh-CN" sz="1600" kern="0" dirty="0">
                <a:ea typeface="+mn-ea"/>
              </a:rPr>
              <a:t>Phys. Rev. </a:t>
            </a:r>
            <a:r>
              <a:rPr kumimoji="0" lang="en-US" altLang="zh-CN" sz="1600" kern="0" dirty="0" err="1">
                <a:ea typeface="+mn-ea"/>
              </a:rPr>
              <a:t>Lett</a:t>
            </a:r>
            <a:r>
              <a:rPr kumimoji="0" lang="en-US" altLang="zh-CN" sz="1600" kern="0" dirty="0">
                <a:ea typeface="+mn-ea"/>
              </a:rPr>
              <a:t>. 91, 022001 (2003)</a:t>
            </a:r>
          </a:p>
          <a:p>
            <a:pPr marL="342900" indent="-342900" eaLnBrk="0" hangingPunct="0">
              <a:spcBef>
                <a:spcPct val="10000"/>
              </a:spcBef>
              <a:buClr>
                <a:schemeClr val="folHlink"/>
              </a:buClr>
              <a:buFont typeface="Symbol" pitchFamily="18" charset="2"/>
              <a:buNone/>
              <a:defRPr/>
            </a:pPr>
            <a:endParaRPr lang="en-US" kern="0" dirty="0">
              <a:ea typeface="+mn-ea"/>
              <a:cs typeface="Times New Roman" pitchFamily="18" charset="0"/>
            </a:endParaRPr>
          </a:p>
        </p:txBody>
      </p:sp>
      <p:graphicFrame>
        <p:nvGraphicFramePr>
          <p:cNvPr id="16389" name="Object 8"/>
          <p:cNvGraphicFramePr>
            <a:graphicFrameLocks noChangeAspect="1"/>
          </p:cNvGraphicFramePr>
          <p:nvPr/>
        </p:nvGraphicFramePr>
        <p:xfrm>
          <a:off x="4995863" y="1071563"/>
          <a:ext cx="2362200" cy="381000"/>
        </p:xfrm>
        <a:graphic>
          <a:graphicData uri="http://schemas.openxmlformats.org/presentationml/2006/ole">
            <p:oleObj spid="_x0000_s16389" name="公式" r:id="rId9" imgW="1498320" imgH="241200" progId="Equation.3">
              <p:embed/>
            </p:oleObj>
          </a:graphicData>
        </a:graphic>
      </p:graphicFrame>
      <p:graphicFrame>
        <p:nvGraphicFramePr>
          <p:cNvPr id="16390" name="Object 9"/>
          <p:cNvGraphicFramePr>
            <a:graphicFrameLocks noChangeAspect="1"/>
          </p:cNvGraphicFramePr>
          <p:nvPr/>
        </p:nvGraphicFramePr>
        <p:xfrm>
          <a:off x="7026275" y="722313"/>
          <a:ext cx="403225" cy="349250"/>
        </p:xfrm>
        <a:graphic>
          <a:graphicData uri="http://schemas.openxmlformats.org/presentationml/2006/ole">
            <p:oleObj spid="_x0000_s16390" name="Equation" r:id="rId10" imgW="279360" imgH="241200" progId="Equation.3">
              <p:embed/>
            </p:oleObj>
          </a:graphicData>
        </a:graphic>
      </p:graphicFrame>
      <p:graphicFrame>
        <p:nvGraphicFramePr>
          <p:cNvPr id="16391" name="Object 10"/>
          <p:cNvGraphicFramePr>
            <a:graphicFrameLocks noChangeAspect="1"/>
          </p:cNvGraphicFramePr>
          <p:nvPr/>
        </p:nvGraphicFramePr>
        <p:xfrm>
          <a:off x="5000625" y="1500188"/>
          <a:ext cx="2500313" cy="685800"/>
        </p:xfrm>
        <a:graphic>
          <a:graphicData uri="http://schemas.openxmlformats.org/presentationml/2006/ole">
            <p:oleObj spid="_x0000_s16391" name="公式" r:id="rId11" imgW="1854000" imgH="507960" progId="Equation.3">
              <p:embed/>
            </p:oleObj>
          </a:graphicData>
        </a:graphic>
      </p:graphicFrame>
      <p:graphicFrame>
        <p:nvGraphicFramePr>
          <p:cNvPr id="16392" name="Object 11"/>
          <p:cNvGraphicFramePr>
            <a:graphicFrameLocks noChangeAspect="1"/>
          </p:cNvGraphicFramePr>
          <p:nvPr/>
        </p:nvGraphicFramePr>
        <p:xfrm>
          <a:off x="7929563" y="4286250"/>
          <a:ext cx="571500" cy="439738"/>
        </p:xfrm>
        <a:graphic>
          <a:graphicData uri="http://schemas.openxmlformats.org/presentationml/2006/ole">
            <p:oleObj spid="_x0000_s16392" name="Equation" r:id="rId12" imgW="330120" imgH="253800" progId="Equation.3">
              <p:embed/>
            </p:oleObj>
          </a:graphicData>
        </a:graphic>
      </p:graphicFrame>
      <p:graphicFrame>
        <p:nvGraphicFramePr>
          <p:cNvPr id="16393" name="Object 13"/>
          <p:cNvGraphicFramePr>
            <a:graphicFrameLocks noChangeAspect="1"/>
          </p:cNvGraphicFramePr>
          <p:nvPr/>
        </p:nvGraphicFramePr>
        <p:xfrm>
          <a:off x="5072063" y="5857875"/>
          <a:ext cx="1714500" cy="322263"/>
        </p:xfrm>
        <a:graphic>
          <a:graphicData uri="http://schemas.openxmlformats.org/presentationml/2006/ole">
            <p:oleObj spid="_x0000_s16393" name="Equation" r:id="rId13" imgW="1079280" imgH="203040" progId="Equation.3">
              <p:embed/>
            </p:oleObj>
          </a:graphicData>
        </a:graphic>
      </p:graphicFrame>
      <p:sp>
        <p:nvSpPr>
          <p:cNvPr id="16403" name="Text Box 12"/>
          <p:cNvSpPr txBox="1">
            <a:spLocks noChangeArrowheads="1"/>
          </p:cNvSpPr>
          <p:nvPr/>
        </p:nvSpPr>
        <p:spPr bwMode="auto">
          <a:xfrm>
            <a:off x="285750" y="5286375"/>
            <a:ext cx="4286250" cy="71755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buSzPct val="90000"/>
              <a:buFont typeface="Wingdings" pitchFamily="2" charset="2"/>
              <a:buNone/>
            </a:pPr>
            <a:endParaRPr lang="en-US" altLang="zh-CN" sz="800">
              <a:solidFill>
                <a:schemeClr val="tx2"/>
              </a:solidFill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buSzPct val="90000"/>
              <a:buFont typeface="Wingdings" pitchFamily="2" charset="2"/>
              <a:buNone/>
            </a:pPr>
            <a:r>
              <a:rPr lang="en-US" altLang="zh-CN" sz="1800">
                <a:solidFill>
                  <a:schemeClr val="tx2"/>
                </a:solidFill>
              </a:rPr>
              <a:t>                                                                  </a:t>
            </a:r>
          </a:p>
          <a:p>
            <a:pPr>
              <a:lnSpc>
                <a:spcPct val="65000"/>
              </a:lnSpc>
              <a:spcBef>
                <a:spcPct val="50000"/>
              </a:spcBef>
              <a:buSzPct val="90000"/>
              <a:buFont typeface="Wingdings" pitchFamily="2" charset="2"/>
              <a:buNone/>
            </a:pPr>
            <a:r>
              <a:rPr lang="en-US" altLang="zh-CN" sz="1800">
                <a:solidFill>
                  <a:schemeClr val="tx2"/>
                </a:solidFill>
              </a:rPr>
              <a:t>     </a:t>
            </a:r>
            <a:endParaRPr lang="en-US" altLang="zh-CN" sz="1800"/>
          </a:p>
        </p:txBody>
      </p:sp>
      <p:graphicFrame>
        <p:nvGraphicFramePr>
          <p:cNvPr id="16394" name="Object 14"/>
          <p:cNvGraphicFramePr>
            <a:graphicFrameLocks noChangeAspect="1"/>
          </p:cNvGraphicFramePr>
          <p:nvPr/>
        </p:nvGraphicFramePr>
        <p:xfrm>
          <a:off x="1941513" y="5500688"/>
          <a:ext cx="987425" cy="309562"/>
        </p:xfrm>
        <a:graphic>
          <a:graphicData uri="http://schemas.openxmlformats.org/presentationml/2006/ole">
            <p:oleObj spid="_x0000_s16394" name="公式" r:id="rId14" imgW="647640" imgH="203040" progId="Equation.3">
              <p:embed/>
            </p:oleObj>
          </a:graphicData>
        </a:graphic>
      </p:graphicFrame>
      <p:graphicFrame>
        <p:nvGraphicFramePr>
          <p:cNvPr id="16395" name="Object 12"/>
          <p:cNvGraphicFramePr>
            <a:graphicFrameLocks noChangeAspect="1"/>
          </p:cNvGraphicFramePr>
          <p:nvPr/>
        </p:nvGraphicFramePr>
        <p:xfrm>
          <a:off x="3665538" y="5000625"/>
          <a:ext cx="812800" cy="439738"/>
        </p:xfrm>
        <a:graphic>
          <a:graphicData uri="http://schemas.openxmlformats.org/presentationml/2006/ole">
            <p:oleObj spid="_x0000_s16395" name="公式" r:id="rId15" imgW="469800" imgH="253800" progId="Equation.3">
              <p:embed/>
            </p:oleObj>
          </a:graphicData>
        </a:graphic>
      </p:graphicFrame>
      <p:sp>
        <p:nvSpPr>
          <p:cNvPr id="16404" name="Rectangle 4"/>
          <p:cNvSpPr>
            <a:spLocks noRot="1" noChangeArrowheads="1"/>
          </p:cNvSpPr>
          <p:nvPr/>
        </p:nvSpPr>
        <p:spPr bwMode="auto">
          <a:xfrm>
            <a:off x="1928813" y="38100"/>
            <a:ext cx="5000625" cy="533400"/>
          </a:xfrm>
          <a:prstGeom prst="rect">
            <a:avLst/>
          </a:prstGeom>
          <a:solidFill>
            <a:srgbClr val="6666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CN" sz="2800">
                <a:solidFill>
                  <a:schemeClr val="accent1"/>
                </a:solidFill>
              </a:rPr>
              <a:t>X(1835) observed by BESII                 </a:t>
            </a:r>
            <a:endParaRPr kumimoji="0" lang="en-US" altLang="zh-CN">
              <a:solidFill>
                <a:schemeClr val="accent1"/>
              </a:solidFill>
            </a:endParaRPr>
          </a:p>
        </p:txBody>
      </p:sp>
      <p:graphicFrame>
        <p:nvGraphicFramePr>
          <p:cNvPr id="16396" name="Object 15"/>
          <p:cNvGraphicFramePr>
            <a:graphicFrameLocks noChangeAspect="1"/>
          </p:cNvGraphicFramePr>
          <p:nvPr/>
        </p:nvGraphicFramePr>
        <p:xfrm>
          <a:off x="7277100" y="2643188"/>
          <a:ext cx="509588" cy="285750"/>
        </p:xfrm>
        <a:graphic>
          <a:graphicData uri="http://schemas.openxmlformats.org/presentationml/2006/ole">
            <p:oleObj spid="_x0000_s16396" name="公式" r:id="rId16" imgW="317160" imgH="177480" progId="Equation.3">
              <p:embed/>
            </p:oleObj>
          </a:graphicData>
        </a:graphic>
      </p:graphicFrame>
      <p:graphicFrame>
        <p:nvGraphicFramePr>
          <p:cNvPr id="16397" name="Object 16"/>
          <p:cNvGraphicFramePr>
            <a:graphicFrameLocks noChangeAspect="1"/>
          </p:cNvGraphicFramePr>
          <p:nvPr/>
        </p:nvGraphicFramePr>
        <p:xfrm>
          <a:off x="3133725" y="3071813"/>
          <a:ext cx="509588" cy="285750"/>
        </p:xfrm>
        <a:graphic>
          <a:graphicData uri="http://schemas.openxmlformats.org/presentationml/2006/ole">
            <p:oleObj spid="_x0000_s16397" name="公式" r:id="rId17" imgW="317160" imgH="177480" progId="Equation.3">
              <p:embed/>
            </p:oleObj>
          </a:graphicData>
        </a:graphic>
      </p:graphicFrame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E761C-54D8-4D3E-8902-E90079A5AEC3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785813"/>
            <a:ext cx="870108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6"/>
          <p:cNvSpPr>
            <a:spLocks noRot="1" noChangeArrowheads="1"/>
          </p:cNvSpPr>
          <p:nvPr/>
        </p:nvSpPr>
        <p:spPr bwMode="auto">
          <a:xfrm>
            <a:off x="1571625" y="76200"/>
            <a:ext cx="6786563" cy="533400"/>
          </a:xfrm>
          <a:prstGeom prst="rect">
            <a:avLst/>
          </a:prstGeom>
          <a:solidFill>
            <a:srgbClr val="6666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kumimoji="0" lang="en-US" altLang="zh-CN" sz="2800">
                <a:solidFill>
                  <a:srgbClr val="FFFF66"/>
                </a:solidFill>
                <a:latin typeface="楷体_GB2312" pitchFamily="49" charset="-122"/>
              </a:rPr>
              <a:t>   </a:t>
            </a:r>
            <a:r>
              <a:rPr kumimoji="0" lang="en-US" altLang="zh-CN" sz="2800">
                <a:solidFill>
                  <a:srgbClr val="FFFF66"/>
                </a:solidFill>
                <a:cs typeface="Times New Roman" pitchFamily="18" charset="0"/>
              </a:rPr>
              <a:t>Search for X(1835) in              </a:t>
            </a:r>
          </a:p>
        </p:txBody>
      </p:sp>
      <p:graphicFrame>
        <p:nvGraphicFramePr>
          <p:cNvPr id="17410" name="Object 10"/>
          <p:cNvGraphicFramePr>
            <a:graphicFrameLocks noChangeAspect="1"/>
          </p:cNvGraphicFramePr>
          <p:nvPr/>
        </p:nvGraphicFramePr>
        <p:xfrm>
          <a:off x="5500688" y="142875"/>
          <a:ext cx="2659062" cy="441325"/>
        </p:xfrm>
        <a:graphic>
          <a:graphicData uri="http://schemas.openxmlformats.org/presentationml/2006/ole">
            <p:oleObj spid="_x0000_s17410" name="公式" r:id="rId5" imgW="1384200" imgH="228600" progId="Equation.3">
              <p:embed/>
            </p:oleObj>
          </a:graphicData>
        </a:graphic>
      </p:graphicFrame>
      <p:graphicFrame>
        <p:nvGraphicFramePr>
          <p:cNvPr id="17411" name="Object 11"/>
          <p:cNvGraphicFramePr>
            <a:graphicFrameLocks noChangeAspect="1"/>
          </p:cNvGraphicFramePr>
          <p:nvPr/>
        </p:nvGraphicFramePr>
        <p:xfrm>
          <a:off x="142875" y="2960688"/>
          <a:ext cx="5224463" cy="682625"/>
        </p:xfrm>
        <a:graphic>
          <a:graphicData uri="http://schemas.openxmlformats.org/presentationml/2006/ole">
            <p:oleObj spid="_x0000_s17411" name="公式" r:id="rId6" imgW="3695400" imgH="482400" progId="Equation.3">
              <p:embed/>
            </p:oleObj>
          </a:graphicData>
        </a:graphic>
      </p:graphicFrame>
      <p:sp>
        <p:nvSpPr>
          <p:cNvPr id="17419" name="Rectangle 13"/>
          <p:cNvSpPr>
            <a:spLocks noRot="1" noChangeArrowheads="1"/>
          </p:cNvSpPr>
          <p:nvPr/>
        </p:nvSpPr>
        <p:spPr bwMode="auto">
          <a:xfrm>
            <a:off x="500063" y="1690688"/>
            <a:ext cx="3786187" cy="3810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Clr>
                <a:srgbClr val="CC0000"/>
              </a:buClr>
            </a:pPr>
            <a:r>
              <a:rPr kumimoji="0" lang="en-US" altLang="zh-CN" sz="2000">
                <a:solidFill>
                  <a:schemeClr val="tx2"/>
                </a:solidFill>
              </a:rPr>
              <a:t>Under referee process in Belle  </a:t>
            </a:r>
            <a:endParaRPr kumimoji="0" lang="en-US" altLang="zh-CN" sz="2000">
              <a:solidFill>
                <a:srgbClr val="FFFF66"/>
              </a:solidFill>
            </a:endParaRPr>
          </a:p>
        </p:txBody>
      </p:sp>
      <p:graphicFrame>
        <p:nvGraphicFramePr>
          <p:cNvPr id="17412" name="Object 14"/>
          <p:cNvGraphicFramePr>
            <a:graphicFrameLocks noChangeAspect="1"/>
          </p:cNvGraphicFramePr>
          <p:nvPr/>
        </p:nvGraphicFramePr>
        <p:xfrm>
          <a:off x="2147888" y="2238375"/>
          <a:ext cx="923925" cy="404813"/>
        </p:xfrm>
        <a:graphic>
          <a:graphicData uri="http://schemas.openxmlformats.org/presentationml/2006/ole">
            <p:oleObj spid="_x0000_s17412" name="公式" r:id="rId7" imgW="520560" imgH="228600" progId="Equation.3">
              <p:embed/>
            </p:oleObj>
          </a:graphicData>
        </a:graphic>
      </p:graphicFrame>
      <p:sp>
        <p:nvSpPr>
          <p:cNvPr id="1742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71438" y="3900488"/>
            <a:ext cx="4714875" cy="1600200"/>
          </a:xfrm>
          <a:solidFill>
            <a:srgbClr val="FFFF99"/>
          </a:solidFill>
        </p:spPr>
        <p:txBody>
          <a:bodyPr/>
          <a:lstStyle/>
          <a:p>
            <a:pPr eaLnBrk="1" hangingPunct="1">
              <a:buClr>
                <a:srgbClr val="9933FF"/>
              </a:buClr>
              <a:buSzPct val="80000"/>
              <a:buFont typeface="Wingdings" pitchFamily="2" charset="2"/>
              <a:buChar char="v"/>
            </a:pPr>
            <a:r>
              <a:rPr lang="en-US" altLang="zh-CN" sz="2000" smtClean="0">
                <a:solidFill>
                  <a:srgbClr val="0000CC"/>
                </a:solidFill>
                <a:latin typeface="Times New Roman" pitchFamily="18" charset="0"/>
              </a:rPr>
              <a:t>Search for </a:t>
            </a:r>
          </a:p>
          <a:p>
            <a:pPr eaLnBrk="1" hangingPunct="1"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lang="en-US" altLang="zh-CN" sz="2000" smtClean="0">
                <a:solidFill>
                  <a:srgbClr val="0000CC"/>
                </a:solidFill>
                <a:latin typeface="Times New Roman" pitchFamily="18" charset="0"/>
              </a:rPr>
              <a:t>      as glueball candidate. </a:t>
            </a:r>
          </a:p>
          <a:p>
            <a:pPr eaLnBrk="1" hangingPunct="1">
              <a:buClr>
                <a:srgbClr val="9933FF"/>
              </a:buClr>
              <a:buSzPct val="80000"/>
              <a:buFont typeface="Wingdings" pitchFamily="2" charset="2"/>
              <a:buChar char="v"/>
            </a:pPr>
            <a:r>
              <a:rPr lang="en-US" altLang="zh-CN" sz="2000" smtClean="0">
                <a:solidFill>
                  <a:srgbClr val="0000CC"/>
                </a:solidFill>
                <a:latin typeface="Times New Roman" pitchFamily="18" charset="0"/>
              </a:rPr>
              <a:t> No significant evidence is found.</a:t>
            </a:r>
          </a:p>
          <a:p>
            <a:pPr eaLnBrk="1" hangingPunct="1">
              <a:buClr>
                <a:srgbClr val="9933FF"/>
              </a:buClr>
              <a:buSzPct val="80000"/>
              <a:buFont typeface="Wingdings" pitchFamily="2" charset="2"/>
              <a:buNone/>
            </a:pPr>
            <a:endParaRPr kumimoji="1" lang="en-US" altLang="zh-CN" sz="200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3" name="Object 17"/>
          <p:cNvGraphicFramePr>
            <a:graphicFrameLocks noChangeAspect="1"/>
          </p:cNvGraphicFramePr>
          <p:nvPr/>
        </p:nvGraphicFramePr>
        <p:xfrm>
          <a:off x="1708150" y="3949700"/>
          <a:ext cx="2792413" cy="336550"/>
        </p:xfrm>
        <a:graphic>
          <a:graphicData uri="http://schemas.openxmlformats.org/presentationml/2006/ole">
            <p:oleObj spid="_x0000_s17413" name="公式" r:id="rId8" imgW="1688760" imgH="203040" progId="Equation.3">
              <p:embed/>
            </p:oleObj>
          </a:graphicData>
        </a:graphic>
      </p:graphicFrame>
      <p:graphicFrame>
        <p:nvGraphicFramePr>
          <p:cNvPr id="17414" name="Object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7414" name="Equation" r:id="rId9" imgW="114120" imgH="215640" progId="Equation.3">
              <p:embed/>
            </p:oleObj>
          </a:graphicData>
        </a:graphic>
      </p:graphicFrame>
      <p:pic>
        <p:nvPicPr>
          <p:cNvPr id="17421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0688" y="1643063"/>
            <a:ext cx="3357562" cy="3995737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  <p:pic>
        <p:nvPicPr>
          <p:cNvPr id="17422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3188" y="5643563"/>
            <a:ext cx="6534150" cy="942975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6143625" y="1928813"/>
          <a:ext cx="1114425" cy="285750"/>
        </p:xfrm>
        <a:graphic>
          <a:graphicData uri="http://schemas.openxmlformats.org/presentationml/2006/ole">
            <p:oleObj spid="_x0000_s17415" name="公式" r:id="rId12" imgW="888840" imgH="228600" progId="Equation.3">
              <p:embed/>
            </p:oleObj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6191250" y="4000500"/>
          <a:ext cx="1019175" cy="285750"/>
        </p:xfrm>
        <a:graphic>
          <a:graphicData uri="http://schemas.openxmlformats.org/presentationml/2006/ole">
            <p:oleObj spid="_x0000_s17416" name="公式" r:id="rId13" imgW="812520" imgH="2286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76200"/>
            <a:ext cx="4114800" cy="533400"/>
          </a:xfrm>
          <a:solidFill>
            <a:srgbClr val="6666FF"/>
          </a:solidFill>
          <a:ln>
            <a:solidFill>
              <a:srgbClr val="6666FF"/>
            </a:solidFill>
          </a:ln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chemeClr val="accent1"/>
                </a:solidFill>
                <a:latin typeface="Times New Roman" pitchFamily="18" charset="0"/>
              </a:rPr>
              <a:t>Introduction</a:t>
            </a:r>
            <a:endParaRPr lang="en-US" altLang="zh-CN" sz="2000" smtClean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88" y="785813"/>
            <a:ext cx="5286375" cy="1714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Symbol" pitchFamily="18" charset="2"/>
              <a:buNone/>
            </a:pPr>
            <a:r>
              <a:rPr kumimoji="1" lang="en-US" altLang="zh-C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altLang="zh-CN" sz="2400" smtClean="0">
                <a:solidFill>
                  <a:schemeClr val="tx2"/>
                </a:solidFill>
                <a:latin typeface="Times New Roman" pitchFamily="18" charset="0"/>
              </a:rPr>
              <a:t>Institutions and Members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kumimoji="1" lang="en-US" altLang="zh-CN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•</a:t>
            </a:r>
            <a:r>
              <a:rPr lang="en-US" altLang="zh-CN" sz="2400" smtClean="0">
                <a:latin typeface="Times New Roman" pitchFamily="18" charset="0"/>
              </a:rPr>
              <a:t>  </a:t>
            </a:r>
            <a:r>
              <a:rPr lang="en-US" altLang="zh-CN" sz="2000" smtClean="0">
                <a:latin typeface="Times New Roman" pitchFamily="18" charset="0"/>
              </a:rPr>
              <a:t>Institute of High Energy Phys. (IHEP)        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kumimoji="1" lang="en-US" altLang="zh-CN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•  </a:t>
            </a:r>
            <a:r>
              <a:rPr lang="en-US" altLang="zh-CN" sz="2000" smtClean="0">
                <a:latin typeface="Times New Roman" pitchFamily="18" charset="0"/>
              </a:rPr>
              <a:t>Peking University (PU)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kumimoji="1" lang="en-US" altLang="zh-CN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•</a:t>
            </a:r>
            <a:r>
              <a:rPr lang="en-US" altLang="zh-CN" sz="2400" smtClean="0">
                <a:latin typeface="Times New Roman" pitchFamily="18" charset="0"/>
              </a:rPr>
              <a:t>  </a:t>
            </a:r>
            <a:r>
              <a:rPr lang="en-US" altLang="zh-CN" sz="2000" smtClean="0">
                <a:latin typeface="Times New Roman" pitchFamily="18" charset="0"/>
              </a:rPr>
              <a:t>Univ. of Science and Tech. of China (USTC)    </a:t>
            </a:r>
          </a:p>
        </p:txBody>
      </p:sp>
      <p:graphicFrame>
        <p:nvGraphicFramePr>
          <p:cNvPr id="721977" name="Group 57"/>
          <p:cNvGraphicFramePr>
            <a:graphicFrameLocks noGrp="1"/>
          </p:cNvGraphicFramePr>
          <p:nvPr/>
        </p:nvGraphicFramePr>
        <p:xfrm>
          <a:off x="2428875" y="2643188"/>
          <a:ext cx="4286250" cy="1828801"/>
        </p:xfrm>
        <a:graphic>
          <a:graphicData uri="http://schemas.openxmlformats.org/drawingml/2006/table">
            <a:tbl>
              <a:tblPr/>
              <a:tblGrid>
                <a:gridCol w="1143000"/>
                <a:gridCol w="590550"/>
                <a:gridCol w="1162050"/>
                <a:gridCol w="139065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Institute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staff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Post-doc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graduate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IHEP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PU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USTC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total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2" name="Rectangle 55"/>
          <p:cNvSpPr>
            <a:spLocks noChangeArrowheads="1"/>
          </p:cNvSpPr>
          <p:nvPr/>
        </p:nvSpPr>
        <p:spPr bwMode="auto">
          <a:xfrm>
            <a:off x="642938" y="4572000"/>
            <a:ext cx="8001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zh-CN" sz="3200">
                <a:solidFill>
                  <a:srgbClr val="FF0000"/>
                </a:solidFill>
                <a:cs typeface="Times New Roman" pitchFamily="18" charset="0"/>
              </a:rPr>
              <a:t>•</a:t>
            </a:r>
            <a:r>
              <a:rPr kumimoji="0" lang="en-US" altLang="zh-CN" sz="3200">
                <a:solidFill>
                  <a:schemeClr val="tx2"/>
                </a:solidFill>
              </a:rPr>
              <a:t>  </a:t>
            </a:r>
            <a:r>
              <a:rPr kumimoji="0" lang="en-US" altLang="zh-CN">
                <a:solidFill>
                  <a:schemeClr val="tx2"/>
                </a:solidFill>
              </a:rPr>
              <a:t>Funds (General) from </a:t>
            </a:r>
            <a:r>
              <a:rPr kumimoji="0" lang="en-US" altLang="zh-CN">
                <a:solidFill>
                  <a:srgbClr val="C00000"/>
                </a:solidFill>
              </a:rPr>
              <a:t>NSFC  :</a:t>
            </a:r>
            <a:r>
              <a:rPr kumimoji="0" lang="zh-CN" altLang="en-US">
                <a:solidFill>
                  <a:srgbClr val="C00000"/>
                </a:solidFill>
              </a:rPr>
              <a:t>          </a:t>
            </a:r>
            <a:r>
              <a:rPr kumimoji="0" lang="en-US" altLang="zh-CN">
                <a:solidFill>
                  <a:srgbClr val="FF00FF"/>
                </a:solidFill>
              </a:rPr>
              <a:t>   </a:t>
            </a:r>
            <a:r>
              <a:rPr kumimoji="0" lang="en-US" altLang="zh-CN" sz="2000">
                <a:solidFill>
                  <a:schemeClr val="tx2"/>
                </a:solidFill>
              </a:rPr>
              <a:t>220K  RMB</a:t>
            </a:r>
            <a:r>
              <a:rPr kumimoji="0" lang="zh-CN" altLang="en-US" sz="2000">
                <a:solidFill>
                  <a:schemeClr val="tx1"/>
                </a:solidFill>
              </a:rPr>
              <a:t>  </a:t>
            </a:r>
            <a:r>
              <a:rPr kumimoji="0" lang="en-US" altLang="zh-CN" sz="2000">
                <a:solidFill>
                  <a:schemeClr val="tx1"/>
                </a:solidFill>
              </a:rPr>
              <a:t>(2002-2004)</a:t>
            </a:r>
            <a:r>
              <a:rPr kumimoji="0" lang="zh-CN" altLang="en-US" sz="2000">
                <a:solidFill>
                  <a:schemeClr val="tx1"/>
                </a:solidFill>
              </a:rPr>
              <a:t>    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US" altLang="zh-CN">
                <a:solidFill>
                  <a:schemeClr val="tx2"/>
                </a:solidFill>
                <a:cs typeface="Times New Roman" pitchFamily="18" charset="0"/>
              </a:rPr>
              <a:t>                                                                   </a:t>
            </a:r>
            <a:r>
              <a:rPr lang="en-US" altLang="zh-CN" sz="2000">
                <a:solidFill>
                  <a:schemeClr val="tx2"/>
                </a:solidFill>
              </a:rPr>
              <a:t>440K  RMB</a:t>
            </a:r>
            <a:r>
              <a:rPr kumimoji="0" lang="zh-CN" altLang="en-US" sz="2000">
                <a:solidFill>
                  <a:schemeClr val="tx1"/>
                </a:solidFill>
              </a:rPr>
              <a:t>  </a:t>
            </a:r>
            <a:r>
              <a:rPr kumimoji="0" lang="en-US" altLang="zh-CN" sz="2000">
                <a:solidFill>
                  <a:schemeClr val="tx1"/>
                </a:solidFill>
              </a:rPr>
              <a:t>(2006-2008)</a:t>
            </a:r>
          </a:p>
        </p:txBody>
      </p:sp>
      <p:sp>
        <p:nvSpPr>
          <p:cNvPr id="26663" name="Rectangle 55"/>
          <p:cNvSpPr>
            <a:spLocks noChangeArrowheads="1"/>
          </p:cNvSpPr>
          <p:nvPr/>
        </p:nvSpPr>
        <p:spPr bwMode="auto">
          <a:xfrm>
            <a:off x="642938" y="5557838"/>
            <a:ext cx="7929562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zh-CN" sz="3200" dirty="0">
                <a:solidFill>
                  <a:srgbClr val="FF0000"/>
                </a:solidFill>
                <a:cs typeface="Times New Roman" pitchFamily="18" charset="0"/>
              </a:rPr>
              <a:t>•</a:t>
            </a:r>
            <a:r>
              <a:rPr kumimoji="0" lang="en-US" altLang="zh-CN" sz="3200" dirty="0">
                <a:solidFill>
                  <a:schemeClr val="tx2"/>
                </a:solidFill>
              </a:rPr>
              <a:t>  </a:t>
            </a:r>
            <a:r>
              <a:rPr kumimoji="0" lang="en-US" altLang="zh-CN" dirty="0">
                <a:solidFill>
                  <a:schemeClr val="tx2"/>
                </a:solidFill>
              </a:rPr>
              <a:t>Funds (Innovation) from </a:t>
            </a:r>
            <a:r>
              <a:rPr kumimoji="0" lang="en-US" altLang="zh-CN" dirty="0">
                <a:solidFill>
                  <a:srgbClr val="C00000"/>
                </a:solidFill>
              </a:rPr>
              <a:t>IHEP/CAS</a:t>
            </a:r>
            <a:r>
              <a:rPr kumimoji="0" lang="zh-CN" altLang="en-US" dirty="0">
                <a:solidFill>
                  <a:srgbClr val="C00000"/>
                </a:solidFill>
              </a:rPr>
              <a:t>  </a:t>
            </a:r>
            <a:r>
              <a:rPr kumimoji="0" lang="en-US" altLang="zh-CN" dirty="0">
                <a:solidFill>
                  <a:srgbClr val="C00000"/>
                </a:solidFill>
              </a:rPr>
              <a:t>: </a:t>
            </a:r>
            <a:r>
              <a:rPr kumimoji="0" lang="en-US" altLang="zh-CN" sz="2000" dirty="0">
                <a:solidFill>
                  <a:schemeClr val="tx2"/>
                </a:solidFill>
              </a:rPr>
              <a:t>100K  RMB</a:t>
            </a:r>
            <a:r>
              <a:rPr kumimoji="0" lang="zh-CN" altLang="en-US" sz="2000" dirty="0">
                <a:solidFill>
                  <a:schemeClr val="tx1"/>
                </a:solidFill>
              </a:rPr>
              <a:t>  </a:t>
            </a:r>
            <a:r>
              <a:rPr kumimoji="0" lang="en-US" altLang="zh-CN" sz="2000" dirty="0">
                <a:solidFill>
                  <a:schemeClr val="tx1"/>
                </a:solidFill>
              </a:rPr>
              <a:t>(2001-2004)</a:t>
            </a:r>
            <a:r>
              <a:rPr kumimoji="0" lang="zh-CN" altLang="en-US" sz="2000" dirty="0">
                <a:solidFill>
                  <a:schemeClr val="tx1"/>
                </a:solidFill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6"/>
          <p:cNvSpPr>
            <a:spLocks noRot="1" noChangeArrowheads="1"/>
          </p:cNvSpPr>
          <p:nvPr/>
        </p:nvSpPr>
        <p:spPr bwMode="auto">
          <a:xfrm>
            <a:off x="1285875" y="38100"/>
            <a:ext cx="6572250" cy="533400"/>
          </a:xfrm>
          <a:prstGeom prst="rect">
            <a:avLst/>
          </a:prstGeom>
          <a:solidFill>
            <a:srgbClr val="6666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kumimoji="0" lang="en-US" altLang="zh-CN" sz="2800">
                <a:solidFill>
                  <a:schemeClr val="accent1"/>
                </a:solidFill>
              </a:rPr>
              <a:t>     </a:t>
            </a:r>
            <a:r>
              <a:rPr kumimoji="0" lang="en-US" altLang="zh-CN">
                <a:solidFill>
                  <a:schemeClr val="accent1"/>
                </a:solidFill>
              </a:rPr>
              <a:t>Measurement of        and search for X(1835)                         </a:t>
            </a: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3286125" y="714375"/>
          <a:ext cx="2857500" cy="401638"/>
        </p:xfrm>
        <a:graphic>
          <a:graphicData uri="http://schemas.openxmlformats.org/presentationml/2006/ole">
            <p:oleObj spid="_x0000_s18434" name="公式" r:id="rId3" imgW="1714320" imgH="241200" progId="Equation.3">
              <p:embed/>
            </p:oleObj>
          </a:graphicData>
        </a:graphic>
      </p:graphicFrame>
      <p:graphicFrame>
        <p:nvGraphicFramePr>
          <p:cNvPr id="18435" name="Object 41"/>
          <p:cNvGraphicFramePr>
            <a:graphicFrameLocks noChangeAspect="1"/>
          </p:cNvGraphicFramePr>
          <p:nvPr/>
        </p:nvGraphicFramePr>
        <p:xfrm>
          <a:off x="803275" y="3929063"/>
          <a:ext cx="3554413" cy="415925"/>
        </p:xfrm>
        <a:graphic>
          <a:graphicData uri="http://schemas.openxmlformats.org/presentationml/2006/ole">
            <p:oleObj spid="_x0000_s18435" name="公式" r:id="rId4" imgW="1955520" imgH="228600" progId="Equation.3">
              <p:embed/>
            </p:oleObj>
          </a:graphicData>
        </a:graphic>
      </p:graphicFrame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1785938" y="1223963"/>
          <a:ext cx="1544637" cy="347662"/>
        </p:xfrm>
        <a:graphic>
          <a:graphicData uri="http://schemas.openxmlformats.org/presentationml/2006/ole">
            <p:oleObj spid="_x0000_s18436" name="公式" r:id="rId5" imgW="1015920" imgH="228600" progId="Equation.3">
              <p:embed/>
            </p:oleObj>
          </a:graphicData>
        </a:graphic>
      </p:graphicFrame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5072063" y="5143500"/>
            <a:ext cx="3500437" cy="7143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en-US" altLang="zh-CN" sz="2000" dirty="0">
                <a:solidFill>
                  <a:schemeClr val="tx2"/>
                </a:solidFill>
              </a:rPr>
              <a:t> </a:t>
            </a:r>
            <a:r>
              <a:rPr kumimoji="0" lang="en-US" altLang="zh-CN" sz="1800" dirty="0">
                <a:solidFill>
                  <a:schemeClr val="tx1"/>
                </a:solidFill>
              </a:rPr>
              <a:t>Preliminary and unpublished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kumimoji="0" lang="en-US" altLang="zh-CN" sz="1800" dirty="0">
                <a:solidFill>
                  <a:schemeClr val="tx1"/>
                </a:solidFill>
              </a:rPr>
              <a:t> Internal report only.</a:t>
            </a:r>
          </a:p>
        </p:txBody>
      </p:sp>
      <p:graphicFrame>
        <p:nvGraphicFramePr>
          <p:cNvPr id="18437" name="Object 62"/>
          <p:cNvGraphicFramePr>
            <a:graphicFrameLocks noChangeAspect="1"/>
          </p:cNvGraphicFramePr>
          <p:nvPr/>
        </p:nvGraphicFramePr>
        <p:xfrm>
          <a:off x="5197475" y="3965575"/>
          <a:ext cx="3254375" cy="749300"/>
        </p:xfrm>
        <a:graphic>
          <a:graphicData uri="http://schemas.openxmlformats.org/presentationml/2006/ole">
            <p:oleObj spid="_x0000_s18437" name="公式" r:id="rId6" imgW="2095200" imgH="482400" progId="Equation.3">
              <p:embed/>
            </p:oleObj>
          </a:graphicData>
        </a:graphic>
      </p:graphicFrame>
      <p:pic>
        <p:nvPicPr>
          <p:cNvPr id="1844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" y="1714500"/>
            <a:ext cx="328612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547688" y="4778375"/>
          <a:ext cx="4095750" cy="1150938"/>
        </p:xfrm>
        <a:graphic>
          <a:graphicData uri="http://schemas.openxmlformats.org/presentationml/2006/ole">
            <p:oleObj spid="_x0000_s18438" name="公式" r:id="rId8" imgW="2527200" imgH="711000" progId="Equation.3">
              <p:embed/>
            </p:oleObj>
          </a:graphicData>
        </a:graphic>
      </p:graphicFrame>
      <p:sp>
        <p:nvSpPr>
          <p:cNvPr id="18443" name="Rectangle 22"/>
          <p:cNvSpPr>
            <a:spLocks noChangeArrowheads="1"/>
          </p:cNvSpPr>
          <p:nvPr/>
        </p:nvSpPr>
        <p:spPr bwMode="auto">
          <a:xfrm>
            <a:off x="4572000" y="1428750"/>
            <a:ext cx="4357688" cy="2143125"/>
          </a:xfrm>
          <a:prstGeom prst="rect">
            <a:avLst/>
          </a:prstGeom>
          <a:solidFill>
            <a:srgbClr val="EB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FF"/>
              </a:buClr>
              <a:buFont typeface="Wingdings" pitchFamily="2" charset="2"/>
              <a:buChar char="v"/>
            </a:pPr>
            <a:r>
              <a:rPr lang="en-US" altLang="zh-CN" sz="2000">
                <a:solidFill>
                  <a:schemeClr val="tx2"/>
                </a:solidFill>
              </a:rPr>
              <a:t> </a:t>
            </a:r>
            <a:r>
              <a:rPr kumimoji="0" lang="en-US" altLang="zh-CN" sz="2000">
                <a:solidFill>
                  <a:schemeClr val="tx1"/>
                </a:solidFill>
              </a:rPr>
              <a:t>X(1835) is observed from J/psi decay by BESII.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FF"/>
              </a:buClr>
              <a:buFont typeface="Wingdings" pitchFamily="2" charset="2"/>
              <a:buChar char="v"/>
            </a:pPr>
            <a:endParaRPr kumimoji="0" lang="en-US" altLang="zh-CN" sz="80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FF"/>
              </a:buClr>
              <a:buFont typeface="Wingdings" pitchFamily="2" charset="2"/>
              <a:buChar char="v"/>
            </a:pPr>
            <a:r>
              <a:rPr kumimoji="0" lang="en-US" altLang="zh-CN" sz="2000">
                <a:solidFill>
                  <a:schemeClr val="tx1"/>
                </a:solidFill>
              </a:rPr>
              <a:t> It could be produced in B decay and two-photon process, if  it is an excited  </a:t>
            </a:r>
            <a:r>
              <a:rPr kumimoji="0" lang="en-US" altLang="zh-CN" sz="2000">
                <a:solidFill>
                  <a:schemeClr val="tx1"/>
                </a:solidFill>
                <a:sym typeface="Symbol" pitchFamily="18" charset="2"/>
              </a:rPr>
              <a:t>’</a:t>
            </a:r>
            <a:r>
              <a:rPr kumimoji="0" lang="en-US" altLang="zh-CN" sz="2000">
                <a:solidFill>
                  <a:schemeClr val="tx1"/>
                </a:solidFill>
              </a:rPr>
              <a:t> state.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FF"/>
              </a:buClr>
              <a:buFont typeface="Wingdings" pitchFamily="2" charset="2"/>
              <a:buChar char="v"/>
            </a:pPr>
            <a:r>
              <a:rPr kumimoji="0" lang="en-US" altLang="zh-CN" sz="2000">
                <a:solidFill>
                  <a:schemeClr val="tx1"/>
                </a:solidFill>
              </a:rPr>
              <a:t> presented at physics group meeting.</a:t>
            </a: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3929063" y="125413"/>
          <a:ext cx="373062" cy="446087"/>
        </p:xfrm>
        <a:graphic>
          <a:graphicData uri="http://schemas.openxmlformats.org/presentationml/2006/ole">
            <p:oleObj spid="_x0000_s18439" name="公式" r:id="rId9" imgW="190440" imgH="2286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" y="1500188"/>
            <a:ext cx="2728913" cy="27146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med"/>
          </a:ln>
        </p:spPr>
      </p:pic>
      <p:graphicFrame>
        <p:nvGraphicFramePr>
          <p:cNvPr id="19458" name="Object 7"/>
          <p:cNvGraphicFramePr>
            <a:graphicFrameLocks noChangeAspect="1"/>
          </p:cNvGraphicFramePr>
          <p:nvPr/>
        </p:nvGraphicFramePr>
        <p:xfrm>
          <a:off x="2214563" y="714375"/>
          <a:ext cx="4714875" cy="369888"/>
        </p:xfrm>
        <a:graphic>
          <a:graphicData uri="http://schemas.openxmlformats.org/presentationml/2006/ole">
            <p:oleObj spid="_x0000_s19458" name="公式" r:id="rId4" imgW="3073320" imgH="241200" progId="Equation.3">
              <p:embed/>
            </p:oleObj>
          </a:graphicData>
        </a:graphic>
      </p:graphicFrame>
      <p:graphicFrame>
        <p:nvGraphicFramePr>
          <p:cNvPr id="19459" name="Object 41"/>
          <p:cNvGraphicFramePr>
            <a:graphicFrameLocks noChangeAspect="1"/>
          </p:cNvGraphicFramePr>
          <p:nvPr/>
        </p:nvGraphicFramePr>
        <p:xfrm>
          <a:off x="642938" y="4275138"/>
          <a:ext cx="2865437" cy="725487"/>
        </p:xfrm>
        <a:graphic>
          <a:graphicData uri="http://schemas.openxmlformats.org/presentationml/2006/ole">
            <p:oleObj spid="_x0000_s19459" name="公式" r:id="rId5" imgW="2108160" imgH="533160" progId="Equation.3">
              <p:embed/>
            </p:oleObj>
          </a:graphicData>
        </a:graphic>
      </p:graphicFrame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285750" y="5072063"/>
          <a:ext cx="3848100" cy="688975"/>
        </p:xfrm>
        <a:graphic>
          <a:graphicData uri="http://schemas.openxmlformats.org/presentationml/2006/ole">
            <p:oleObj spid="_x0000_s19460" name="公式" r:id="rId6" imgW="2831760" imgH="507960" progId="Equation.3">
              <p:embed/>
            </p:oleObj>
          </a:graphicData>
        </a:graphic>
      </p:graphicFrame>
      <p:graphicFrame>
        <p:nvGraphicFramePr>
          <p:cNvPr id="19461" name="Object 62"/>
          <p:cNvGraphicFramePr>
            <a:graphicFrameLocks noChangeAspect="1"/>
          </p:cNvGraphicFramePr>
          <p:nvPr/>
        </p:nvGraphicFramePr>
        <p:xfrm>
          <a:off x="1196975" y="5980113"/>
          <a:ext cx="2605088" cy="684212"/>
        </p:xfrm>
        <a:graphic>
          <a:graphicData uri="http://schemas.openxmlformats.org/presentationml/2006/ole">
            <p:oleObj spid="_x0000_s19461" name="公式" r:id="rId7" imgW="1587240" imgH="431640" progId="Equation.3">
              <p:embed/>
            </p:oleObj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6048375" y="1428750"/>
          <a:ext cx="1524000" cy="347663"/>
        </p:xfrm>
        <a:graphic>
          <a:graphicData uri="http://schemas.openxmlformats.org/presentationml/2006/ole">
            <p:oleObj spid="_x0000_s19462" name="公式" r:id="rId8" imgW="1002960" imgH="228600" progId="Equation.3">
              <p:embed/>
            </p:oleObj>
          </a:graphicData>
        </a:graphic>
      </p:graphicFrame>
      <p:graphicFrame>
        <p:nvGraphicFramePr>
          <p:cNvPr id="19463" name="Object 8"/>
          <p:cNvGraphicFramePr>
            <a:graphicFrameLocks noChangeAspect="1"/>
          </p:cNvGraphicFramePr>
          <p:nvPr/>
        </p:nvGraphicFramePr>
        <p:xfrm>
          <a:off x="2079625" y="1285875"/>
          <a:ext cx="2063750" cy="366713"/>
        </p:xfrm>
        <a:graphic>
          <a:graphicData uri="http://schemas.openxmlformats.org/presentationml/2006/ole">
            <p:oleObj spid="_x0000_s19463" name="公式" r:id="rId9" imgW="1358640" imgH="241200" progId="Equation.3">
              <p:embed/>
            </p:oleObj>
          </a:graphicData>
        </a:graphic>
      </p:graphicFrame>
      <p:graphicFrame>
        <p:nvGraphicFramePr>
          <p:cNvPr id="19464" name="Object 9"/>
          <p:cNvGraphicFramePr>
            <a:graphicFrameLocks noChangeAspect="1"/>
          </p:cNvGraphicFramePr>
          <p:nvPr/>
        </p:nvGraphicFramePr>
        <p:xfrm>
          <a:off x="5572125" y="2944813"/>
          <a:ext cx="2571750" cy="341312"/>
        </p:xfrm>
        <a:graphic>
          <a:graphicData uri="http://schemas.openxmlformats.org/presentationml/2006/ole">
            <p:oleObj spid="_x0000_s19464" name="公式" r:id="rId10" imgW="1714320" imgH="228600" progId="Equation.3">
              <p:embed/>
            </p:oleObj>
          </a:graphicData>
        </a:graphic>
      </p:graphicFrame>
      <p:graphicFrame>
        <p:nvGraphicFramePr>
          <p:cNvPr id="19465" name="Object 10"/>
          <p:cNvGraphicFramePr>
            <a:graphicFrameLocks noChangeAspect="1"/>
          </p:cNvGraphicFramePr>
          <p:nvPr/>
        </p:nvGraphicFramePr>
        <p:xfrm>
          <a:off x="5430838" y="3611563"/>
          <a:ext cx="3178175" cy="674687"/>
        </p:xfrm>
        <a:graphic>
          <a:graphicData uri="http://schemas.openxmlformats.org/presentationml/2006/ole">
            <p:oleObj spid="_x0000_s19465" name="公式" r:id="rId11" imgW="2286000" imgH="431640" progId="Equation.3">
              <p:embed/>
            </p:oleObj>
          </a:graphicData>
        </a:graphic>
      </p:graphicFrame>
      <p:sp>
        <p:nvSpPr>
          <p:cNvPr id="19468" name="Rectangle 6"/>
          <p:cNvSpPr>
            <a:spLocks noRot="1" noChangeArrowheads="1"/>
          </p:cNvSpPr>
          <p:nvPr/>
        </p:nvSpPr>
        <p:spPr bwMode="auto">
          <a:xfrm>
            <a:off x="1285875" y="38100"/>
            <a:ext cx="6572250" cy="533400"/>
          </a:xfrm>
          <a:prstGeom prst="rect">
            <a:avLst/>
          </a:prstGeom>
          <a:solidFill>
            <a:srgbClr val="6666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kumimoji="0" lang="en-US" altLang="zh-CN" sz="2800">
                <a:solidFill>
                  <a:schemeClr val="accent1"/>
                </a:solidFill>
              </a:rPr>
              <a:t>     </a:t>
            </a:r>
            <a:r>
              <a:rPr kumimoji="0" lang="en-US" altLang="zh-CN">
                <a:solidFill>
                  <a:schemeClr val="accent1"/>
                </a:solidFill>
              </a:rPr>
              <a:t>Measurement of        and search for X(1835)                         </a:t>
            </a:r>
          </a:p>
        </p:txBody>
      </p:sp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3929063" y="125413"/>
          <a:ext cx="373062" cy="446087"/>
        </p:xfrm>
        <a:graphic>
          <a:graphicData uri="http://schemas.openxmlformats.org/presentationml/2006/ole">
            <p:oleObj spid="_x0000_s19466" name="公式" r:id="rId12" imgW="190440" imgH="2286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  <a:solidFill>
            <a:srgbClr val="6666FF"/>
          </a:solidFill>
          <a:ln>
            <a:solidFill>
              <a:srgbClr val="6666FF"/>
            </a:solidFill>
          </a:ln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chemeClr val="accent1"/>
                </a:solidFill>
                <a:latin typeface="Times New Roman" pitchFamily="18" charset="0"/>
              </a:rPr>
              <a:t> PhD thesis on Belle physics</a:t>
            </a:r>
            <a:r>
              <a:rPr lang="zh-CN" altLang="en-US" sz="2800" smtClean="0">
                <a:latin typeface="Times New Roman" pitchFamily="18" charset="0"/>
              </a:rPr>
              <a:t> </a:t>
            </a:r>
            <a:endParaRPr lang="zh-CN" altLang="en-US" sz="2000" smtClean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0494" name="Rectangle 3"/>
          <p:cNvSpPr>
            <a:spLocks noChangeArrowheads="1"/>
          </p:cNvSpPr>
          <p:nvPr/>
        </p:nvSpPr>
        <p:spPr bwMode="auto">
          <a:xfrm>
            <a:off x="762000" y="914400"/>
            <a:ext cx="7739063" cy="57292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0" lang="en-US" altLang="zh-CN" sz="2000">
                <a:solidFill>
                  <a:schemeClr val="tx2"/>
                </a:solidFill>
                <a:cs typeface="Times New Roman" pitchFamily="18" charset="0"/>
              </a:rPr>
              <a:t>1.</a:t>
            </a:r>
            <a:r>
              <a:rPr kumimoji="0" lang="en-US" altLang="zh-CN" sz="2000">
                <a:solidFill>
                  <a:schemeClr val="tx1"/>
                </a:solidFill>
              </a:rPr>
              <a:t>   Ye Yuan</a:t>
            </a:r>
            <a:r>
              <a:rPr kumimoji="0" lang="zh-CN" altLang="en-US" sz="2000">
                <a:solidFill>
                  <a:schemeClr val="tx1"/>
                </a:solidFill>
              </a:rPr>
              <a:t> </a:t>
            </a:r>
            <a:r>
              <a:rPr kumimoji="0" lang="en-US" altLang="zh-CN" sz="2000">
                <a:solidFill>
                  <a:schemeClr val="tx1"/>
                </a:solidFill>
              </a:rPr>
              <a:t>(IHEP) </a:t>
            </a:r>
            <a:r>
              <a:rPr kumimoji="0" lang="zh-CN" altLang="en-US" sz="2000">
                <a:solidFill>
                  <a:schemeClr val="tx1"/>
                </a:solidFill>
              </a:rPr>
              <a:t>，</a:t>
            </a:r>
            <a:r>
              <a:rPr kumimoji="0" lang="en-US" altLang="zh-CN" sz="2000">
                <a:solidFill>
                  <a:schemeClr val="tx1"/>
                </a:solidFill>
              </a:rPr>
              <a:t>2002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kumimoji="0" lang="en-US" altLang="zh-CN" sz="2000">
                <a:solidFill>
                  <a:schemeClr val="tx1"/>
                </a:solidFill>
              </a:rPr>
              <a:t>    </a:t>
            </a:r>
            <a:r>
              <a:rPr kumimoji="0" lang="en-US" altLang="zh-CN" sz="2000">
                <a:solidFill>
                  <a:schemeClr val="tx2"/>
                </a:solidFill>
              </a:rPr>
              <a:t>“Measurement of </a:t>
            </a: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                          decays</a:t>
            </a:r>
            <a:r>
              <a:rPr lang="en-US" altLang="zh-CN" sz="2000">
                <a:solidFill>
                  <a:schemeClr val="tx2"/>
                </a:solidFill>
              </a:rPr>
              <a:t> </a:t>
            </a: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at Belle/KEKB”</a:t>
            </a:r>
            <a:endParaRPr kumimoji="0" lang="en-US" altLang="zh-CN" sz="200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2. </a:t>
            </a:r>
            <a:r>
              <a:rPr kumimoji="0" lang="en-US" altLang="zh-CN" sz="2000">
                <a:solidFill>
                  <a:srgbClr val="FF0000"/>
                </a:solidFill>
              </a:rPr>
              <a:t> </a:t>
            </a:r>
            <a:r>
              <a:rPr kumimoji="0" lang="en-US" altLang="zh-CN" sz="2000">
                <a:solidFill>
                  <a:schemeClr val="tx1"/>
                </a:solidFill>
              </a:rPr>
              <a:t>Zshilei Zang </a:t>
            </a:r>
            <a:r>
              <a:rPr kumimoji="0" lang="zh-CN" altLang="en-US" sz="2000">
                <a:solidFill>
                  <a:schemeClr val="tx1"/>
                </a:solidFill>
              </a:rPr>
              <a:t> </a:t>
            </a:r>
            <a:r>
              <a:rPr kumimoji="0" lang="en-US" altLang="zh-CN" sz="2000">
                <a:solidFill>
                  <a:schemeClr val="tx1"/>
                </a:solidFill>
              </a:rPr>
              <a:t>(IHEP)</a:t>
            </a:r>
            <a:r>
              <a:rPr kumimoji="0" lang="zh-CN" altLang="en-US" sz="2000">
                <a:solidFill>
                  <a:schemeClr val="tx1"/>
                </a:solidFill>
              </a:rPr>
              <a:t>，</a:t>
            </a:r>
            <a:r>
              <a:rPr kumimoji="0" lang="en-US" altLang="zh-CN" sz="2000">
                <a:solidFill>
                  <a:schemeClr val="tx1"/>
                </a:solidFill>
              </a:rPr>
              <a:t>2005</a:t>
            </a:r>
          </a:p>
          <a:p>
            <a:pPr marL="342900" indent="-342900"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kumimoji="0" lang="en-US" altLang="zh-CN" sz="2000">
                <a:solidFill>
                  <a:schemeClr val="tx1"/>
                </a:solidFill>
              </a:rPr>
              <a:t>     </a:t>
            </a:r>
            <a:r>
              <a:rPr kumimoji="0" lang="en-US" altLang="zh-CN" sz="2000">
                <a:solidFill>
                  <a:schemeClr val="tx2"/>
                </a:solidFill>
              </a:rPr>
              <a:t>“Search for                          decays at Belle”</a:t>
            </a:r>
            <a:endParaRPr kumimoji="0" lang="en-US" altLang="zh-CN" sz="200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kumimoji="0" lang="en-US" altLang="zh-CN" sz="2000">
                <a:solidFill>
                  <a:schemeClr val="tx1"/>
                </a:solidFill>
              </a:rPr>
              <a:t>3.  Jin Li</a:t>
            </a:r>
            <a:r>
              <a:rPr kumimoji="0" lang="zh-CN" altLang="en-US" sz="2000">
                <a:solidFill>
                  <a:schemeClr val="tx1"/>
                </a:solidFill>
              </a:rPr>
              <a:t> </a:t>
            </a:r>
            <a:r>
              <a:rPr kumimoji="0" lang="en-US" altLang="zh-CN" sz="2000">
                <a:solidFill>
                  <a:schemeClr val="tx1"/>
                </a:solidFill>
              </a:rPr>
              <a:t>(USTC),  2004</a:t>
            </a:r>
          </a:p>
          <a:p>
            <a:pPr marL="342900" indent="-342900"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kumimoji="0" lang="en-US" altLang="zh-CN" sz="2000">
                <a:solidFill>
                  <a:schemeClr val="tx1"/>
                </a:solidFill>
              </a:rPr>
              <a:t>     </a:t>
            </a:r>
            <a:r>
              <a:rPr kumimoji="0" lang="en-US" altLang="zh-CN" sz="2000">
                <a:solidFill>
                  <a:schemeClr val="tx2"/>
                </a:solidFill>
              </a:rPr>
              <a:t>“Search for               mixing via                        ”</a:t>
            </a:r>
            <a:endParaRPr kumimoji="0" lang="en-US" altLang="zh-CN" sz="200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4.  </a:t>
            </a:r>
            <a:r>
              <a:rPr lang="en-US" altLang="zh-CN" sz="2000">
                <a:solidFill>
                  <a:schemeClr val="tx1"/>
                </a:solidFill>
              </a:rPr>
              <a:t>Qilin Xie</a:t>
            </a:r>
            <a:r>
              <a:rPr lang="zh-CN" altLang="en-US" sz="2000">
                <a:solidFill>
                  <a:schemeClr val="tx1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(SCU)</a:t>
            </a:r>
            <a:r>
              <a:rPr lang="zh-CN" altLang="en-US" sz="2000">
                <a:solidFill>
                  <a:schemeClr val="tx1"/>
                </a:solidFill>
              </a:rPr>
              <a:t>，</a:t>
            </a:r>
            <a:r>
              <a:rPr lang="en-US" altLang="zh-CN" sz="2000">
                <a:solidFill>
                  <a:schemeClr val="tx1"/>
                </a:solidFill>
              </a:rPr>
              <a:t>2005</a:t>
            </a:r>
          </a:p>
          <a:p>
            <a:pPr marL="342900" indent="-342900"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solidFill>
                  <a:schemeClr val="tx2"/>
                </a:solidFill>
              </a:rPr>
              <a:t>    “</a:t>
            </a:r>
            <a:r>
              <a:rPr lang="en-US" altLang="zh-CN" sz="2000">
                <a:solidFill>
                  <a:schemeClr val="tx2"/>
                </a:solidFill>
                <a:latin typeface="NimbusRomNo9L-Regu"/>
              </a:rPr>
              <a:t>Search for                    and                                    at Belle</a:t>
            </a:r>
            <a:r>
              <a:rPr lang="en-US" altLang="zh-CN" sz="2000">
                <a:solidFill>
                  <a:schemeClr val="tx2"/>
                </a:solidFill>
              </a:rPr>
              <a:t>”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5.   </a:t>
            </a:r>
            <a:r>
              <a:rPr lang="en-US" altLang="zh-CN" sz="2000">
                <a:solidFill>
                  <a:schemeClr val="tx1"/>
                </a:solidFill>
              </a:rPr>
              <a:t>Xinchun  Tian</a:t>
            </a:r>
            <a:r>
              <a:rPr lang="zh-CN" altLang="en-US" sz="2000">
                <a:solidFill>
                  <a:schemeClr val="tx1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(PKU), 2006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solidFill>
                  <a:schemeClr val="tx2"/>
                </a:solidFill>
              </a:rPr>
              <a:t>    “Measurement of the wrong-sign decays                                      and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solidFill>
                  <a:schemeClr val="tx2"/>
                </a:solidFill>
              </a:rPr>
              <a:t>      search for CP violation”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6.  </a:t>
            </a:r>
            <a:r>
              <a:rPr lang="en-US" altLang="zh-CN" sz="2000">
                <a:solidFill>
                  <a:schemeClr val="tx1"/>
                </a:solidFill>
              </a:rPr>
              <a:t>Liming Zhang</a:t>
            </a:r>
            <a:r>
              <a:rPr lang="zh-CN" altLang="en-US" sz="2000">
                <a:solidFill>
                  <a:schemeClr val="tx1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(USTC),  2006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solidFill>
                  <a:schemeClr val="tx2"/>
                </a:solidFill>
              </a:rPr>
              <a:t>    </a:t>
            </a:r>
            <a:r>
              <a:rPr kumimoji="0" lang="en-US" altLang="zh-CN" sz="2000">
                <a:solidFill>
                  <a:schemeClr val="tx2"/>
                </a:solidFill>
              </a:rPr>
              <a:t>“Search for               mixing in                     and  Measurements of                                       ”</a:t>
            </a:r>
            <a:endParaRPr kumimoji="0" lang="en-US" altLang="zh-CN" sz="2000">
              <a:solidFill>
                <a:schemeClr val="tx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endParaRPr lang="en-US" altLang="zh-CN" sz="2000">
              <a:solidFill>
                <a:schemeClr val="tx2"/>
              </a:solidFill>
            </a:endParaRP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3048000" y="1312863"/>
          <a:ext cx="1295400" cy="363537"/>
        </p:xfrm>
        <a:graphic>
          <a:graphicData uri="http://schemas.openxmlformats.org/presentationml/2006/ole">
            <p:oleObj spid="_x0000_s20482" name="Equation" r:id="rId4" imgW="901440" imgH="253800" progId="Equation.3">
              <p:embed/>
            </p:oleObj>
          </a:graphicData>
        </a:graphic>
      </p:graphicFrame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2514600" y="2778125"/>
          <a:ext cx="609600" cy="311150"/>
        </p:xfrm>
        <a:graphic>
          <a:graphicData uri="http://schemas.openxmlformats.org/presentationml/2006/ole">
            <p:oleObj spid="_x0000_s20483" name="Equation" r:id="rId5" imgW="419040" imgH="215640" progId="Equation.3">
              <p:embed/>
            </p:oleObj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2460625" y="2022475"/>
          <a:ext cx="1425575" cy="374650"/>
        </p:xfrm>
        <a:graphic>
          <a:graphicData uri="http://schemas.openxmlformats.org/presentationml/2006/ole">
            <p:oleObj spid="_x0000_s20484" name="Equation" r:id="rId6" imgW="914400" imgH="241200" progId="Equation.3">
              <p:embed/>
            </p:oleObj>
          </a:graphicData>
        </a:graphic>
      </p:graphicFrame>
      <p:graphicFrame>
        <p:nvGraphicFramePr>
          <p:cNvPr id="20485" name="Object 7"/>
          <p:cNvGraphicFramePr>
            <a:graphicFrameLocks noChangeAspect="1"/>
          </p:cNvGraphicFramePr>
          <p:nvPr/>
        </p:nvGraphicFramePr>
        <p:xfrm>
          <a:off x="2514600" y="5761038"/>
          <a:ext cx="609600" cy="311150"/>
        </p:xfrm>
        <a:graphic>
          <a:graphicData uri="http://schemas.openxmlformats.org/presentationml/2006/ole">
            <p:oleObj spid="_x0000_s20485" name="Equation" r:id="rId7" imgW="419040" imgH="215640" progId="Equation.3">
              <p:embed/>
            </p:oleObj>
          </a:graphicData>
        </a:graphic>
      </p:graphicFrame>
      <p:graphicFrame>
        <p:nvGraphicFramePr>
          <p:cNvPr id="20486" name="Object 8"/>
          <p:cNvGraphicFramePr>
            <a:graphicFrameLocks noChangeAspect="1"/>
          </p:cNvGraphicFramePr>
          <p:nvPr/>
        </p:nvGraphicFramePr>
        <p:xfrm>
          <a:off x="4283075" y="5778500"/>
          <a:ext cx="1146175" cy="293688"/>
        </p:xfrm>
        <a:graphic>
          <a:graphicData uri="http://schemas.openxmlformats.org/presentationml/2006/ole">
            <p:oleObj spid="_x0000_s20486" name="Equation" r:id="rId8" imgW="787320" imgH="203040" progId="Equation.3">
              <p:embed/>
            </p:oleObj>
          </a:graphicData>
        </a:graphic>
      </p:graphicFrame>
      <p:graphicFrame>
        <p:nvGraphicFramePr>
          <p:cNvPr id="20487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87" name="Equation" r:id="rId9" imgW="114120" imgH="215640" progId="Equation.3">
              <p:embed/>
            </p:oleObj>
          </a:graphicData>
        </a:graphic>
      </p:graphicFrame>
      <p:graphicFrame>
        <p:nvGraphicFramePr>
          <p:cNvPr id="20488" name="Object 10"/>
          <p:cNvGraphicFramePr>
            <a:graphicFrameLocks noChangeAspect="1"/>
          </p:cNvGraphicFramePr>
          <p:nvPr/>
        </p:nvGraphicFramePr>
        <p:xfrm>
          <a:off x="2647950" y="3500438"/>
          <a:ext cx="2209800" cy="369887"/>
        </p:xfrm>
        <a:graphic>
          <a:graphicData uri="http://schemas.openxmlformats.org/presentationml/2006/ole">
            <p:oleObj spid="_x0000_s20488" name="Equation" r:id="rId10" imgW="1434960" imgH="241200" progId="Equation.3">
              <p:embed/>
            </p:oleObj>
          </a:graphicData>
        </a:graphic>
      </p:graphicFrame>
      <p:graphicFrame>
        <p:nvGraphicFramePr>
          <p:cNvPr id="20489" name="Object 11"/>
          <p:cNvGraphicFramePr>
            <a:graphicFrameLocks noChangeAspect="1"/>
          </p:cNvGraphicFramePr>
          <p:nvPr/>
        </p:nvGraphicFramePr>
        <p:xfrm>
          <a:off x="5713413" y="3532188"/>
          <a:ext cx="2144712" cy="354012"/>
        </p:xfrm>
        <a:graphic>
          <a:graphicData uri="http://schemas.openxmlformats.org/presentationml/2006/ole">
            <p:oleObj spid="_x0000_s20489" name="Equation" r:id="rId11" imgW="1473120" imgH="241200" progId="Equation.3">
              <p:embed/>
            </p:oleObj>
          </a:graphicData>
        </a:graphic>
      </p:graphicFrame>
      <p:graphicFrame>
        <p:nvGraphicFramePr>
          <p:cNvPr id="20490" name="Object 12"/>
          <p:cNvGraphicFramePr>
            <a:graphicFrameLocks noChangeAspect="1"/>
          </p:cNvGraphicFramePr>
          <p:nvPr/>
        </p:nvGraphicFramePr>
        <p:xfrm>
          <a:off x="4470400" y="2786063"/>
          <a:ext cx="1244600" cy="320675"/>
        </p:xfrm>
        <a:graphic>
          <a:graphicData uri="http://schemas.openxmlformats.org/presentationml/2006/ole">
            <p:oleObj spid="_x0000_s20490" name="Equation" r:id="rId12" imgW="787320" imgH="203040" progId="Equation.3">
              <p:embed/>
            </p:oleObj>
          </a:graphicData>
        </a:graphic>
      </p:graphicFrame>
      <p:graphicFrame>
        <p:nvGraphicFramePr>
          <p:cNvPr id="20491" name="Object 13"/>
          <p:cNvGraphicFramePr>
            <a:graphicFrameLocks noChangeAspect="1"/>
          </p:cNvGraphicFramePr>
          <p:nvPr/>
        </p:nvGraphicFramePr>
        <p:xfrm>
          <a:off x="1643063" y="6072188"/>
          <a:ext cx="2032000" cy="407987"/>
        </p:xfrm>
        <a:graphic>
          <a:graphicData uri="http://schemas.openxmlformats.org/presentationml/2006/ole">
            <p:oleObj spid="_x0000_s20491" name="Equation" r:id="rId13" imgW="1320480" imgH="266400" progId="Equation.3">
              <p:embed/>
            </p:oleObj>
          </a:graphicData>
        </a:graphic>
      </p:graphicFrame>
      <p:graphicFrame>
        <p:nvGraphicFramePr>
          <p:cNvPr id="20492" name="Object 14"/>
          <p:cNvGraphicFramePr>
            <a:graphicFrameLocks noChangeAspect="1"/>
          </p:cNvGraphicFramePr>
          <p:nvPr/>
        </p:nvGraphicFramePr>
        <p:xfrm>
          <a:off x="5429250" y="4572000"/>
          <a:ext cx="2127250" cy="330200"/>
        </p:xfrm>
        <a:graphic>
          <a:graphicData uri="http://schemas.openxmlformats.org/presentationml/2006/ole">
            <p:oleObj spid="_x0000_s20492" name="公式" r:id="rId14" imgW="1460160" imgH="2286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9" name="Rectangle 2"/>
          <p:cNvSpPr>
            <a:spLocks noChangeArrowheads="1"/>
          </p:cNvSpPr>
          <p:nvPr/>
        </p:nvSpPr>
        <p:spPr bwMode="auto">
          <a:xfrm>
            <a:off x="214313" y="714375"/>
            <a:ext cx="4143375" cy="5286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1</a:t>
            </a:r>
            <a:r>
              <a:rPr lang="en-US" altLang="zh-CN" sz="1600">
                <a:solidFill>
                  <a:schemeClr val="tx2"/>
                </a:solidFill>
                <a:cs typeface="Times New Roman" pitchFamily="18" charset="0"/>
              </a:rPr>
              <a:t>.  </a:t>
            </a: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“Search for                           decay”,    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1"/>
                </a:solidFill>
                <a:cs typeface="Times New Roman" pitchFamily="18" charset="0"/>
              </a:rPr>
              <a:t>       Phys. Rev. D69, 017101 (2004)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2.  “Observation of                           and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       search for                            decay”,    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1"/>
                </a:solidFill>
                <a:cs typeface="Times New Roman" pitchFamily="18" charset="0"/>
              </a:rPr>
              <a:t>       Phys. Rev. D72, 051105 (2005)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3.  “Search for                                  decay”,    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1"/>
                </a:solidFill>
                <a:cs typeface="Times New Roman" pitchFamily="18" charset="0"/>
              </a:rPr>
              <a:t>       Phys. Rev. D71, 091107 (2005)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4.  “Search for           mixing in 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       decays”,    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1"/>
                </a:solidFill>
                <a:cs typeface="Times New Roman" pitchFamily="18" charset="0"/>
              </a:rPr>
              <a:t>       Phys. Rev. Lett. 94, 071801 (2005)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5.  “Measurement of WS 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       decays and Search for CPV”,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       </a:t>
            </a:r>
            <a:r>
              <a:rPr lang="en-US" altLang="zh-CN" sz="1800">
                <a:solidFill>
                  <a:schemeClr val="tx1"/>
                </a:solidFill>
                <a:cs typeface="Times New Roman" pitchFamily="18" charset="0"/>
              </a:rPr>
              <a:t>Phys. Rev. Lett. 95, 231801 (2005)</a:t>
            </a: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    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1"/>
                </a:solidFill>
                <a:cs typeface="Times New Roman" pitchFamily="18" charset="0"/>
              </a:rPr>
              <a:t>       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    </a:t>
            </a:r>
            <a:endParaRPr lang="zh-CN" altLang="en-US" sz="200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1520" name="Rectangle 5"/>
          <p:cNvSpPr>
            <a:spLocks noRot="1" noChangeArrowheads="1"/>
          </p:cNvSpPr>
          <p:nvPr/>
        </p:nvSpPr>
        <p:spPr bwMode="auto">
          <a:xfrm>
            <a:off x="3276600" y="76200"/>
            <a:ext cx="2819400" cy="566738"/>
          </a:xfrm>
          <a:prstGeom prst="rect">
            <a:avLst/>
          </a:prstGeom>
          <a:solidFill>
            <a:srgbClr val="6666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CN" sz="2800">
                <a:solidFill>
                  <a:srgbClr val="FFFF66"/>
                </a:solidFill>
              </a:rPr>
              <a:t>Publication</a:t>
            </a:r>
            <a:endParaRPr kumimoji="0" lang="zh-CN" altLang="en-US">
              <a:solidFill>
                <a:srgbClr val="FFFF66"/>
              </a:solidFill>
            </a:endParaRPr>
          </a:p>
        </p:txBody>
      </p:sp>
      <p:graphicFrame>
        <p:nvGraphicFramePr>
          <p:cNvPr id="21506" name="Object 11"/>
          <p:cNvGraphicFramePr>
            <a:graphicFrameLocks noChangeAspect="1"/>
          </p:cNvGraphicFramePr>
          <p:nvPr/>
        </p:nvGraphicFramePr>
        <p:xfrm>
          <a:off x="1714500" y="785813"/>
          <a:ext cx="1392238" cy="366712"/>
        </p:xfrm>
        <a:graphic>
          <a:graphicData uri="http://schemas.openxmlformats.org/presentationml/2006/ole">
            <p:oleObj spid="_x0000_s21506" name="公式" r:id="rId4" imgW="914400" imgH="241200" progId="Equation.3">
              <p:embed/>
            </p:oleObj>
          </a:graphicData>
        </a:graphic>
      </p:graphicFrame>
      <p:graphicFrame>
        <p:nvGraphicFramePr>
          <p:cNvPr id="21507" name="Object 20"/>
          <p:cNvGraphicFramePr>
            <a:graphicFrameLocks noChangeAspect="1"/>
          </p:cNvGraphicFramePr>
          <p:nvPr/>
        </p:nvGraphicFramePr>
        <p:xfrm>
          <a:off x="3214688" y="3571875"/>
          <a:ext cx="1036637" cy="266700"/>
        </p:xfrm>
        <a:graphic>
          <a:graphicData uri="http://schemas.openxmlformats.org/presentationml/2006/ole">
            <p:oleObj spid="_x0000_s21507" name="公式" r:id="rId5" imgW="787320" imgH="203040" progId="Equation.3">
              <p:embed/>
            </p:oleObj>
          </a:graphicData>
        </a:graphic>
      </p:graphicFrame>
      <p:graphicFrame>
        <p:nvGraphicFramePr>
          <p:cNvPr id="21508" name="Object 7"/>
          <p:cNvGraphicFramePr>
            <a:graphicFrameLocks noChangeAspect="1"/>
          </p:cNvGraphicFramePr>
          <p:nvPr/>
        </p:nvGraphicFramePr>
        <p:xfrm>
          <a:off x="1673225" y="3500438"/>
          <a:ext cx="612775" cy="346075"/>
        </p:xfrm>
        <a:graphic>
          <a:graphicData uri="http://schemas.openxmlformats.org/presentationml/2006/ole">
            <p:oleObj spid="_x0000_s21508" name="公式" r:id="rId6" imgW="406080" imgH="22860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714500" y="2765425"/>
          <a:ext cx="1866900" cy="377825"/>
        </p:xfrm>
        <a:graphic>
          <a:graphicData uri="http://schemas.openxmlformats.org/presentationml/2006/ole">
            <p:oleObj spid="_x0000_s21509" name="公式" r:id="rId7" imgW="1320480" imgH="266400" progId="Equation.3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143125" y="1571625"/>
          <a:ext cx="1392238" cy="366713"/>
        </p:xfrm>
        <a:graphic>
          <a:graphicData uri="http://schemas.openxmlformats.org/presentationml/2006/ole">
            <p:oleObj spid="_x0000_s21510" name="公式" r:id="rId8" imgW="914400" imgH="24120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571625" y="1990725"/>
          <a:ext cx="1470025" cy="366713"/>
        </p:xfrm>
        <a:graphic>
          <a:graphicData uri="http://schemas.openxmlformats.org/presentationml/2006/ole">
            <p:oleObj spid="_x0000_s21511" name="公式" r:id="rId9" imgW="965160" imgH="241200" progId="Equation.3">
              <p:embed/>
            </p:oleObj>
          </a:graphicData>
        </a:graphic>
      </p:graphicFrame>
      <p:sp>
        <p:nvSpPr>
          <p:cNvPr id="21521" name="Rectangle 2"/>
          <p:cNvSpPr>
            <a:spLocks noChangeArrowheads="1"/>
          </p:cNvSpPr>
          <p:nvPr/>
        </p:nvSpPr>
        <p:spPr bwMode="auto">
          <a:xfrm>
            <a:off x="4643438" y="714375"/>
            <a:ext cx="4357687" cy="4500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6</a:t>
            </a:r>
            <a:r>
              <a:rPr lang="en-US" altLang="zh-CN" sz="1600">
                <a:solidFill>
                  <a:schemeClr val="tx2"/>
                </a:solidFill>
                <a:cs typeface="Times New Roman" pitchFamily="18" charset="0"/>
              </a:rPr>
              <a:t>.  </a:t>
            </a: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“Improved Constraints on            mixing 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       in                       decays”,    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1"/>
                </a:solidFill>
                <a:cs typeface="Times New Roman" pitchFamily="18" charset="0"/>
              </a:rPr>
              <a:t>       Phys. Rev. Lett. 96, 151801 (2006)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7.  “Proper-time resolution function in         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       mixing search”,    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1"/>
                </a:solidFill>
                <a:cs typeface="Times New Roman" pitchFamily="18" charset="0"/>
              </a:rPr>
              <a:t>       Nucl. Instrum. Meth. A553,483 (2005)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8.  “Search for                                     decays”,    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1"/>
                </a:solidFill>
                <a:cs typeface="Times New Roman" pitchFamily="18" charset="0"/>
              </a:rPr>
              <a:t>       Phys. Rev. D75, 017101 (2007)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9.  “Measurement of         mixing parameters in                        decays”,    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1800">
                <a:solidFill>
                  <a:schemeClr val="tx1"/>
                </a:solidFill>
                <a:cs typeface="Times New Roman" pitchFamily="18" charset="0"/>
              </a:rPr>
              <a:t>       Phys. Rev. Lett., 99 131803 (2007)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    </a:t>
            </a:r>
            <a:endParaRPr lang="zh-CN" altLang="en-US" sz="2000">
              <a:solidFill>
                <a:schemeClr val="tx2"/>
              </a:solidFill>
              <a:cs typeface="Times New Roman" pitchFamily="18" charset="0"/>
            </a:endParaRPr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2576513" y="4786313"/>
          <a:ext cx="1924050" cy="300037"/>
        </p:xfrm>
        <a:graphic>
          <a:graphicData uri="http://schemas.openxmlformats.org/presentationml/2006/ole">
            <p:oleObj spid="_x0000_s21512" name="公式" r:id="rId10" imgW="1460160" imgH="228600" progId="Equation.3">
              <p:embed/>
            </p:oleObj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7429500" y="714375"/>
          <a:ext cx="612775" cy="346075"/>
        </p:xfrm>
        <a:graphic>
          <a:graphicData uri="http://schemas.openxmlformats.org/presentationml/2006/ole">
            <p:oleObj spid="_x0000_s21513" name="公式" r:id="rId11" imgW="406080" imgH="228600" progId="Equation.3">
              <p:embed/>
            </p:oleObj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5462588" y="1214438"/>
          <a:ext cx="1038225" cy="266700"/>
        </p:xfrm>
        <a:graphic>
          <a:graphicData uri="http://schemas.openxmlformats.org/presentationml/2006/ole">
            <p:oleObj spid="_x0000_s21514" name="公式" r:id="rId12" imgW="787320" imgH="203040" progId="Equation.3">
              <p:embed/>
            </p:oleObj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8245475" y="1939925"/>
          <a:ext cx="612775" cy="346075"/>
        </p:xfrm>
        <a:graphic>
          <a:graphicData uri="http://schemas.openxmlformats.org/presentationml/2006/ole">
            <p:oleObj spid="_x0000_s21515" name="公式" r:id="rId13" imgW="406080" imgH="228600" progId="Equation.3">
              <p:embed/>
            </p:oleObj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6143625" y="3178175"/>
          <a:ext cx="2032000" cy="331788"/>
        </p:xfrm>
        <a:graphic>
          <a:graphicData uri="http://schemas.openxmlformats.org/presentationml/2006/ole">
            <p:oleObj spid="_x0000_s21516" name="公式" r:id="rId14" imgW="1473120" imgH="241200" progId="Equation.3">
              <p:embed/>
            </p:oleObj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6654800" y="3929063"/>
          <a:ext cx="631825" cy="357187"/>
        </p:xfrm>
        <a:graphic>
          <a:graphicData uri="http://schemas.openxmlformats.org/presentationml/2006/ole">
            <p:oleObj spid="_x0000_s21517" name="公式" r:id="rId15" imgW="406080" imgH="228600" progId="Equation.3">
              <p:embed/>
            </p:oleObj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5334000" y="4333875"/>
          <a:ext cx="1238250" cy="315913"/>
        </p:xfrm>
        <a:graphic>
          <a:graphicData uri="http://schemas.openxmlformats.org/presentationml/2006/ole">
            <p:oleObj spid="_x0000_s21518" name="公式" r:id="rId16" imgW="939600" imgH="241200" progId="Equation.3">
              <p:embed/>
            </p:oleObj>
          </a:graphicData>
        </a:graphic>
      </p:graphicFrame>
      <p:sp>
        <p:nvSpPr>
          <p:cNvPr id="21522" name="Rectangle 2"/>
          <p:cNvSpPr>
            <a:spLocks noChangeArrowheads="1"/>
          </p:cNvSpPr>
          <p:nvPr/>
        </p:nvSpPr>
        <p:spPr bwMode="auto">
          <a:xfrm>
            <a:off x="5500688" y="5357813"/>
            <a:ext cx="2571750" cy="142875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   PRL  :     4   papers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   PRD  :    4   papers</a:t>
            </a:r>
          </a:p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</a:pP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   NIM  :    1  paper </a:t>
            </a: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228600" y="838200"/>
            <a:ext cx="8701088" cy="5019675"/>
          </a:xfrm>
          <a:prstGeom prst="rect">
            <a:avLst/>
          </a:prstGeom>
          <a:solidFill>
            <a:srgbClr val="FFFFBD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5000"/>
              </a:spcBef>
              <a:buClr>
                <a:srgbClr val="FF00FF"/>
              </a:buClr>
              <a:buFont typeface="Wingdings" pitchFamily="2" charset="2"/>
              <a:buChar char="v"/>
            </a:pPr>
            <a:r>
              <a:rPr lang="en-US" altLang="zh-CN" b="1">
                <a:solidFill>
                  <a:schemeClr val="tx2"/>
                </a:solidFill>
              </a:rPr>
              <a:t>  </a:t>
            </a:r>
            <a:r>
              <a:rPr lang="en-US" altLang="zh-CN">
                <a:solidFill>
                  <a:schemeClr val="tx2"/>
                </a:solidFill>
              </a:rPr>
              <a:t>Contributions  on Charm physics research to </a:t>
            </a:r>
            <a:r>
              <a:rPr lang="en-US" altLang="zh-CN">
                <a:solidFill>
                  <a:srgbClr val="C00000"/>
                </a:solidFill>
              </a:rPr>
              <a:t>Belle </a:t>
            </a:r>
            <a:r>
              <a:rPr lang="en-US" altLang="zh-CN">
                <a:solidFill>
                  <a:schemeClr val="tx2"/>
                </a:solidFill>
              </a:rPr>
              <a:t>experiment</a:t>
            </a:r>
            <a:endParaRPr lang="zh-CN" altLang="en-US">
              <a:solidFill>
                <a:schemeClr val="tx2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5000"/>
              </a:spcBef>
              <a:buClr>
                <a:schemeClr val="folHlink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2"/>
                </a:solidFill>
                <a:latin typeface="宋体" pitchFamily="2" charset="-122"/>
              </a:rPr>
              <a:t> </a:t>
            </a: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9</a:t>
            </a:r>
            <a:r>
              <a:rPr lang="zh-CN" altLang="en-US" sz="200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papers published</a:t>
            </a:r>
            <a:r>
              <a:rPr lang="zh-CN" altLang="en-US" sz="2000">
                <a:solidFill>
                  <a:schemeClr val="tx2"/>
                </a:solidFill>
                <a:cs typeface="Times New Roman" pitchFamily="18" charset="0"/>
              </a:rPr>
              <a:t>（</a:t>
            </a: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4  for PRL, </a:t>
            </a:r>
            <a:r>
              <a:rPr lang="zh-CN" altLang="en-US" sz="2000">
                <a:solidFill>
                  <a:schemeClr val="tx2"/>
                </a:solidFill>
                <a:cs typeface="Times New Roman" pitchFamily="18" charset="0"/>
              </a:rPr>
              <a:t>  </a:t>
            </a: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4 for PRD,   1 for NIM)</a:t>
            </a:r>
          </a:p>
          <a:p>
            <a:pPr marL="742950" lvl="1" indent="-285750">
              <a:lnSpc>
                <a:spcPct val="120000"/>
              </a:lnSpc>
              <a:spcBef>
                <a:spcPct val="25000"/>
              </a:spcBef>
              <a:buClr>
                <a:schemeClr val="folHlink"/>
              </a:buClr>
            </a:pPr>
            <a:endParaRPr lang="zh-CN" altLang="en-US" sz="80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Clr>
                <a:srgbClr val="FF00FF"/>
              </a:buClr>
              <a:buFont typeface="Wingdings" pitchFamily="2" charset="2"/>
              <a:buChar char="v"/>
            </a:pPr>
            <a:r>
              <a:rPr kumimoji="0" lang="zh-CN" altLang="en-US" b="1">
                <a:solidFill>
                  <a:schemeClr val="tx2"/>
                </a:solidFill>
                <a:latin typeface="宋体" pitchFamily="2" charset="-122"/>
              </a:rPr>
              <a:t> </a:t>
            </a:r>
            <a:r>
              <a:rPr kumimoji="0" lang="en-US" altLang="zh-CN">
                <a:solidFill>
                  <a:schemeClr val="tx2"/>
                </a:solidFill>
                <a:cs typeface="Times New Roman" pitchFamily="18" charset="0"/>
              </a:rPr>
              <a:t>Our results in            mixing disfavor the non-mixing point with           </a:t>
            </a:r>
          </a:p>
          <a:p>
            <a:pPr marL="342900" indent="-342900">
              <a:lnSpc>
                <a:spcPct val="120000"/>
              </a:lnSpc>
              <a:buClr>
                <a:srgbClr val="FF00FF"/>
              </a:buClr>
              <a:buFont typeface="Wingdings" pitchFamily="2" charset="2"/>
              <a:buNone/>
            </a:pPr>
            <a:r>
              <a:rPr kumimoji="0" lang="en-US" altLang="zh-CN">
                <a:solidFill>
                  <a:schemeClr val="tx2"/>
                </a:solidFill>
                <a:cs typeface="Times New Roman" pitchFamily="18" charset="0"/>
              </a:rPr>
              <a:t>                          significance for                                   .</a:t>
            </a:r>
            <a:endParaRPr kumimoji="0" lang="zh-CN" altLang="en-US" sz="2000">
              <a:solidFill>
                <a:schemeClr val="tx2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5000"/>
              </a:spcBef>
              <a:buClr>
                <a:schemeClr val="folHlink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2"/>
                </a:solidFill>
                <a:latin typeface="宋体" pitchFamily="2" charset="-122"/>
              </a:rPr>
              <a:t> </a:t>
            </a:r>
            <a:r>
              <a:rPr lang="en-US" altLang="zh-CN">
                <a:solidFill>
                  <a:schemeClr val="tx2"/>
                </a:solidFill>
                <a:cs typeface="Times New Roman" pitchFamily="18" charset="0"/>
              </a:rPr>
              <a:t>Continue effort in the search is expected at </a:t>
            </a:r>
            <a:r>
              <a:rPr lang="en-US" altLang="zh-CN">
                <a:solidFill>
                  <a:srgbClr val="C00000"/>
                </a:solidFill>
                <a:cs typeface="Times New Roman" pitchFamily="18" charset="0"/>
              </a:rPr>
              <a:t>Super Belle</a:t>
            </a:r>
            <a:r>
              <a:rPr lang="zh-CN" altLang="en-US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en-US" altLang="zh-CN">
              <a:solidFill>
                <a:srgbClr val="C00000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5000"/>
              </a:spcBef>
              <a:buClr>
                <a:schemeClr val="folHlink"/>
              </a:buClr>
            </a:pPr>
            <a:r>
              <a:rPr lang="zh-CN" altLang="en-US" sz="800">
                <a:solidFill>
                  <a:schemeClr val="tx2"/>
                </a:solidFill>
              </a:rPr>
              <a:t> </a:t>
            </a:r>
            <a:endParaRPr kumimoji="0" lang="zh-CN" altLang="en-US" sz="800">
              <a:solidFill>
                <a:schemeClr val="tx2"/>
              </a:solidFill>
            </a:endParaRPr>
          </a:p>
          <a:p>
            <a:pPr marL="342900" indent="-342900">
              <a:lnSpc>
                <a:spcPct val="140000"/>
              </a:lnSpc>
              <a:buClr>
                <a:srgbClr val="FF33CC"/>
              </a:buClr>
              <a:buFont typeface="Wingdings" pitchFamily="2" charset="2"/>
              <a:buChar char="v"/>
            </a:pPr>
            <a:r>
              <a:rPr lang="en-US" altLang="zh-CN">
                <a:solidFill>
                  <a:schemeClr val="tx2"/>
                </a:solidFill>
              </a:rPr>
              <a:t>  No evidence for exotic states from                                     decays</a:t>
            </a:r>
            <a:endParaRPr lang="zh-CN" altLang="en-US" sz="2000" b="1">
              <a:solidFill>
                <a:schemeClr val="tx2"/>
              </a:solidFill>
            </a:endParaRPr>
          </a:p>
          <a:p>
            <a:pPr marL="742950" lvl="1" indent="-285750">
              <a:lnSpc>
                <a:spcPct val="14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chemeClr val="tx2"/>
                </a:solidFill>
                <a:cs typeface="Times New Roman" pitchFamily="18" charset="0"/>
              </a:rPr>
              <a:t>                          is measured, and upper limits for others are obtained.   </a:t>
            </a:r>
          </a:p>
          <a:p>
            <a:pPr marL="742950" lvl="1" indent="-285750">
              <a:lnSpc>
                <a:spcPct val="140000"/>
              </a:lnSpc>
              <a:buClr>
                <a:schemeClr val="folHlink"/>
              </a:buClr>
              <a:buFont typeface="Wingdings" pitchFamily="2" charset="2"/>
              <a:buChar char="Ø"/>
            </a:pPr>
            <a:endParaRPr lang="en-US" altLang="zh-CN" sz="800">
              <a:solidFill>
                <a:schemeClr val="tx2"/>
              </a:solidFill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FF33CC"/>
              </a:buClr>
              <a:buFont typeface="Wingdings" pitchFamily="2" charset="2"/>
              <a:buChar char="v"/>
            </a:pPr>
            <a:r>
              <a:rPr lang="zh-CN" altLang="en-US">
                <a:solidFill>
                  <a:schemeClr val="tx2"/>
                </a:solidFill>
              </a:rPr>
              <a:t>   </a:t>
            </a:r>
            <a:r>
              <a:rPr lang="en-US" altLang="zh-CN">
                <a:solidFill>
                  <a:schemeClr val="tx2"/>
                </a:solidFill>
              </a:rPr>
              <a:t>More papers on X(1812) and X(1835) search will be published.</a:t>
            </a:r>
          </a:p>
        </p:txBody>
      </p:sp>
      <p:sp>
        <p:nvSpPr>
          <p:cNvPr id="22536" name="Rectangle 5"/>
          <p:cNvSpPr>
            <a:spLocks noRot="1" noChangeArrowheads="1"/>
          </p:cNvSpPr>
          <p:nvPr/>
        </p:nvSpPr>
        <p:spPr bwMode="auto">
          <a:xfrm>
            <a:off x="3276600" y="76200"/>
            <a:ext cx="2819400" cy="566738"/>
          </a:xfrm>
          <a:prstGeom prst="rect">
            <a:avLst/>
          </a:prstGeom>
          <a:solidFill>
            <a:srgbClr val="6666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CN" sz="2800">
                <a:solidFill>
                  <a:srgbClr val="FFFF66"/>
                </a:solidFill>
              </a:rPr>
              <a:t>Summary</a:t>
            </a:r>
            <a:endParaRPr kumimoji="0" lang="zh-CN" altLang="en-US">
              <a:solidFill>
                <a:srgbClr val="FFFF66"/>
              </a:solidFill>
            </a:endParaRPr>
          </a:p>
        </p:txBody>
      </p:sp>
      <p:graphicFrame>
        <p:nvGraphicFramePr>
          <p:cNvPr id="22530" name="Object 11"/>
          <p:cNvGraphicFramePr>
            <a:graphicFrameLocks noChangeAspect="1"/>
          </p:cNvGraphicFramePr>
          <p:nvPr/>
        </p:nvGraphicFramePr>
        <p:xfrm>
          <a:off x="2571750" y="1928813"/>
          <a:ext cx="714375" cy="401637"/>
        </p:xfrm>
        <a:graphic>
          <a:graphicData uri="http://schemas.openxmlformats.org/presentationml/2006/ole">
            <p:oleObj spid="_x0000_s22530" name="Equation" r:id="rId4" imgW="406080" imgH="228600" progId="Equation.3">
              <p:embed/>
            </p:oleObj>
          </a:graphicData>
        </a:graphic>
      </p:graphicFrame>
      <p:graphicFrame>
        <p:nvGraphicFramePr>
          <p:cNvPr id="22531" name="Object 17"/>
          <p:cNvGraphicFramePr>
            <a:graphicFrameLocks noChangeAspect="1"/>
          </p:cNvGraphicFramePr>
          <p:nvPr/>
        </p:nvGraphicFramePr>
        <p:xfrm>
          <a:off x="928688" y="2428875"/>
          <a:ext cx="1285875" cy="349250"/>
        </p:xfrm>
        <a:graphic>
          <a:graphicData uri="http://schemas.openxmlformats.org/presentationml/2006/ole">
            <p:oleObj spid="_x0000_s22531" name="公式" r:id="rId5" imgW="749160" imgH="203040" progId="Equation.3">
              <p:embed/>
            </p:oleObj>
          </a:graphicData>
        </a:graphic>
      </p:graphicFrame>
      <p:graphicFrame>
        <p:nvGraphicFramePr>
          <p:cNvPr id="22532" name="Object 20"/>
          <p:cNvGraphicFramePr>
            <a:graphicFrameLocks noChangeAspect="1"/>
          </p:cNvGraphicFramePr>
          <p:nvPr/>
        </p:nvGraphicFramePr>
        <p:xfrm>
          <a:off x="5105400" y="3587750"/>
          <a:ext cx="2719388" cy="412750"/>
        </p:xfrm>
        <a:graphic>
          <a:graphicData uri="http://schemas.openxmlformats.org/presentationml/2006/ole">
            <p:oleObj spid="_x0000_s22532" name="公式" r:id="rId6" imgW="1752480" imgH="266400" progId="Equation.3">
              <p:embed/>
            </p:oleObj>
          </a:graphicData>
        </a:graphic>
      </p:graphicFrame>
      <p:graphicFrame>
        <p:nvGraphicFramePr>
          <p:cNvPr id="22533" name="Object 7"/>
          <p:cNvGraphicFramePr>
            <a:graphicFrameLocks noChangeAspect="1"/>
          </p:cNvGraphicFramePr>
          <p:nvPr/>
        </p:nvGraphicFramePr>
        <p:xfrm>
          <a:off x="4357688" y="2439988"/>
          <a:ext cx="2460625" cy="417512"/>
        </p:xfrm>
        <a:graphic>
          <a:graphicData uri="http://schemas.openxmlformats.org/presentationml/2006/ole">
            <p:oleObj spid="_x0000_s22533" name="公式" r:id="rId7" imgW="1422360" imgH="241200" progId="Equation.3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147763" y="4125913"/>
          <a:ext cx="1852612" cy="374650"/>
        </p:xfrm>
        <a:graphic>
          <a:graphicData uri="http://schemas.openxmlformats.org/presentationml/2006/ole">
            <p:oleObj spid="_x0000_s22534" name="公式" r:id="rId8" imgW="1193760" imgH="2412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642918"/>
            <a:ext cx="8215370" cy="5715040"/>
          </a:xfrm>
          <a:solidFill>
            <a:srgbClr val="6666FF"/>
          </a:solidFill>
          <a:ln>
            <a:solidFill>
              <a:srgbClr val="6666FF"/>
            </a:solidFill>
          </a:ln>
        </p:spPr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rgbClr val="FFFF66"/>
                </a:solidFill>
                <a:latin typeface="Times New Roman" pitchFamily="18" charset="0"/>
              </a:rPr>
              <a:t>    </a:t>
            </a:r>
            <a:br>
              <a:rPr lang="en-US" altLang="zh-CN" sz="3600" dirty="0" smtClean="0">
                <a:solidFill>
                  <a:srgbClr val="FFFF66"/>
                </a:solidFill>
                <a:latin typeface="Times New Roman" pitchFamily="18" charset="0"/>
              </a:rPr>
            </a:br>
            <a:r>
              <a:rPr lang="en-US" altLang="zh-CN" sz="3600" dirty="0" smtClean="0">
                <a:solidFill>
                  <a:srgbClr val="FFFF66"/>
                </a:solidFill>
                <a:latin typeface="Times New Roman" pitchFamily="18" charset="0"/>
              </a:rPr>
              <a:t>  </a:t>
            </a:r>
            <a:r>
              <a:rPr lang="en-US" altLang="zh-CN" sz="3600" dirty="0" smtClean="0">
                <a:solidFill>
                  <a:srgbClr val="FFFF66"/>
                </a:solidFill>
                <a:latin typeface="Times New Roman" pitchFamily="18" charset="0"/>
              </a:rPr>
              <a:t> My appreciations to</a:t>
            </a:r>
            <a: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  <a:t/>
            </a:r>
            <a:b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</a:br>
            <a: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  <a:t> our colleagues at KEKB and Belle for their dedicate and successful works.  </a:t>
            </a:r>
            <a:b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</a:br>
            <a: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  <a:t/>
            </a:r>
            <a:b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</a:br>
            <a: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  <a:t>JSPS fund</a:t>
            </a:r>
            <a:b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</a:br>
            <a: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  <a:t>NSFC fund</a:t>
            </a:r>
            <a:b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</a:br>
            <a: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  <a:t>Innovation(IHEP,CAS) fund</a:t>
            </a:r>
            <a:b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</a:br>
            <a: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  <a:t>CCAST fund</a:t>
            </a:r>
            <a:b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</a:br>
            <a: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  <a:t/>
            </a:r>
            <a:b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</a:br>
            <a:r>
              <a:rPr lang="en-US" altLang="zh-CN" sz="3600" dirty="0" smtClean="0">
                <a:solidFill>
                  <a:srgbClr val="FFFF66"/>
                </a:solidFill>
                <a:latin typeface="Times New Roman" pitchFamily="18" charset="0"/>
              </a:rPr>
              <a:t>Thanks</a:t>
            </a:r>
            <a: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  <a:t/>
            </a:r>
            <a:b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</a:br>
            <a:r>
              <a:rPr lang="en-US" altLang="zh-CN" sz="3200" dirty="0" smtClean="0">
                <a:solidFill>
                  <a:srgbClr val="FFFF66"/>
                </a:solidFill>
                <a:latin typeface="Times New Roman" pitchFamily="18" charset="0"/>
              </a:rPr>
              <a:t>       </a:t>
            </a:r>
            <a:endParaRPr lang="en-US" altLang="zh-CN" sz="3200" dirty="0" smtClean="0">
              <a:solidFill>
                <a:srgbClr val="FFFF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3071813"/>
            <a:ext cx="4648200" cy="533400"/>
          </a:xfrm>
          <a:solidFill>
            <a:srgbClr val="6666FF"/>
          </a:solidFill>
          <a:ln>
            <a:solidFill>
              <a:srgbClr val="6666FF"/>
            </a:solidFill>
          </a:ln>
        </p:spPr>
        <p:txBody>
          <a:bodyPr/>
          <a:lstStyle/>
          <a:p>
            <a:pPr eaLnBrk="1" hangingPunct="1"/>
            <a:r>
              <a:rPr lang="en-US" altLang="zh-CN" sz="3600" smtClean="0">
                <a:solidFill>
                  <a:srgbClr val="FFFF66"/>
                </a:solidFill>
                <a:latin typeface="Times New Roman" pitchFamily="18" charset="0"/>
              </a:rPr>
              <a:t>Thanks        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0" y="142875"/>
            <a:ext cx="5638800" cy="714375"/>
          </a:xfrm>
          <a:solidFill>
            <a:srgbClr val="6666FF"/>
          </a:solidFill>
          <a:ln>
            <a:solidFill>
              <a:srgbClr val="6666FF"/>
            </a:solidFill>
          </a:ln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chemeClr val="accent1"/>
                </a:solidFill>
                <a:latin typeface="Times New Roman" pitchFamily="18" charset="0"/>
              </a:rPr>
              <a:t>Research on </a:t>
            </a:r>
            <a:r>
              <a:rPr lang="en-US" altLang="zh-CN" sz="28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charm</a:t>
            </a:r>
            <a:r>
              <a:rPr lang="en-US" altLang="zh-CN" sz="2800" smtClean="0">
                <a:solidFill>
                  <a:schemeClr val="accent1"/>
                </a:solidFill>
                <a:latin typeface="Times New Roman" pitchFamily="18" charset="0"/>
              </a:rPr>
              <a:t> Physics at Belle</a:t>
            </a:r>
            <a:r>
              <a:rPr lang="en-US" altLang="zh-CN" sz="2800" smtClean="0">
                <a:latin typeface="Times New Roman" pitchFamily="18" charset="0"/>
              </a:rPr>
              <a:t> </a:t>
            </a:r>
            <a:endParaRPr lang="en-US" altLang="zh-CN" sz="2000" smtClean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143000" y="1066800"/>
            <a:ext cx="6629400" cy="50768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0" lang="en-US" altLang="zh-CN" sz="2000">
                <a:solidFill>
                  <a:schemeClr val="tx2"/>
                </a:solidFill>
              </a:rPr>
              <a:t> </a:t>
            </a:r>
            <a:r>
              <a:rPr kumimoji="0" lang="en-US" altLang="zh-CN" sz="2000">
                <a:solidFill>
                  <a:schemeClr val="hlink"/>
                </a:solidFill>
              </a:rPr>
              <a:t>Brief status (continue)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 •</a:t>
            </a:r>
            <a:r>
              <a:rPr kumimoji="0" lang="en-US" altLang="zh-CN" sz="2000">
                <a:solidFill>
                  <a:schemeClr val="tx1"/>
                </a:solidFill>
              </a:rPr>
              <a:t>  Conf. talk </a:t>
            </a:r>
            <a:r>
              <a:rPr kumimoji="0" lang="en-US" altLang="zh-CN" sz="1800">
                <a:solidFill>
                  <a:schemeClr val="tx1"/>
                </a:solidFill>
              </a:rPr>
              <a:t>(Yuan Ye/IHEP)</a:t>
            </a:r>
            <a:r>
              <a:rPr kumimoji="0" lang="en-US" altLang="zh-CN" sz="2000"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kumimoji="0" lang="en-US" altLang="zh-CN" sz="2000">
                <a:solidFill>
                  <a:schemeClr val="tx1"/>
                </a:solidFill>
              </a:rPr>
              <a:t>    </a:t>
            </a:r>
            <a:r>
              <a:rPr kumimoji="0" lang="en-US" altLang="zh-CN" sz="1800">
                <a:solidFill>
                  <a:schemeClr val="tx2"/>
                </a:solidFill>
              </a:rPr>
              <a:t>“Branching fractions and Properties on B meson Decays to Charmonium”</a:t>
            </a: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US" altLang="zh-CN" sz="1800">
                <a:solidFill>
                  <a:schemeClr val="tx2"/>
                </a:solidFill>
                <a:cs typeface="Times New Roman" pitchFamily="18" charset="0"/>
              </a:rPr>
              <a:t>     </a:t>
            </a:r>
            <a:r>
              <a:rPr kumimoji="0" lang="en-US" altLang="zh-CN" sz="1800">
                <a:solidFill>
                  <a:schemeClr val="hlink"/>
                </a:solidFill>
              </a:rPr>
              <a:t>presented at the Annual Meeting of Chinese Association of High Energy Physics, Oct. 2002, Xinxiang, China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endParaRPr kumimoji="0" lang="en-US" altLang="zh-CN" sz="80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 •</a:t>
            </a:r>
            <a:r>
              <a:rPr kumimoji="0" lang="en-US" altLang="zh-CN" sz="2000">
                <a:solidFill>
                  <a:schemeClr val="tx1"/>
                </a:solidFill>
              </a:rPr>
              <a:t>  Conf. talk </a:t>
            </a:r>
            <a:r>
              <a:rPr kumimoji="0" lang="en-US" altLang="zh-CN" sz="1800">
                <a:solidFill>
                  <a:schemeClr val="tx1"/>
                </a:solidFill>
              </a:rPr>
              <a:t>(Ban Y/PU, Dong L.Y./IHEP)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kumimoji="0" lang="en-US" altLang="zh-CN" sz="2000">
                <a:solidFill>
                  <a:schemeClr val="tx1"/>
                </a:solidFill>
              </a:rPr>
              <a:t>    </a:t>
            </a:r>
            <a:r>
              <a:rPr kumimoji="0" lang="en-US" altLang="zh-CN" sz="2000">
                <a:solidFill>
                  <a:schemeClr val="tx2"/>
                </a:solidFill>
              </a:rPr>
              <a:t>“Measurement of  R</a:t>
            </a:r>
            <a:r>
              <a:rPr kumimoji="0" lang="en-US" altLang="zh-CN" sz="2000" baseline="-25000">
                <a:solidFill>
                  <a:schemeClr val="tx2"/>
                </a:solidFill>
              </a:rPr>
              <a:t>WS                                   </a:t>
            </a:r>
            <a:r>
              <a:rPr kumimoji="0" lang="en-US" altLang="zh-CN" sz="2000">
                <a:solidFill>
                  <a:schemeClr val="tx2"/>
                </a:solidFill>
              </a:rPr>
              <a:t>using 11 fb</a:t>
            </a:r>
            <a:r>
              <a:rPr kumimoji="0" lang="en-US" altLang="zh-CN" sz="2000" baseline="30000">
                <a:solidFill>
                  <a:schemeClr val="tx2"/>
                </a:solidFill>
              </a:rPr>
              <a:t>-1</a:t>
            </a:r>
            <a:r>
              <a:rPr kumimoji="0" lang="en-US" altLang="zh-CN" sz="2000">
                <a:solidFill>
                  <a:schemeClr val="tx2"/>
                </a:solidFill>
              </a:rPr>
              <a:t>”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kumimoji="0" lang="en-US" altLang="zh-CN" sz="2000">
                <a:solidFill>
                  <a:schemeClr val="tx1"/>
                </a:solidFill>
              </a:rPr>
              <a:t>       </a:t>
            </a:r>
            <a:r>
              <a:rPr kumimoji="0" lang="en-US" altLang="zh-CN" sz="2000">
                <a:solidFill>
                  <a:schemeClr val="hlink"/>
                </a:solidFill>
              </a:rPr>
              <a:t>presented at Inter. Conf. of  Flavor Physics,  2001,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kumimoji="0" lang="en-US" altLang="zh-CN" sz="2000">
                <a:solidFill>
                  <a:schemeClr val="hlink"/>
                </a:solidFill>
              </a:rPr>
              <a:t>       Hunan, China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endParaRPr kumimoji="0" lang="en-US" altLang="zh-CN" sz="1000">
              <a:solidFill>
                <a:schemeClr val="hlink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solidFill>
                  <a:schemeClr val="tx2"/>
                </a:solidFill>
                <a:cs typeface="Times New Roman" pitchFamily="18" charset="0"/>
              </a:rPr>
              <a:t>•</a:t>
            </a:r>
            <a:r>
              <a:rPr kumimoji="0" lang="en-US" altLang="zh-CN" sz="2000">
                <a:solidFill>
                  <a:schemeClr val="tx1"/>
                </a:solidFill>
              </a:rPr>
              <a:t>  Conf. talk </a:t>
            </a:r>
            <a:r>
              <a:rPr kumimoji="0" lang="en-US" altLang="zh-CN" sz="1800">
                <a:solidFill>
                  <a:schemeClr val="tx1"/>
                </a:solidFill>
              </a:rPr>
              <a:t>(Yuan.Y./IHEP)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kumimoji="0" lang="en-US" altLang="zh-CN" sz="1800">
                <a:solidFill>
                  <a:schemeClr val="tx1"/>
                </a:solidFill>
              </a:rPr>
              <a:t>    </a:t>
            </a:r>
            <a:r>
              <a:rPr kumimoji="0" lang="en-US" altLang="zh-CN" sz="2000">
                <a:solidFill>
                  <a:schemeClr val="tx2"/>
                </a:solidFill>
              </a:rPr>
              <a:t>“Selected topics from  Belle experiment”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kumimoji="0" lang="en-US" altLang="zh-CN" sz="2000">
                <a:solidFill>
                  <a:schemeClr val="tx1"/>
                </a:solidFill>
              </a:rPr>
              <a:t>       </a:t>
            </a:r>
            <a:r>
              <a:rPr kumimoji="0" lang="en-US" altLang="zh-CN" sz="2000">
                <a:solidFill>
                  <a:schemeClr val="hlink"/>
                </a:solidFill>
              </a:rPr>
              <a:t>presented at Workshop on  B Physics at hadron colliders,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r>
              <a:rPr kumimoji="0" lang="en-US" altLang="zh-CN" sz="2000">
                <a:solidFill>
                  <a:schemeClr val="hlink"/>
                </a:solidFill>
              </a:rPr>
              <a:t>       22-23 Nov. 2004, CCAST, Beijing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endParaRPr kumimoji="0" lang="en-US" altLang="zh-CN" sz="180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endParaRPr kumimoji="0" lang="en-US" altLang="zh-CN" sz="200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endParaRPr kumimoji="0" lang="en-US" altLang="zh-CN" sz="800">
              <a:solidFill>
                <a:schemeClr val="tx1"/>
              </a:solidFill>
            </a:endParaRP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3962400" y="3352800"/>
          <a:ext cx="1146175" cy="293688"/>
        </p:xfrm>
        <a:graphic>
          <a:graphicData uri="http://schemas.openxmlformats.org/presentationml/2006/ole">
            <p:oleObj spid="_x0000_s23554" name="Equation" r:id="rId4" imgW="787320" imgH="20304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676400" y="0"/>
            <a:ext cx="5638800" cy="609600"/>
          </a:xfrm>
          <a:solidFill>
            <a:srgbClr val="6666FF"/>
          </a:solidFill>
          <a:ln>
            <a:solidFill>
              <a:srgbClr val="6666FF"/>
            </a:solidFill>
          </a:ln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chemeClr val="accent1"/>
                </a:solidFill>
                <a:latin typeface="Times New Roman" pitchFamily="18" charset="0"/>
              </a:rPr>
              <a:t> KEKB and Belle detector</a:t>
            </a:r>
            <a:r>
              <a:rPr lang="en-US" altLang="zh-CN" sz="2800" smtClean="0">
                <a:latin typeface="Times New Roman" pitchFamily="18" charset="0"/>
              </a:rPr>
              <a:t> </a:t>
            </a:r>
            <a:endParaRPr lang="en-US" altLang="zh-CN" sz="2000" smtClean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762000" y="6248400"/>
            <a:ext cx="7696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0" lang="en-US" altLang="zh-CN" sz="2000">
                <a:solidFill>
                  <a:schemeClr val="tx2"/>
                </a:solidFill>
              </a:rPr>
              <a:t> </a:t>
            </a:r>
            <a:r>
              <a:rPr kumimoji="0" lang="en-US" altLang="zh-CN" sz="2000">
                <a:solidFill>
                  <a:schemeClr val="hlink"/>
                </a:solidFill>
              </a:rPr>
              <a:t>Belle collected total integrated luminosity :  &gt; 894.8</a:t>
            </a:r>
            <a:r>
              <a:rPr kumimoji="0" lang="en-US" altLang="zh-CN" sz="2000">
                <a:solidFill>
                  <a:srgbClr val="FF0000"/>
                </a:solidFill>
              </a:rPr>
              <a:t> fb</a:t>
            </a:r>
            <a:r>
              <a:rPr kumimoji="0" lang="en-US" altLang="zh-CN" sz="2000" baseline="30000">
                <a:solidFill>
                  <a:srgbClr val="FF0000"/>
                </a:solidFill>
              </a:rPr>
              <a:t>-1</a:t>
            </a:r>
            <a:r>
              <a:rPr kumimoji="0" lang="en-US" altLang="zh-CN" sz="2000" baseline="30000">
                <a:solidFill>
                  <a:schemeClr val="hlink"/>
                </a:solidFill>
              </a:rPr>
              <a:t> </a:t>
            </a:r>
            <a:r>
              <a:rPr kumimoji="0" lang="en-US" altLang="zh-CN" sz="2000">
                <a:solidFill>
                  <a:schemeClr val="hlink"/>
                </a:solidFill>
              </a:rPr>
              <a:t> </a:t>
            </a:r>
            <a:r>
              <a:rPr kumimoji="0" lang="en-US" altLang="zh-CN" sz="2000">
                <a:solidFill>
                  <a:schemeClr val="tx2"/>
                </a:solidFill>
              </a:rPr>
              <a:t>till  </a:t>
            </a:r>
            <a:r>
              <a:rPr kumimoji="0" lang="en-US" altLang="zh-CN" sz="1600">
                <a:solidFill>
                  <a:schemeClr val="tx1"/>
                </a:solidFill>
              </a:rPr>
              <a:t>2 Dec. 2008</a:t>
            </a:r>
            <a:r>
              <a:rPr kumimoji="0" lang="en-US" altLang="zh-CN" sz="2000" baseline="3000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762000"/>
            <a:ext cx="4876800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1000125"/>
            <a:ext cx="42862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0" y="109538"/>
            <a:ext cx="3671888" cy="533400"/>
          </a:xfrm>
          <a:solidFill>
            <a:srgbClr val="6666FF"/>
          </a:solidFill>
          <a:ln>
            <a:solidFill>
              <a:srgbClr val="6666FF"/>
            </a:solidFill>
          </a:ln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chemeClr val="accent1"/>
                </a:solidFill>
                <a:latin typeface="Times New Roman" pitchFamily="18" charset="0"/>
              </a:rPr>
              <a:t>Physics motivation</a:t>
            </a:r>
            <a:endParaRPr lang="zh-CN" altLang="en-US" sz="2000" smtClean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057" name="Rectangle 26"/>
          <p:cNvSpPr>
            <a:spLocks noChangeArrowheads="1"/>
          </p:cNvSpPr>
          <p:nvPr/>
        </p:nvSpPr>
        <p:spPr bwMode="auto">
          <a:xfrm>
            <a:off x="500063" y="1038225"/>
            <a:ext cx="8196262" cy="38195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u"/>
            </a:pPr>
            <a:r>
              <a:rPr kumimoji="0" lang="en-US" altLang="zh-CN">
                <a:solidFill>
                  <a:schemeClr val="tx2"/>
                </a:solidFill>
                <a:latin typeface="宋体" pitchFamily="2" charset="-122"/>
              </a:rPr>
              <a:t> </a:t>
            </a:r>
            <a:r>
              <a:rPr kumimoji="0" lang="en-US" altLang="zh-CN">
                <a:solidFill>
                  <a:schemeClr val="tx2"/>
                </a:solidFill>
                <a:cs typeface="Times New Roman" pitchFamily="18" charset="0"/>
              </a:rPr>
              <a:t>Search for               mixing</a:t>
            </a:r>
            <a:r>
              <a:rPr kumimoji="0" lang="zh-CN" altLang="en-US">
                <a:solidFill>
                  <a:schemeClr val="tx2"/>
                </a:solidFill>
                <a:cs typeface="Times New Roman" pitchFamily="18" charset="0"/>
              </a:rPr>
              <a:t>  </a:t>
            </a:r>
            <a:endParaRPr kumimoji="0" lang="zh-CN" altLang="en-US">
              <a:solidFill>
                <a:schemeClr val="hlink"/>
              </a:solidFill>
              <a:cs typeface="Times New Roman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ct val="20000"/>
              </a:spcBef>
              <a:buClr>
                <a:srgbClr val="FF33CC"/>
              </a:buClr>
              <a:buSzPct val="80000"/>
              <a:buFont typeface="Wingdings" pitchFamily="2" charset="2"/>
              <a:buChar char="Ø"/>
            </a:pPr>
            <a:r>
              <a:rPr lang="en-US" altLang="zh-CN">
                <a:solidFill>
                  <a:schemeClr val="tx2"/>
                </a:solidFill>
                <a:cs typeface="Times New Roman" pitchFamily="18" charset="0"/>
              </a:rPr>
              <a:t>Mixing between different flavor quarks had observed </a:t>
            </a:r>
          </a:p>
          <a:p>
            <a:pPr marL="800100" lvl="1" indent="-342900">
              <a:lnSpc>
                <a:spcPct val="115000"/>
              </a:lnSpc>
              <a:spcBef>
                <a:spcPct val="20000"/>
              </a:spcBef>
              <a:buClr>
                <a:srgbClr val="FF33CC"/>
              </a:buClr>
              <a:buSzPct val="80000"/>
            </a:pPr>
            <a:r>
              <a:rPr lang="en-US" altLang="zh-CN">
                <a:solidFill>
                  <a:schemeClr val="tx2"/>
                </a:solidFill>
                <a:cs typeface="Times New Roman" pitchFamily="18" charset="0"/>
              </a:rPr>
              <a:t>     in              and           ,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kumimoji="0" lang="en-US" altLang="zh-CN">
                <a:solidFill>
                  <a:schemeClr val="tx2"/>
                </a:solidFill>
                <a:cs typeface="Times New Roman" pitchFamily="18" charset="0"/>
              </a:rPr>
              <a:t>         but  not observed in              till 2007.</a:t>
            </a:r>
            <a:endParaRPr kumimoji="0" lang="zh-CN" altLang="en-US">
              <a:solidFill>
                <a:schemeClr val="tx2"/>
              </a:solidFill>
              <a:cs typeface="Times New Roman" pitchFamily="18" charset="0"/>
            </a:endParaRPr>
          </a:p>
          <a:p>
            <a:pPr marL="800100" lvl="1" indent="-342900">
              <a:lnSpc>
                <a:spcPct val="125000"/>
              </a:lnSpc>
              <a:spcBef>
                <a:spcPct val="20000"/>
              </a:spcBef>
              <a:buClr>
                <a:srgbClr val="FF33CC"/>
              </a:buClr>
              <a:buSzPct val="80000"/>
              <a:buFont typeface="Wingdings" pitchFamily="2" charset="2"/>
              <a:buChar char="Ø"/>
            </a:pPr>
            <a:r>
              <a:rPr lang="en-US" altLang="zh-CN">
                <a:solidFill>
                  <a:schemeClr val="tx2"/>
                </a:solidFill>
                <a:cs typeface="Times New Roman" pitchFamily="18" charset="0"/>
              </a:rPr>
              <a:t>SM : </a:t>
            </a:r>
            <a:r>
              <a:rPr kumimoji="0" lang="zh-CN" altLang="en-US">
                <a:solidFill>
                  <a:schemeClr val="tx2"/>
                </a:solidFill>
                <a:latin typeface="宋体" pitchFamily="2" charset="-122"/>
              </a:rPr>
              <a:t>      </a:t>
            </a:r>
            <a:r>
              <a:rPr kumimoji="0" lang="en-US" altLang="zh-CN">
                <a:solidFill>
                  <a:schemeClr val="tx2"/>
                </a:solidFill>
                <a:latin typeface="宋体" pitchFamily="2" charset="-122"/>
              </a:rPr>
              <a:t>mixing is </a:t>
            </a:r>
            <a:r>
              <a:rPr kumimoji="0" lang="zh-CN" altLang="en-US">
                <a:solidFill>
                  <a:schemeClr val="tx2"/>
                </a:solidFill>
              </a:rPr>
              <a:t> </a:t>
            </a:r>
            <a:r>
              <a:rPr kumimoji="0" lang="en-US" altLang="zh-CN">
                <a:solidFill>
                  <a:schemeClr val="tx2"/>
                </a:solidFill>
              </a:rPr>
              <a:t>at </a:t>
            </a:r>
            <a:r>
              <a:rPr kumimoji="0" lang="en-US" altLang="zh-CN">
                <a:solidFill>
                  <a:schemeClr val="tx1"/>
                </a:solidFill>
              </a:rPr>
              <a:t> </a:t>
            </a:r>
            <a:r>
              <a:rPr kumimoji="0" lang="zh-CN" altLang="en-US">
                <a:solidFill>
                  <a:srgbClr val="CC00FF"/>
                </a:solidFill>
                <a:sym typeface="Symbol" pitchFamily="18" charset="2"/>
              </a:rPr>
              <a:t></a:t>
            </a:r>
            <a:r>
              <a:rPr kumimoji="0" lang="en-US" altLang="zh-CN">
                <a:solidFill>
                  <a:srgbClr val="CC00FF"/>
                </a:solidFill>
              </a:rPr>
              <a:t>1</a:t>
            </a:r>
            <a:r>
              <a:rPr kumimoji="0" lang="en-US" altLang="zh-CN">
                <a:solidFill>
                  <a:schemeClr val="tx2"/>
                </a:solidFill>
              </a:rPr>
              <a:t>% </a:t>
            </a:r>
            <a:r>
              <a:rPr kumimoji="0" lang="zh-CN" altLang="en-US">
                <a:solidFill>
                  <a:schemeClr val="tx2"/>
                </a:solidFill>
                <a:latin typeface="宋体" pitchFamily="2" charset="-122"/>
              </a:rPr>
              <a:t> </a:t>
            </a:r>
            <a:r>
              <a:rPr kumimoji="0" lang="en-US" altLang="zh-CN">
                <a:solidFill>
                  <a:schemeClr val="tx2"/>
                </a:solidFill>
                <a:latin typeface="宋体" pitchFamily="2" charset="-122"/>
              </a:rPr>
              <a:t>level</a:t>
            </a:r>
            <a:r>
              <a:rPr kumimoji="0" lang="zh-CN" altLang="en-US">
                <a:solidFill>
                  <a:schemeClr val="tx2"/>
                </a:solidFill>
                <a:latin typeface="宋体" pitchFamily="2" charset="-122"/>
              </a:rPr>
              <a:t>，</a:t>
            </a:r>
            <a:r>
              <a:rPr kumimoji="0" lang="en-US" altLang="zh-CN">
                <a:solidFill>
                  <a:schemeClr val="tx2"/>
                </a:solidFill>
                <a:latin typeface="宋体" pitchFamily="2" charset="-122"/>
              </a:rPr>
              <a:t>and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kumimoji="0" lang="en-US" altLang="zh-CN">
                <a:solidFill>
                  <a:schemeClr val="tx2"/>
                </a:solidFill>
                <a:latin typeface="宋体" pitchFamily="2" charset="-122"/>
              </a:rPr>
              <a:t>          CPV in     decay is at </a:t>
            </a:r>
            <a:r>
              <a:rPr kumimoji="0" lang="zh-CN" altLang="en-US">
                <a:solidFill>
                  <a:srgbClr val="CC00FF"/>
                </a:solidFill>
                <a:sym typeface="Symbol" pitchFamily="18" charset="2"/>
              </a:rPr>
              <a:t></a:t>
            </a:r>
            <a:r>
              <a:rPr kumimoji="0" lang="en-US" altLang="zh-CN">
                <a:solidFill>
                  <a:srgbClr val="CC00FF"/>
                </a:solidFill>
              </a:rPr>
              <a:t>0.1%</a:t>
            </a:r>
            <a:r>
              <a:rPr kumimoji="0" lang="en-US" altLang="zh-CN">
                <a:solidFill>
                  <a:schemeClr val="tx1"/>
                </a:solidFill>
              </a:rPr>
              <a:t> </a:t>
            </a:r>
            <a:r>
              <a:rPr kumimoji="0" lang="en-US" altLang="zh-CN">
                <a:solidFill>
                  <a:schemeClr val="tx2"/>
                </a:solidFill>
              </a:rPr>
              <a:t>.   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kumimoji="0" lang="en-US" altLang="zh-CN">
                <a:solidFill>
                  <a:schemeClr val="tx2"/>
                </a:solidFill>
              </a:rPr>
              <a:t>      New physics, if observed CP is at  </a:t>
            </a:r>
            <a:r>
              <a:rPr kumimoji="0" lang="en-US" altLang="zh-CN">
                <a:solidFill>
                  <a:srgbClr val="CC00FF"/>
                </a:solidFill>
              </a:rPr>
              <a:t>1% level.</a:t>
            </a:r>
            <a:endParaRPr kumimoji="0" lang="en-US" altLang="zh-CN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endParaRPr kumimoji="0" lang="en-US" altLang="zh-CN" sz="2000">
              <a:solidFill>
                <a:schemeClr val="tx1"/>
              </a:solidFill>
            </a:endParaRPr>
          </a:p>
        </p:txBody>
      </p:sp>
      <p:graphicFrame>
        <p:nvGraphicFramePr>
          <p:cNvPr id="2050" name="Object 28"/>
          <p:cNvGraphicFramePr>
            <a:graphicFrameLocks noChangeAspect="1"/>
          </p:cNvGraphicFramePr>
          <p:nvPr/>
        </p:nvGraphicFramePr>
        <p:xfrm>
          <a:off x="2452688" y="1057275"/>
          <a:ext cx="762000" cy="388938"/>
        </p:xfrm>
        <a:graphic>
          <a:graphicData uri="http://schemas.openxmlformats.org/presentationml/2006/ole">
            <p:oleObj spid="_x0000_s2050" name="Equation" r:id="rId4" imgW="419040" imgH="215640" progId="Equation.3">
              <p:embed/>
            </p:oleObj>
          </a:graphicData>
        </a:graphic>
      </p:graphicFrame>
      <p:graphicFrame>
        <p:nvGraphicFramePr>
          <p:cNvPr id="2051" name="Object 32"/>
          <p:cNvGraphicFramePr>
            <a:graphicFrameLocks noChangeAspect="1"/>
          </p:cNvGraphicFramePr>
          <p:nvPr/>
        </p:nvGraphicFramePr>
        <p:xfrm>
          <a:off x="1778000" y="1928813"/>
          <a:ext cx="863600" cy="428625"/>
        </p:xfrm>
        <a:graphic>
          <a:graphicData uri="http://schemas.openxmlformats.org/presentationml/2006/ole">
            <p:oleObj spid="_x0000_s2051" name="Equation" r:id="rId5" imgW="431640" imgH="215640" progId="Equation.3">
              <p:embed/>
            </p:oleObj>
          </a:graphicData>
        </a:graphic>
      </p:graphicFrame>
      <p:graphicFrame>
        <p:nvGraphicFramePr>
          <p:cNvPr id="2052" name="Object 33"/>
          <p:cNvGraphicFramePr>
            <a:graphicFrameLocks noChangeAspect="1"/>
          </p:cNvGraphicFramePr>
          <p:nvPr/>
        </p:nvGraphicFramePr>
        <p:xfrm>
          <a:off x="3297238" y="1928813"/>
          <a:ext cx="760412" cy="428625"/>
        </p:xfrm>
        <a:graphic>
          <a:graphicData uri="http://schemas.openxmlformats.org/presentationml/2006/ole">
            <p:oleObj spid="_x0000_s2052" name="Equation" r:id="rId6" imgW="380880" imgH="215640" progId="Equation.3">
              <p:embed/>
            </p:oleObj>
          </a:graphicData>
        </a:graphic>
      </p:graphicFrame>
      <p:graphicFrame>
        <p:nvGraphicFramePr>
          <p:cNvPr id="2053" name="Object 34"/>
          <p:cNvGraphicFramePr>
            <a:graphicFrameLocks noChangeAspect="1"/>
          </p:cNvGraphicFramePr>
          <p:nvPr/>
        </p:nvGraphicFramePr>
        <p:xfrm>
          <a:off x="1928813" y="3006725"/>
          <a:ext cx="825500" cy="422275"/>
        </p:xfrm>
        <a:graphic>
          <a:graphicData uri="http://schemas.openxmlformats.org/presentationml/2006/ole">
            <p:oleObj spid="_x0000_s2053" name="Equation" r:id="rId7" imgW="419040" imgH="215640" progId="Equation.3">
              <p:embed/>
            </p:oleObj>
          </a:graphicData>
        </a:graphic>
      </p:graphicFrame>
      <p:graphicFrame>
        <p:nvGraphicFramePr>
          <p:cNvPr id="2054" name="Object 36"/>
          <p:cNvGraphicFramePr>
            <a:graphicFrameLocks noChangeAspect="1"/>
          </p:cNvGraphicFramePr>
          <p:nvPr/>
        </p:nvGraphicFramePr>
        <p:xfrm>
          <a:off x="3886200" y="2470150"/>
          <a:ext cx="757238" cy="387350"/>
        </p:xfrm>
        <a:graphic>
          <a:graphicData uri="http://schemas.openxmlformats.org/presentationml/2006/ole">
            <p:oleObj spid="_x0000_s2054" name="Equation" r:id="rId8" imgW="419040" imgH="215640" progId="Equation.3">
              <p:embed/>
            </p:oleObj>
          </a:graphicData>
        </a:graphic>
      </p:graphicFrame>
      <p:graphicFrame>
        <p:nvGraphicFramePr>
          <p:cNvPr id="2055" name="Object 37"/>
          <p:cNvGraphicFramePr>
            <a:graphicFrameLocks noChangeAspect="1"/>
          </p:cNvGraphicFramePr>
          <p:nvPr/>
        </p:nvGraphicFramePr>
        <p:xfrm>
          <a:off x="3209925" y="3548063"/>
          <a:ext cx="433388" cy="381000"/>
        </p:xfrm>
        <a:graphic>
          <a:graphicData uri="http://schemas.openxmlformats.org/presentationml/2006/ole">
            <p:oleObj spid="_x0000_s2055" name="Equation" r:id="rId9" imgW="215640" imgH="19044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4" name="LView Pro Image" r:id="rId4" imgW="0" imgH="0" progId="LViewPro.Image">
              <p:embed/>
            </p:oleObj>
          </a:graphicData>
        </a:graphic>
      </p:graphicFrame>
      <p:graphicFrame>
        <p:nvGraphicFramePr>
          <p:cNvPr id="3075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5" name="LView Pro Image" r:id="rId5" imgW="0" imgH="0" progId="LViewPro.Image">
              <p:embed/>
            </p:oleObj>
          </a:graphicData>
        </a:graphic>
      </p:graphicFrame>
      <p:graphicFrame>
        <p:nvGraphicFramePr>
          <p:cNvPr id="3076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6" name="LView Pro Image" r:id="rId6" imgW="0" imgH="0" progId="LViewPro.Image">
              <p:embed/>
            </p:oleObj>
          </a:graphicData>
        </a:graphic>
      </p:graphicFrame>
      <p:graphicFrame>
        <p:nvGraphicFramePr>
          <p:cNvPr id="3077" name="Rectangle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7" name="LView Pro Image" r:id="rId7" imgW="0" imgH="0" progId="LViewPro.Image">
              <p:embed/>
            </p:oleObj>
          </a:graphicData>
        </a:graphic>
      </p:graphicFrame>
      <p:graphicFrame>
        <p:nvGraphicFramePr>
          <p:cNvPr id="3078" name="Rectangle 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8" name="LView Pro Image" r:id="rId8" imgW="0" imgH="0" progId="LViewPro.Image">
              <p:embed/>
            </p:oleObj>
          </a:graphicData>
        </a:graphic>
      </p:graphicFrame>
      <p:graphicFrame>
        <p:nvGraphicFramePr>
          <p:cNvPr id="3079" name="Rectangle 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9" name="LView Pro Image" r:id="rId9" imgW="0" imgH="0" progId="LViewPro.Image">
              <p:embed/>
            </p:oleObj>
          </a:graphicData>
        </a:graphic>
      </p:graphicFrame>
      <p:sp>
        <p:nvSpPr>
          <p:cNvPr id="3081" name="Rectangle 9"/>
          <p:cNvSpPr>
            <a:spLocks noRot="1" noChangeArrowheads="1"/>
          </p:cNvSpPr>
          <p:nvPr/>
        </p:nvSpPr>
        <p:spPr bwMode="auto">
          <a:xfrm>
            <a:off x="1828800" y="76200"/>
            <a:ext cx="5410200" cy="533400"/>
          </a:xfrm>
          <a:prstGeom prst="rect">
            <a:avLst/>
          </a:prstGeom>
          <a:solidFill>
            <a:srgbClr val="6666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CN" sz="2800">
                <a:solidFill>
                  <a:srgbClr val="FFFF66"/>
                </a:solidFill>
                <a:latin typeface="楷体_GB2312" pitchFamily="49" charset="-122"/>
              </a:rPr>
              <a:t>Search for      mixing</a:t>
            </a:r>
          </a:p>
        </p:txBody>
      </p:sp>
      <p:graphicFrame>
        <p:nvGraphicFramePr>
          <p:cNvPr id="3080" name="Object 10"/>
          <p:cNvGraphicFramePr>
            <a:graphicFrameLocks noChangeAspect="1"/>
          </p:cNvGraphicFramePr>
          <p:nvPr/>
        </p:nvGraphicFramePr>
        <p:xfrm>
          <a:off x="4429125" y="115888"/>
          <a:ext cx="804863" cy="417512"/>
        </p:xfrm>
        <a:graphic>
          <a:graphicData uri="http://schemas.openxmlformats.org/presentationml/2006/ole">
            <p:oleObj spid="_x0000_s3080" name="Equation" r:id="rId10" imgW="419040" imgH="215640" progId="Equation.3">
              <p:embed/>
            </p:oleObj>
          </a:graphicData>
        </a:graphic>
      </p:graphicFrame>
      <p:pic>
        <p:nvPicPr>
          <p:cNvPr id="3082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3438" y="981075"/>
            <a:ext cx="74771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3" name="Object 28"/>
          <p:cNvGraphicFramePr>
            <a:graphicFrameLocks noChangeAspect="1"/>
          </p:cNvGraphicFramePr>
          <p:nvPr/>
        </p:nvGraphicFramePr>
        <p:xfrm>
          <a:off x="1285852" y="6000750"/>
          <a:ext cx="4466661" cy="428646"/>
        </p:xfrm>
        <a:graphic>
          <a:graphicData uri="http://schemas.openxmlformats.org/presentationml/2006/ole">
            <p:oleObj spid="_x0000_s3083" name="公式" r:id="rId12" imgW="222228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857250"/>
            <a:ext cx="4572000" cy="1214438"/>
          </a:xfrm>
          <a:solidFill>
            <a:srgbClr val="FFFF99"/>
          </a:solidFill>
        </p:spPr>
        <p:txBody>
          <a:bodyPr/>
          <a:lstStyle/>
          <a:p>
            <a:pPr eaLnBrk="1" hangingPunct="1">
              <a:buClr>
                <a:srgbClr val="C00000"/>
              </a:buClr>
              <a:buSzPct val="80000"/>
              <a:buFont typeface="Wingdings" pitchFamily="2" charset="2"/>
              <a:buChar char="u"/>
            </a:pPr>
            <a:r>
              <a:rPr kumimoji="1" lang="en-US" altLang="zh-CN" sz="24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Slow J/ψ bump</a:t>
            </a:r>
            <a:r>
              <a:rPr kumimoji="1" lang="en-US" altLang="zh-CN" sz="2400" smtClean="0">
                <a:latin typeface="Times New Roman" pitchFamily="18" charset="0"/>
                <a:cs typeface="Times New Roman" pitchFamily="18" charset="0"/>
              </a:rPr>
              <a:t> observed by </a:t>
            </a:r>
            <a:r>
              <a:rPr kumimoji="1" lang="en-US" altLang="zh-CN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CLEO</a:t>
            </a:r>
            <a:r>
              <a:rPr kumimoji="1" lang="en-US" altLang="zh-CN" sz="2400" smtClean="0">
                <a:latin typeface="Times New Roman" pitchFamily="18" charset="0"/>
                <a:cs typeface="Times New Roman" pitchFamily="18" charset="0"/>
              </a:rPr>
              <a:t>, and </a:t>
            </a:r>
          </a:p>
          <a:p>
            <a:pPr eaLnBrk="1" hangingPunct="1">
              <a:buClr>
                <a:srgbClr val="C00000"/>
              </a:buClr>
              <a:buSzPct val="80000"/>
              <a:buFont typeface="Wingdings" pitchFamily="2" charset="2"/>
              <a:buNone/>
            </a:pPr>
            <a:r>
              <a:rPr kumimoji="1" lang="en-US" altLang="zh-CN" sz="2400" smtClean="0">
                <a:latin typeface="Times New Roman" pitchFamily="18" charset="0"/>
                <a:cs typeface="Times New Roman" pitchFamily="18" charset="0"/>
              </a:rPr>
              <a:t>     confirmed by  </a:t>
            </a:r>
            <a:r>
              <a:rPr kumimoji="1" lang="en-US" altLang="zh-CN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BaBar and Belle.</a:t>
            </a:r>
            <a:endParaRPr lang="en-US" altLang="zh-CN" sz="2400" smtClean="0">
              <a:latin typeface="Times New Roman" pitchFamily="18" charset="0"/>
            </a:endParaRPr>
          </a:p>
        </p:txBody>
      </p:sp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9013" y="785813"/>
            <a:ext cx="41306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26"/>
          <p:cNvSpPr>
            <a:spLocks noChangeArrowheads="1"/>
          </p:cNvSpPr>
          <p:nvPr/>
        </p:nvSpPr>
        <p:spPr bwMode="auto">
          <a:xfrm>
            <a:off x="233363" y="2214563"/>
            <a:ext cx="4552950" cy="3429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u"/>
            </a:pPr>
            <a:r>
              <a:rPr kumimoji="0" lang="en-US" altLang="zh-CN" sz="2000">
                <a:solidFill>
                  <a:schemeClr val="tx2"/>
                </a:solidFill>
              </a:rPr>
              <a:t> </a:t>
            </a:r>
            <a:r>
              <a:rPr kumimoji="0" lang="en-US" altLang="zh-CN">
                <a:solidFill>
                  <a:schemeClr val="tx2"/>
                </a:solidFill>
              </a:rPr>
              <a:t>Search for source of  the excess 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kumimoji="0" lang="en-US" altLang="zh-CN">
                <a:solidFill>
                  <a:schemeClr val="tx2"/>
                </a:solidFill>
              </a:rPr>
              <a:t>      from  B decays.</a:t>
            </a:r>
            <a:endParaRPr kumimoji="0" lang="en-US" altLang="zh-CN">
              <a:solidFill>
                <a:schemeClr val="tx2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Char char="Ø"/>
            </a:pPr>
            <a:r>
              <a:rPr kumimoji="0" lang="en-US" altLang="zh-CN">
                <a:solidFill>
                  <a:schemeClr val="tx2"/>
                </a:solidFill>
                <a:cs typeface="Times New Roman" pitchFamily="18" charset="0"/>
              </a:rPr>
              <a:t>Intrinsic charm           inside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</a:pPr>
            <a:r>
              <a:rPr kumimoji="0" lang="en-US" altLang="zh-CN">
                <a:solidFill>
                  <a:schemeClr val="tx2"/>
                </a:solidFill>
                <a:cs typeface="Times New Roman" pitchFamily="18" charset="0"/>
              </a:rPr>
              <a:t>     of  B meson.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Char char="Ø"/>
            </a:pPr>
            <a:r>
              <a:rPr kumimoji="0" lang="en-US" altLang="zh-CN">
                <a:solidFill>
                  <a:schemeClr val="tx2"/>
                </a:solidFill>
                <a:cs typeface="Times New Roman" pitchFamily="18" charset="0"/>
              </a:rPr>
              <a:t>Intermediate exotic state in  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</a:pPr>
            <a:r>
              <a:rPr kumimoji="0" lang="en-US" altLang="zh-CN">
                <a:solidFill>
                  <a:schemeClr val="tx2"/>
                </a:solidFill>
                <a:cs typeface="Times New Roman" pitchFamily="18" charset="0"/>
              </a:rPr>
              <a:t>                               decay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Char char="Ø"/>
            </a:pPr>
            <a:r>
              <a:rPr kumimoji="0" lang="en-US" altLang="zh-CN">
                <a:solidFill>
                  <a:schemeClr val="tx2"/>
                </a:solidFill>
                <a:cs typeface="Times New Roman" pitchFamily="18" charset="0"/>
              </a:rPr>
              <a:t> excited gluonic state in                     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FF"/>
              </a:buClr>
              <a:buSzPct val="80000"/>
            </a:pPr>
            <a:r>
              <a:rPr kumimoji="0" lang="en-US" altLang="zh-CN">
                <a:solidFill>
                  <a:schemeClr val="tx2"/>
                </a:solidFill>
                <a:cs typeface="Times New Roman" pitchFamily="18" charset="0"/>
              </a:rPr>
              <a:t>                               decay </a:t>
            </a:r>
            <a:r>
              <a:rPr kumimoji="0" lang="zh-CN" altLang="en-US">
                <a:solidFill>
                  <a:schemeClr val="tx1"/>
                </a:solidFill>
                <a:latin typeface="宋体" pitchFamily="2" charset="-122"/>
              </a:rPr>
              <a:t> </a:t>
            </a:r>
            <a:endParaRPr kumimoji="0" lang="zh-CN" altLang="en-US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endParaRPr kumimoji="0" lang="en-US" altLang="zh-CN" sz="2000">
              <a:solidFill>
                <a:schemeClr val="tx1"/>
              </a:solidFill>
            </a:endParaRPr>
          </a:p>
        </p:txBody>
      </p:sp>
      <p:sp>
        <p:nvSpPr>
          <p:cNvPr id="4104" name="Rectangle 26"/>
          <p:cNvSpPr>
            <a:spLocks noChangeArrowheads="1"/>
          </p:cNvSpPr>
          <p:nvPr/>
        </p:nvSpPr>
        <p:spPr bwMode="auto">
          <a:xfrm>
            <a:off x="214313" y="5857875"/>
            <a:ext cx="8624887" cy="452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u"/>
            </a:pPr>
            <a:r>
              <a:rPr kumimoji="0" lang="en-US" altLang="zh-CN" sz="2000">
                <a:solidFill>
                  <a:schemeClr val="tx1"/>
                </a:solidFill>
                <a:latin typeface="宋体" pitchFamily="2" charset="-122"/>
              </a:rPr>
              <a:t> </a:t>
            </a:r>
            <a:r>
              <a:rPr kumimoji="0" lang="en-US" altLang="zh-CN">
                <a:solidFill>
                  <a:schemeClr val="tx2"/>
                </a:solidFill>
                <a:cs typeface="Times New Roman" pitchFamily="18" charset="0"/>
              </a:rPr>
              <a:t>Search for  new resonances </a:t>
            </a:r>
            <a:r>
              <a:rPr kumimoji="0" lang="en-US" altLang="zh-CN" sz="2000">
                <a:solidFill>
                  <a:schemeClr val="tx2"/>
                </a:solidFill>
                <a:cs typeface="Times New Roman" pitchFamily="18" charset="0"/>
              </a:rPr>
              <a:t>X(1835) and X(1810), </a:t>
            </a:r>
            <a:r>
              <a:rPr kumimoji="0" lang="en-US" altLang="zh-CN">
                <a:solidFill>
                  <a:schemeClr val="tx2"/>
                </a:solidFill>
                <a:cs typeface="Times New Roman" pitchFamily="18" charset="0"/>
              </a:rPr>
              <a:t>observed by  </a:t>
            </a:r>
            <a:r>
              <a:rPr kumimoji="0" lang="en-US" altLang="zh-CN">
                <a:solidFill>
                  <a:schemeClr val="tx1"/>
                </a:solidFill>
                <a:cs typeface="Times New Roman" pitchFamily="18" charset="0"/>
              </a:rPr>
              <a:t>BES</a:t>
            </a:r>
            <a:endParaRPr kumimoji="0" lang="zh-CN" altLang="en-US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9933FF"/>
              </a:buClr>
              <a:buSzPct val="80000"/>
              <a:buFont typeface="Wingdings" pitchFamily="2" charset="2"/>
              <a:buNone/>
            </a:pPr>
            <a:endParaRPr kumimoji="0" lang="en-US" altLang="zh-CN" sz="200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2857500" y="109538"/>
            <a:ext cx="3671888" cy="533400"/>
          </a:xfrm>
          <a:prstGeom prst="rect">
            <a:avLst/>
          </a:prstGeom>
          <a:solidFill>
            <a:srgbClr val="6666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en-US" altLang="zh-CN" sz="2800" kern="0">
                <a:solidFill>
                  <a:schemeClr val="accent1"/>
                </a:solidFill>
                <a:ea typeface="+mj-ea"/>
                <a:cs typeface="+mj-cs"/>
              </a:rPr>
              <a:t>Physics motivation</a:t>
            </a:r>
            <a:endParaRPr kumimoji="0" lang="zh-CN" altLang="en-US" sz="2000" kern="0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graphicFrame>
        <p:nvGraphicFramePr>
          <p:cNvPr id="4098" name="Object 38"/>
          <p:cNvGraphicFramePr>
            <a:graphicFrameLocks noChangeAspect="1"/>
          </p:cNvGraphicFramePr>
          <p:nvPr/>
        </p:nvGraphicFramePr>
        <p:xfrm>
          <a:off x="2736850" y="3071813"/>
          <a:ext cx="477838" cy="392112"/>
        </p:xfrm>
        <a:graphic>
          <a:graphicData uri="http://schemas.openxmlformats.org/presentationml/2006/ole">
            <p:oleObj spid="_x0000_s4098" name="公式" r:id="rId5" imgW="291960" imgH="241200" progId="Equation.3">
              <p:embed/>
            </p:oleObj>
          </a:graphicData>
        </a:graphic>
      </p:graphicFrame>
      <p:graphicFrame>
        <p:nvGraphicFramePr>
          <p:cNvPr id="4099" name="Object 39"/>
          <p:cNvGraphicFramePr>
            <a:graphicFrameLocks noChangeAspect="1"/>
          </p:cNvGraphicFramePr>
          <p:nvPr/>
        </p:nvGraphicFramePr>
        <p:xfrm>
          <a:off x="714375" y="4286250"/>
          <a:ext cx="1747838" cy="428625"/>
        </p:xfrm>
        <a:graphic>
          <a:graphicData uri="http://schemas.openxmlformats.org/presentationml/2006/ole">
            <p:oleObj spid="_x0000_s4099" name="公式" r:id="rId6" imgW="977760" imgH="241200" progId="Equation.3">
              <p:embed/>
            </p:oleObj>
          </a:graphicData>
        </a:graphic>
      </p:graphicFrame>
      <p:graphicFrame>
        <p:nvGraphicFramePr>
          <p:cNvPr id="4100" name="Object 40"/>
          <p:cNvGraphicFramePr>
            <a:graphicFrameLocks noChangeAspect="1"/>
          </p:cNvGraphicFramePr>
          <p:nvPr/>
        </p:nvGraphicFramePr>
        <p:xfrm>
          <a:off x="714375" y="5203825"/>
          <a:ext cx="1714500" cy="368300"/>
        </p:xfrm>
        <a:graphic>
          <a:graphicData uri="http://schemas.openxmlformats.org/presentationml/2006/ole">
            <p:oleObj spid="_x0000_s4100" name="公式" r:id="rId7" imgW="939600" imgH="20304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685800"/>
            <a:ext cx="42481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3"/>
          <p:cNvSpPr>
            <a:spLocks noRot="1" noChangeArrowheads="1"/>
          </p:cNvSpPr>
          <p:nvPr/>
        </p:nvSpPr>
        <p:spPr bwMode="auto">
          <a:xfrm>
            <a:off x="4876800" y="5562600"/>
            <a:ext cx="4038600" cy="8382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CC0000"/>
              </a:buClr>
              <a:buFontTx/>
              <a:buChar char="•"/>
            </a:pPr>
            <a:r>
              <a:rPr kumimoji="0" lang="en-US" altLang="zh-CN" sz="2000">
                <a:solidFill>
                  <a:schemeClr val="tx2"/>
                </a:solidFill>
              </a:rPr>
              <a:t> Contribution paper to ICHEP2002 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Tx/>
              <a:buChar char="•"/>
            </a:pPr>
            <a:r>
              <a:rPr kumimoji="0" lang="en-US" altLang="zh-CN" sz="2000">
                <a:solidFill>
                  <a:schemeClr val="tx2"/>
                </a:solidFill>
              </a:rPr>
              <a:t> hep-ex/0208051, 30 Aug 2002</a:t>
            </a:r>
            <a:endParaRPr kumimoji="0" lang="en-US" altLang="zh-CN" sz="2000">
              <a:solidFill>
                <a:srgbClr val="FFFF66"/>
              </a:solidFill>
            </a:endParaRP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29200" y="2714620"/>
            <a:ext cx="3962400" cy="1524000"/>
          </a:xfrm>
          <a:solidFill>
            <a:srgbClr val="FFFF99"/>
          </a:solidFill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kumimoji="1"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1" lang="en-US" altLang="zh-CN" sz="2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Ratio of WS </a:t>
            </a:r>
            <a:r>
              <a:rPr kumimoji="1" lang="en-US" altLang="zh-CN" sz="20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kumimoji="1" lang="en-US" altLang="zh-CN" sz="2000" dirty="0" err="1" smtClean="0">
                <a:solidFill>
                  <a:schemeClr val="tx2"/>
                </a:solidFill>
                <a:latin typeface="Times New Roman" pitchFamily="18" charset="0"/>
              </a:rPr>
              <a:t>K</a:t>
            </a:r>
            <a:r>
              <a:rPr kumimoji="1" lang="en-US" altLang="zh-CN" sz="2000" baseline="30000" dirty="0" err="1" smtClean="0">
                <a:solidFill>
                  <a:schemeClr val="tx2"/>
                </a:solidFill>
                <a:latin typeface="Times New Roman" pitchFamily="18" charset="0"/>
              </a:rPr>
              <a:t>+</a:t>
            </a:r>
            <a:r>
              <a:rPr kumimoji="1" lang="en-US" altLang="zh-CN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kumimoji="1"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sz="2000" baseline="30000" dirty="0" smtClean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kumimoji="1" lang="en-US" altLang="zh-CN" sz="2000" dirty="0" smtClean="0">
                <a:latin typeface="Times New Roman" pitchFamily="18" charset="0"/>
              </a:rPr>
              <a:t>)</a:t>
            </a:r>
            <a:r>
              <a:rPr kumimoji="1" lang="en-US" altLang="zh-CN" sz="2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over RS (</a:t>
            </a:r>
            <a:r>
              <a:rPr kumimoji="1" lang="en-US" altLang="zh-CN" sz="2000" dirty="0" smtClean="0">
                <a:solidFill>
                  <a:schemeClr val="tx2"/>
                </a:solidFill>
                <a:latin typeface="Times New Roman" pitchFamily="18" charset="0"/>
              </a:rPr>
              <a:t>K</a:t>
            </a:r>
            <a:r>
              <a:rPr kumimoji="1" lang="en-US" altLang="zh-CN" sz="2000" baseline="30000" dirty="0" smtClean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kumimoji="1"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kumimoji="1" lang="en-US" altLang="zh-CN" sz="2000" baseline="30000" dirty="0" smtClean="0">
                <a:solidFill>
                  <a:schemeClr val="tx2"/>
                </a:solidFill>
                <a:latin typeface="Times New Roman" pitchFamily="18" charset="0"/>
              </a:rPr>
              <a:t>+</a:t>
            </a:r>
            <a:r>
              <a:rPr kumimoji="1"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is measured to be</a:t>
            </a:r>
          </a:p>
        </p:txBody>
      </p:sp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962400"/>
            <a:ext cx="436245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6"/>
          <p:cNvSpPr>
            <a:spLocks noRot="1" noChangeArrowheads="1"/>
          </p:cNvSpPr>
          <p:nvPr/>
        </p:nvSpPr>
        <p:spPr bwMode="auto">
          <a:xfrm>
            <a:off x="1981200" y="76200"/>
            <a:ext cx="5410200" cy="457200"/>
          </a:xfrm>
          <a:prstGeom prst="rect">
            <a:avLst/>
          </a:prstGeom>
          <a:solidFill>
            <a:srgbClr val="6666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CN" sz="2800">
                <a:solidFill>
                  <a:srgbClr val="FFFF66"/>
                </a:solidFill>
                <a:latin typeface="楷体_GB2312" pitchFamily="49" charset="-122"/>
              </a:rPr>
              <a:t>First talk on      mixing</a:t>
            </a:r>
          </a:p>
        </p:txBody>
      </p:sp>
      <p:pic>
        <p:nvPicPr>
          <p:cNvPr id="512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885825"/>
            <a:ext cx="435292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2362200" y="5791200"/>
            <a:ext cx="1371600" cy="33655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SzPct val="90000"/>
            </a:pPr>
            <a:r>
              <a:rPr lang="en-US" altLang="zh-CN" sz="1600">
                <a:solidFill>
                  <a:schemeClr val="tx2"/>
                </a:solidFill>
                <a:latin typeface="Georgia" pitchFamily="18" charset="0"/>
              </a:rPr>
              <a:t>RS signal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4910138" y="76200"/>
          <a:ext cx="804862" cy="417513"/>
        </p:xfrm>
        <a:graphic>
          <a:graphicData uri="http://schemas.openxmlformats.org/presentationml/2006/ole">
            <p:oleObj spid="_x0000_s5122" name="Equation" r:id="rId7" imgW="419040" imgH="215640" progId="Equation.3">
              <p:embed/>
            </p:oleObj>
          </a:graphicData>
        </a:graphic>
      </p:graphicFrame>
      <p:graphicFrame>
        <p:nvGraphicFramePr>
          <p:cNvPr id="5123" name="Object 10"/>
          <p:cNvGraphicFramePr>
            <a:graphicFrameLocks noChangeAspect="1"/>
          </p:cNvGraphicFramePr>
          <p:nvPr/>
        </p:nvGraphicFramePr>
        <p:xfrm>
          <a:off x="5357813" y="3517904"/>
          <a:ext cx="3557587" cy="554038"/>
        </p:xfrm>
        <a:graphic>
          <a:graphicData uri="http://schemas.openxmlformats.org/presentationml/2006/ole">
            <p:oleObj spid="_x0000_s5123" name="Equation" r:id="rId8" imgW="2692080" imgH="419040" progId="Equation.3">
              <p:embed/>
            </p:oleObj>
          </a:graphicData>
        </a:graphic>
      </p:graphicFrame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286000" y="2743200"/>
            <a:ext cx="1371600" cy="33655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SzPct val="90000"/>
            </a:pPr>
            <a:r>
              <a:rPr lang="en-US" altLang="zh-CN" sz="1600">
                <a:solidFill>
                  <a:schemeClr val="tx2"/>
                </a:solidFill>
                <a:latin typeface="Georgia" pitchFamily="18" charset="0"/>
              </a:rPr>
              <a:t>WS signal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679450"/>
            <a:ext cx="7391400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3"/>
          <p:cNvSpPr>
            <a:spLocks noRot="1" noChangeArrowheads="1"/>
          </p:cNvSpPr>
          <p:nvPr/>
        </p:nvSpPr>
        <p:spPr bwMode="auto">
          <a:xfrm>
            <a:off x="4800600" y="1981200"/>
            <a:ext cx="3886200" cy="3810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Clr>
                <a:srgbClr val="CC0000"/>
              </a:buClr>
            </a:pPr>
            <a:r>
              <a:rPr kumimoji="0" lang="en-US" altLang="zh-CN" sz="2000" dirty="0">
                <a:solidFill>
                  <a:schemeClr val="tx2"/>
                </a:solidFill>
              </a:rPr>
              <a:t>Phys Rev </a:t>
            </a:r>
            <a:r>
              <a:rPr kumimoji="0" lang="en-US" altLang="zh-CN" sz="2000" dirty="0" err="1">
                <a:solidFill>
                  <a:schemeClr val="tx2"/>
                </a:solidFill>
              </a:rPr>
              <a:t>Lett</a:t>
            </a:r>
            <a:r>
              <a:rPr kumimoji="0" lang="en-US" altLang="zh-CN" sz="2000" dirty="0">
                <a:solidFill>
                  <a:schemeClr val="tx2"/>
                </a:solidFill>
              </a:rPr>
              <a:t> 94, 071801 (2005) </a:t>
            </a:r>
            <a:endParaRPr kumimoji="0" lang="en-US" altLang="zh-CN" sz="2000" dirty="0">
              <a:solidFill>
                <a:srgbClr val="FFFF66"/>
              </a:solidFill>
            </a:endParaRPr>
          </a:p>
        </p:txBody>
      </p:sp>
      <p:sp>
        <p:nvSpPr>
          <p:cNvPr id="6151" name="Rectangle 6"/>
          <p:cNvSpPr>
            <a:spLocks noRot="1" noChangeArrowheads="1"/>
          </p:cNvSpPr>
          <p:nvPr/>
        </p:nvSpPr>
        <p:spPr bwMode="auto">
          <a:xfrm>
            <a:off x="1981200" y="76200"/>
            <a:ext cx="5410200" cy="457200"/>
          </a:xfrm>
          <a:prstGeom prst="rect">
            <a:avLst/>
          </a:prstGeom>
          <a:solidFill>
            <a:srgbClr val="6666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CN" sz="2800">
                <a:solidFill>
                  <a:srgbClr val="FFFF66"/>
                </a:solidFill>
                <a:latin typeface="楷体_GB2312" pitchFamily="49" charset="-122"/>
              </a:rPr>
              <a:t>First paper on      mixing</a:t>
            </a:r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4986338" y="76200"/>
          <a:ext cx="804862" cy="417513"/>
        </p:xfrm>
        <a:graphic>
          <a:graphicData uri="http://schemas.openxmlformats.org/presentationml/2006/ole">
            <p:oleObj spid="_x0000_s6146" name="Equation" r:id="rId5" imgW="419040" imgH="215640" progId="Equation.3">
              <p:embed/>
            </p:oleObj>
          </a:graphicData>
        </a:graphic>
      </p:graphicFrame>
      <p:sp>
        <p:nvSpPr>
          <p:cNvPr id="6152" name="Line 14"/>
          <p:cNvSpPr>
            <a:spLocks noChangeShapeType="1"/>
          </p:cNvSpPr>
          <p:nvPr/>
        </p:nvSpPr>
        <p:spPr bwMode="auto">
          <a:xfrm>
            <a:off x="4419600" y="4114800"/>
            <a:ext cx="25146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3" name="Line 15"/>
          <p:cNvSpPr>
            <a:spLocks noChangeShapeType="1"/>
          </p:cNvSpPr>
          <p:nvPr/>
        </p:nvSpPr>
        <p:spPr bwMode="auto">
          <a:xfrm flipV="1">
            <a:off x="8382000" y="3886200"/>
            <a:ext cx="6096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154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748088"/>
            <a:ext cx="36576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971800" y="4845050"/>
            <a:ext cx="914400" cy="33655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SzPct val="90000"/>
            </a:pPr>
            <a:r>
              <a:rPr lang="en-US" altLang="zh-CN" sz="1600">
                <a:solidFill>
                  <a:schemeClr val="tx2"/>
                </a:solidFill>
                <a:latin typeface="Georgia" pitchFamily="18" charset="0"/>
              </a:rPr>
              <a:t>Mixing</a:t>
            </a:r>
          </a:p>
        </p:txBody>
      </p:sp>
      <p:sp>
        <p:nvSpPr>
          <p:cNvPr id="6156" name="Line 17"/>
          <p:cNvSpPr>
            <a:spLocks noChangeShapeType="1"/>
          </p:cNvSpPr>
          <p:nvPr/>
        </p:nvSpPr>
        <p:spPr bwMode="auto">
          <a:xfrm flipH="1">
            <a:off x="2438400" y="5141913"/>
            <a:ext cx="1066800" cy="3810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3962400" cy="762000"/>
          </a:xfrm>
          <a:solidFill>
            <a:srgbClr val="FFFF99"/>
          </a:solidFill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kumimoji="1" lang="en-US" altLang="zh-CN"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147" name="Object 10"/>
          <p:cNvGraphicFramePr>
            <a:graphicFrameLocks noChangeAspect="1"/>
          </p:cNvGraphicFramePr>
          <p:nvPr/>
        </p:nvGraphicFramePr>
        <p:xfrm>
          <a:off x="304800" y="2514600"/>
          <a:ext cx="3810000" cy="609600"/>
        </p:xfrm>
        <a:graphic>
          <a:graphicData uri="http://schemas.openxmlformats.org/presentationml/2006/ole">
            <p:oleObj spid="_x0000_s6147" name="Equation" r:id="rId7" imgW="2628720" imgH="419040" progId="Equation.3">
              <p:embed/>
            </p:oleObj>
          </a:graphicData>
        </a:graphic>
      </p:graphicFrame>
      <p:pic>
        <p:nvPicPr>
          <p:cNvPr id="6158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3214688"/>
            <a:ext cx="45577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8" name="Object 20"/>
          <p:cNvGraphicFramePr>
            <a:graphicFrameLocks noChangeAspect="1"/>
          </p:cNvGraphicFramePr>
          <p:nvPr/>
        </p:nvGraphicFramePr>
        <p:xfrm>
          <a:off x="6300788" y="2500313"/>
          <a:ext cx="842962" cy="433387"/>
        </p:xfrm>
        <a:graphic>
          <a:graphicData uri="http://schemas.openxmlformats.org/presentationml/2006/ole">
            <p:oleObj spid="_x0000_s6148" name="Equation" r:id="rId9" imgW="444240" imgH="2286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667000"/>
            <a:ext cx="42672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l-GR" altLang="zh-CN" sz="2000" smtClean="0">
              <a:solidFill>
                <a:srgbClr val="CC3300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000" smtClean="0">
              <a:solidFill>
                <a:srgbClr val="CC3300"/>
              </a:solidFill>
              <a:sym typeface="Symbol" pitchFamily="18" charset="2"/>
            </a:endParaRPr>
          </a:p>
        </p:txBody>
      </p:sp>
      <p:graphicFrame>
        <p:nvGraphicFramePr>
          <p:cNvPr id="7170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7170" name="LView Pro Image" r:id="rId4" imgW="0" imgH="0" progId="LViewPro.Image">
              <p:embed/>
            </p:oleObj>
          </a:graphicData>
        </a:graphic>
      </p:graphicFrame>
      <p:graphicFrame>
        <p:nvGraphicFramePr>
          <p:cNvPr id="7171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7171" name="LView Pro Image" r:id="rId5" imgW="0" imgH="0" progId="LViewPro.Image">
              <p:embed/>
            </p:oleObj>
          </a:graphicData>
        </a:graphic>
      </p:graphicFrame>
      <p:graphicFrame>
        <p:nvGraphicFramePr>
          <p:cNvPr id="7172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7172" name="LView Pro Image" r:id="rId6" imgW="0" imgH="0" progId="LViewPro.Image">
              <p:embed/>
            </p:oleObj>
          </a:graphicData>
        </a:graphic>
      </p:graphicFrame>
      <p:graphicFrame>
        <p:nvGraphicFramePr>
          <p:cNvPr id="7173" name="Rectangle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7173" name="LView Pro Image" r:id="rId7" imgW="0" imgH="0" progId="LViewPro.Image">
              <p:embed/>
            </p:oleObj>
          </a:graphicData>
        </a:graphic>
      </p:graphicFrame>
      <p:graphicFrame>
        <p:nvGraphicFramePr>
          <p:cNvPr id="7174" name="Rectangle 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7174" name="LView Pro Image" r:id="rId8" imgW="0" imgH="0" progId="LViewPro.Image">
              <p:embed/>
            </p:oleObj>
          </a:graphicData>
        </a:graphic>
      </p:graphicFrame>
      <p:graphicFrame>
        <p:nvGraphicFramePr>
          <p:cNvPr id="7175" name="Rectangle 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7175" name="LView Pro Image" r:id="rId9" imgW="0" imgH="0" progId="LViewPro.Image">
              <p:embed/>
            </p:oleObj>
          </a:graphicData>
        </a:graphic>
      </p:graphicFrame>
      <p:sp>
        <p:nvSpPr>
          <p:cNvPr id="7178" name="Rectangle 9"/>
          <p:cNvSpPr>
            <a:spLocks noRot="1" noChangeArrowheads="1"/>
          </p:cNvSpPr>
          <p:nvPr/>
        </p:nvSpPr>
        <p:spPr bwMode="auto">
          <a:xfrm>
            <a:off x="1828800" y="76200"/>
            <a:ext cx="5410200" cy="609600"/>
          </a:xfrm>
          <a:prstGeom prst="rect">
            <a:avLst/>
          </a:prstGeom>
          <a:solidFill>
            <a:srgbClr val="6666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CN" sz="2800">
                <a:solidFill>
                  <a:srgbClr val="FFFF66"/>
                </a:solidFill>
                <a:latin typeface="楷体_GB2312" pitchFamily="49" charset="-122"/>
              </a:rPr>
              <a:t>Search for      mixing</a:t>
            </a:r>
          </a:p>
        </p:txBody>
      </p:sp>
      <p:graphicFrame>
        <p:nvGraphicFramePr>
          <p:cNvPr id="7176" name="Object 10"/>
          <p:cNvGraphicFramePr>
            <a:graphicFrameLocks noChangeAspect="1"/>
          </p:cNvGraphicFramePr>
          <p:nvPr/>
        </p:nvGraphicFramePr>
        <p:xfrm>
          <a:off x="4495800" y="115888"/>
          <a:ext cx="804863" cy="417512"/>
        </p:xfrm>
        <a:graphic>
          <a:graphicData uri="http://schemas.openxmlformats.org/presentationml/2006/ole">
            <p:oleObj spid="_x0000_s7176" name="Equation" r:id="rId10" imgW="419040" imgH="215640" progId="Equation.3">
              <p:embed/>
            </p:oleObj>
          </a:graphicData>
        </a:graphic>
      </p:graphicFrame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898525"/>
            <a:ext cx="91440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Rot="1" noChangeArrowheads="1"/>
          </p:cNvSpPr>
          <p:nvPr/>
        </p:nvSpPr>
        <p:spPr bwMode="auto">
          <a:xfrm>
            <a:off x="642910" y="3548066"/>
            <a:ext cx="5214974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Clr>
                <a:srgbClr val="CC0000"/>
              </a:buClr>
            </a:pPr>
            <a:r>
              <a:rPr kumimoji="0" lang="en-US" altLang="zh-CN" sz="2000" dirty="0" smtClean="0">
                <a:solidFill>
                  <a:schemeClr val="tx2"/>
                </a:solidFill>
              </a:rPr>
              <a:t> </a:t>
            </a:r>
            <a:endParaRPr kumimoji="0" lang="en-US" altLang="zh-CN" sz="20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万里长城">
  <a:themeElements>
    <a:clrScheme name="万里长城 1">
      <a:dk1>
        <a:srgbClr val="000000"/>
      </a:dk1>
      <a:lt1>
        <a:srgbClr val="FFFFFF"/>
      </a:lt1>
      <a:dk2>
        <a:srgbClr val="000099"/>
      </a:dk2>
      <a:lt2>
        <a:srgbClr val="969696"/>
      </a:lt2>
      <a:accent1>
        <a:srgbClr val="FFFF99"/>
      </a:accent1>
      <a:accent2>
        <a:srgbClr val="006666"/>
      </a:accent2>
      <a:accent3>
        <a:srgbClr val="FFFFFF"/>
      </a:accent3>
      <a:accent4>
        <a:srgbClr val="000000"/>
      </a:accent4>
      <a:accent5>
        <a:srgbClr val="FFFFCA"/>
      </a:accent5>
      <a:accent6>
        <a:srgbClr val="005C5C"/>
      </a:accent6>
      <a:hlink>
        <a:srgbClr val="800080"/>
      </a:hlink>
      <a:folHlink>
        <a:srgbClr val="FF6600"/>
      </a:folHlink>
    </a:clrScheme>
    <a:fontScheme name="万里长城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90000"/>
          <a:buFont typeface="Wingdings" pitchFamily="2" charset="2"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rgbClr val="006666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90000"/>
          <a:buFont typeface="Wingdings" pitchFamily="2" charset="2"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rgbClr val="006666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万里长城 1">
        <a:dk1>
          <a:srgbClr val="000000"/>
        </a:dk1>
        <a:lt1>
          <a:srgbClr val="FFFFFF"/>
        </a:lt1>
        <a:dk2>
          <a:srgbClr val="000099"/>
        </a:dk2>
        <a:lt2>
          <a:srgbClr val="969696"/>
        </a:lt2>
        <a:accent1>
          <a:srgbClr val="FFFF99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5C5C"/>
        </a:accent6>
        <a:hlink>
          <a:srgbClr val="80008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2">
        <a:dk1>
          <a:srgbClr val="000000"/>
        </a:dk1>
        <a:lt1>
          <a:srgbClr val="8EA4EA"/>
        </a:lt1>
        <a:dk2>
          <a:srgbClr val="0033CC"/>
        </a:dk2>
        <a:lt2>
          <a:srgbClr val="969696"/>
        </a:lt2>
        <a:accent1>
          <a:srgbClr val="86B5B6"/>
        </a:accent1>
        <a:accent2>
          <a:srgbClr val="FFCC66"/>
        </a:accent2>
        <a:accent3>
          <a:srgbClr val="C6CFF3"/>
        </a:accent3>
        <a:accent4>
          <a:srgbClr val="000000"/>
        </a:accent4>
        <a:accent5>
          <a:srgbClr val="C3D7D7"/>
        </a:accent5>
        <a:accent6>
          <a:srgbClr val="E7B95C"/>
        </a:accent6>
        <a:hlink>
          <a:srgbClr val="626292"/>
        </a:hlink>
        <a:folHlink>
          <a:srgbClr val="A23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3">
        <a:dk1>
          <a:srgbClr val="0000FF"/>
        </a:dk1>
        <a:lt1>
          <a:srgbClr val="C0C0C0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CC"/>
        </a:accent2>
        <a:accent3>
          <a:srgbClr val="DCDCDC"/>
        </a:accent3>
        <a:accent4>
          <a:srgbClr val="0000DA"/>
        </a:accent4>
        <a:accent5>
          <a:srgbClr val="FFE2CA"/>
        </a:accent5>
        <a:accent6>
          <a:srgbClr val="E78AB9"/>
        </a:accent6>
        <a:hlink>
          <a:srgbClr val="9C4070"/>
        </a:hlink>
        <a:folHlink>
          <a:srgbClr val="0071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4">
        <a:dk1>
          <a:srgbClr val="0029AC"/>
        </a:dk1>
        <a:lt1>
          <a:srgbClr val="CCFFCC"/>
        </a:lt1>
        <a:dk2>
          <a:srgbClr val="993366"/>
        </a:dk2>
        <a:lt2>
          <a:srgbClr val="969696"/>
        </a:lt2>
        <a:accent1>
          <a:srgbClr val="FFCC99"/>
        </a:accent1>
        <a:accent2>
          <a:srgbClr val="6699FF"/>
        </a:accent2>
        <a:accent3>
          <a:srgbClr val="E2FFE2"/>
        </a:accent3>
        <a:accent4>
          <a:srgbClr val="002192"/>
        </a:accent4>
        <a:accent5>
          <a:srgbClr val="FFE2CA"/>
        </a:accent5>
        <a:accent6>
          <a:srgbClr val="5C8AE7"/>
        </a:accent6>
        <a:hlink>
          <a:srgbClr val="006600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5">
        <a:dk1>
          <a:srgbClr val="333333"/>
        </a:dk1>
        <a:lt1>
          <a:srgbClr val="FF99CC"/>
        </a:lt1>
        <a:dk2>
          <a:srgbClr val="006600"/>
        </a:dk2>
        <a:lt2>
          <a:srgbClr val="B2B2B2"/>
        </a:lt2>
        <a:accent1>
          <a:srgbClr val="FFFF66"/>
        </a:accent1>
        <a:accent2>
          <a:srgbClr val="33CCFF"/>
        </a:accent2>
        <a:accent3>
          <a:srgbClr val="FFCAE2"/>
        </a:accent3>
        <a:accent4>
          <a:srgbClr val="2A2A2A"/>
        </a:accent4>
        <a:accent5>
          <a:srgbClr val="FFFFB8"/>
        </a:accent5>
        <a:accent6>
          <a:srgbClr val="2DB9E7"/>
        </a:accent6>
        <a:hlink>
          <a:srgbClr val="6600FF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6">
        <a:dk1>
          <a:srgbClr val="000000"/>
        </a:dk1>
        <a:lt1>
          <a:srgbClr val="FFFFCC"/>
        </a:lt1>
        <a:dk2>
          <a:srgbClr val="6756A6"/>
        </a:dk2>
        <a:lt2>
          <a:srgbClr val="969696"/>
        </a:lt2>
        <a:accent1>
          <a:srgbClr val="99CCFF"/>
        </a:accent1>
        <a:accent2>
          <a:srgbClr val="008000"/>
        </a:accent2>
        <a:accent3>
          <a:srgbClr val="FFFFE2"/>
        </a:accent3>
        <a:accent4>
          <a:srgbClr val="000000"/>
        </a:accent4>
        <a:accent5>
          <a:srgbClr val="CAE2FF"/>
        </a:accent5>
        <a:accent6>
          <a:srgbClr val="007300"/>
        </a:accent6>
        <a:hlink>
          <a:srgbClr val="990033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7">
        <a:dk1>
          <a:srgbClr val="CC3300"/>
        </a:dk1>
        <a:lt1>
          <a:srgbClr val="99CCFF"/>
        </a:lt1>
        <a:dk2>
          <a:srgbClr val="003399"/>
        </a:dk2>
        <a:lt2>
          <a:srgbClr val="969696"/>
        </a:lt2>
        <a:accent1>
          <a:srgbClr val="CED7FE"/>
        </a:accent1>
        <a:accent2>
          <a:srgbClr val="FFFFFF"/>
        </a:accent2>
        <a:accent3>
          <a:srgbClr val="CAE2FF"/>
        </a:accent3>
        <a:accent4>
          <a:srgbClr val="AE2A00"/>
        </a:accent4>
        <a:accent5>
          <a:srgbClr val="E3E8FE"/>
        </a:accent5>
        <a:accent6>
          <a:srgbClr val="E7E7E7"/>
        </a:accent6>
        <a:hlink>
          <a:srgbClr val="00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8">
        <a:dk1>
          <a:srgbClr val="006600"/>
        </a:dk1>
        <a:lt1>
          <a:srgbClr val="FFCC99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FFFF66"/>
        </a:accent2>
        <a:accent3>
          <a:srgbClr val="FFE2CA"/>
        </a:accent3>
        <a:accent4>
          <a:srgbClr val="005600"/>
        </a:accent4>
        <a:accent5>
          <a:srgbClr val="FFFFFF"/>
        </a:accent5>
        <a:accent6>
          <a:srgbClr val="E7E75C"/>
        </a:accent6>
        <a:hlink>
          <a:srgbClr val="5B5B89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37831</TotalTime>
  <Words>1225</Words>
  <Application>Microsoft PowerPoint</Application>
  <PresentationFormat>全屏显示(4:3)</PresentationFormat>
  <Paragraphs>237</Paragraphs>
  <Slides>27</Slides>
  <Notes>24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Times New Roman</vt:lpstr>
      <vt:lpstr>宋体</vt:lpstr>
      <vt:lpstr>Arial</vt:lpstr>
      <vt:lpstr>Wingdings</vt:lpstr>
      <vt:lpstr>Symbol</vt:lpstr>
      <vt:lpstr>楷体_GB2312</vt:lpstr>
      <vt:lpstr>Georgia</vt:lpstr>
      <vt:lpstr>NimbusRomNo9L-Regu</vt:lpstr>
      <vt:lpstr>万里长城</vt:lpstr>
      <vt:lpstr>Equation</vt:lpstr>
      <vt:lpstr>LView Pro Image</vt:lpstr>
      <vt:lpstr>公式</vt:lpstr>
      <vt:lpstr>Microsoft 公式 3.0</vt:lpstr>
      <vt:lpstr>Research on Charm Physics at Belle    Review meeting for Sino-Japan Core-University Cooperative Program   Changchun Zhang Institute of High Energy Physics, CAS   8 April 2009</vt:lpstr>
      <vt:lpstr>Introduction</vt:lpstr>
      <vt:lpstr> KEKB and Belle detector </vt:lpstr>
      <vt:lpstr>Physics motivation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    Search for          </vt:lpstr>
      <vt:lpstr>      Search for          </vt:lpstr>
      <vt:lpstr>幻灯片 16</vt:lpstr>
      <vt:lpstr>幻灯片 17</vt:lpstr>
      <vt:lpstr>幻灯片 18</vt:lpstr>
      <vt:lpstr>幻灯片 19</vt:lpstr>
      <vt:lpstr>幻灯片 20</vt:lpstr>
      <vt:lpstr>幻灯片 21</vt:lpstr>
      <vt:lpstr> PhD thesis on Belle physics </vt:lpstr>
      <vt:lpstr>幻灯片 23</vt:lpstr>
      <vt:lpstr>幻灯片 24</vt:lpstr>
      <vt:lpstr>        My appreciations to  our colleagues at KEKB and Belle for their dedicate and successful works.    JSPS fund NSFC fund Innovation(IHEP,CAS) fund CCAST fund  Thanks        </vt:lpstr>
      <vt:lpstr>Thanks        </vt:lpstr>
      <vt:lpstr>Research on charm Physics at Belle </vt:lpstr>
    </vt:vector>
  </TitlesOfParts>
  <Company>IHEP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      Results from BES </dc:title>
  <dc:creator>Glueball</dc:creator>
  <cp:lastModifiedBy>zhangcc</cp:lastModifiedBy>
  <cp:revision>710</cp:revision>
  <dcterms:created xsi:type="dcterms:W3CDTF">2002-05-14T15:23:36Z</dcterms:created>
  <dcterms:modified xsi:type="dcterms:W3CDTF">2009-04-08T06:05:49Z</dcterms:modified>
</cp:coreProperties>
</file>