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0" r:id="rId4"/>
    <p:sldId id="261" r:id="rId5"/>
    <p:sldId id="259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51"/>
    <p:restoredTop sz="94609"/>
  </p:normalViewPr>
  <p:slideViewPr>
    <p:cSldViewPr snapToGrid="0" snapToObjects="1">
      <p:cViewPr>
        <p:scale>
          <a:sx n="85" d="100"/>
          <a:sy n="85" d="100"/>
        </p:scale>
        <p:origin x="24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6F2C0-2193-BB4C-8851-7EF0E99156A8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AA38D-888D-B447-AF7B-EEA8DF08A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AA38D-888D-B447-AF7B-EEA8DF08A7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5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AA38D-888D-B447-AF7B-EEA8DF08A7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16C3-133F-5345-AAB7-FB5CB18DF8F5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5008-48CF-E748-974D-F0CE015F612B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0E8F-2CA0-8C4E-9947-C387DB830796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F048-2D00-4345-B23A-3B5A8A937CBF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7D95-6141-2E44-B431-F46C455FD591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F3BBC-DBC0-2A43-BFDA-D95ACA991D55}" type="datetime1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12CE-F8F1-E445-B53D-F62A63C42783}" type="datetime1">
              <a:rPr lang="en-US" smtClean="0"/>
              <a:t>3/9/17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4614-E877-9B42-BA04-6D88AA3BCF8C}" type="datetime1">
              <a:rPr lang="en-US" smtClean="0"/>
              <a:t>3/9/17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0B0F85-54F2-0A4C-9838-E4C80D6A2C85}" type="datetime1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5E1F-9C8F-6E4F-B8BD-246F08A1C5BB}" type="datetime1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4A75910-FA6C-4048-B3FD-2AC76BEAC9DE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E461D5E-6D24-474B-81D3-BC7442120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59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s://cds.cern.ch/record/1601801/files/ATL-INDET-SLIDE-2013-630.pdf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083" y="231183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Brief overview of LAPPD technology</a:t>
            </a:r>
            <a:endParaRPr lang="en-US" sz="5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E02D-8186-A34B-8B8D-CB1C7AB4AC06}" type="datetime1">
              <a:rPr lang="en-US" smtClean="0"/>
              <a:t>3/9/17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sea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57" y="1991783"/>
            <a:ext cx="4966252" cy="37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A710-C04D-F647-9312-A8E64AB5B286}" type="datetime1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5" y="3938361"/>
            <a:ext cx="4608512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7" y="139172"/>
            <a:ext cx="4540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281" y="2816760"/>
            <a:ext cx="4313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photo credit: http://</a:t>
            </a:r>
            <a:r>
              <a:rPr lang="en-US" altLang="en-US" dirty="0" err="1">
                <a:solidFill>
                  <a:srgbClr val="FFFF00"/>
                </a:solidFill>
              </a:rPr>
              <a:t>kamland.stanford.edu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38242" y="5633811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C00000"/>
                </a:solidFill>
              </a:rPr>
              <a:t>photo credit: E.Oberla PhD thesis </a:t>
            </a:r>
          </a:p>
        </p:txBody>
      </p:sp>
      <p:cxnSp>
        <p:nvCxnSpPr>
          <p:cNvPr id="13" name="Straight Arrow Connector 9"/>
          <p:cNvCxnSpPr>
            <a:cxnSpLocks noChangeShapeType="1"/>
          </p:cNvCxnSpPr>
          <p:nvPr/>
        </p:nvCxnSpPr>
        <p:spPr bwMode="auto">
          <a:xfrm>
            <a:off x="1892305" y="4757511"/>
            <a:ext cx="121920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30430" y="4376511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5 cm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996954" y="1415522"/>
            <a:ext cx="3028950" cy="11112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941769" y="648758"/>
            <a:ext cx="824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FF00"/>
                </a:solidFill>
              </a:rPr>
              <a:t>17-20”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399" y="907045"/>
            <a:ext cx="16367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tts</a:t>
            </a:r>
            <a:r>
              <a:rPr lang="en-US" dirty="0" smtClean="0"/>
              <a:t> ~ 3-10ns</a:t>
            </a:r>
          </a:p>
          <a:p>
            <a:endParaRPr lang="en-US" dirty="0"/>
          </a:p>
          <a:p>
            <a:r>
              <a:rPr lang="en-US" dirty="0" smtClean="0"/>
              <a:t>dx ~ 20’’</a:t>
            </a:r>
          </a:p>
          <a:p>
            <a:endParaRPr lang="en-US" dirty="0"/>
          </a:p>
          <a:p>
            <a:r>
              <a:rPr lang="en-US" dirty="0" smtClean="0"/>
              <a:t>pixel size ~ 20’’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ensitive area ~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73151" y="4245065"/>
            <a:ext cx="26402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tts</a:t>
            </a:r>
            <a:r>
              <a:rPr lang="en-US" dirty="0" smtClean="0"/>
              <a:t> ~ 100ps</a:t>
            </a:r>
          </a:p>
          <a:p>
            <a:endParaRPr lang="en-US" dirty="0"/>
          </a:p>
          <a:p>
            <a:r>
              <a:rPr lang="en-US" dirty="0" smtClean="0"/>
              <a:t>dx ~ 1mm</a:t>
            </a:r>
          </a:p>
          <a:p>
            <a:endParaRPr lang="en-US" dirty="0"/>
          </a:p>
          <a:p>
            <a:r>
              <a:rPr lang="en-US" dirty="0" smtClean="0"/>
              <a:t>pixel size ~ 1.5mm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ensitive area ~5cm x 5cm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02" y="96061"/>
            <a:ext cx="4355712" cy="36532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06951" y="4007734"/>
            <a:ext cx="2911566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tts</a:t>
            </a:r>
            <a:r>
              <a:rPr lang="en-US" b="1" dirty="0" smtClean="0">
                <a:solidFill>
                  <a:srgbClr val="0070C0"/>
                </a:solidFill>
              </a:rPr>
              <a:t> ~ 50ps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dx ~ 0.7mm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dirty="0" smtClean="0">
                <a:solidFill>
                  <a:srgbClr val="0070C0"/>
                </a:solidFill>
              </a:rPr>
              <a:t>ensitive area ~20cm x 20cm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3" grpId="0"/>
      <p:bldP spid="17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096" y="319305"/>
            <a:ext cx="4169262" cy="277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282963" y="4995863"/>
            <a:ext cx="5427662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US" altLang="en-US" sz="1600" dirty="0">
                <a:solidFill>
                  <a:srgbClr val="0000FF"/>
                </a:solidFill>
                <a:latin typeface="+mn-lt"/>
              </a:rPr>
              <a:t>RSI 84, 061301 (2013), 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1600" dirty="0">
                <a:solidFill>
                  <a:srgbClr val="0000FF"/>
                </a:solidFill>
                <a:latin typeface="+mn-lt"/>
              </a:rPr>
              <a:t>NIMA 732, (2013) 392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1600" dirty="0">
                <a:solidFill>
                  <a:srgbClr val="0000FF"/>
                </a:solidFill>
                <a:latin typeface="+mn-lt"/>
              </a:rPr>
              <a:t>NIMA 795, (2015) 1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1800" b="1" dirty="0">
                <a:solidFill>
                  <a:srgbClr val="C00000"/>
                </a:solidFill>
                <a:latin typeface="+mn-lt"/>
              </a:rPr>
              <a:t>See arXiv:1603.01843 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1800" b="1" dirty="0">
                <a:solidFill>
                  <a:srgbClr val="C00000"/>
                </a:solidFill>
                <a:latin typeface="+mn-lt"/>
              </a:rPr>
              <a:t>for a complete LAPPD bibliography</a:t>
            </a:r>
            <a:endParaRPr lang="en-US" altLang="en-US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240350" y="3094038"/>
            <a:ext cx="14224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990099"/>
                </a:solidFill>
                <a:latin typeface="+mn-lt"/>
              </a:rPr>
              <a:t>Demonstrated characteristics: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single PE timing ~50ps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multi PE timing ~35 </a:t>
            </a:r>
            <a:r>
              <a:rPr lang="en-US" altLang="en-US" sz="2000" dirty="0" err="1">
                <a:solidFill>
                  <a:srgbClr val="0000CC"/>
                </a:solidFill>
                <a:latin typeface="+mn-lt"/>
              </a:rPr>
              <a:t>ps</a:t>
            </a:r>
            <a:endParaRPr lang="en-US" altLang="en-US" sz="2000" dirty="0">
              <a:solidFill>
                <a:srgbClr val="0000CC"/>
              </a:solidFill>
              <a:latin typeface="+mn-lt"/>
            </a:endParaRPr>
          </a:p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differential timing ~5 </a:t>
            </a:r>
            <a:r>
              <a:rPr lang="en-US" altLang="en-US" sz="2000" dirty="0" err="1">
                <a:solidFill>
                  <a:srgbClr val="0000CC"/>
                </a:solidFill>
                <a:latin typeface="+mn-lt"/>
              </a:rPr>
              <a:t>ps</a:t>
            </a:r>
            <a:endParaRPr lang="en-US" altLang="en-US" sz="2000" dirty="0">
              <a:solidFill>
                <a:srgbClr val="0000CC"/>
              </a:solidFill>
              <a:latin typeface="+mn-lt"/>
            </a:endParaRPr>
          </a:p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position resolution &lt; 1 mm</a:t>
            </a:r>
          </a:p>
          <a:p>
            <a:pPr algn="ctr" eaLnBrk="1">
              <a:spcAft>
                <a:spcPct val="0"/>
              </a:spcAft>
            </a:pPr>
            <a:r>
              <a:rPr lang="en-US" altLang="en-US" sz="2000" dirty="0">
                <a:solidFill>
                  <a:srgbClr val="0000CC"/>
                </a:solidFill>
                <a:latin typeface="+mn-lt"/>
              </a:rPr>
              <a:t>gain &gt;10</a:t>
            </a:r>
            <a:r>
              <a:rPr lang="en-US" altLang="en-US" sz="2000" baseline="33000" dirty="0">
                <a:solidFill>
                  <a:srgbClr val="0000CC"/>
                </a:solidFill>
                <a:latin typeface="+mn-lt"/>
              </a:rPr>
              <a:t>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45"/>
            <a:ext cx="3686185" cy="6129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33" y="8059"/>
            <a:ext cx="211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Matt </a:t>
            </a:r>
            <a:r>
              <a:rPr lang="en-US" dirty="0" err="1" smtClean="0">
                <a:solidFill>
                  <a:srgbClr val="00B0F0"/>
                </a:solidFill>
              </a:rPr>
              <a:t>Wetstein</a:t>
            </a:r>
            <a:r>
              <a:rPr lang="en-US" dirty="0" smtClean="0">
                <a:solidFill>
                  <a:srgbClr val="00B0F0"/>
                </a:solidFill>
              </a:rPr>
              <a:t>, 2014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70" y="3842658"/>
            <a:ext cx="4614273" cy="25254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5532" y="3559631"/>
            <a:ext cx="167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Gain Uniformity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51" y="605749"/>
            <a:ext cx="4464957" cy="24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2192000" cy="47829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66214" y="2366967"/>
            <a:ext cx="2253343" cy="865415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6260" cy="3261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7408" y="477309"/>
            <a:ext cx="3771901" cy="2817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74" y="0"/>
            <a:ext cx="3736204" cy="377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5164"/>
            <a:ext cx="6168392" cy="3084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2" y="3629943"/>
            <a:ext cx="3688017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" y="0"/>
            <a:ext cx="2648252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94" y="121182"/>
            <a:ext cx="3088963" cy="2175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43" y="194317"/>
            <a:ext cx="2902838" cy="2102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90" y="707571"/>
            <a:ext cx="2733019" cy="1736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912"/>
            <a:ext cx="6422571" cy="3116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2848324"/>
            <a:ext cx="5702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" y="175986"/>
            <a:ext cx="8432800" cy="14986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914399" y="1349829"/>
            <a:ext cx="1132114" cy="54429"/>
          </a:xfrm>
          <a:custGeom>
            <a:avLst/>
            <a:gdLst>
              <a:gd name="connsiteX0" fmla="*/ 0 w 1132114"/>
              <a:gd name="connsiteY0" fmla="*/ 0 h 54429"/>
              <a:gd name="connsiteX1" fmla="*/ 957943 w 1132114"/>
              <a:gd name="connsiteY1" fmla="*/ 10886 h 54429"/>
              <a:gd name="connsiteX2" fmla="*/ 1023257 w 1132114"/>
              <a:gd name="connsiteY2" fmla="*/ 32657 h 54429"/>
              <a:gd name="connsiteX3" fmla="*/ 1088572 w 1132114"/>
              <a:gd name="connsiteY3" fmla="*/ 54429 h 54429"/>
              <a:gd name="connsiteX4" fmla="*/ 1132114 w 1132114"/>
              <a:gd name="connsiteY4" fmla="*/ 54429 h 5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14" h="54429">
                <a:moveTo>
                  <a:pt x="0" y="0"/>
                </a:moveTo>
                <a:cubicBezTo>
                  <a:pt x="319314" y="3629"/>
                  <a:pt x="638771" y="700"/>
                  <a:pt x="957943" y="10886"/>
                </a:cubicBezTo>
                <a:cubicBezTo>
                  <a:pt x="980880" y="11618"/>
                  <a:pt x="1001486" y="25400"/>
                  <a:pt x="1023257" y="32657"/>
                </a:cubicBezTo>
                <a:cubicBezTo>
                  <a:pt x="1023259" y="32658"/>
                  <a:pt x="1088571" y="54429"/>
                  <a:pt x="1088572" y="54429"/>
                </a:cubicBezTo>
                <a:lnTo>
                  <a:pt x="1132114" y="5442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677886" y="1349829"/>
            <a:ext cx="1469571" cy="48785"/>
          </a:xfrm>
          <a:custGeom>
            <a:avLst/>
            <a:gdLst>
              <a:gd name="connsiteX0" fmla="*/ 0 w 1469571"/>
              <a:gd name="connsiteY0" fmla="*/ 32657 h 48785"/>
              <a:gd name="connsiteX1" fmla="*/ 1001485 w 1469571"/>
              <a:gd name="connsiteY1" fmla="*/ 10885 h 48785"/>
              <a:gd name="connsiteX2" fmla="*/ 1045028 w 1469571"/>
              <a:gd name="connsiteY2" fmla="*/ 0 h 48785"/>
              <a:gd name="connsiteX3" fmla="*/ 1393371 w 1469571"/>
              <a:gd name="connsiteY3" fmla="*/ 10885 h 48785"/>
              <a:gd name="connsiteX4" fmla="*/ 1415143 w 1469571"/>
              <a:gd name="connsiteY4" fmla="*/ 32657 h 48785"/>
              <a:gd name="connsiteX5" fmla="*/ 1469571 w 1469571"/>
              <a:gd name="connsiteY5" fmla="*/ 43542 h 4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9571" h="48785">
                <a:moveTo>
                  <a:pt x="0" y="32657"/>
                </a:moveTo>
                <a:cubicBezTo>
                  <a:pt x="310872" y="29084"/>
                  <a:pt x="675850" y="83247"/>
                  <a:pt x="1001485" y="10885"/>
                </a:cubicBezTo>
                <a:cubicBezTo>
                  <a:pt x="1016090" y="7640"/>
                  <a:pt x="1030514" y="3628"/>
                  <a:pt x="1045028" y="0"/>
                </a:cubicBezTo>
                <a:cubicBezTo>
                  <a:pt x="1161142" y="3628"/>
                  <a:pt x="1277650" y="674"/>
                  <a:pt x="1393371" y="10885"/>
                </a:cubicBezTo>
                <a:cubicBezTo>
                  <a:pt x="1403595" y="11787"/>
                  <a:pt x="1406342" y="27377"/>
                  <a:pt x="1415143" y="32657"/>
                </a:cubicBezTo>
                <a:cubicBezTo>
                  <a:pt x="1437109" y="45837"/>
                  <a:pt x="1447441" y="43542"/>
                  <a:pt x="1469571" y="4354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33415" y="1474531"/>
            <a:ext cx="6050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This is a solvable problem, definitely on CEPC timescale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936" y="2746145"/>
            <a:ext cx="7380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limitations come from “voltage sagging” in the dynode stage (MCPs):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28" y="3344800"/>
            <a:ext cx="30480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6" y="2222321"/>
            <a:ext cx="6736080" cy="3641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828" y="4218071"/>
            <a:ext cx="15367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479" y="4587878"/>
            <a:ext cx="5804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 external HV divider with </a:t>
            </a:r>
            <a:r>
              <a:rPr lang="en-US" dirty="0" err="1" smtClean="0"/>
              <a:t>zeners</a:t>
            </a:r>
            <a:r>
              <a:rPr lang="en-US" dirty="0" smtClean="0"/>
              <a:t> and caps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Operate in low gain mode (low current in the shower)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With both of the above points, O.H.W. </a:t>
            </a:r>
            <a:r>
              <a:rPr lang="en-US" dirty="0" err="1" smtClean="0"/>
              <a:t>Siegmund</a:t>
            </a:r>
            <a:r>
              <a:rPr lang="en-US" dirty="0" smtClean="0"/>
              <a:t> claims as been able to achieve </a:t>
            </a:r>
            <a:r>
              <a:rPr lang="en-US" dirty="0" smtClean="0">
                <a:solidFill>
                  <a:srgbClr val="0070C0"/>
                </a:solidFill>
              </a:rPr>
              <a:t>~100 MHz /cm^2 </a:t>
            </a:r>
            <a:r>
              <a:rPr lang="en-US" dirty="0" smtClean="0"/>
              <a:t>rates without amplitude </a:t>
            </a:r>
            <a:r>
              <a:rPr lang="en-US" dirty="0" err="1" smtClean="0"/>
              <a:t>degredation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120996" y="175986"/>
            <a:ext cx="355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Sebastian White. </a:t>
            </a:r>
            <a:r>
              <a:rPr lang="en-US" dirty="0" err="1" smtClean="0">
                <a:solidFill>
                  <a:srgbClr val="0070C0"/>
                </a:solidFill>
              </a:rPr>
              <a:t>Arxiv</a:t>
            </a:r>
            <a:r>
              <a:rPr lang="en-US" dirty="0" smtClean="0">
                <a:solidFill>
                  <a:srgbClr val="0070C0"/>
                </a:solidFill>
              </a:rPr>
              <a:t> 1409.1165v2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F90F9-658B-6A4E-BC8F-90B81A276599}" type="datetime1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Evan Angelico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1D5E-6D24-474B-81D3-BC7442120BC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457" y="304800"/>
            <a:ext cx="2344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The power issue: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337457" y="873383"/>
            <a:ext cx="597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Saturation condition: current </a:t>
            </a:r>
            <a:r>
              <a:rPr lang="en-US" smtClean="0"/>
              <a:t>of showers are 1% of DC current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7" y="1388447"/>
            <a:ext cx="393700" cy="317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4871" y="1363889"/>
            <a:ext cx="620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 number of photons (or particles) hitting the LAPPD per second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989" y="766465"/>
            <a:ext cx="2679700" cy="952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71" y="1680406"/>
            <a:ext cx="4407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we should determine this for CEPC? </a:t>
            </a:r>
          </a:p>
          <a:p>
            <a:r>
              <a:rPr lang="en-US" dirty="0" smtClean="0"/>
              <a:t>For atlas, I found a </a:t>
            </a:r>
            <a:r>
              <a:rPr lang="en-US" dirty="0" smtClean="0">
                <a:hlinkClick r:id="rId4"/>
              </a:rPr>
              <a:t>weak source suggesting</a:t>
            </a:r>
            <a:endParaRPr lang="en-US" dirty="0" smtClean="0"/>
          </a:p>
          <a:p>
            <a:r>
              <a:rPr lang="en-US" dirty="0" smtClean="0"/>
              <a:t>that this is about 1e17 per LAPPD per second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37" y="3069139"/>
            <a:ext cx="4279900" cy="1155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05" y="4622514"/>
            <a:ext cx="1696750" cy="1417450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2333415" y="5098764"/>
            <a:ext cx="990725" cy="463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69551" y="503799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 ~ 20MW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337457" y="4224839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/>
              <a:t>Gain of 10</a:t>
            </a:r>
            <a:r>
              <a:rPr lang="en-US" b="1" u="sng" baseline="30000" smtClean="0"/>
              <a:t>7</a:t>
            </a:r>
            <a:endParaRPr lang="en-US" b="1" u="sng"/>
          </a:p>
        </p:txBody>
      </p:sp>
      <p:sp>
        <p:nvSpPr>
          <p:cNvPr id="30" name="TextBox 29"/>
          <p:cNvSpPr txBox="1"/>
          <p:nvPr/>
        </p:nvSpPr>
        <p:spPr>
          <a:xfrm>
            <a:off x="6994902" y="455758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Gain of 10</a:t>
            </a:r>
            <a:r>
              <a:rPr lang="en-US" b="1" u="sng" baseline="30000" dirty="0"/>
              <a:t>5</a:t>
            </a:r>
            <a:endParaRPr lang="en-US" b="1" u="sng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569" y="5044950"/>
            <a:ext cx="1311445" cy="262289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8494053" y="4942640"/>
            <a:ext cx="990725" cy="463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730189" y="4881868"/>
            <a:ext cx="1963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 ~ 200kW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51077" y="2553332"/>
            <a:ext cx="75726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cds.cern.ch</a:t>
            </a:r>
            <a:r>
              <a:rPr lang="en-US" sz="1050" dirty="0"/>
              <a:t>/record/1601801/files/ATL-INDET-SLIDE-2013-630.pdf</a:t>
            </a:r>
          </a:p>
        </p:txBody>
      </p:sp>
    </p:spTree>
    <p:extLst>
      <p:ext uri="{BB962C8B-B14F-4D97-AF65-F5344CB8AC3E}">
        <p14:creationId xmlns:p14="http://schemas.microsoft.com/office/powerpoint/2010/main" val="10756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9" grpId="0"/>
      <p:bldP spid="30" grpId="0"/>
      <p:bldP spid="33" grpId="0" animBg="1"/>
      <p:bldP spid="3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1953</TotalTime>
  <Words>306</Words>
  <Application>Microsoft Macintosh PowerPoint</Application>
  <PresentationFormat>Widescreen</PresentationFormat>
  <Paragraphs>81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 Unicode MS</vt:lpstr>
      <vt:lpstr>Calibri</vt:lpstr>
      <vt:lpstr>Calibri Light</vt:lpstr>
      <vt:lpstr>Times New Roman</vt:lpstr>
      <vt:lpstr>Arial</vt:lpstr>
      <vt:lpstr>Retrospect</vt:lpstr>
      <vt:lpstr>Brief overview of LAPPD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best to replace photocathode with mirrors?</dc:title>
  <dc:creator>Evan Angelico</dc:creator>
  <cp:lastModifiedBy>Evan Angelico</cp:lastModifiedBy>
  <cp:revision>36</cp:revision>
  <dcterms:created xsi:type="dcterms:W3CDTF">2017-02-21T19:31:32Z</dcterms:created>
  <dcterms:modified xsi:type="dcterms:W3CDTF">2017-03-09T13:24:12Z</dcterms:modified>
</cp:coreProperties>
</file>