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38C0-6569-431E-A1CD-39C4EBE971EC}" type="datetimeFigureOut">
              <a:rPr lang="zh-CN" altLang="en-US" smtClean="0"/>
              <a:t>2017/3/3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1B41-6F1C-439F-BD38-EC618D85CD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07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38C0-6569-431E-A1CD-39C4EBE971EC}" type="datetimeFigureOut">
              <a:rPr lang="zh-CN" altLang="en-US" smtClean="0"/>
              <a:t>2017/3/3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1B41-6F1C-439F-BD38-EC618D85CD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889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38C0-6569-431E-A1CD-39C4EBE971EC}" type="datetimeFigureOut">
              <a:rPr lang="zh-CN" altLang="en-US" smtClean="0"/>
              <a:t>2017/3/3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1B41-6F1C-439F-BD38-EC618D85CD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815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38C0-6569-431E-A1CD-39C4EBE971EC}" type="datetimeFigureOut">
              <a:rPr lang="zh-CN" altLang="en-US" smtClean="0"/>
              <a:t>2017/3/3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1B41-6F1C-439F-BD38-EC618D85CD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09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38C0-6569-431E-A1CD-39C4EBE971EC}" type="datetimeFigureOut">
              <a:rPr lang="zh-CN" altLang="en-US" smtClean="0"/>
              <a:t>2017/3/3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1B41-6F1C-439F-BD38-EC618D85CD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49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38C0-6569-431E-A1CD-39C4EBE971EC}" type="datetimeFigureOut">
              <a:rPr lang="zh-CN" altLang="en-US" smtClean="0"/>
              <a:t>2017/3/3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1B41-6F1C-439F-BD38-EC618D85CD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005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38C0-6569-431E-A1CD-39C4EBE971EC}" type="datetimeFigureOut">
              <a:rPr lang="zh-CN" altLang="en-US" smtClean="0"/>
              <a:t>2017/3/3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1B41-6F1C-439F-BD38-EC618D85CD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02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38C0-6569-431E-A1CD-39C4EBE971EC}" type="datetimeFigureOut">
              <a:rPr lang="zh-CN" altLang="en-US" smtClean="0"/>
              <a:t>2017/3/3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1B41-6F1C-439F-BD38-EC618D85CD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47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38C0-6569-431E-A1CD-39C4EBE971EC}" type="datetimeFigureOut">
              <a:rPr lang="zh-CN" altLang="en-US" smtClean="0"/>
              <a:t>2017/3/3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1B41-6F1C-439F-BD38-EC618D85CD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38C0-6569-431E-A1CD-39C4EBE971EC}" type="datetimeFigureOut">
              <a:rPr lang="zh-CN" altLang="en-US" smtClean="0"/>
              <a:t>2017/3/3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1B41-6F1C-439F-BD38-EC618D85CD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13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38C0-6569-431E-A1CD-39C4EBE971EC}" type="datetimeFigureOut">
              <a:rPr lang="zh-CN" altLang="en-US" smtClean="0"/>
              <a:t>2017/3/3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1B41-6F1C-439F-BD38-EC618D85CD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04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038C0-6569-431E-A1CD-39C4EBE971EC}" type="datetimeFigureOut">
              <a:rPr lang="zh-CN" altLang="en-US" smtClean="0"/>
              <a:t>2017/3/3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E1B41-6F1C-439F-BD38-EC618D85CD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6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842143"/>
            <a:ext cx="9144000" cy="23876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CEPC</a:t>
            </a:r>
            <a:r>
              <a:rPr lang="zh-CN" altLang="en-US" dirty="0" smtClean="0">
                <a:solidFill>
                  <a:srgbClr val="0070C0"/>
                </a:solidFill>
              </a:rPr>
              <a:t>双环</a:t>
            </a:r>
            <a:r>
              <a:rPr lang="en-US" altLang="zh-CN" dirty="0" smtClean="0">
                <a:solidFill>
                  <a:srgbClr val="0070C0"/>
                </a:solidFill>
              </a:rPr>
              <a:t>QD0/QF1</a:t>
            </a:r>
            <a:r>
              <a:rPr lang="zh-CN" altLang="en-US" dirty="0" smtClean="0">
                <a:solidFill>
                  <a:srgbClr val="0070C0"/>
                </a:solidFill>
              </a:rPr>
              <a:t>物理设计参数与束流管道设计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err="1" smtClean="0"/>
              <a:t>Sha</a:t>
            </a:r>
            <a:r>
              <a:rPr lang="en-US" altLang="zh-CN" dirty="0" smtClean="0"/>
              <a:t> Bai, </a:t>
            </a:r>
            <a:r>
              <a:rPr lang="en-US" altLang="zh-CN" dirty="0" err="1" smtClean="0"/>
              <a:t>Chenghui</a:t>
            </a:r>
            <a:r>
              <a:rPr lang="en-US" altLang="zh-CN" dirty="0" smtClean="0"/>
              <a:t> Yu, </a:t>
            </a:r>
          </a:p>
          <a:p>
            <a:r>
              <a:rPr lang="en-US" altLang="zh-CN" dirty="0" smtClean="0"/>
              <a:t>Dou Wang, </a:t>
            </a:r>
            <a:r>
              <a:rPr lang="en-US" altLang="zh-CN" dirty="0" err="1" smtClean="0"/>
              <a:t>Yingshun</a:t>
            </a:r>
            <a:r>
              <a:rPr lang="en-US" altLang="zh-CN" dirty="0" smtClean="0"/>
              <a:t> Zhu,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 err="1" smtClean="0"/>
              <a:t>Qinglei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Xiu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CEPC-AP-meeting</a:t>
            </a:r>
          </a:p>
          <a:p>
            <a:r>
              <a:rPr lang="en-US" altLang="zh-CN" dirty="0" smtClean="0"/>
              <a:t>2017-03-03</a:t>
            </a:r>
            <a:endParaRPr lang="zh-CN" altLang="en-US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939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QD0/QF1</a:t>
            </a:r>
            <a:r>
              <a:rPr lang="zh-CN" altLang="en-US" dirty="0" smtClean="0">
                <a:solidFill>
                  <a:srgbClr val="7030A0"/>
                </a:solidFill>
              </a:rPr>
              <a:t>物理设计参数</a:t>
            </a:r>
            <a:r>
              <a:rPr lang="en-US" altLang="zh-CN" dirty="0" smtClean="0">
                <a:solidFill>
                  <a:srgbClr val="7030A0"/>
                </a:solidFill>
              </a:rPr>
              <a:t/>
            </a:r>
            <a:br>
              <a:rPr lang="en-US" altLang="zh-CN" dirty="0" smtClean="0">
                <a:solidFill>
                  <a:srgbClr val="7030A0"/>
                </a:solidFill>
              </a:rPr>
            </a:br>
            <a:r>
              <a:rPr lang="en-US" altLang="zh-CN" sz="2000" dirty="0" smtClean="0">
                <a:solidFill>
                  <a:srgbClr val="7030A0"/>
                </a:solidFill>
              </a:rPr>
              <a:t>~</a:t>
            </a:r>
            <a:r>
              <a:rPr lang="en-US" altLang="zh-CN" sz="2000" dirty="0" smtClean="0">
                <a:solidFill>
                  <a:srgbClr val="7030A0"/>
                </a:solidFill>
              </a:rPr>
              <a:t>200T/m</a:t>
            </a:r>
            <a:endParaRPr lang="zh-CN" altLang="en-US" sz="2000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379340"/>
              </p:ext>
            </p:extLst>
          </p:nvPr>
        </p:nvGraphicFramePr>
        <p:xfrm>
          <a:off x="748936" y="1908415"/>
          <a:ext cx="5207726" cy="4677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580"/>
                <a:gridCol w="702580"/>
                <a:gridCol w="1356361"/>
                <a:gridCol w="1356361"/>
                <a:gridCol w="1089844"/>
              </a:tblGrid>
              <a:tr h="1136159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66700" algn="l"/>
                          <a:tab pos="2743200" algn="ctr"/>
                          <a:tab pos="5486400" algn="r"/>
                        </a:tabLst>
                      </a:pPr>
                      <a:r>
                        <a:rPr lang="en-US" sz="1400" kern="0" cap="small" dirty="0">
                          <a:effectLst/>
                          <a:latin typeface="+mn-ea"/>
                          <a:ea typeface="+mn-ea"/>
                        </a:rPr>
                        <a:t>QD0</a:t>
                      </a:r>
                      <a:endParaRPr lang="zh-CN" sz="1400" kern="900" cap="small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altLang="zh-CN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effectLst/>
                          <a:latin typeface="+mn-ea"/>
                          <a:ea typeface="+mn-ea"/>
                        </a:rPr>
                        <a:t>水平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束流清晰区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 dirty="0">
                          <a:effectLst/>
                          <a:latin typeface="+mn-ea"/>
                          <a:ea typeface="+mn-ea"/>
                        </a:rPr>
                        <a:t>x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+3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altLang="zh-CN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effectLst/>
                          <a:latin typeface="+mn-ea"/>
                          <a:ea typeface="+mn-ea"/>
                        </a:rPr>
                        <a:t>垂直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束流清晰区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 dirty="0">
                          <a:effectLst/>
                          <a:latin typeface="+mn-ea"/>
                          <a:ea typeface="+mn-ea"/>
                        </a:rPr>
                        <a:t>y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+3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effectLst/>
                          <a:latin typeface="+mn-ea"/>
                          <a:ea typeface="+mn-ea"/>
                        </a:rPr>
                        <a:t>正负电子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+mn-ea"/>
                          <a:ea typeface="+mn-ea"/>
                        </a:rPr>
                        <a:t>束流中心间距</a:t>
                      </a:r>
                    </a:p>
                  </a:txBody>
                  <a:tcPr marL="68580" marR="68580" marT="0" marB="0"/>
                </a:tc>
              </a:tr>
              <a:tr h="22723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入口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13.03 mm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18.95 mm</a:t>
                      </a:r>
                      <a:endParaRPr lang="zh-CN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66.01 mm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</a:tr>
              <a:tr h="4544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磁长度的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1/2</a:t>
                      </a: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处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16.58 mm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21.77 mm</a:t>
                      </a:r>
                      <a:endParaRPr lang="zh-CN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89.77 mm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</a:tr>
              <a:tr h="4544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出口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22.94 mm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20.59 mm</a:t>
                      </a:r>
                      <a:endParaRPr lang="zh-CN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113.53 mm</a:t>
                      </a:r>
                      <a:endParaRPr lang="zh-CN" sz="16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</a:tr>
              <a:tr h="4544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所需好场区范围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水平方向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22.94 mm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；垂直方向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21.86 mm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723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磁铁有效长度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1.4403m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44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线圈起点距离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IP</a:t>
                      </a:r>
                      <a:endParaRPr lang="zh-CN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2.0000m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723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最高磁场梯度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200 T/m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723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effectLst/>
                          <a:latin typeface="+mn-ea"/>
                          <a:ea typeface="+mn-ea"/>
                        </a:rPr>
                        <a:t>孔径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中心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间距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入口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66.01mm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723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中间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89.77mm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44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出口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113.53mm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355328"/>
              </p:ext>
            </p:extLst>
          </p:nvPr>
        </p:nvGraphicFramePr>
        <p:xfrm>
          <a:off x="6093826" y="1897617"/>
          <a:ext cx="5096690" cy="4651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2640"/>
                <a:gridCol w="1331922"/>
                <a:gridCol w="1331922"/>
                <a:gridCol w="1070206"/>
              </a:tblGrid>
              <a:tr h="1219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6700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QF1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altLang="zh-CN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effectLst/>
                          <a:latin typeface="+mn-ea"/>
                          <a:ea typeface="+mn-ea"/>
                        </a:rPr>
                        <a:t>水平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束流清晰区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 dirty="0">
                          <a:effectLst/>
                          <a:latin typeface="+mn-ea"/>
                          <a:ea typeface="+mn-ea"/>
                        </a:rPr>
                        <a:t>x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+3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altLang="zh-CN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effectLst/>
                          <a:latin typeface="+mn-ea"/>
                          <a:ea typeface="+mn-ea"/>
                        </a:rPr>
                        <a:t>垂直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束流清晰区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 dirty="0">
                          <a:effectLst/>
                          <a:latin typeface="+mn-ea"/>
                          <a:ea typeface="+mn-ea"/>
                        </a:rPr>
                        <a:t>y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+3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en-US" altLang="zh-CN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effectLst/>
                          <a:latin typeface="+mn-ea"/>
                          <a:ea typeface="+mn-ea"/>
                        </a:rPr>
                        <a:t>正负电子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束流中心间距</a:t>
                      </a:r>
                    </a:p>
                  </a:txBody>
                  <a:tcPr marL="68580" marR="68580" marT="0" marB="0"/>
                </a:tc>
              </a:tr>
              <a:tr h="490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入口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28.67 mm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18.39 mm</a:t>
                      </a:r>
                      <a:endParaRPr lang="zh-CN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130.03 mm</a:t>
                      </a:r>
                      <a:endParaRPr lang="zh-CN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</a:tr>
              <a:tr h="490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磁长度的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1/2</a:t>
                      </a: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35.02 mm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16.09 mm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153.86 mm</a:t>
                      </a:r>
                      <a:endParaRPr lang="zh-CN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</a:tr>
              <a:tr h="490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出口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37.01 mm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15.35 mm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177.66 mm</a:t>
                      </a:r>
                      <a:endParaRPr lang="zh-CN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</a:tr>
              <a:tr h="490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所需好场区范围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水平方向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37.01 mm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；垂直方向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18.39 mm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0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磁铁有效长度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1.443m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0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线圈起点距离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IP</a:t>
                      </a:r>
                      <a:endParaRPr lang="zh-CN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3.9405m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0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+mn-ea"/>
                          <a:ea typeface="+mn-ea"/>
                        </a:rPr>
                        <a:t>最高磁场梯度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117 T/m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15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QD0/QF1</a:t>
            </a:r>
            <a:r>
              <a:rPr lang="zh-CN" altLang="en-US" dirty="0" smtClean="0">
                <a:solidFill>
                  <a:srgbClr val="7030A0"/>
                </a:solidFill>
              </a:rPr>
              <a:t>物理设计参数</a:t>
            </a:r>
            <a:r>
              <a:rPr lang="en-US" altLang="zh-CN" dirty="0" smtClean="0">
                <a:solidFill>
                  <a:srgbClr val="7030A0"/>
                </a:solidFill>
              </a:rPr>
              <a:t/>
            </a:r>
            <a:br>
              <a:rPr lang="en-US" altLang="zh-CN" dirty="0" smtClean="0">
                <a:solidFill>
                  <a:srgbClr val="7030A0"/>
                </a:solidFill>
              </a:rPr>
            </a:br>
            <a:r>
              <a:rPr lang="en-US" altLang="zh-CN" sz="2000" dirty="0" smtClean="0">
                <a:solidFill>
                  <a:srgbClr val="7030A0"/>
                </a:solidFill>
              </a:rPr>
              <a:t>~</a:t>
            </a:r>
            <a:r>
              <a:rPr lang="en-US" altLang="zh-CN" sz="2000" dirty="0" smtClean="0">
                <a:solidFill>
                  <a:srgbClr val="7030A0"/>
                </a:solidFill>
              </a:rPr>
              <a:t>150T/m</a:t>
            </a:r>
            <a:endParaRPr lang="zh-CN" altLang="en-US" sz="2000" dirty="0">
              <a:solidFill>
                <a:srgbClr val="7030A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92181" y="2116185"/>
          <a:ext cx="5251269" cy="3840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967"/>
                <a:gridCol w="1372318"/>
                <a:gridCol w="1372318"/>
                <a:gridCol w="1102666"/>
              </a:tblGrid>
              <a:tr h="1274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6700" algn="l"/>
                          <a:tab pos="2637155" algn="ctr"/>
                          <a:tab pos="5274310" algn="r"/>
                        </a:tabLst>
                      </a:pPr>
                      <a:r>
                        <a:rPr lang="en-US" sz="1600" kern="0" dirty="0">
                          <a:effectLst/>
                        </a:rPr>
                        <a:t>QD0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水平束流清晰区</a:t>
                      </a:r>
                      <a:endParaRPr lang="zh-CN" sz="1050" kern="1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</a:t>
                      </a:r>
                      <a:r>
                        <a:rPr lang="zh-CN" sz="1400" kern="100">
                          <a:effectLst/>
                        </a:rPr>
                        <a:t>（</a:t>
                      </a:r>
                      <a:r>
                        <a:rPr lang="en-US" sz="1400" kern="100">
                          <a:effectLst/>
                        </a:rPr>
                        <a:t>20</a:t>
                      </a:r>
                      <a:r>
                        <a:rPr lang="en-US" sz="1400" kern="100">
                          <a:effectLst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>
                          <a:effectLst/>
                        </a:rPr>
                        <a:t>x</a:t>
                      </a:r>
                      <a:r>
                        <a:rPr lang="en-US" sz="1400" kern="100">
                          <a:effectLst/>
                        </a:rPr>
                        <a:t>+3</a:t>
                      </a:r>
                      <a:r>
                        <a:rPr lang="zh-CN" sz="140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垂直束流清晰区</a:t>
                      </a:r>
                      <a:endParaRPr lang="zh-CN" sz="1050" kern="1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</a:t>
                      </a:r>
                      <a:r>
                        <a:rPr lang="zh-CN" sz="1400" kern="100">
                          <a:effectLst/>
                        </a:rPr>
                        <a:t>（</a:t>
                      </a:r>
                      <a:r>
                        <a:rPr lang="en-US" sz="1400" kern="100">
                          <a:effectLst/>
                        </a:rPr>
                        <a:t>40</a:t>
                      </a:r>
                      <a:r>
                        <a:rPr lang="en-US" sz="1400" kern="100">
                          <a:effectLst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>
                          <a:effectLst/>
                        </a:rPr>
                        <a:t>y</a:t>
                      </a:r>
                      <a:r>
                        <a:rPr lang="en-US" sz="1400" kern="100">
                          <a:effectLst/>
                        </a:rPr>
                        <a:t>+3</a:t>
                      </a:r>
                      <a:r>
                        <a:rPr lang="zh-CN" sz="140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正负电子</a:t>
                      </a:r>
                      <a:endParaRPr lang="zh-CN" sz="1050" kern="1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束流中心间距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97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入口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13.03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18.95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66.01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97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磁长度的</a:t>
                      </a:r>
                      <a:r>
                        <a:rPr lang="en-US" sz="1400" kern="100">
                          <a:effectLst/>
                        </a:rPr>
                        <a:t>1/2</a:t>
                      </a:r>
                      <a:r>
                        <a:rPr lang="zh-CN" sz="1400" kern="100">
                          <a:effectLst/>
                        </a:rPr>
                        <a:t>处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17.55 mm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22.59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96.34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97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出口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25.84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21.12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126.7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39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所需好场区范围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水平方向</a:t>
                      </a:r>
                      <a:r>
                        <a:rPr lang="en-US" sz="1400" kern="100">
                          <a:effectLst/>
                        </a:rPr>
                        <a:t>25.84 mm</a:t>
                      </a:r>
                      <a:r>
                        <a:rPr lang="zh-CN" sz="1400" kern="100">
                          <a:effectLst/>
                        </a:rPr>
                        <a:t>；垂直方向</a:t>
                      </a:r>
                      <a:r>
                        <a:rPr lang="en-US" sz="1400" kern="100">
                          <a:effectLst/>
                        </a:rPr>
                        <a:t>22.72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7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磁铁有效长度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1.8385m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39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线圈起点距离</a:t>
                      </a:r>
                      <a:r>
                        <a:rPr lang="en-US" sz="1400" kern="100">
                          <a:effectLst/>
                        </a:rPr>
                        <a:t>IP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2.0000m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7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最高磁场梯度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150 T/m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5961380" y="2109352"/>
          <a:ext cx="5533933" cy="3803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9540"/>
                <a:gridCol w="1446187"/>
                <a:gridCol w="1446187"/>
                <a:gridCol w="1162019"/>
              </a:tblGrid>
              <a:tr h="1444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6700" algn="l"/>
                          <a:tab pos="2637155" algn="ctr"/>
                          <a:tab pos="5274310" algn="r"/>
                        </a:tabLst>
                      </a:pPr>
                      <a:r>
                        <a:rPr lang="en-US" sz="1600" kern="0" dirty="0">
                          <a:effectLst/>
                        </a:rPr>
                        <a:t>QF1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水平束流清晰区</a:t>
                      </a:r>
                      <a:endParaRPr lang="zh-CN" sz="1050" kern="1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</a:t>
                      </a:r>
                      <a:r>
                        <a:rPr lang="zh-CN" sz="1400" kern="100">
                          <a:effectLst/>
                        </a:rPr>
                        <a:t>（</a:t>
                      </a:r>
                      <a:r>
                        <a:rPr lang="en-US" sz="1400" kern="100">
                          <a:effectLst/>
                        </a:rPr>
                        <a:t>20</a:t>
                      </a:r>
                      <a:r>
                        <a:rPr lang="en-US" sz="1400" kern="100">
                          <a:effectLst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>
                          <a:effectLst/>
                        </a:rPr>
                        <a:t>x</a:t>
                      </a:r>
                      <a:r>
                        <a:rPr lang="en-US" sz="1400" kern="100">
                          <a:effectLst/>
                        </a:rPr>
                        <a:t>+3</a:t>
                      </a:r>
                      <a:r>
                        <a:rPr lang="zh-CN" sz="140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垂直束流清晰区</a:t>
                      </a:r>
                      <a:endParaRPr lang="zh-CN" sz="1050" kern="1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</a:t>
                      </a:r>
                      <a:r>
                        <a:rPr lang="zh-CN" sz="1400" kern="100">
                          <a:effectLst/>
                        </a:rPr>
                        <a:t>（</a:t>
                      </a:r>
                      <a:r>
                        <a:rPr lang="en-US" sz="1400" kern="100">
                          <a:effectLst/>
                        </a:rPr>
                        <a:t>40</a:t>
                      </a:r>
                      <a:r>
                        <a:rPr lang="en-US" sz="1400" kern="100">
                          <a:effectLst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>
                          <a:effectLst/>
                        </a:rPr>
                        <a:t>y</a:t>
                      </a:r>
                      <a:r>
                        <a:rPr lang="en-US" sz="1400" kern="100">
                          <a:effectLst/>
                        </a:rPr>
                        <a:t>+3</a:t>
                      </a:r>
                      <a:r>
                        <a:rPr lang="zh-CN" sz="140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正负电子</a:t>
                      </a:r>
                      <a:endParaRPr lang="zh-CN" sz="1050" kern="1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束流中心间距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37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入口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31.78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18.93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143.20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37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磁长度的</a:t>
                      </a:r>
                      <a:r>
                        <a:rPr lang="en-US" sz="1400" kern="100">
                          <a:effectLst/>
                        </a:rPr>
                        <a:t>1/2</a:t>
                      </a:r>
                      <a:r>
                        <a:rPr lang="zh-CN" sz="1400" kern="100">
                          <a:effectLst/>
                        </a:rPr>
                        <a:t>处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38.03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16.75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165.81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37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出口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39.99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16.04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188.41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37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所需好场区范围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水平方向</a:t>
                      </a:r>
                      <a:r>
                        <a:rPr lang="en-US" sz="1400" kern="100">
                          <a:effectLst/>
                        </a:rPr>
                        <a:t>40.00 mm</a:t>
                      </a:r>
                      <a:r>
                        <a:rPr lang="zh-CN" sz="1400" kern="100">
                          <a:effectLst/>
                        </a:rPr>
                        <a:t>；垂直方向</a:t>
                      </a:r>
                      <a:r>
                        <a:rPr lang="en-US" sz="1400" kern="100">
                          <a:effectLst/>
                        </a:rPr>
                        <a:t>18.93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7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磁铁有效长度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1.371m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7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线圈起点距离</a:t>
                      </a:r>
                      <a:r>
                        <a:rPr lang="en-US" sz="1400" kern="100">
                          <a:effectLst/>
                        </a:rPr>
                        <a:t>IP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4.3396m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7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最高磁场梯度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115 T/m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65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QD0/QF1</a:t>
            </a:r>
            <a:r>
              <a:rPr lang="zh-CN" altLang="en-US" dirty="0" smtClean="0">
                <a:solidFill>
                  <a:srgbClr val="7030A0"/>
                </a:solidFill>
              </a:rPr>
              <a:t>物理设计参数</a:t>
            </a:r>
            <a:r>
              <a:rPr lang="en-US" altLang="zh-CN" dirty="0" smtClean="0">
                <a:solidFill>
                  <a:srgbClr val="7030A0"/>
                </a:solidFill>
              </a:rPr>
              <a:t/>
            </a:r>
            <a:br>
              <a:rPr lang="en-US" altLang="zh-CN" dirty="0" smtClean="0">
                <a:solidFill>
                  <a:srgbClr val="7030A0"/>
                </a:solidFill>
              </a:rPr>
            </a:br>
            <a:r>
              <a:rPr lang="en-US" altLang="zh-CN" sz="2000" dirty="0" smtClean="0">
                <a:solidFill>
                  <a:srgbClr val="7030A0"/>
                </a:solidFill>
              </a:rPr>
              <a:t>~</a:t>
            </a:r>
            <a:r>
              <a:rPr lang="en-US" altLang="zh-CN" sz="2000" dirty="0" smtClean="0">
                <a:solidFill>
                  <a:srgbClr val="7030A0"/>
                </a:solidFill>
              </a:rPr>
              <a:t>100T/m</a:t>
            </a:r>
            <a:endParaRPr lang="zh-CN" altLang="en-US" sz="2000" dirty="0">
              <a:solidFill>
                <a:srgbClr val="7030A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611776" y="2030980"/>
          <a:ext cx="5362303" cy="3934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3653"/>
                <a:gridCol w="1401335"/>
                <a:gridCol w="1401335"/>
                <a:gridCol w="1125980"/>
              </a:tblGrid>
              <a:tr h="1460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6700" algn="l"/>
                          <a:tab pos="2637155" algn="ctr"/>
                          <a:tab pos="5274310" algn="r"/>
                        </a:tabLst>
                      </a:pPr>
                      <a:r>
                        <a:rPr lang="en-US" sz="1600" kern="0" dirty="0">
                          <a:effectLst/>
                        </a:rPr>
                        <a:t>QD0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水平束流清晰区</a:t>
                      </a:r>
                      <a:endParaRPr lang="zh-CN" sz="1050" kern="1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</a:t>
                      </a:r>
                      <a:r>
                        <a:rPr lang="zh-CN" sz="1400" kern="100">
                          <a:effectLst/>
                        </a:rPr>
                        <a:t>（</a:t>
                      </a:r>
                      <a:r>
                        <a:rPr lang="en-US" sz="1400" kern="100">
                          <a:effectLst/>
                        </a:rPr>
                        <a:t>20</a:t>
                      </a:r>
                      <a:r>
                        <a:rPr lang="en-US" sz="1400" kern="100">
                          <a:effectLst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>
                          <a:effectLst/>
                        </a:rPr>
                        <a:t>x</a:t>
                      </a:r>
                      <a:r>
                        <a:rPr lang="en-US" sz="1400" kern="100">
                          <a:effectLst/>
                        </a:rPr>
                        <a:t>+3</a:t>
                      </a:r>
                      <a:r>
                        <a:rPr lang="zh-CN" sz="140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垂直束流清晰区</a:t>
                      </a:r>
                      <a:endParaRPr lang="zh-CN" sz="1050" kern="1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</a:t>
                      </a:r>
                      <a:r>
                        <a:rPr lang="zh-CN" sz="1400" kern="100">
                          <a:effectLst/>
                        </a:rPr>
                        <a:t>（</a:t>
                      </a:r>
                      <a:r>
                        <a:rPr lang="en-US" sz="1400" kern="100">
                          <a:effectLst/>
                        </a:rPr>
                        <a:t>40</a:t>
                      </a:r>
                      <a:r>
                        <a:rPr lang="en-US" sz="1400" kern="100">
                          <a:effectLst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>
                          <a:effectLst/>
                        </a:rPr>
                        <a:t>y</a:t>
                      </a:r>
                      <a:r>
                        <a:rPr lang="en-US" sz="1400" kern="100">
                          <a:effectLst/>
                        </a:rPr>
                        <a:t>+3</a:t>
                      </a:r>
                      <a:r>
                        <a:rPr lang="zh-CN" sz="140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正负电子</a:t>
                      </a:r>
                      <a:endParaRPr lang="zh-CN" sz="1050" kern="1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束流中心间距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53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入口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13.03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18.95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66.01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53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磁长度的</a:t>
                      </a:r>
                      <a:r>
                        <a:rPr lang="en-US" sz="1400" kern="100">
                          <a:effectLst/>
                        </a:rPr>
                        <a:t>1/2</a:t>
                      </a:r>
                      <a:r>
                        <a:rPr lang="zh-CN" sz="1400" kern="100">
                          <a:effectLst/>
                        </a:rPr>
                        <a:t>处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19.32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24.12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108.38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53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出口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31.30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22.09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150.72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53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所需好场区范围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水平方向</a:t>
                      </a:r>
                      <a:r>
                        <a:rPr lang="en-US" sz="1400" kern="100">
                          <a:effectLst/>
                        </a:rPr>
                        <a:t>31.30 mm</a:t>
                      </a:r>
                      <a:r>
                        <a:rPr lang="zh-CN" sz="1400" kern="100">
                          <a:effectLst/>
                        </a:rPr>
                        <a:t>；垂直方向</a:t>
                      </a:r>
                      <a:r>
                        <a:rPr lang="en-US" sz="1400" kern="100">
                          <a:effectLst/>
                        </a:rPr>
                        <a:t>24.31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3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磁铁有效长度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2.5673m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3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线圈起点距离</a:t>
                      </a:r>
                      <a:r>
                        <a:rPr lang="en-US" sz="1400" kern="100">
                          <a:effectLst/>
                        </a:rPr>
                        <a:t>IP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2.0000m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3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最高磁场梯度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100 T/m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6135550" y="2039689"/>
          <a:ext cx="5542643" cy="3916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1869"/>
                <a:gridCol w="1448463"/>
                <a:gridCol w="1448463"/>
                <a:gridCol w="1163848"/>
              </a:tblGrid>
              <a:tr h="1454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6700" algn="l"/>
                          <a:tab pos="2637155" algn="ctr"/>
                          <a:tab pos="5274310" algn="r"/>
                        </a:tabLst>
                      </a:pPr>
                      <a:r>
                        <a:rPr lang="en-US" sz="1600" kern="0" dirty="0">
                          <a:effectLst/>
                        </a:rPr>
                        <a:t>QF1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水平束流清晰区</a:t>
                      </a:r>
                      <a:endParaRPr lang="zh-CN" sz="1050" kern="1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</a:t>
                      </a:r>
                      <a:r>
                        <a:rPr lang="zh-CN" sz="1400" kern="100">
                          <a:effectLst/>
                        </a:rPr>
                        <a:t>（</a:t>
                      </a:r>
                      <a:r>
                        <a:rPr lang="en-US" sz="1400" kern="100">
                          <a:effectLst/>
                        </a:rPr>
                        <a:t>20</a:t>
                      </a:r>
                      <a:r>
                        <a:rPr lang="en-US" sz="1400" kern="100">
                          <a:effectLst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>
                          <a:effectLst/>
                        </a:rPr>
                        <a:t>x</a:t>
                      </a:r>
                      <a:r>
                        <a:rPr lang="en-US" sz="1400" kern="100">
                          <a:effectLst/>
                        </a:rPr>
                        <a:t>+3</a:t>
                      </a:r>
                      <a:r>
                        <a:rPr lang="zh-CN" sz="140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垂直束流清晰区</a:t>
                      </a:r>
                      <a:endParaRPr lang="zh-CN" sz="1050" kern="1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</a:t>
                      </a:r>
                      <a:r>
                        <a:rPr lang="zh-CN" sz="1400" kern="100">
                          <a:effectLst/>
                        </a:rPr>
                        <a:t>（</a:t>
                      </a:r>
                      <a:r>
                        <a:rPr lang="en-US" sz="1400" kern="100">
                          <a:effectLst/>
                        </a:rPr>
                        <a:t>40</a:t>
                      </a:r>
                      <a:r>
                        <a:rPr lang="en-US" sz="1400" kern="100">
                          <a:effectLst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>
                          <a:effectLst/>
                        </a:rPr>
                        <a:t>y</a:t>
                      </a:r>
                      <a:r>
                        <a:rPr lang="en-US" sz="1400" kern="100">
                          <a:effectLst/>
                        </a:rPr>
                        <a:t>+3</a:t>
                      </a:r>
                      <a:r>
                        <a:rPr lang="zh-CN" sz="140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正负电子</a:t>
                      </a:r>
                      <a:endParaRPr lang="zh-CN" sz="1050" kern="1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束流中心间距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51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入口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37.63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19.90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167.23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51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磁长度的</a:t>
                      </a:r>
                      <a:r>
                        <a:rPr lang="en-US" sz="1400" kern="100">
                          <a:effectLst/>
                        </a:rPr>
                        <a:t>1/2</a:t>
                      </a:r>
                      <a:r>
                        <a:rPr lang="zh-CN" sz="1400" kern="100">
                          <a:effectLst/>
                        </a:rPr>
                        <a:t>处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43.39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17.98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186.99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51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出口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45.21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17.35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206.73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51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所需好场区范围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水平方向</a:t>
                      </a:r>
                      <a:r>
                        <a:rPr lang="en-US" sz="1400" kern="100">
                          <a:effectLst/>
                        </a:rPr>
                        <a:t>45.22 mm</a:t>
                      </a:r>
                      <a:r>
                        <a:rPr lang="zh-CN" sz="1400" kern="100">
                          <a:effectLst/>
                        </a:rPr>
                        <a:t>；垂直方向</a:t>
                      </a:r>
                      <a:r>
                        <a:rPr lang="en-US" sz="1400" kern="100">
                          <a:effectLst/>
                        </a:rPr>
                        <a:t>19.90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1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磁铁有效长度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1.197m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1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线圈起点距离</a:t>
                      </a:r>
                      <a:r>
                        <a:rPr lang="en-US" sz="1400" kern="100">
                          <a:effectLst/>
                        </a:rPr>
                        <a:t>IP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5.0677m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1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最高磁场梯度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119 T/m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2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V="1">
            <a:off x="0" y="3220113"/>
            <a:ext cx="11625943" cy="5538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2617272" y="2889056"/>
            <a:ext cx="1849997" cy="4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5863850" y="2541663"/>
            <a:ext cx="5533822" cy="700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888393" y="3264452"/>
            <a:ext cx="5595705" cy="644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4467269" y="1881677"/>
            <a:ext cx="6862582" cy="1003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-20405" y="2230829"/>
            <a:ext cx="11380607" cy="15243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2621280" y="3681116"/>
            <a:ext cx="1845989" cy="37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-100792" y="2779956"/>
            <a:ext cx="11503583" cy="149020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467729" y="3681134"/>
            <a:ext cx="6929943" cy="9644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9167024" y="1505466"/>
            <a:ext cx="1450108" cy="3574473"/>
          </a:xfrm>
          <a:prstGeom prst="rect">
            <a:avLst/>
          </a:prstGeom>
          <a:solidFill>
            <a:schemeClr val="accent2">
              <a:alpha val="36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11385169" y="2016914"/>
            <a:ext cx="92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e-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583983" y="5187397"/>
            <a:ext cx="923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accent2"/>
                </a:solidFill>
              </a:rPr>
              <a:t>QD0</a:t>
            </a:r>
            <a:endParaRPr lang="zh-CN" altLang="en-US" sz="2800" dirty="0">
              <a:solidFill>
                <a:schemeClr val="accent2"/>
              </a:solidFill>
            </a:endParaRPr>
          </a:p>
        </p:txBody>
      </p:sp>
      <p:cxnSp>
        <p:nvCxnSpPr>
          <p:cNvPr id="60" name="直接连接符 59"/>
          <p:cNvCxnSpPr/>
          <p:nvPr/>
        </p:nvCxnSpPr>
        <p:spPr>
          <a:xfrm flipH="1">
            <a:off x="4467269" y="2348143"/>
            <a:ext cx="2366" cy="1374765"/>
          </a:xfrm>
          <a:prstGeom prst="line">
            <a:avLst/>
          </a:prstGeom>
          <a:ln>
            <a:solidFill>
              <a:schemeClr val="accent2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弧形 62"/>
          <p:cNvSpPr/>
          <p:nvPr/>
        </p:nvSpPr>
        <p:spPr>
          <a:xfrm>
            <a:off x="7158181" y="3112654"/>
            <a:ext cx="221673" cy="60036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文本框 63"/>
          <p:cNvSpPr txBox="1"/>
          <p:nvPr/>
        </p:nvSpPr>
        <p:spPr>
          <a:xfrm>
            <a:off x="7324438" y="3092137"/>
            <a:ext cx="1357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33mrad</a:t>
            </a:r>
            <a:endParaRPr lang="zh-CN" altLang="en-US" sz="1600" dirty="0"/>
          </a:p>
        </p:txBody>
      </p:sp>
      <p:sp>
        <p:nvSpPr>
          <p:cNvPr id="65" name="文本框 64"/>
          <p:cNvSpPr txBox="1"/>
          <p:nvPr/>
        </p:nvSpPr>
        <p:spPr>
          <a:xfrm>
            <a:off x="3487682" y="3250161"/>
            <a:ext cx="568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IP</a:t>
            </a:r>
            <a:endParaRPr lang="zh-CN" altLang="en-US" sz="2000" dirty="0"/>
          </a:p>
        </p:txBody>
      </p:sp>
      <p:cxnSp>
        <p:nvCxnSpPr>
          <p:cNvPr id="67" name="直接箭头连接符 66"/>
          <p:cNvCxnSpPr/>
          <p:nvPr/>
        </p:nvCxnSpPr>
        <p:spPr>
          <a:xfrm>
            <a:off x="2944315" y="2882400"/>
            <a:ext cx="0" cy="840508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本框 67"/>
          <p:cNvSpPr txBox="1"/>
          <p:nvPr/>
        </p:nvSpPr>
        <p:spPr>
          <a:xfrm>
            <a:off x="2532436" y="3255601"/>
            <a:ext cx="796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28mm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69" name="左大括号 68"/>
          <p:cNvSpPr/>
          <p:nvPr/>
        </p:nvSpPr>
        <p:spPr>
          <a:xfrm rot="16200000">
            <a:off x="3552198" y="3509592"/>
            <a:ext cx="115166" cy="632019"/>
          </a:xfrm>
          <a:prstGeom prst="leftBrace">
            <a:avLst>
              <a:gd name="adj1" fmla="val 109330"/>
              <a:gd name="adj2" fmla="val 5000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文本框 69"/>
          <p:cNvSpPr txBox="1"/>
          <p:nvPr/>
        </p:nvSpPr>
        <p:spPr>
          <a:xfrm>
            <a:off x="2841219" y="3900804"/>
            <a:ext cx="1621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>
                <a:solidFill>
                  <a:srgbClr val="00B050"/>
                </a:solidFill>
              </a:rPr>
              <a:t>L_Be</a:t>
            </a:r>
            <a:r>
              <a:rPr lang="en-US" altLang="zh-CN" sz="1400" dirty="0" smtClean="0">
                <a:solidFill>
                  <a:srgbClr val="00B050"/>
                </a:solidFill>
              </a:rPr>
              <a:t>=140mm</a:t>
            </a:r>
            <a:endParaRPr lang="zh-CN" altLang="en-US" sz="1400" dirty="0">
              <a:solidFill>
                <a:srgbClr val="00B050"/>
              </a:solidFill>
            </a:endParaRPr>
          </a:p>
        </p:txBody>
      </p:sp>
      <p:cxnSp>
        <p:nvCxnSpPr>
          <p:cNvPr id="72" name="直接箭头连接符 71"/>
          <p:cNvCxnSpPr/>
          <p:nvPr/>
        </p:nvCxnSpPr>
        <p:spPr>
          <a:xfrm flipH="1">
            <a:off x="7133214" y="3431539"/>
            <a:ext cx="88669" cy="64357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文本框 73"/>
          <p:cNvSpPr txBox="1"/>
          <p:nvPr/>
        </p:nvSpPr>
        <p:spPr>
          <a:xfrm>
            <a:off x="6404938" y="3506481"/>
            <a:ext cx="887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2060"/>
                </a:solidFill>
              </a:rPr>
              <a:t>22.94mm</a:t>
            </a:r>
            <a:endParaRPr lang="zh-CN" altLang="en-US" sz="1200" dirty="0">
              <a:solidFill>
                <a:srgbClr val="002060"/>
              </a:solidFill>
            </a:endParaRPr>
          </a:p>
        </p:txBody>
      </p:sp>
      <p:cxnSp>
        <p:nvCxnSpPr>
          <p:cNvPr id="76" name="直接连接符 75"/>
          <p:cNvCxnSpPr/>
          <p:nvPr/>
        </p:nvCxnSpPr>
        <p:spPr>
          <a:xfrm flipV="1">
            <a:off x="3661276" y="2156471"/>
            <a:ext cx="0" cy="1143980"/>
          </a:xfrm>
          <a:prstGeom prst="line">
            <a:avLst/>
          </a:prstGeom>
          <a:ln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 flipV="1">
            <a:off x="5892800" y="2164450"/>
            <a:ext cx="0" cy="1114327"/>
          </a:xfrm>
          <a:prstGeom prst="line">
            <a:avLst/>
          </a:prstGeom>
          <a:ln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/>
          <p:nvPr/>
        </p:nvCxnSpPr>
        <p:spPr>
          <a:xfrm flipV="1">
            <a:off x="3652041" y="2347334"/>
            <a:ext cx="2240757" cy="1618"/>
          </a:xfrm>
          <a:prstGeom prst="straightConnector1">
            <a:avLst/>
          </a:prstGeom>
          <a:ln>
            <a:solidFill>
              <a:srgbClr val="7030A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文本框 83"/>
          <p:cNvSpPr txBox="1"/>
          <p:nvPr/>
        </p:nvSpPr>
        <p:spPr>
          <a:xfrm>
            <a:off x="4064000" y="1971805"/>
            <a:ext cx="144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D=695.2mm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23405" y="426720"/>
            <a:ext cx="6034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0070C0"/>
                </a:solidFill>
              </a:rPr>
              <a:t>CEPC</a:t>
            </a:r>
            <a:r>
              <a:rPr lang="zh-CN" altLang="en-US" sz="3600" dirty="0" smtClean="0">
                <a:solidFill>
                  <a:srgbClr val="0070C0"/>
                </a:solidFill>
              </a:rPr>
              <a:t>对撞区束流管道示意图</a:t>
            </a:r>
            <a:endParaRPr lang="zh-CN" altLang="en-US" sz="3600" dirty="0">
              <a:solidFill>
                <a:srgbClr val="0070C0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3312241" y="3713017"/>
            <a:ext cx="632021" cy="636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V="1">
            <a:off x="4479543" y="3191035"/>
            <a:ext cx="1413255" cy="14752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4834350" y="2944177"/>
            <a:ext cx="1235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7030A0"/>
                </a:solidFill>
              </a:rPr>
              <a:t>d=542.0mm</a:t>
            </a:r>
            <a:endParaRPr lang="zh-CN" altLang="en-US" sz="1100" dirty="0">
              <a:solidFill>
                <a:srgbClr val="7030A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269480" y="2761673"/>
            <a:ext cx="45719" cy="1314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4118276" y="3943702"/>
            <a:ext cx="443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0070C0"/>
                </a:solidFill>
              </a:rPr>
              <a:t>法兰</a:t>
            </a:r>
          </a:p>
        </p:txBody>
      </p:sp>
      <p:sp>
        <p:nvSpPr>
          <p:cNvPr id="43" name="矩形 42"/>
          <p:cNvSpPr/>
          <p:nvPr/>
        </p:nvSpPr>
        <p:spPr>
          <a:xfrm>
            <a:off x="6881091" y="1888681"/>
            <a:ext cx="277089" cy="320209"/>
          </a:xfrm>
          <a:prstGeom prst="rect">
            <a:avLst/>
          </a:prstGeom>
          <a:solidFill>
            <a:srgbClr val="C00000">
              <a:alpha val="4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6594765" y="4895273"/>
            <a:ext cx="91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C00000"/>
                </a:solidFill>
              </a:rPr>
              <a:t>Lumical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 flipV="1">
            <a:off x="4259973" y="3693881"/>
            <a:ext cx="46753" cy="1044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6887586" y="4330280"/>
            <a:ext cx="277089" cy="320209"/>
          </a:xfrm>
          <a:prstGeom prst="rect">
            <a:avLst/>
          </a:prstGeom>
          <a:solidFill>
            <a:srgbClr val="C00000">
              <a:alpha val="4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文本框 82"/>
          <p:cNvSpPr txBox="1"/>
          <p:nvPr/>
        </p:nvSpPr>
        <p:spPr>
          <a:xfrm>
            <a:off x="4283810" y="3722278"/>
            <a:ext cx="42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P1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H="1" flipV="1">
            <a:off x="-20403" y="2417198"/>
            <a:ext cx="2658845" cy="471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H="1">
            <a:off x="-45372" y="3725972"/>
            <a:ext cx="2687641" cy="372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0" y="3112655"/>
            <a:ext cx="932364" cy="152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0" y="3278777"/>
            <a:ext cx="932364" cy="169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>
            <a:off x="3328903" y="2889056"/>
            <a:ext cx="59688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矩形 104"/>
          <p:cNvSpPr/>
          <p:nvPr/>
        </p:nvSpPr>
        <p:spPr>
          <a:xfrm>
            <a:off x="11554691" y="3798326"/>
            <a:ext cx="572654" cy="847298"/>
          </a:xfrm>
          <a:prstGeom prst="rect">
            <a:avLst/>
          </a:prstGeom>
          <a:noFill/>
          <a:ln>
            <a:solidFill>
              <a:srgbClr val="FF0066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文本框 123"/>
          <p:cNvSpPr txBox="1"/>
          <p:nvPr/>
        </p:nvSpPr>
        <p:spPr>
          <a:xfrm>
            <a:off x="11385169" y="4075547"/>
            <a:ext cx="443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e+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>
            <a:off x="4469635" y="3682719"/>
            <a:ext cx="1439401" cy="14724"/>
          </a:xfrm>
          <a:prstGeom prst="line">
            <a:avLst/>
          </a:prstGeom>
          <a:ln>
            <a:solidFill>
              <a:srgbClr val="FF006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接连接符 136"/>
          <p:cNvCxnSpPr/>
          <p:nvPr/>
        </p:nvCxnSpPr>
        <p:spPr>
          <a:xfrm>
            <a:off x="5909036" y="3682781"/>
            <a:ext cx="0" cy="213591"/>
          </a:xfrm>
          <a:prstGeom prst="line">
            <a:avLst/>
          </a:prstGeom>
          <a:ln>
            <a:solidFill>
              <a:srgbClr val="FF006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文本框 137"/>
          <p:cNvSpPr txBox="1"/>
          <p:nvPr/>
        </p:nvSpPr>
        <p:spPr>
          <a:xfrm>
            <a:off x="5131543" y="3400790"/>
            <a:ext cx="38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66"/>
                </a:solidFill>
              </a:rPr>
              <a:t>a</a:t>
            </a:r>
            <a:endParaRPr lang="zh-CN" altLang="en-US" dirty="0">
              <a:solidFill>
                <a:srgbClr val="FF0066"/>
              </a:solidFill>
            </a:endParaRPr>
          </a:p>
        </p:txBody>
      </p:sp>
      <p:sp>
        <p:nvSpPr>
          <p:cNvPr id="139" name="文本框 138"/>
          <p:cNvSpPr txBox="1"/>
          <p:nvPr/>
        </p:nvSpPr>
        <p:spPr>
          <a:xfrm>
            <a:off x="5881628" y="3606556"/>
            <a:ext cx="32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66"/>
                </a:solidFill>
              </a:rPr>
              <a:t>b</a:t>
            </a:r>
            <a:endParaRPr lang="zh-CN" altLang="en-US" dirty="0">
              <a:solidFill>
                <a:srgbClr val="FF0066"/>
              </a:solidFill>
            </a:endParaRPr>
          </a:p>
        </p:txBody>
      </p:sp>
      <p:sp>
        <p:nvSpPr>
          <p:cNvPr id="140" name="文本框 139"/>
          <p:cNvSpPr txBox="1"/>
          <p:nvPr/>
        </p:nvSpPr>
        <p:spPr>
          <a:xfrm>
            <a:off x="932364" y="5187397"/>
            <a:ext cx="4519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66"/>
                </a:solidFill>
              </a:rPr>
              <a:t>a :  b  &gt;&gt;  10 : 1 </a:t>
            </a:r>
            <a:endParaRPr lang="zh-CN" altLang="en-US" dirty="0">
              <a:solidFill>
                <a:srgbClr val="FF0066"/>
              </a:solidFill>
            </a:endParaRPr>
          </a:p>
        </p:txBody>
      </p:sp>
      <p:cxnSp>
        <p:nvCxnSpPr>
          <p:cNvPr id="143" name="直接箭头连接符 142"/>
          <p:cNvCxnSpPr/>
          <p:nvPr/>
        </p:nvCxnSpPr>
        <p:spPr>
          <a:xfrm>
            <a:off x="3661276" y="2653127"/>
            <a:ext cx="818267" cy="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文本框 143"/>
          <p:cNvSpPr txBox="1"/>
          <p:nvPr/>
        </p:nvSpPr>
        <p:spPr>
          <a:xfrm>
            <a:off x="3679981" y="2398739"/>
            <a:ext cx="1592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accent2"/>
                </a:solidFill>
              </a:rPr>
              <a:t>L=153mm</a:t>
            </a:r>
            <a:endParaRPr lang="zh-CN" altLang="en-US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094" y="3565427"/>
            <a:ext cx="3384395" cy="304496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831" y="369332"/>
            <a:ext cx="3523087" cy="324264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978955" y="1547695"/>
            <a:ext cx="179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IP</a:t>
            </a:r>
            <a:r>
              <a:rPr lang="zh-CN" altLang="en-US" dirty="0" smtClean="0">
                <a:solidFill>
                  <a:srgbClr val="FF0000"/>
                </a:solidFill>
              </a:rPr>
              <a:t>处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357059" y="4238890"/>
            <a:ext cx="1654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Z=695.2mm</a:t>
            </a:r>
            <a:r>
              <a:rPr lang="zh-CN" altLang="en-US" dirty="0" smtClean="0">
                <a:solidFill>
                  <a:srgbClr val="FF0000"/>
                </a:solidFill>
              </a:rPr>
              <a:t>处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28330" y="1463586"/>
            <a:ext cx="4477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0070C0"/>
                </a:solidFill>
              </a:rPr>
              <a:t>束流管道截面</a:t>
            </a:r>
            <a:endParaRPr lang="zh-CN" altLang="en-US" sz="3600" dirty="0">
              <a:solidFill>
                <a:srgbClr val="0070C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7131" y="3565427"/>
            <a:ext cx="3576120" cy="322910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718248" y="4229954"/>
            <a:ext cx="179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P1</a:t>
            </a:r>
            <a:r>
              <a:rPr lang="zh-CN" altLang="en-US" dirty="0" smtClean="0">
                <a:solidFill>
                  <a:srgbClr val="FF0000"/>
                </a:solidFill>
              </a:rPr>
              <a:t>处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6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solidFill>
                  <a:srgbClr val="0070C0"/>
                </a:solidFill>
              </a:rPr>
              <a:t>Lumical</a:t>
            </a:r>
            <a:r>
              <a:rPr lang="zh-CN" altLang="en-US" dirty="0" smtClean="0">
                <a:solidFill>
                  <a:srgbClr val="0070C0"/>
                </a:solidFill>
              </a:rPr>
              <a:t>出口处孔径与管道截面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77687" y="1366982"/>
            <a:ext cx="12071875" cy="5293952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>
            <a:off x="8700655" y="2087418"/>
            <a:ext cx="932872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9835732" y="1902752"/>
            <a:ext cx="235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7030A0"/>
                </a:solidFill>
              </a:rPr>
              <a:t>Lumical</a:t>
            </a:r>
            <a:r>
              <a:rPr lang="en-US" altLang="zh-CN" dirty="0" smtClean="0">
                <a:solidFill>
                  <a:srgbClr val="7030A0"/>
                </a:solidFill>
              </a:rPr>
              <a:t> </a:t>
            </a:r>
            <a:r>
              <a:rPr lang="zh-CN" altLang="en-US" dirty="0" smtClean="0">
                <a:solidFill>
                  <a:srgbClr val="7030A0"/>
                </a:solidFill>
              </a:rPr>
              <a:t>内半径</a:t>
            </a:r>
            <a:r>
              <a:rPr lang="en-US" altLang="zh-CN" dirty="0" smtClean="0">
                <a:solidFill>
                  <a:srgbClr val="7030A0"/>
                </a:solidFill>
              </a:rPr>
              <a:t>60mm</a:t>
            </a:r>
            <a:endParaRPr lang="zh-CN" altLang="en-US" dirty="0">
              <a:solidFill>
                <a:srgbClr val="7030A0"/>
              </a:solidFill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8700655" y="3020291"/>
            <a:ext cx="932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9835732" y="2738727"/>
            <a:ext cx="2208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Lumical</a:t>
            </a:r>
            <a:r>
              <a:rPr lang="zh-CN" altLang="en-US" dirty="0" smtClean="0"/>
              <a:t>出口位置束流管内径</a:t>
            </a:r>
            <a:r>
              <a:rPr lang="en-US" altLang="zh-CN" dirty="0" smtClean="0"/>
              <a:t>32.5mm, </a:t>
            </a:r>
            <a:r>
              <a:rPr lang="zh-CN" altLang="en-US" dirty="0" smtClean="0"/>
              <a:t>外径</a:t>
            </a:r>
            <a:r>
              <a:rPr lang="en-US" altLang="zh-CN" dirty="0" smtClean="0"/>
              <a:t>36.0mm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76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V="1">
            <a:off x="0" y="3220113"/>
            <a:ext cx="11625943" cy="5538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2617272" y="2889056"/>
            <a:ext cx="1849997" cy="4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5863850" y="2541663"/>
            <a:ext cx="5533822" cy="700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888393" y="3264452"/>
            <a:ext cx="5595705" cy="644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4467269" y="1881677"/>
            <a:ext cx="6862582" cy="1003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-20405" y="2230829"/>
            <a:ext cx="11380607" cy="15243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2621280" y="3681116"/>
            <a:ext cx="1845989" cy="37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-100792" y="2779956"/>
            <a:ext cx="11503583" cy="149020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467729" y="3681134"/>
            <a:ext cx="6929943" cy="9644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8537108" y="1505466"/>
            <a:ext cx="1450108" cy="3574473"/>
          </a:xfrm>
          <a:prstGeom prst="rect">
            <a:avLst/>
          </a:prstGeom>
          <a:solidFill>
            <a:schemeClr val="accent2">
              <a:alpha val="36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11385169" y="2016914"/>
            <a:ext cx="92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e-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928397" y="5160375"/>
            <a:ext cx="923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accent2"/>
                </a:solidFill>
              </a:rPr>
              <a:t>QD0</a:t>
            </a:r>
            <a:endParaRPr lang="zh-CN" altLang="en-US" sz="2800" dirty="0">
              <a:solidFill>
                <a:schemeClr val="accent2"/>
              </a:solidFill>
            </a:endParaRPr>
          </a:p>
        </p:txBody>
      </p:sp>
      <p:cxnSp>
        <p:nvCxnSpPr>
          <p:cNvPr id="60" name="直接连接符 59"/>
          <p:cNvCxnSpPr/>
          <p:nvPr/>
        </p:nvCxnSpPr>
        <p:spPr>
          <a:xfrm>
            <a:off x="4467269" y="2882400"/>
            <a:ext cx="0" cy="840508"/>
          </a:xfrm>
          <a:prstGeom prst="line">
            <a:avLst/>
          </a:prstGeom>
          <a:ln>
            <a:solidFill>
              <a:schemeClr val="accent2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弧形 62"/>
          <p:cNvSpPr/>
          <p:nvPr/>
        </p:nvSpPr>
        <p:spPr>
          <a:xfrm>
            <a:off x="7158181" y="3112654"/>
            <a:ext cx="221673" cy="60036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文本框 63"/>
          <p:cNvSpPr txBox="1"/>
          <p:nvPr/>
        </p:nvSpPr>
        <p:spPr>
          <a:xfrm>
            <a:off x="7324438" y="3092137"/>
            <a:ext cx="1357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33mrad</a:t>
            </a:r>
            <a:endParaRPr lang="zh-CN" altLang="en-US" sz="1600" dirty="0"/>
          </a:p>
        </p:txBody>
      </p:sp>
      <p:sp>
        <p:nvSpPr>
          <p:cNvPr id="65" name="文本框 64"/>
          <p:cNvSpPr txBox="1"/>
          <p:nvPr/>
        </p:nvSpPr>
        <p:spPr>
          <a:xfrm>
            <a:off x="3466960" y="3250161"/>
            <a:ext cx="568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IP</a:t>
            </a:r>
            <a:endParaRPr lang="zh-CN" altLang="en-US" sz="2000" dirty="0"/>
          </a:p>
        </p:txBody>
      </p:sp>
      <p:cxnSp>
        <p:nvCxnSpPr>
          <p:cNvPr id="67" name="直接箭头连接符 66"/>
          <p:cNvCxnSpPr/>
          <p:nvPr/>
        </p:nvCxnSpPr>
        <p:spPr>
          <a:xfrm>
            <a:off x="2944315" y="2882400"/>
            <a:ext cx="0" cy="840508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本框 67"/>
          <p:cNvSpPr txBox="1"/>
          <p:nvPr/>
        </p:nvSpPr>
        <p:spPr>
          <a:xfrm>
            <a:off x="2532436" y="3255601"/>
            <a:ext cx="796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28mm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69" name="左大括号 68"/>
          <p:cNvSpPr/>
          <p:nvPr/>
        </p:nvSpPr>
        <p:spPr>
          <a:xfrm rot="16200000">
            <a:off x="3602816" y="3585534"/>
            <a:ext cx="140492" cy="505457"/>
          </a:xfrm>
          <a:prstGeom prst="leftBrace">
            <a:avLst>
              <a:gd name="adj1" fmla="val 109330"/>
              <a:gd name="adj2" fmla="val 5000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文本框 69"/>
          <p:cNvSpPr txBox="1"/>
          <p:nvPr/>
        </p:nvSpPr>
        <p:spPr>
          <a:xfrm>
            <a:off x="2841219" y="3900804"/>
            <a:ext cx="1621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>
                <a:solidFill>
                  <a:srgbClr val="00B050"/>
                </a:solidFill>
              </a:rPr>
              <a:t>L_Be</a:t>
            </a:r>
            <a:r>
              <a:rPr lang="en-US" altLang="zh-CN" sz="1400" dirty="0" smtClean="0">
                <a:solidFill>
                  <a:srgbClr val="00B050"/>
                </a:solidFill>
              </a:rPr>
              <a:t>=140mm</a:t>
            </a:r>
            <a:endParaRPr lang="zh-CN" altLang="en-US" sz="1400" dirty="0">
              <a:solidFill>
                <a:srgbClr val="00B050"/>
              </a:solidFill>
            </a:endParaRPr>
          </a:p>
        </p:txBody>
      </p:sp>
      <p:cxnSp>
        <p:nvCxnSpPr>
          <p:cNvPr id="72" name="直接箭头连接符 71"/>
          <p:cNvCxnSpPr/>
          <p:nvPr/>
        </p:nvCxnSpPr>
        <p:spPr>
          <a:xfrm flipH="1">
            <a:off x="5854636" y="3264940"/>
            <a:ext cx="88669" cy="64357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文本框 73"/>
          <p:cNvSpPr txBox="1"/>
          <p:nvPr/>
        </p:nvSpPr>
        <p:spPr>
          <a:xfrm>
            <a:off x="5863850" y="3442379"/>
            <a:ext cx="887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2060"/>
                </a:solidFill>
              </a:rPr>
              <a:t>22.94mm</a:t>
            </a:r>
            <a:endParaRPr lang="zh-CN" altLang="en-US" sz="1200" dirty="0">
              <a:solidFill>
                <a:srgbClr val="002060"/>
              </a:solidFill>
            </a:endParaRPr>
          </a:p>
        </p:txBody>
      </p:sp>
      <p:cxnSp>
        <p:nvCxnSpPr>
          <p:cNvPr id="76" name="直接连接符 75"/>
          <p:cNvCxnSpPr/>
          <p:nvPr/>
        </p:nvCxnSpPr>
        <p:spPr>
          <a:xfrm flipV="1">
            <a:off x="3652041" y="2148722"/>
            <a:ext cx="0" cy="1143980"/>
          </a:xfrm>
          <a:prstGeom prst="line">
            <a:avLst/>
          </a:prstGeom>
          <a:ln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 flipV="1">
            <a:off x="5892800" y="2164450"/>
            <a:ext cx="0" cy="1114327"/>
          </a:xfrm>
          <a:prstGeom prst="line">
            <a:avLst/>
          </a:prstGeom>
          <a:ln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/>
          <p:nvPr/>
        </p:nvCxnSpPr>
        <p:spPr>
          <a:xfrm flipV="1">
            <a:off x="3652041" y="2347334"/>
            <a:ext cx="2240757" cy="18895"/>
          </a:xfrm>
          <a:prstGeom prst="straightConnector1">
            <a:avLst/>
          </a:prstGeom>
          <a:ln>
            <a:solidFill>
              <a:srgbClr val="7030A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文本框 83"/>
          <p:cNvSpPr txBox="1"/>
          <p:nvPr/>
        </p:nvSpPr>
        <p:spPr>
          <a:xfrm>
            <a:off x="4064000" y="1971805"/>
            <a:ext cx="144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D=695.2mm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23405" y="426720"/>
            <a:ext cx="6034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66"/>
                </a:solidFill>
              </a:rPr>
              <a:t>同步光击打点</a:t>
            </a:r>
            <a:endParaRPr lang="zh-CN" altLang="en-US" sz="3600" dirty="0">
              <a:solidFill>
                <a:srgbClr val="FF0066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3420333" y="3710142"/>
            <a:ext cx="505454" cy="287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V="1">
            <a:off x="4479543" y="3191035"/>
            <a:ext cx="1413255" cy="14752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4834350" y="2944177"/>
            <a:ext cx="1235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7030A0"/>
                </a:solidFill>
              </a:rPr>
              <a:t>d=542.0mm</a:t>
            </a:r>
            <a:endParaRPr lang="zh-CN" altLang="en-US" sz="1100" dirty="0">
              <a:solidFill>
                <a:srgbClr val="7030A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269480" y="2761673"/>
            <a:ext cx="45719" cy="1314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4118276" y="3943702"/>
            <a:ext cx="443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0070C0"/>
                </a:solidFill>
              </a:rPr>
              <a:t>法兰</a:t>
            </a:r>
          </a:p>
        </p:txBody>
      </p:sp>
      <p:sp>
        <p:nvSpPr>
          <p:cNvPr id="43" name="矩形 42"/>
          <p:cNvSpPr/>
          <p:nvPr/>
        </p:nvSpPr>
        <p:spPr>
          <a:xfrm>
            <a:off x="6881091" y="1971805"/>
            <a:ext cx="277089" cy="320209"/>
          </a:xfrm>
          <a:prstGeom prst="rect">
            <a:avLst/>
          </a:prstGeom>
          <a:solidFill>
            <a:srgbClr val="C00000">
              <a:alpha val="4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6594765" y="4895273"/>
            <a:ext cx="91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C00000"/>
                </a:solidFill>
              </a:rPr>
              <a:t>Lumical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 flipV="1">
            <a:off x="4259973" y="3693881"/>
            <a:ext cx="46753" cy="1044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6887586" y="4330280"/>
            <a:ext cx="277089" cy="320209"/>
          </a:xfrm>
          <a:prstGeom prst="rect">
            <a:avLst/>
          </a:prstGeom>
          <a:solidFill>
            <a:srgbClr val="C00000">
              <a:alpha val="4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文本框 82"/>
          <p:cNvSpPr txBox="1"/>
          <p:nvPr/>
        </p:nvSpPr>
        <p:spPr>
          <a:xfrm>
            <a:off x="4283810" y="3722278"/>
            <a:ext cx="42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P1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H="1" flipV="1">
            <a:off x="-20403" y="2417198"/>
            <a:ext cx="2658845" cy="471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H="1">
            <a:off x="-45372" y="3725972"/>
            <a:ext cx="2687641" cy="372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0" y="3112655"/>
            <a:ext cx="932364" cy="152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0" y="3278777"/>
            <a:ext cx="932364" cy="169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 flipV="1">
            <a:off x="3420333" y="2902594"/>
            <a:ext cx="500767" cy="396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矩形 104"/>
          <p:cNvSpPr/>
          <p:nvPr/>
        </p:nvSpPr>
        <p:spPr>
          <a:xfrm>
            <a:off x="11554691" y="3798326"/>
            <a:ext cx="572654" cy="847298"/>
          </a:xfrm>
          <a:prstGeom prst="rect">
            <a:avLst/>
          </a:prstGeom>
          <a:noFill/>
          <a:ln>
            <a:solidFill>
              <a:srgbClr val="FF0066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矩形 105"/>
          <p:cNvSpPr/>
          <p:nvPr/>
        </p:nvSpPr>
        <p:spPr>
          <a:xfrm>
            <a:off x="11329851" y="3800309"/>
            <a:ext cx="729673" cy="930692"/>
          </a:xfrm>
          <a:prstGeom prst="rect">
            <a:avLst/>
          </a:prstGeom>
          <a:solidFill>
            <a:srgbClr val="FF0066">
              <a:alpha val="32000"/>
            </a:srgbClr>
          </a:solidFill>
          <a:ln>
            <a:solidFill>
              <a:srgbClr val="FFC000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8" name="直接箭头连接符 107"/>
          <p:cNvCxnSpPr>
            <a:stCxn id="106" idx="1"/>
          </p:cNvCxnSpPr>
          <p:nvPr/>
        </p:nvCxnSpPr>
        <p:spPr>
          <a:xfrm flipH="1" flipV="1">
            <a:off x="864543" y="2904576"/>
            <a:ext cx="10465308" cy="1361079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106" idx="1"/>
          </p:cNvCxnSpPr>
          <p:nvPr/>
        </p:nvCxnSpPr>
        <p:spPr>
          <a:xfrm flipH="1" flipV="1">
            <a:off x="8420397" y="4224805"/>
            <a:ext cx="2909454" cy="40850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箭头连接符 111"/>
          <p:cNvCxnSpPr>
            <a:stCxn id="106" idx="1"/>
          </p:cNvCxnSpPr>
          <p:nvPr/>
        </p:nvCxnSpPr>
        <p:spPr>
          <a:xfrm flipH="1" flipV="1">
            <a:off x="6526944" y="3946736"/>
            <a:ext cx="4802907" cy="318919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/>
          <p:nvPr/>
        </p:nvCxnSpPr>
        <p:spPr>
          <a:xfrm flipH="1" flipV="1">
            <a:off x="5292436" y="3761570"/>
            <a:ext cx="6110355" cy="508592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箭头连接符 115"/>
          <p:cNvCxnSpPr>
            <a:stCxn id="106" idx="1"/>
          </p:cNvCxnSpPr>
          <p:nvPr/>
        </p:nvCxnSpPr>
        <p:spPr>
          <a:xfrm flipH="1">
            <a:off x="10577422" y="4265655"/>
            <a:ext cx="752429" cy="252481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106" idx="1"/>
          </p:cNvCxnSpPr>
          <p:nvPr/>
        </p:nvCxnSpPr>
        <p:spPr>
          <a:xfrm flipH="1">
            <a:off x="10729488" y="4265655"/>
            <a:ext cx="600363" cy="631601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接箭头连接符 122"/>
          <p:cNvCxnSpPr>
            <a:stCxn id="106" idx="1"/>
          </p:cNvCxnSpPr>
          <p:nvPr/>
        </p:nvCxnSpPr>
        <p:spPr>
          <a:xfrm flipH="1">
            <a:off x="11034152" y="4265655"/>
            <a:ext cx="295699" cy="988173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文本框 123"/>
          <p:cNvSpPr txBox="1"/>
          <p:nvPr/>
        </p:nvSpPr>
        <p:spPr>
          <a:xfrm>
            <a:off x="10999435" y="3908510"/>
            <a:ext cx="443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e+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496634" y="4850176"/>
            <a:ext cx="40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66"/>
                </a:solidFill>
              </a:rPr>
              <a:t>B</a:t>
            </a:r>
            <a:endParaRPr lang="zh-CN" altLang="en-US" sz="3200" dirty="0">
              <a:solidFill>
                <a:srgbClr val="FF0066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81891" y="5264605"/>
            <a:ext cx="7056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FF0066"/>
                </a:solidFill>
              </a:rPr>
              <a:t>边界同步光束线不会打到铍管上</a:t>
            </a:r>
            <a:endParaRPr lang="en-US" altLang="zh-CN" dirty="0" smtClean="0">
              <a:solidFill>
                <a:srgbClr val="FF006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FF0066"/>
                </a:solidFill>
              </a:rPr>
              <a:t>同步光二次反射可考虑管壁镀吸收材料</a:t>
            </a:r>
            <a:endParaRPr lang="zh-CN" altLang="en-US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3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612</Words>
  <Application>Microsoft Office PowerPoint</Application>
  <PresentationFormat>宽屏</PresentationFormat>
  <Paragraphs>229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Symbol</vt:lpstr>
      <vt:lpstr>Times New Roman</vt:lpstr>
      <vt:lpstr>Office 主题</vt:lpstr>
      <vt:lpstr>CEPC双环QD0/QF1物理设计参数与束流管道设计</vt:lpstr>
      <vt:lpstr>QD0/QF1物理设计参数 ~200T/m</vt:lpstr>
      <vt:lpstr>QD0/QF1物理设计参数 ~150T/m</vt:lpstr>
      <vt:lpstr>QD0/QF1物理设计参数 ~100T/m</vt:lpstr>
      <vt:lpstr>PowerPoint 演示文稿</vt:lpstr>
      <vt:lpstr>PowerPoint 演示文稿</vt:lpstr>
      <vt:lpstr>Lumical出口处孔径与管道截面</vt:lpstr>
      <vt:lpstr>PowerPoint 演示文稿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baisha</dc:creator>
  <cp:lastModifiedBy>baisha</cp:lastModifiedBy>
  <cp:revision>10</cp:revision>
  <dcterms:created xsi:type="dcterms:W3CDTF">2017-03-02T07:30:13Z</dcterms:created>
  <dcterms:modified xsi:type="dcterms:W3CDTF">2017-03-03T03:33:08Z</dcterms:modified>
</cp:coreProperties>
</file>