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9" r:id="rId5"/>
    <p:sldId id="267" r:id="rId6"/>
    <p:sldId id="268" r:id="rId7"/>
    <p:sldId id="269" r:id="rId8"/>
    <p:sldId id="270" r:id="rId9"/>
    <p:sldId id="260" r:id="rId10"/>
    <p:sldId id="275" r:id="rId11"/>
    <p:sldId id="261" r:id="rId12"/>
    <p:sldId id="271" r:id="rId13"/>
    <p:sldId id="262" r:id="rId14"/>
    <p:sldId id="272" r:id="rId15"/>
    <p:sldId id="264" r:id="rId16"/>
    <p:sldId id="274" r:id="rId17"/>
    <p:sldId id="273" r:id="rId18"/>
    <p:sldId id="265" r:id="rId19"/>
    <p:sldId id="276" r:id="rId20"/>
    <p:sldId id="277" r:id="rId21"/>
    <p:sldId id="278" r:id="rId22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0" d="100"/>
          <a:sy n="50" d="100"/>
        </p:scale>
        <p:origin x="67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11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9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7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66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03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11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13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59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93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4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54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418AE-8AA0-4078-B5A7-4DE022B2FD95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9F772-FF68-4ABC-8C2A-D325C92FD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86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xclip.marutank.net/#s=%5Cnewcommand%7B%5Cnn%7D%7B%5Cnonumber%20%5C%5C%7D%0A%5Cbegin%7Beqnarray*%7D%0A%5Cpi%5E%2B%0A%5Cend%7Beqnarray*%7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46.em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5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33.png"/><Relationship Id="rId4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xclip.marutank.net/#s=%5Cnewcommand%7B%5Cnn%7D%7B%5Cnonumber%20%5C%5C%7D%0A%5Cbegin%7Beqnarray*%7D%0A%5Cpi%5E%2B%0A%5Cend%7Beqnarray*%7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xclip.marutank.net/#s=%5Cnewcommand%7B%5Cnn%7D%7B%5Cnonumber%20%5C%5C%7D%0A%5Cbegin%7Beqnarray*%7D%0A%2B%20%5C%20c.c.%0A%5Cend%7Beqnarray*%7D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107832"/>
            <a:ext cx="9144000" cy="1682750"/>
          </a:xfrm>
        </p:spPr>
        <p:txBody>
          <a:bodyPr>
            <a:normAutofit/>
          </a:bodyPr>
          <a:lstStyle/>
          <a:p>
            <a:r>
              <a:rPr lang="en-US" altLang="ja-JP" sz="4400" dirty="0"/>
              <a:t>And then there were none</a:t>
            </a:r>
            <a:br>
              <a:rPr lang="en-US" altLang="ja-JP" sz="4400" dirty="0"/>
            </a:br>
            <a:r>
              <a:rPr lang="en-US" altLang="ja-JP" sz="2400" dirty="0"/>
              <a:t>Tracing the origin of single spin asymmetry in </a:t>
            </a:r>
            <a:r>
              <a:rPr lang="en-US" altLang="ja-JP" sz="2400" dirty="0" err="1"/>
              <a:t>pA</a:t>
            </a:r>
            <a:r>
              <a:rPr lang="en-US" altLang="ja-JP" sz="2400" dirty="0"/>
              <a:t> collisions</a:t>
            </a:r>
            <a:endParaRPr lang="ja-JP" altLang="en-US" sz="2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-132522" y="3491482"/>
            <a:ext cx="9144000" cy="1655762"/>
          </a:xfrm>
        </p:spPr>
        <p:txBody>
          <a:bodyPr/>
          <a:lstStyle/>
          <a:p>
            <a:r>
              <a:rPr lang="en-US" altLang="ja-JP" dirty="0"/>
              <a:t>Yoshitaka</a:t>
            </a:r>
            <a:r>
              <a:rPr lang="ja-JP" altLang="en-US" dirty="0"/>
              <a:t> </a:t>
            </a:r>
            <a:r>
              <a:rPr lang="en-US" altLang="ja-JP" dirty="0"/>
              <a:t>Hatta</a:t>
            </a:r>
            <a:endParaRPr kumimoji="1" lang="en-US" altLang="ja-JP" dirty="0"/>
          </a:p>
          <a:p>
            <a:r>
              <a:rPr kumimoji="1" lang="en-US" altLang="ja-JP" sz="2000" dirty="0"/>
              <a:t>(Yukawa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Inst, Kyoto U.)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4408" y="4514129"/>
            <a:ext cx="4225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70C0"/>
                </a:solidFill>
              </a:rPr>
              <a:t>Bowen</a:t>
            </a:r>
            <a:r>
              <a:rPr lang="ja-JP" altLang="en-US" dirty="0">
                <a:solidFill>
                  <a:srgbClr val="0070C0"/>
                </a:solidFill>
              </a:rPr>
              <a:t> </a:t>
            </a:r>
            <a:r>
              <a:rPr lang="en-US" altLang="ja-JP" dirty="0">
                <a:solidFill>
                  <a:srgbClr val="0070C0"/>
                </a:solidFill>
              </a:rPr>
              <a:t>Xiao </a:t>
            </a:r>
            <a:r>
              <a:rPr lang="ja-JP" altLang="en-US" dirty="0">
                <a:solidFill>
                  <a:srgbClr val="0070C0"/>
                </a:solidFill>
              </a:rPr>
              <a:t>　         </a:t>
            </a:r>
            <a:r>
              <a:rPr lang="en-US" altLang="ja-JP" dirty="0">
                <a:solidFill>
                  <a:srgbClr val="0070C0"/>
                </a:solidFill>
              </a:rPr>
              <a:t>(Hua-Zhong Normal U.)</a:t>
            </a:r>
          </a:p>
          <a:p>
            <a:r>
              <a:rPr lang="en-US" altLang="ja-JP" dirty="0" err="1">
                <a:solidFill>
                  <a:srgbClr val="0070C0"/>
                </a:solidFill>
              </a:rPr>
              <a:t>Shinsuke</a:t>
            </a:r>
            <a:r>
              <a:rPr lang="en-US" altLang="ja-JP" dirty="0">
                <a:solidFill>
                  <a:srgbClr val="0070C0"/>
                </a:solidFill>
              </a:rPr>
              <a:t> Yoshida</a:t>
            </a:r>
            <a:r>
              <a:rPr lang="ja-JP" altLang="en-US" dirty="0">
                <a:solidFill>
                  <a:srgbClr val="0070C0"/>
                </a:solidFill>
              </a:rPr>
              <a:t>     </a:t>
            </a:r>
            <a:r>
              <a:rPr lang="en-US" altLang="ja-JP" dirty="0">
                <a:solidFill>
                  <a:srgbClr val="0070C0"/>
                </a:solidFill>
              </a:rPr>
              <a:t>(Los Alamos)</a:t>
            </a:r>
            <a:endParaRPr kumimoji="1" lang="en-US" altLang="ja-JP" dirty="0">
              <a:solidFill>
                <a:srgbClr val="0070C0"/>
              </a:solidFill>
            </a:endParaRPr>
          </a:p>
          <a:p>
            <a:r>
              <a:rPr kumimoji="1" lang="en-US" altLang="ja-JP" dirty="0">
                <a:solidFill>
                  <a:srgbClr val="0070C0"/>
                </a:solidFill>
              </a:rPr>
              <a:t>Feng</a:t>
            </a:r>
            <a:r>
              <a:rPr kumimoji="1" lang="ja-JP" altLang="en-US" dirty="0">
                <a:solidFill>
                  <a:srgbClr val="0070C0"/>
                </a:solidFill>
              </a:rPr>
              <a:t> </a:t>
            </a:r>
            <a:r>
              <a:rPr kumimoji="1" lang="en-US" altLang="ja-JP" dirty="0">
                <a:solidFill>
                  <a:srgbClr val="0070C0"/>
                </a:solidFill>
              </a:rPr>
              <a:t>Yuan</a:t>
            </a:r>
            <a:r>
              <a:rPr kumimoji="1" lang="ja-JP" altLang="en-US" dirty="0">
                <a:solidFill>
                  <a:srgbClr val="0070C0"/>
                </a:solidFill>
              </a:rPr>
              <a:t>　　        </a:t>
            </a:r>
            <a:r>
              <a:rPr kumimoji="1" lang="en-US" altLang="ja-JP" dirty="0">
                <a:solidFill>
                  <a:srgbClr val="0070C0"/>
                </a:solidFill>
              </a:rPr>
              <a:t>(</a:t>
            </a:r>
            <a:r>
              <a:rPr lang="en-US" altLang="ja-JP" dirty="0">
                <a:solidFill>
                  <a:srgbClr val="0070C0"/>
                </a:solidFill>
              </a:rPr>
              <a:t>Laurence Berkeley)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7808" y="5908227"/>
            <a:ext cx="766857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Phys. Rev. D94 (2016) 054013 (arXiv:1606.08640)</a:t>
            </a:r>
            <a:r>
              <a:rPr lang="ja-JP" altLang="en-US" dirty="0"/>
              <a:t>   </a:t>
            </a:r>
            <a:r>
              <a:rPr kumimoji="1" lang="en-US" altLang="ja-JP" sz="2000" dirty="0">
                <a:solidFill>
                  <a:srgbClr val="FF0000"/>
                </a:solidFill>
                <a:sym typeface="Wingdings" panose="05000000000000000000" pitchFamily="2" charset="2"/>
              </a:rPr>
              <a:t> PRD Editors’ suggestion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en-US" altLang="ja-JP" dirty="0"/>
              <a:t>Phys.</a:t>
            </a:r>
            <a:r>
              <a:rPr kumimoji="1" lang="ja-JP" altLang="en-US" dirty="0"/>
              <a:t> </a:t>
            </a:r>
            <a:r>
              <a:rPr kumimoji="1" lang="en-US" altLang="ja-JP" dirty="0"/>
              <a:t>Rev.</a:t>
            </a:r>
            <a:r>
              <a:rPr kumimoji="1" lang="ja-JP" altLang="en-US" dirty="0"/>
              <a:t> </a:t>
            </a:r>
            <a:r>
              <a:rPr kumimoji="1" lang="en-US" altLang="ja-JP" dirty="0"/>
              <a:t>D95 (2017) 014008 (arXiv:1611.04746)</a:t>
            </a:r>
            <a:endParaRPr kumimoji="1" lang="ja-JP" alt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05C141D-096A-4B1C-9F75-7C320EBF3C33}"/>
              </a:ext>
            </a:extLst>
          </p:cNvPr>
          <p:cNvCxnSpPr>
            <a:cxnSpLocks/>
          </p:cNvCxnSpPr>
          <p:nvPr/>
        </p:nvCxnSpPr>
        <p:spPr>
          <a:xfrm>
            <a:off x="753484" y="2574388"/>
            <a:ext cx="2532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1018118-20FB-440C-9546-714E27877B65}"/>
              </a:ext>
            </a:extLst>
          </p:cNvPr>
          <p:cNvCxnSpPr>
            <a:cxnSpLocks/>
          </p:cNvCxnSpPr>
          <p:nvPr/>
        </p:nvCxnSpPr>
        <p:spPr>
          <a:xfrm>
            <a:off x="8164817" y="2572047"/>
            <a:ext cx="2532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313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9624" y="219352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The origin of </a:t>
            </a:r>
            <a:r>
              <a:rPr lang="en-US" altLang="ja-JP" sz="3600" dirty="0"/>
              <a:t>SSA: </a:t>
            </a:r>
            <a:r>
              <a:rPr kumimoji="1" lang="en-US" altLang="ja-JP" sz="3600" dirty="0"/>
              <a:t>The suspects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91886"/>
            <a:ext cx="7886700" cy="4351338"/>
          </a:xfrm>
        </p:spPr>
        <p:txBody>
          <a:bodyPr/>
          <a:lstStyle/>
          <a:p>
            <a:r>
              <a:rPr kumimoji="1" lang="en-US" altLang="ja-JP" dirty="0"/>
              <a:t>Soft fermionic pole (</a:t>
            </a:r>
            <a:r>
              <a:rPr kumimoji="1" lang="en-US" altLang="ja-JP" dirty="0" err="1"/>
              <a:t>Efremov-Teryaev</a:t>
            </a:r>
            <a:r>
              <a:rPr kumimoji="1" lang="en-US" altLang="ja-JP" dirty="0"/>
              <a:t>)</a:t>
            </a:r>
          </a:p>
          <a:p>
            <a:r>
              <a:rPr lang="en-US" altLang="ja-JP" dirty="0"/>
              <a:t>Soft </a:t>
            </a:r>
            <a:r>
              <a:rPr lang="en-US" altLang="ja-JP" dirty="0" err="1"/>
              <a:t>gluonic</a:t>
            </a:r>
            <a:r>
              <a:rPr lang="en-US" altLang="ja-JP" dirty="0"/>
              <a:t> pole (</a:t>
            </a:r>
            <a:r>
              <a:rPr lang="en-US" altLang="ja-JP" dirty="0" err="1"/>
              <a:t>Qiu-Sterman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Twist-three fragmentation functions</a:t>
            </a:r>
          </a:p>
          <a:p>
            <a:pPr marL="0" indent="0">
              <a:buNone/>
            </a:pPr>
            <a:r>
              <a:rPr lang="en-US" altLang="ja-JP" dirty="0"/>
              <a:t>                   Collins-like </a:t>
            </a:r>
          </a:p>
          <a:p>
            <a:pPr marL="0" indent="0">
              <a:buNone/>
            </a:pPr>
            <a:r>
              <a:rPr lang="en-US" altLang="ja-JP" dirty="0"/>
              <a:t>                   genuine twist-three</a:t>
            </a:r>
          </a:p>
          <a:p>
            <a:r>
              <a:rPr lang="en-US" altLang="ja-JP" dirty="0"/>
              <a:t>Others (</a:t>
            </a:r>
            <a:r>
              <a:rPr lang="en-US" altLang="ja-JP" dirty="0" err="1"/>
              <a:t>Odderon</a:t>
            </a:r>
            <a:r>
              <a:rPr lang="en-US" altLang="ja-JP" dirty="0"/>
              <a:t>, …)</a:t>
            </a:r>
          </a:p>
          <a:p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960784" y="2459730"/>
            <a:ext cx="2524543" cy="337929"/>
            <a:chOff x="954157" y="2968487"/>
            <a:chExt cx="1478756" cy="344556"/>
          </a:xfrm>
        </p:grpSpPr>
        <p:cxnSp>
          <p:nvCxnSpPr>
            <p:cNvPr id="13" name="直線コネクタ 12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/>
          <p:cNvGrpSpPr/>
          <p:nvPr/>
        </p:nvGrpSpPr>
        <p:grpSpPr>
          <a:xfrm>
            <a:off x="2287419" y="3473521"/>
            <a:ext cx="1567542" cy="337929"/>
            <a:chOff x="954157" y="2968487"/>
            <a:chExt cx="1478756" cy="344556"/>
          </a:xfrm>
        </p:grpSpPr>
        <p:cxnSp>
          <p:nvCxnSpPr>
            <p:cNvPr id="8" name="直線コネクタ 7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1659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530" y="-73307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SSA in </a:t>
            </a:r>
            <a:r>
              <a:rPr kumimoji="1" lang="en-US" altLang="ja-JP" sz="3600" dirty="0" err="1"/>
              <a:t>pA</a:t>
            </a:r>
            <a:r>
              <a:rPr kumimoji="1" lang="en-US" altLang="ja-JP" sz="3600" dirty="0"/>
              <a:t> collisions</a:t>
            </a:r>
            <a:endParaRPr kumimoji="1" lang="ja-JP" altLang="en-US" sz="3600" dirty="0"/>
          </a:p>
        </p:txBody>
      </p:sp>
      <p:sp>
        <p:nvSpPr>
          <p:cNvPr id="10" name="右矢印 9"/>
          <p:cNvSpPr/>
          <p:nvPr/>
        </p:nvSpPr>
        <p:spPr>
          <a:xfrm rot="16200000">
            <a:off x="1287027" y="3223359"/>
            <a:ext cx="1089991" cy="17559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533849" y="3233298"/>
            <a:ext cx="596348" cy="622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5089447" y="2392270"/>
            <a:ext cx="768626" cy="7288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矢印 12"/>
          <p:cNvSpPr/>
          <p:nvPr/>
        </p:nvSpPr>
        <p:spPr>
          <a:xfrm rot="21011410">
            <a:off x="3010472" y="3076135"/>
            <a:ext cx="978408" cy="2894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 rot="269521">
            <a:off x="5402319" y="546500"/>
            <a:ext cx="294019" cy="1655911"/>
          </a:xfrm>
          <a:custGeom>
            <a:avLst/>
            <a:gdLst>
              <a:gd name="connsiteX0" fmla="*/ 0 w 412699"/>
              <a:gd name="connsiteY0" fmla="*/ 2001079 h 2001079"/>
              <a:gd name="connsiteX1" fmla="*/ 397565 w 412699"/>
              <a:gd name="connsiteY1" fmla="*/ 1113183 h 2001079"/>
              <a:gd name="connsiteX2" fmla="*/ 291548 w 412699"/>
              <a:gd name="connsiteY2" fmla="*/ 0 h 2001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699" h="2001079">
                <a:moveTo>
                  <a:pt x="0" y="2001079"/>
                </a:moveTo>
                <a:cubicBezTo>
                  <a:pt x="174487" y="1723887"/>
                  <a:pt x="348974" y="1446696"/>
                  <a:pt x="397565" y="1113183"/>
                </a:cubicBezTo>
                <a:cubicBezTo>
                  <a:pt x="446156" y="779670"/>
                  <a:pt x="368852" y="389835"/>
                  <a:pt x="291548" y="0"/>
                </a:cubicBezTo>
              </a:path>
            </a:pathLst>
          </a:cu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5244207" y="2798998"/>
            <a:ext cx="2769705" cy="960577"/>
          </a:xfrm>
          <a:custGeom>
            <a:avLst/>
            <a:gdLst>
              <a:gd name="connsiteX0" fmla="*/ 0 w 2769705"/>
              <a:gd name="connsiteY0" fmla="*/ 32925 h 960577"/>
              <a:gd name="connsiteX1" fmla="*/ 702365 w 2769705"/>
              <a:gd name="connsiteY1" fmla="*/ 6421 h 960577"/>
              <a:gd name="connsiteX2" fmla="*/ 1351722 w 2769705"/>
              <a:gd name="connsiteY2" fmla="*/ 138942 h 960577"/>
              <a:gd name="connsiteX3" fmla="*/ 2186609 w 2769705"/>
              <a:gd name="connsiteY3" fmla="*/ 510003 h 960577"/>
              <a:gd name="connsiteX4" fmla="*/ 2769705 w 2769705"/>
              <a:gd name="connsiteY4" fmla="*/ 960577 h 960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9705" h="960577">
                <a:moveTo>
                  <a:pt x="0" y="32925"/>
                </a:moveTo>
                <a:cubicBezTo>
                  <a:pt x="238539" y="10838"/>
                  <a:pt x="477078" y="-11249"/>
                  <a:pt x="702365" y="6421"/>
                </a:cubicBezTo>
                <a:cubicBezTo>
                  <a:pt x="927652" y="24091"/>
                  <a:pt x="1104348" y="55012"/>
                  <a:pt x="1351722" y="138942"/>
                </a:cubicBezTo>
                <a:cubicBezTo>
                  <a:pt x="1599096" y="222872"/>
                  <a:pt x="1950279" y="373064"/>
                  <a:pt x="2186609" y="510003"/>
                </a:cubicBezTo>
                <a:cubicBezTo>
                  <a:pt x="2422939" y="646942"/>
                  <a:pt x="2596322" y="803759"/>
                  <a:pt x="2769705" y="960577"/>
                </a:cubicBezTo>
              </a:path>
            </a:pathLst>
          </a:cu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Picture 2" descr="\newcommand{\nn}{\nonumber \\}&#10;\begin{eqnarray*}&#10;\pi^+&#10;\end{eqnarray*}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557" y="3756419"/>
            <a:ext cx="4572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\newcommand{\nn}{\nonumber \\}&#10;\begin{eqnarray*}&#10;\pi^+&#10;\end{eqnarray*}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366" y="564060"/>
            <a:ext cx="4572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楕円 20"/>
          <p:cNvSpPr/>
          <p:nvPr/>
        </p:nvSpPr>
        <p:spPr>
          <a:xfrm>
            <a:off x="4711760" y="2708565"/>
            <a:ext cx="768626" cy="72886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>
            <a:off x="5596342" y="2180235"/>
            <a:ext cx="768626" cy="7288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/>
          <p:cNvSpPr/>
          <p:nvPr/>
        </p:nvSpPr>
        <p:spPr>
          <a:xfrm>
            <a:off x="5313046" y="1657395"/>
            <a:ext cx="768626" cy="7288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/>
        </p:nvSpPr>
        <p:spPr>
          <a:xfrm>
            <a:off x="4582552" y="2100723"/>
            <a:ext cx="768626" cy="7288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/>
          <p:cNvSpPr/>
          <p:nvPr/>
        </p:nvSpPr>
        <p:spPr>
          <a:xfrm>
            <a:off x="5579779" y="2238333"/>
            <a:ext cx="768626" cy="7288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/>
          <p:cNvSpPr/>
          <p:nvPr/>
        </p:nvSpPr>
        <p:spPr>
          <a:xfrm>
            <a:off x="5616219" y="2766159"/>
            <a:ext cx="768626" cy="72886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/>
          <p:cNvSpPr/>
          <p:nvPr/>
        </p:nvSpPr>
        <p:spPr>
          <a:xfrm>
            <a:off x="5941744" y="2597057"/>
            <a:ext cx="768626" cy="7288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/>
          <p:cNvSpPr/>
          <p:nvPr/>
        </p:nvSpPr>
        <p:spPr>
          <a:xfrm>
            <a:off x="5043065" y="1894436"/>
            <a:ext cx="768626" cy="72886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5115950" y="3051753"/>
            <a:ext cx="768626" cy="7288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/>
          <p:cNvSpPr/>
          <p:nvPr/>
        </p:nvSpPr>
        <p:spPr>
          <a:xfrm>
            <a:off x="5334611" y="2409927"/>
            <a:ext cx="768626" cy="72886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5824943" y="1788879"/>
            <a:ext cx="768626" cy="72886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/>
        </p:nvSpPr>
        <p:spPr>
          <a:xfrm>
            <a:off x="6145883" y="2266032"/>
            <a:ext cx="768626" cy="7288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3886" y="4430702"/>
            <a:ext cx="7162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In the forward region</a:t>
            </a:r>
            <a:r>
              <a:rPr kumimoji="1" lang="ja-JP" altLang="en-US" dirty="0"/>
              <a:t>　　　</a:t>
            </a:r>
            <a:r>
              <a:rPr lang="ja-JP" altLang="en-US" dirty="0"/>
              <a:t>  </a:t>
            </a:r>
            <a:r>
              <a:rPr lang="en-US" altLang="ja-JP" dirty="0"/>
              <a:t>, small-x effects of the nucleus are important</a:t>
            </a:r>
            <a:endParaRPr kumimoji="1" lang="ja-JP" altLang="en-US" dirty="0"/>
          </a:p>
        </p:txBody>
      </p:sp>
      <p:pic>
        <p:nvPicPr>
          <p:cNvPr id="4098" name="Picture 2" descr="\newcommand{\nn}{\nonumber \\}&#10;\begin{eqnarray*}&#10;x_F\sim  1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434" y="4533360"/>
            <a:ext cx="666699" cy="18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newcommand{\nn}{\nonumber \\}&#10;\begin{eqnarray*}&#10;x=\frac{p_T^2}{szx_F} \ll 1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352" y="4975265"/>
            <a:ext cx="1711001" cy="63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B0D273-BA74-4FA6-A84F-95A301F199CA}"/>
              </a:ext>
            </a:extLst>
          </p:cNvPr>
          <p:cNvSpPr txBox="1"/>
          <p:nvPr/>
        </p:nvSpPr>
        <p:spPr>
          <a:xfrm>
            <a:off x="1574304" y="5907994"/>
            <a:ext cx="532594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Study the </a:t>
            </a:r>
            <a:r>
              <a:rPr lang="en-US" altLang="ja-JP" i="1" dirty="0">
                <a:latin typeface="Bookman Old Style" panose="02050604050505020204" pitchFamily="18" charset="0"/>
              </a:rPr>
              <a:t>A-</a:t>
            </a:r>
            <a:r>
              <a:rPr kumimoji="1" lang="en-US" altLang="ja-JP" dirty="0"/>
              <a:t>dependence of       </a:t>
            </a:r>
            <a:r>
              <a:rPr lang="en-US" altLang="ja-JP" dirty="0"/>
              <a:t>. </a:t>
            </a:r>
          </a:p>
          <a:p>
            <a:r>
              <a:rPr kumimoji="1" lang="en-US" altLang="ja-JP" dirty="0"/>
              <a:t>Different contribution</a:t>
            </a:r>
            <a:r>
              <a:rPr lang="en-US" altLang="ja-JP" dirty="0"/>
              <a:t>s have different </a:t>
            </a:r>
            <a:r>
              <a:rPr lang="en-US" altLang="ja-JP" sz="2000" i="1" dirty="0">
                <a:latin typeface="Bookman Old Style" panose="02050604050505020204" pitchFamily="18" charset="0"/>
              </a:rPr>
              <a:t>A</a:t>
            </a:r>
            <a:r>
              <a:rPr lang="en-US" altLang="ja-JP" dirty="0"/>
              <a:t>-dependences!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6C631FA8-0D4E-44BF-81B0-B238ED4CEDEF}"/>
                  </a:ext>
                </a:extLst>
              </p:cNvPr>
              <p:cNvSpPr txBox="1"/>
              <p:nvPr/>
            </p:nvSpPr>
            <p:spPr>
              <a:xfrm>
                <a:off x="4241770" y="5948651"/>
                <a:ext cx="3727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6C631FA8-0D4E-44BF-81B0-B238ED4CE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770" y="5948651"/>
                <a:ext cx="372763" cy="276999"/>
              </a:xfrm>
              <a:prstGeom prst="rect">
                <a:avLst/>
              </a:prstGeom>
              <a:blipFill>
                <a:blip r:embed="rId6"/>
                <a:stretch>
                  <a:fillRect l="-11475" b="-155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1033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9304" y="0"/>
            <a:ext cx="7886700" cy="1325563"/>
          </a:xfrm>
        </p:spPr>
        <p:txBody>
          <a:bodyPr/>
          <a:lstStyle/>
          <a:p>
            <a:r>
              <a:rPr lang="ja-JP" altLang="en-US" dirty="0"/>
              <a:t>　</a:t>
            </a:r>
            <a:r>
              <a:rPr kumimoji="1" lang="en-US" altLang="ja-JP" dirty="0"/>
              <a:t>-factorization approach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51030" y="1001302"/>
            <a:ext cx="4254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Boer,</a:t>
            </a:r>
            <a:r>
              <a:rPr kumimoji="1" lang="ja-JP" altLang="en-US" dirty="0">
                <a:solidFill>
                  <a:srgbClr val="0070C0"/>
                </a:solidFill>
              </a:rPr>
              <a:t> </a:t>
            </a:r>
            <a:r>
              <a:rPr kumimoji="1" lang="en-US" altLang="ja-JP" dirty="0" err="1">
                <a:solidFill>
                  <a:srgbClr val="0070C0"/>
                </a:solidFill>
              </a:rPr>
              <a:t>Dumitru</a:t>
            </a:r>
            <a:r>
              <a:rPr kumimoji="1" lang="en-US" altLang="ja-JP" dirty="0">
                <a:solidFill>
                  <a:srgbClr val="0070C0"/>
                </a:solidFill>
              </a:rPr>
              <a:t>,</a:t>
            </a:r>
            <a:r>
              <a:rPr kumimoji="1" lang="ja-JP" altLang="en-US" dirty="0">
                <a:solidFill>
                  <a:srgbClr val="0070C0"/>
                </a:solidFill>
              </a:rPr>
              <a:t> </a:t>
            </a:r>
            <a:r>
              <a:rPr kumimoji="1" lang="en-US" altLang="ja-JP" dirty="0" err="1">
                <a:solidFill>
                  <a:srgbClr val="0070C0"/>
                </a:solidFill>
              </a:rPr>
              <a:t>Hayashigaki</a:t>
            </a:r>
            <a:r>
              <a:rPr lang="ja-JP" altLang="en-US" dirty="0">
                <a:solidFill>
                  <a:srgbClr val="0070C0"/>
                </a:solidFill>
              </a:rPr>
              <a:t> </a:t>
            </a:r>
            <a:r>
              <a:rPr lang="en-US" altLang="ja-JP" dirty="0">
                <a:solidFill>
                  <a:srgbClr val="0070C0"/>
                </a:solidFill>
              </a:rPr>
              <a:t>(2006)</a:t>
            </a:r>
            <a:endParaRPr lang="en-US" altLang="ja-JP" dirty="0"/>
          </a:p>
        </p:txBody>
      </p:sp>
      <p:pic>
        <p:nvPicPr>
          <p:cNvPr id="6" name="Picture 4" descr="\newcommand{\nn}{\nonumber \\}&#10;\begin{eqnarray*}&#10;A_N\sim A^{-1/3}&#10;\end{eqnarray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764" y="5016328"/>
            <a:ext cx="21145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866110" y="5897094"/>
            <a:ext cx="86459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/>
          </a:p>
          <a:p>
            <a:r>
              <a:rPr lang="en-US" altLang="ja-JP" dirty="0"/>
              <a:t>Same conclusion from the Collins fragmentation function   </a:t>
            </a:r>
            <a:r>
              <a:rPr lang="en-US" altLang="ja-JP" dirty="0">
                <a:solidFill>
                  <a:srgbClr val="0070C0"/>
                </a:solidFill>
              </a:rPr>
              <a:t>Kang, Yuan (2011)</a:t>
            </a: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9304" y="1326142"/>
            <a:ext cx="1643921" cy="377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>
                <a:solidFill>
                  <a:srgbClr val="FF0000"/>
                </a:solidFill>
              </a:rPr>
              <a:t>Sivers</a:t>
            </a:r>
            <a:r>
              <a:rPr kumimoji="1" lang="en-US" altLang="ja-JP" dirty="0">
                <a:solidFill>
                  <a:srgbClr val="FF0000"/>
                </a:solidFill>
              </a:rPr>
              <a:t> function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68771" y="3185448"/>
            <a:ext cx="3196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Unintegrated gluon distribution </a:t>
            </a:r>
            <a:endParaRPr kumimoji="1" lang="ja-JP" altLang="en-US" dirty="0"/>
          </a:p>
        </p:txBody>
      </p:sp>
      <p:pic>
        <p:nvPicPr>
          <p:cNvPr id="4100" name="Picture 4" descr="\newcommand{\nn}{\nonumber \\}&#10;\begin{eqnarray*}&#10;F(k_\perp) \sim e^{-k_\perp^2/Q_s^2}&#10;\end{eqnarray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134" y="3671085"/>
            <a:ext cx="2456033" cy="43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\newcommand{\nn}{\nonumber \\}&#10;\begin{eqnarray*}&#10;Q_s^2 \propto A^{1/3}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277" y="5024710"/>
            <a:ext cx="17621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右矢印 11"/>
          <p:cNvSpPr/>
          <p:nvPr/>
        </p:nvSpPr>
        <p:spPr>
          <a:xfrm>
            <a:off x="4043122" y="5092879"/>
            <a:ext cx="808602" cy="4005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Picture 2" descr="\newcommand{\nn}{\nonumber \\}&#10;\begin{eqnarray*}&#10;k_T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75" y="453924"/>
            <a:ext cx="450535" cy="40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newcommand{\nn}{\nonumber \\}&#10;\begin{eqnarray*}&#10;f_{q/p^\uparrow}(x,k_\perp) = f(x,k_\perp)+\textcolor[rgb]{1,0,0}{f^\perp_{1T}(x,k_T)}(S_\perp \times k_\perp)_z&#10;\end{eqnarray*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24" y="1819700"/>
            <a:ext cx="814387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newcommand{\nn}{\nonumber \\}&#10;\begin{eqnarray*}&#10;A_N \sim f_{1T}^\perp \otimes\frac{\vec{S}_\perp \times \vec{\partial_\perp} F(P_h)}{F(P_h)}&#10;\end{eqnarray*}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42" y="3280410"/>
            <a:ext cx="3599605" cy="78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44024" y="4441441"/>
            <a:ext cx="231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Saturation momentum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71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615" y="71676"/>
            <a:ext cx="7886700" cy="1325563"/>
          </a:xfrm>
        </p:spPr>
        <p:txBody>
          <a:bodyPr/>
          <a:lstStyle/>
          <a:p>
            <a:r>
              <a:rPr kumimoji="1" lang="en-US" altLang="ja-JP" dirty="0"/>
              <a:t>The data: STAR@200GeV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43517" y="566751"/>
            <a:ext cx="2142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rgbClr val="0070C0"/>
                </a:solidFill>
              </a:rPr>
              <a:t>Dilks</a:t>
            </a:r>
            <a:r>
              <a:rPr kumimoji="1" lang="en-US" altLang="ja-JP" dirty="0">
                <a:solidFill>
                  <a:srgbClr val="0070C0"/>
                </a:solidFill>
              </a:rPr>
              <a:t>, talk at DIS2016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661" y="1276116"/>
            <a:ext cx="6443971" cy="444778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29647" y="2002891"/>
            <a:ext cx="898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■</a:t>
            </a:r>
            <a:r>
              <a:rPr lang="en-US" altLang="ja-JP" dirty="0"/>
              <a:t>  pp</a:t>
            </a:r>
          </a:p>
          <a:p>
            <a:r>
              <a:rPr lang="ja-JP" altLang="en-US" dirty="0"/>
              <a:t>○  </a:t>
            </a:r>
            <a:r>
              <a:rPr lang="en-US" altLang="ja-JP" dirty="0" err="1"/>
              <a:t>pAu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85093" y="6074765"/>
            <a:ext cx="3023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No     -dependence!</a:t>
            </a:r>
            <a:endParaRPr kumimoji="1" lang="ja-JP" altLang="en-US" sz="2800" dirty="0"/>
          </a:p>
        </p:txBody>
      </p:sp>
      <p:pic>
        <p:nvPicPr>
          <p:cNvPr id="1028" name="Picture 4" descr="\newcommand{\nn}{\nonumber \\}&#10;\begin{eqnarray*}&#10;A&#10;\end{eqnarray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998" y="6197566"/>
            <a:ext cx="251114" cy="25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\newcommand{\nn}{\nonumber \\}&#10;\begin{eqnarray*}&#10;\textcolor[rgb]{1,0,0}{A_N\sim A^0}&#10;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954" y="6054286"/>
            <a:ext cx="1707833" cy="45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094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850" y="444344"/>
            <a:ext cx="7357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 Compute SSA in </a:t>
            </a:r>
            <a:r>
              <a:rPr kumimoji="1" lang="en-US" altLang="ja-JP" dirty="0" err="1"/>
              <a:t>pA</a:t>
            </a:r>
            <a:r>
              <a:rPr kumimoji="1" lang="en-US" altLang="ja-JP" dirty="0"/>
              <a:t> in the       -factorization framework in the forward region </a:t>
            </a:r>
            <a:endParaRPr kumimoji="1" lang="ja-JP" altLang="en-US" dirty="0"/>
          </a:p>
        </p:txBody>
      </p:sp>
      <p:pic>
        <p:nvPicPr>
          <p:cNvPr id="5" name="Picture 2" descr="\newcommand{\nn}{\nonumber \\}&#10;\begin{eqnarray*}&#10;k_T&#10;\end{eqnarray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964" y="544674"/>
            <a:ext cx="231195" cy="20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537966" y="889223"/>
            <a:ext cx="229383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</a:rPr>
              <a:t>collinear twist-three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8059" y="2444542"/>
            <a:ext cx="6968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Use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lang="en-US" altLang="ja-JP" dirty="0">
                <a:solidFill>
                  <a:srgbClr val="FF0000"/>
                </a:solidFill>
              </a:rPr>
              <a:t>h</a:t>
            </a:r>
            <a:r>
              <a:rPr kumimoji="1" lang="en-US" altLang="ja-JP" dirty="0">
                <a:solidFill>
                  <a:srgbClr val="FF0000"/>
                </a:solidFill>
              </a:rPr>
              <a:t>ybrid </a:t>
            </a:r>
            <a:r>
              <a:rPr kumimoji="1" lang="en-US" altLang="ja-JP" dirty="0"/>
              <a:t>approach</a:t>
            </a:r>
            <a:r>
              <a:rPr kumimoji="1" lang="en-US" altLang="ja-JP" dirty="0">
                <a:solidFill>
                  <a:srgbClr val="0070C0"/>
                </a:solidFill>
              </a:rPr>
              <a:t> </a:t>
            </a:r>
            <a:r>
              <a:rPr kumimoji="1" lang="en-US" altLang="ja-JP" dirty="0"/>
              <a:t>to SSA </a:t>
            </a:r>
            <a:r>
              <a:rPr kumimoji="1" lang="en-US" altLang="ja-JP" dirty="0">
                <a:solidFill>
                  <a:srgbClr val="0070C0"/>
                </a:solidFill>
              </a:rPr>
              <a:t>(Schafer, Zhou (2014)) </a:t>
            </a:r>
            <a:r>
              <a:rPr lang="en-US" altLang="ja-JP" dirty="0"/>
              <a:t>and apply it to     </a:t>
            </a:r>
            <a:endParaRPr kumimoji="1" lang="en-US" altLang="ja-JP" dirty="0"/>
          </a:p>
          <a:p>
            <a:r>
              <a:rPr lang="en-US" altLang="ja-JP" dirty="0">
                <a:solidFill>
                  <a:srgbClr val="0070C0"/>
                </a:solidFill>
              </a:rPr>
              <a:t>                               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5205" y="3669354"/>
            <a:ext cx="39816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Proton: collinear (ETQS, </a:t>
            </a:r>
            <a:r>
              <a:rPr kumimoji="1" lang="en-US" altLang="ja-JP" dirty="0" err="1"/>
              <a:t>transversity</a:t>
            </a:r>
            <a:r>
              <a:rPr kumimoji="1" lang="en-US" altLang="ja-JP" dirty="0"/>
              <a:t>)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Nucleus: unintegrated gluon distribution</a:t>
            </a:r>
          </a:p>
          <a:p>
            <a:endParaRPr lang="en-US" altLang="ja-JP" dirty="0"/>
          </a:p>
          <a:p>
            <a:r>
              <a:rPr lang="en-US" altLang="ja-JP" dirty="0"/>
              <a:t>Fragmentation: collinear </a:t>
            </a:r>
            <a:endParaRPr kumimoji="1" lang="ja-JP" altLang="en-US" dirty="0"/>
          </a:p>
        </p:txBody>
      </p:sp>
      <p:pic>
        <p:nvPicPr>
          <p:cNvPr id="5122" name="Picture 2" descr="\newcommand{\nn}{\nonumber \\}&#10;\begin{eqnarray*}&#10;x_F\sim 1&#10;\end{eqnarray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706" y="539688"/>
            <a:ext cx="733369" cy="20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2896648" y="427590"/>
            <a:ext cx="1493843" cy="4569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2896648" y="414146"/>
            <a:ext cx="1493843" cy="4527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楕円 21"/>
          <p:cNvSpPr/>
          <p:nvPr/>
        </p:nvSpPr>
        <p:spPr>
          <a:xfrm>
            <a:off x="5462598" y="6044440"/>
            <a:ext cx="2856257" cy="33114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proton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5214798" y="4086135"/>
            <a:ext cx="3216209" cy="47707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nucleus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5659795" y="5256720"/>
            <a:ext cx="293296" cy="871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7751964" y="5294236"/>
            <a:ext cx="299408" cy="833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963306" y="5294235"/>
            <a:ext cx="1780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楕円 29"/>
          <p:cNvSpPr/>
          <p:nvPr/>
        </p:nvSpPr>
        <p:spPr>
          <a:xfrm>
            <a:off x="6479314" y="5188886"/>
            <a:ext cx="822827" cy="2160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Freeform 8"/>
          <p:cNvSpPr>
            <a:spLocks noChangeAspect="1"/>
          </p:cNvSpPr>
          <p:nvPr/>
        </p:nvSpPr>
        <p:spPr bwMode="auto">
          <a:xfrm rot="15100546">
            <a:off x="5385895" y="4853058"/>
            <a:ext cx="891724" cy="94455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" name="Freeform 8"/>
          <p:cNvSpPr>
            <a:spLocks noChangeAspect="1"/>
          </p:cNvSpPr>
          <p:nvPr/>
        </p:nvSpPr>
        <p:spPr bwMode="auto">
          <a:xfrm rot="16037609">
            <a:off x="5553335" y="4863315"/>
            <a:ext cx="803852" cy="85147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" name="Freeform 8"/>
          <p:cNvSpPr>
            <a:spLocks noChangeAspect="1"/>
          </p:cNvSpPr>
          <p:nvPr/>
        </p:nvSpPr>
        <p:spPr bwMode="auto">
          <a:xfrm rot="16200000">
            <a:off x="7354270" y="4861752"/>
            <a:ext cx="803852" cy="85147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" name="Freeform 8"/>
          <p:cNvSpPr>
            <a:spLocks noChangeAspect="1"/>
          </p:cNvSpPr>
          <p:nvPr/>
        </p:nvSpPr>
        <p:spPr bwMode="auto">
          <a:xfrm rot="17022503">
            <a:off x="7458983" y="4873243"/>
            <a:ext cx="884237" cy="93662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" name="Freeform 8"/>
          <p:cNvSpPr>
            <a:spLocks noChangeAspect="1"/>
          </p:cNvSpPr>
          <p:nvPr/>
        </p:nvSpPr>
        <p:spPr bwMode="auto">
          <a:xfrm rot="15671192">
            <a:off x="5983976" y="5637677"/>
            <a:ext cx="730775" cy="77406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" name="Freeform 8"/>
          <p:cNvSpPr>
            <a:spLocks noChangeAspect="1"/>
          </p:cNvSpPr>
          <p:nvPr/>
        </p:nvSpPr>
        <p:spPr bwMode="auto">
          <a:xfrm rot="15352621">
            <a:off x="7264156" y="4890480"/>
            <a:ext cx="803852" cy="85147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Freeform 8"/>
          <p:cNvSpPr>
            <a:spLocks noChangeAspect="1"/>
          </p:cNvSpPr>
          <p:nvPr/>
        </p:nvSpPr>
        <p:spPr bwMode="auto">
          <a:xfrm rot="16603798">
            <a:off x="5700822" y="4868578"/>
            <a:ext cx="730775" cy="72083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5126" name="直線矢印コネクタ 5125"/>
          <p:cNvCxnSpPr/>
          <p:nvPr/>
        </p:nvCxnSpPr>
        <p:spPr>
          <a:xfrm flipV="1">
            <a:off x="6514002" y="4906822"/>
            <a:ext cx="336088" cy="374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8" name="直線矢印コネクタ 5127"/>
          <p:cNvCxnSpPr/>
          <p:nvPr/>
        </p:nvCxnSpPr>
        <p:spPr>
          <a:xfrm flipH="1" flipV="1">
            <a:off x="6911612" y="4907847"/>
            <a:ext cx="387144" cy="373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\newcommand{\nn}{\nonumber \\}&#10;\begin{eqnarray*}&#10;k_\perp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112" y="4766799"/>
            <a:ext cx="4191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66054" y="1515751"/>
            <a:ext cx="4282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Include the saturation effect of the nucleus.</a:t>
            </a:r>
            <a:endParaRPr kumimoji="1" lang="ja-JP" altLang="en-US" dirty="0"/>
          </a:p>
        </p:txBody>
      </p:sp>
      <p:pic>
        <p:nvPicPr>
          <p:cNvPr id="10242" name="Picture 2" descr="\newcommand{\nn}{\nonumber \\}&#10;\begin{eqnarray*}&#10;p^\uparrow A \to h&#10;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386" y="2494936"/>
            <a:ext cx="865635" cy="24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975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8492" y="0"/>
            <a:ext cx="7886700" cy="1325563"/>
          </a:xfrm>
        </p:spPr>
        <p:txBody>
          <a:bodyPr/>
          <a:lstStyle/>
          <a:p>
            <a:r>
              <a:rPr lang="en-US" altLang="ja-JP" dirty="0"/>
              <a:t>Soft gluon pole</a:t>
            </a:r>
            <a:endParaRPr kumimoji="1" lang="ja-JP" altLang="en-US" dirty="0"/>
          </a:p>
        </p:txBody>
      </p:sp>
      <p:pic>
        <p:nvPicPr>
          <p:cNvPr id="5124" name="Picture 4" descr="\newcommand{\nn}{\nonumber \\}&#10;\begin{eqnarray*}&#10;E_h \frac{d\sigma^{SGP}}{ d^3\vec{P}_{h}} &amp;=&amp; -\frac{\pi Mx_F}{2(N_c^2-1)} \epsilon^{ij}S_{Ti} \int_{x_F}^1 \frac{dz}{z^3}D(z) \Biggl\{ - \frac{1}{(P_{hT}/z)^2} \frac{\partial}{\partial P_h^j/z} \left( \frac{P^2_{hT}}{z^2} F(x_g,P_{hT}/z) \right) G_F(x,x)  &#10;\nonumber \\ &#10;&amp;&amp; \qquad+ \frac{ 2P_{hj}/z}{(P_{hT}/z)^2} F(x_g,P_{hT}/z) x \frac{d}{dx}G_F(x,x) \Biggr\}&#10;\end{eqnarray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1" y="2824980"/>
            <a:ext cx="8372855" cy="1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984154" y="3853297"/>
            <a:ext cx="2937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recover </a:t>
            </a:r>
            <a:r>
              <a:rPr kumimoji="1" lang="en-US" altLang="ja-JP" dirty="0" err="1"/>
              <a:t>kt</a:t>
            </a:r>
            <a:r>
              <a:rPr kumimoji="1" lang="en-US" altLang="ja-JP" dirty="0"/>
              <a:t> factorization result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6848786" y="3402207"/>
            <a:ext cx="256404" cy="471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3922643" y="4111731"/>
            <a:ext cx="206519" cy="471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692505" y="4582996"/>
            <a:ext cx="4008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Derivative term, important at</a:t>
            </a:r>
            <a:r>
              <a:rPr lang="ja-JP" altLang="en-US" dirty="0"/>
              <a:t>                　</a:t>
            </a:r>
            <a:endParaRPr kumimoji="1" lang="ja-JP" altLang="en-US" dirty="0"/>
          </a:p>
        </p:txBody>
      </p:sp>
      <p:pic>
        <p:nvPicPr>
          <p:cNvPr id="16" name="Picture 2" descr="\newcommand{\nn}{\nonumber \\}&#10;\begin{eqnarray*}&#10;x_F\sim  1&#10;\end{eqnarray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860" y="4663515"/>
            <a:ext cx="733369" cy="20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\newcommand{\nn}{\nonumber \\}&#10;\begin{eqnarray*}&#10;F(x,k_T)= \int \frac{d^2x_T d^2y_T}{(2\pi)^2} e^{i\vec{k}_T\cdot (\vec{x}_T-\vec{y}_T)}  \frac{\langle q|  \frac{1}{N_c}{\rm Tr} [U^\dagger(\vec{y}_T)U (\vec{x}_T)] |q\rangle }{\langle q|q\rangle}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855" y="6078014"/>
            <a:ext cx="5498809" cy="54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\newcommand{\nn}{\nonumber \\}&#10;\begin{eqnarray*}&#10;\textcolor[rgb]{1,0,0}{A_N \sim A^{-1/3}}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784" y="4222629"/>
            <a:ext cx="1312969" cy="27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\newcommand{\nn}{\nonumber \\}&#10;\begin{eqnarray*}&#10;\textcolor[rgb]{1,0,0}{A_N \sim A^0}&#10;\end{eqnarray*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361" y="5048940"/>
            <a:ext cx="1166473" cy="307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5355" y="704300"/>
            <a:ext cx="2766750" cy="1756267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7152718" y="478115"/>
            <a:ext cx="1931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70C0"/>
                </a:solidFill>
              </a:rPr>
              <a:t> arXiv:1606.08640 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67955" y="129753"/>
            <a:ext cx="2343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YH, Xiao, Yoshida, Yuan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208CF69-639E-46F0-8FF2-16AD9D95C5A1}"/>
              </a:ext>
            </a:extLst>
          </p:cNvPr>
          <p:cNvSpPr txBox="1"/>
          <p:nvPr/>
        </p:nvSpPr>
        <p:spPr>
          <a:xfrm>
            <a:off x="4129162" y="5048940"/>
            <a:ext cx="29839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ß"/>
            </a:pPr>
            <a:r>
              <a:rPr lang="en-US" altLang="ja-JP" sz="1600" dirty="0">
                <a:sym typeface="Wingdings" panose="05000000000000000000" pitchFamily="2" charset="2"/>
              </a:rPr>
              <a:t>c</a:t>
            </a:r>
            <a:r>
              <a:rPr kumimoji="1" lang="en-US" altLang="ja-JP" sz="1600" dirty="0">
                <a:sym typeface="Wingdings" panose="05000000000000000000" pitchFamily="2" charset="2"/>
              </a:rPr>
              <a:t>onsistent with the STAR data</a:t>
            </a:r>
          </a:p>
        </p:txBody>
      </p:sp>
    </p:spTree>
    <p:extLst>
      <p:ext uri="{BB962C8B-B14F-4D97-AF65-F5344CB8AC3E}">
        <p14:creationId xmlns:p14="http://schemas.microsoft.com/office/powerpoint/2010/main" val="968419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3202" y="-57928"/>
            <a:ext cx="7886700" cy="1325563"/>
          </a:xfrm>
        </p:spPr>
        <p:txBody>
          <a:bodyPr/>
          <a:lstStyle/>
          <a:p>
            <a:r>
              <a:rPr kumimoji="1" lang="en-US" altLang="ja-JP" dirty="0"/>
              <a:t>Fate of the soft fermion pole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930" y="1539005"/>
            <a:ext cx="2965166" cy="175498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29728" y="2269451"/>
            <a:ext cx="2665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Nonvanishing</a:t>
            </a:r>
            <a:r>
              <a:rPr kumimoji="1" lang="en-US" altLang="ja-JP" dirty="0"/>
              <a:t> SSA ONLY </a:t>
            </a:r>
            <a:r>
              <a:rPr lang="en-US" altLang="ja-JP" dirty="0"/>
              <a:t>IF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pic>
        <p:nvPicPr>
          <p:cNvPr id="4098" name="Picture 2" descr="\newcommand{\nn}{\nonumber \\}&#10;\begin{eqnarray*}&#10;F(k_\perp) \propto \delta^{(2)}(k_\perp)&#10;\end{eqnarray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18" y="2965025"/>
            <a:ext cx="2692977" cy="43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newcommand{\nn}{\nonumber \\}&#10;\begin{eqnarray*}&#10;k_\perp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304" y="1570313"/>
            <a:ext cx="314876" cy="24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\newcommand{\nn}{\nonumber \\}&#10;\begin{eqnarray*}&#10;0\times \infty = {\rm finite}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573" y="4541875"/>
            <a:ext cx="24669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613345" y="5446606"/>
            <a:ext cx="7251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SFP contribution disappears as soon as         of the gluon is included!</a:t>
            </a:r>
            <a:endParaRPr kumimoji="1" lang="ja-JP" altLang="en-US" sz="2000" dirty="0"/>
          </a:p>
        </p:txBody>
      </p:sp>
      <p:pic>
        <p:nvPicPr>
          <p:cNvPr id="4102" name="Picture 6" descr="\newcommand{\nn}{\nonumber \\}&#10;\begin{eqnarray*}&#10;k_\perp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218" y="5536064"/>
            <a:ext cx="286251" cy="22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29728" y="1923862"/>
            <a:ext cx="3602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Hard coefficient vanishes at the SFP. 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149B08-E23E-4635-816D-3F68682EDAE9}"/>
              </a:ext>
            </a:extLst>
          </p:cNvPr>
          <p:cNvSpPr txBox="1"/>
          <p:nvPr/>
        </p:nvSpPr>
        <p:spPr>
          <a:xfrm>
            <a:off x="536692" y="3700479"/>
            <a:ext cx="414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 namely, in the fully collinear calculation.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7656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056" y="0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Fragmentation contribution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7184685" y="457057"/>
            <a:ext cx="1826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70C0"/>
                </a:solidFill>
              </a:rPr>
              <a:t>arXiv:1611.04746</a:t>
            </a:r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099" y="1245595"/>
            <a:ext cx="4068314" cy="1764287"/>
          </a:xfrm>
          <a:prstGeom prst="rect">
            <a:avLst/>
          </a:prstGeom>
        </p:spPr>
      </p:pic>
      <p:pic>
        <p:nvPicPr>
          <p:cNvPr id="8" name="Picture 2" descr="\newcommand{\nn}{\nonumber \\}&#10;\begin{eqnarray*}&#10;&amp;&amp; E_h\frac{d\sigma^{frag}}{ d^3\vec{P}_{h}} = &#10;\frac{M}{ 2 }S_{T i} \epsilon^{i j} \int  \frac{dz}{z^2} xh_1(x) \Biggl\{   -{\rm Im}\,  \tilde{e}(z)   \frac{d}{d P_h^j/z}   F\left(x_g,\frac{P_{hT}}{z} \right)  \label{fina} \\&#10;&amp;&amp; \quad +4\frac{P_{hj}}{P_{hT}^2} \int_{z}^\infty \frac{dz_1}{z_1^2 }\frac{z}{\frac{1}{z}-\frac{1}{z_1}} \frac{ {\rm Im}\hat{E}_F (z_1,z)}{N_c^2-1}  \left(\frac{2\pi N_c^2}{\int d^2\vec{x}_T} \int_0^{P_{hT}/z_1} \ell_T d\ell_T F(x_g,\ell_T)  +\frac{1}{z_1\left(\frac{1}{z}-\frac{1}{z_1}  \right) } \right)F(x_g,P_{hT}/z)  \Biggr\} &#10;\end{eqnarray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36" y="3564713"/>
            <a:ext cx="8455948" cy="1319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直線矢印コネクタ 8"/>
          <p:cNvCxnSpPr/>
          <p:nvPr/>
        </p:nvCxnSpPr>
        <p:spPr>
          <a:xfrm flipV="1">
            <a:off x="2082997" y="4555074"/>
            <a:ext cx="442970" cy="941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123540" y="5486565"/>
            <a:ext cx="169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 genuine twist-3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99517" y="5739269"/>
            <a:ext cx="6124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nonlinear</a:t>
            </a:r>
            <a:r>
              <a:rPr lang="en-US" altLang="ja-JP" dirty="0"/>
              <a:t> in     , most strongly affected by saturation effects!  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3997664" y="4830372"/>
            <a:ext cx="106764" cy="568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136503" y="5380063"/>
            <a:ext cx="5413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most important term in the fit of </a:t>
            </a:r>
            <a:r>
              <a:rPr kumimoji="1" lang="en-US" altLang="ja-JP" dirty="0">
                <a:solidFill>
                  <a:srgbClr val="0070C0"/>
                </a:solidFill>
              </a:rPr>
              <a:t>Kanazawa</a:t>
            </a:r>
            <a:r>
              <a:rPr lang="en-US" altLang="ja-JP" dirty="0">
                <a:solidFill>
                  <a:srgbClr val="0070C0"/>
                </a:solidFill>
              </a:rPr>
              <a:t> et al. (2014)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20" name="Picture 2" descr="\newcommand{\nn}{\nonumber \\}&#10;\begin{eqnarray*}&#10;F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274" y="5824110"/>
            <a:ext cx="183343" cy="1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直線矢印コネクタ 20"/>
          <p:cNvCxnSpPr/>
          <p:nvPr/>
        </p:nvCxnSpPr>
        <p:spPr>
          <a:xfrm flipH="1">
            <a:off x="4990996" y="2865613"/>
            <a:ext cx="450574" cy="65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5386322" y="2571158"/>
            <a:ext cx="2937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recover </a:t>
            </a:r>
            <a:r>
              <a:rPr lang="en-US" altLang="ja-JP" dirty="0" err="1"/>
              <a:t>kt</a:t>
            </a:r>
            <a:r>
              <a:rPr lang="en-US" altLang="ja-JP" dirty="0"/>
              <a:t> factorization result</a:t>
            </a:r>
            <a:endParaRPr kumimoji="1" lang="ja-JP" altLang="en-US" dirty="0"/>
          </a:p>
        </p:txBody>
      </p:sp>
      <p:pic>
        <p:nvPicPr>
          <p:cNvPr id="23" name="Picture 8" descr="\newcommand{\nn}{\nonumber \\}&#10;\begin{eqnarray*}&#10;\textcolor[rgb]{1,0,0}{A_N \sim A^{-1/3}}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752" y="3004807"/>
            <a:ext cx="1312969" cy="27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6680104" y="87725"/>
            <a:ext cx="2343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YH, Xiao, Yoshida, Yuan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06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16" descr="\newcommand{\nn}{\nonumber \\}&#10;\begin{eqnarray*}&#10;\textcolor[rgb]{1,0,0}{A_N \sim A^0}&#10;\end{eqnarray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643" y="3225737"/>
            <a:ext cx="1060430" cy="27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テキスト ボックス 24"/>
          <p:cNvSpPr txBox="1"/>
          <p:nvPr/>
        </p:nvSpPr>
        <p:spPr>
          <a:xfrm>
            <a:off x="5882145" y="3598121"/>
            <a:ext cx="3261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 but numerically small according </a:t>
            </a:r>
          </a:p>
          <a:p>
            <a:r>
              <a:rPr lang="en-US" altLang="ja-JP" dirty="0"/>
              <a:t> to </a:t>
            </a:r>
            <a:r>
              <a:rPr lang="en-US" altLang="ja-JP" dirty="0">
                <a:solidFill>
                  <a:srgbClr val="0070C0"/>
                </a:solidFill>
              </a:rPr>
              <a:t>Kanazawa et al.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102" y="4347187"/>
            <a:ext cx="2795941" cy="2351001"/>
          </a:xfrm>
          <a:prstGeom prst="rect">
            <a:avLst/>
          </a:prstGeom>
        </p:spPr>
      </p:pic>
      <p:sp>
        <p:nvSpPr>
          <p:cNvPr id="27" name="下矢印 26"/>
          <p:cNvSpPr/>
          <p:nvPr/>
        </p:nvSpPr>
        <p:spPr>
          <a:xfrm rot="1822472">
            <a:off x="8574136" y="5367720"/>
            <a:ext cx="338102" cy="53928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Picture 2" descr="\newcommand{\nn}{\nonumber \\}&#10;\begin{eqnarray*}&#10;&amp;&amp; E_h\frac{d\sigma^{frag}}{ d^3\vec{P}_{h}} = &#10;\frac{M}{ 2 }S_{T i} \epsilon^{i j} \int  \frac{dz}{z^2} xh_1(x) \Biggl\{   -{\rm Im}\,  \tilde{e}(z)   \frac{d}{d P_h^j/z}   F\left(x_g,\frac{P_{hT}}{z} \right)  \label{fina} \\&#10;&amp;&amp; \quad +4\frac{P_{hj}}{P_{hT}^2} \int_{z}^\infty \frac{dz_1}{z_1^2 }\frac{z}{\frac{1}{z}-\frac{1}{z_1}} \frac{ {\rm Im}\hat{E}_F (z_1,z)}{N_c^2-1}  \left(\frac{2\pi N_c^2}{\int d^2\vec{x}_T} \int_0^{P_{hT}/z_1} \ell_T d\ell_T F(x_g,\ell_T)  +\frac{1}{z_1\left(\frac{1}{z}-\frac{1}{z_1}  \right) } \right)F(x_g,P_{hT}/z)  \Biggr\} 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88" y="1071984"/>
            <a:ext cx="8455948" cy="1319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楕円 9"/>
          <p:cNvSpPr/>
          <p:nvPr/>
        </p:nvSpPr>
        <p:spPr>
          <a:xfrm>
            <a:off x="3371869" y="1601372"/>
            <a:ext cx="2889887" cy="839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6844489" y="2440452"/>
            <a:ext cx="0" cy="700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2901598" y="2440453"/>
            <a:ext cx="708920" cy="1315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982844" y="4610859"/>
            <a:ext cx="1725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Suppressed!</a:t>
            </a:r>
            <a:endParaRPr kumimoji="1" lang="ja-JP" altLang="en-US" sz="2400" dirty="0"/>
          </a:p>
        </p:txBody>
      </p:sp>
      <p:pic>
        <p:nvPicPr>
          <p:cNvPr id="12" name="Picture 4" descr="\newcommand{\nn}{\nonumber \\}&#10;\begin{eqnarray*}&#10;F(k_\perp) \sim e^{-k_\perp^2/Q_s^2}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064" y="2900452"/>
            <a:ext cx="1845254" cy="32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\newcommand{\nn}{\nonumber \\}&#10;\begin{eqnarray*}&#10;N_c^2\left(1-e^{-\frac{P^2_{hT}}{z^2_1  Q^2_s}} \right)  \sim \frac{1}{Q_s^2}\sim\textcolor[rgb]{1,0,0}{ A^{-1/3}}&#10;&#10;\end{eqnarray*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892" y="3928380"/>
            <a:ext cx="3252851" cy="67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680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9624" y="219352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The origin of </a:t>
            </a:r>
            <a:r>
              <a:rPr lang="en-US" altLang="ja-JP" sz="3600" dirty="0"/>
              <a:t>SSA: </a:t>
            </a:r>
            <a:r>
              <a:rPr kumimoji="1" lang="en-US" altLang="ja-JP" sz="3600" dirty="0"/>
              <a:t>The suspects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91886"/>
            <a:ext cx="7886700" cy="4351338"/>
          </a:xfrm>
        </p:spPr>
        <p:txBody>
          <a:bodyPr/>
          <a:lstStyle/>
          <a:p>
            <a:r>
              <a:rPr kumimoji="1" lang="en-US" altLang="ja-JP" dirty="0"/>
              <a:t>Soft fermionic pole (</a:t>
            </a:r>
            <a:r>
              <a:rPr kumimoji="1" lang="en-US" altLang="ja-JP" dirty="0" err="1"/>
              <a:t>Efremov-Teryaev</a:t>
            </a:r>
            <a:r>
              <a:rPr kumimoji="1" lang="en-US" altLang="ja-JP" dirty="0"/>
              <a:t>)</a:t>
            </a:r>
          </a:p>
          <a:p>
            <a:r>
              <a:rPr lang="en-US" altLang="ja-JP" dirty="0"/>
              <a:t>Soft </a:t>
            </a:r>
            <a:r>
              <a:rPr lang="en-US" altLang="ja-JP" dirty="0" err="1"/>
              <a:t>gluonic</a:t>
            </a:r>
            <a:r>
              <a:rPr lang="en-US" altLang="ja-JP" dirty="0"/>
              <a:t> pole (</a:t>
            </a:r>
            <a:r>
              <a:rPr lang="en-US" altLang="ja-JP" dirty="0" err="1"/>
              <a:t>Qiu-Sterman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Twist-three fragmentation functions</a:t>
            </a:r>
          </a:p>
          <a:p>
            <a:pPr marL="0" indent="0">
              <a:buNone/>
            </a:pPr>
            <a:r>
              <a:rPr lang="en-US" altLang="ja-JP" dirty="0"/>
              <a:t>                   Collins-like </a:t>
            </a:r>
          </a:p>
          <a:p>
            <a:pPr marL="0" indent="0">
              <a:buNone/>
            </a:pPr>
            <a:r>
              <a:rPr lang="en-US" altLang="ja-JP" dirty="0"/>
              <a:t>                   genuine twist-three</a:t>
            </a:r>
          </a:p>
          <a:p>
            <a:r>
              <a:rPr lang="en-US" altLang="ja-JP" dirty="0"/>
              <a:t>Others (</a:t>
            </a:r>
            <a:r>
              <a:rPr lang="en-US" altLang="ja-JP" dirty="0" err="1"/>
              <a:t>Odderon</a:t>
            </a:r>
            <a:r>
              <a:rPr lang="en-US" altLang="ja-JP" dirty="0"/>
              <a:t>, …)</a:t>
            </a:r>
          </a:p>
          <a:p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960784" y="2459730"/>
            <a:ext cx="2524543" cy="337929"/>
            <a:chOff x="954157" y="2968487"/>
            <a:chExt cx="1478756" cy="344556"/>
          </a:xfrm>
        </p:grpSpPr>
        <p:cxnSp>
          <p:nvCxnSpPr>
            <p:cNvPr id="13" name="直線コネクタ 12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/>
          <p:cNvGrpSpPr/>
          <p:nvPr/>
        </p:nvGrpSpPr>
        <p:grpSpPr>
          <a:xfrm>
            <a:off x="2195790" y="3473521"/>
            <a:ext cx="1724296" cy="337929"/>
            <a:chOff x="954157" y="2968487"/>
            <a:chExt cx="1478756" cy="344556"/>
          </a:xfrm>
        </p:grpSpPr>
        <p:cxnSp>
          <p:nvCxnSpPr>
            <p:cNvPr id="8" name="直線コネクタ 7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/>
          <p:cNvGrpSpPr/>
          <p:nvPr/>
        </p:nvGrpSpPr>
        <p:grpSpPr>
          <a:xfrm>
            <a:off x="2223055" y="4041913"/>
            <a:ext cx="2865780" cy="285472"/>
            <a:chOff x="954157" y="2968487"/>
            <a:chExt cx="1478756" cy="344556"/>
          </a:xfrm>
        </p:grpSpPr>
        <p:cxnSp>
          <p:nvCxnSpPr>
            <p:cNvPr id="11" name="直線コネクタ 10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>
            <a:off x="960784" y="1957109"/>
            <a:ext cx="2524543" cy="337929"/>
            <a:chOff x="954157" y="2968487"/>
            <a:chExt cx="1478756" cy="344556"/>
          </a:xfrm>
        </p:grpSpPr>
        <p:cxnSp>
          <p:nvCxnSpPr>
            <p:cNvPr id="17" name="直線コネクタ 16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/>
          <p:cNvGrpSpPr/>
          <p:nvPr/>
        </p:nvGrpSpPr>
        <p:grpSpPr>
          <a:xfrm>
            <a:off x="2223055" y="4947686"/>
            <a:ext cx="2592505" cy="1327252"/>
            <a:chOff x="3896138" y="5100638"/>
            <a:chExt cx="2592505" cy="1327252"/>
          </a:xfrm>
        </p:grpSpPr>
        <p:pic>
          <p:nvPicPr>
            <p:cNvPr id="3074" name="Picture 2" descr="\newcommand{\nn}{\nonumber \\}&#10;\begin{eqnarray*}&#10;A_N \sim A^{-7/6}&#10;\end{eqnarray*}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6512" y="5562153"/>
              <a:ext cx="2114550" cy="4381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3896138" y="6058558"/>
              <a:ext cx="25925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>
                  <a:solidFill>
                    <a:srgbClr val="0070C0"/>
                  </a:solidFill>
                </a:rPr>
                <a:t>Kovchegov</a:t>
              </a:r>
              <a:r>
                <a:rPr kumimoji="1" lang="en-US" altLang="ja-JP" dirty="0">
                  <a:solidFill>
                    <a:srgbClr val="0070C0"/>
                  </a:solidFill>
                </a:rPr>
                <a:t>, Sievert (2012)</a:t>
              </a:r>
              <a:endParaRPr kumimoji="1" lang="ja-JP" alt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6" name="直線矢印コネクタ 5"/>
            <p:cNvCxnSpPr/>
            <p:nvPr/>
          </p:nvCxnSpPr>
          <p:spPr>
            <a:xfrm flipH="1" flipV="1">
              <a:off x="4412974" y="5100638"/>
              <a:ext cx="159026" cy="4967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グループ化 21"/>
          <p:cNvGrpSpPr/>
          <p:nvPr/>
        </p:nvGrpSpPr>
        <p:grpSpPr>
          <a:xfrm>
            <a:off x="2194106" y="4568175"/>
            <a:ext cx="1177717" cy="230810"/>
            <a:chOff x="954157" y="2968487"/>
            <a:chExt cx="1478756" cy="344556"/>
          </a:xfrm>
        </p:grpSpPr>
        <p:cxnSp>
          <p:nvCxnSpPr>
            <p:cNvPr id="23" name="直線コネクタ 22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714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右矢印 5"/>
          <p:cNvSpPr/>
          <p:nvPr/>
        </p:nvSpPr>
        <p:spPr>
          <a:xfrm rot="15735406">
            <a:off x="2122339" y="4424079"/>
            <a:ext cx="1066220" cy="18575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9651" y="11911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Transverse Single Spin Asymmetry (SSA)</a:t>
            </a:r>
            <a:endParaRPr kumimoji="1" lang="ja-JP" altLang="en-US" sz="3600" dirty="0"/>
          </a:p>
        </p:txBody>
      </p:sp>
      <p:sp>
        <p:nvSpPr>
          <p:cNvPr id="4" name="楕円 3"/>
          <p:cNvSpPr/>
          <p:nvPr/>
        </p:nvSpPr>
        <p:spPr>
          <a:xfrm>
            <a:off x="2357275" y="4232033"/>
            <a:ext cx="596348" cy="622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/>
          <p:cNvSpPr/>
          <p:nvPr/>
        </p:nvSpPr>
        <p:spPr>
          <a:xfrm>
            <a:off x="5590438" y="3164233"/>
            <a:ext cx="768626" cy="7288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 rot="20500679">
            <a:off x="3875657" y="3916577"/>
            <a:ext cx="978408" cy="2894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 rot="415858">
            <a:off x="5634973" y="1828183"/>
            <a:ext cx="460226" cy="1334196"/>
          </a:xfrm>
          <a:custGeom>
            <a:avLst/>
            <a:gdLst>
              <a:gd name="connsiteX0" fmla="*/ 0 w 412699"/>
              <a:gd name="connsiteY0" fmla="*/ 2001079 h 2001079"/>
              <a:gd name="connsiteX1" fmla="*/ 397565 w 412699"/>
              <a:gd name="connsiteY1" fmla="*/ 1113183 h 2001079"/>
              <a:gd name="connsiteX2" fmla="*/ 291548 w 412699"/>
              <a:gd name="connsiteY2" fmla="*/ 0 h 2001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699" h="2001079">
                <a:moveTo>
                  <a:pt x="0" y="2001079"/>
                </a:moveTo>
                <a:cubicBezTo>
                  <a:pt x="174487" y="1723887"/>
                  <a:pt x="348974" y="1446696"/>
                  <a:pt x="397565" y="1113183"/>
                </a:cubicBezTo>
                <a:cubicBezTo>
                  <a:pt x="446156" y="779670"/>
                  <a:pt x="368852" y="389835"/>
                  <a:pt x="291548" y="0"/>
                </a:cubicBezTo>
              </a:path>
            </a:pathLst>
          </a:cu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5820356" y="4022464"/>
            <a:ext cx="1858795" cy="705797"/>
          </a:xfrm>
          <a:custGeom>
            <a:avLst/>
            <a:gdLst>
              <a:gd name="connsiteX0" fmla="*/ 0 w 2769705"/>
              <a:gd name="connsiteY0" fmla="*/ 32925 h 960577"/>
              <a:gd name="connsiteX1" fmla="*/ 702365 w 2769705"/>
              <a:gd name="connsiteY1" fmla="*/ 6421 h 960577"/>
              <a:gd name="connsiteX2" fmla="*/ 1351722 w 2769705"/>
              <a:gd name="connsiteY2" fmla="*/ 138942 h 960577"/>
              <a:gd name="connsiteX3" fmla="*/ 2186609 w 2769705"/>
              <a:gd name="connsiteY3" fmla="*/ 510003 h 960577"/>
              <a:gd name="connsiteX4" fmla="*/ 2769705 w 2769705"/>
              <a:gd name="connsiteY4" fmla="*/ 960577 h 960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9705" h="960577">
                <a:moveTo>
                  <a:pt x="0" y="32925"/>
                </a:moveTo>
                <a:cubicBezTo>
                  <a:pt x="238539" y="10838"/>
                  <a:pt x="477078" y="-11249"/>
                  <a:pt x="702365" y="6421"/>
                </a:cubicBezTo>
                <a:cubicBezTo>
                  <a:pt x="927652" y="24091"/>
                  <a:pt x="1104348" y="55012"/>
                  <a:pt x="1351722" y="138942"/>
                </a:cubicBezTo>
                <a:cubicBezTo>
                  <a:pt x="1599096" y="222872"/>
                  <a:pt x="1950279" y="373064"/>
                  <a:pt x="2186609" y="510003"/>
                </a:cubicBezTo>
                <a:cubicBezTo>
                  <a:pt x="2422939" y="646942"/>
                  <a:pt x="2596322" y="803759"/>
                  <a:pt x="2769705" y="960577"/>
                </a:cubicBezTo>
              </a:path>
            </a:pathLst>
          </a:cu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\newcommand{\nn}{\nonumber \\}&#10;\begin{eqnarray*}&#10;\pi^+&#10;\end{eqnarray*}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151" y="4181050"/>
            <a:ext cx="4572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newcommand{\nn}{\nonumber \\}&#10;\begin{eqnarray*}&#10;\pi^+&#10;\end{eqnarray*}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697" y="1555689"/>
            <a:ext cx="4572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6387194" y="3040663"/>
            <a:ext cx="129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unpolarized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00928" y="3343162"/>
            <a:ext cx="2919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transversely polarized proton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50684" y="6197275"/>
            <a:ext cx="50598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Production of hadrons is lef</a:t>
            </a:r>
            <a:r>
              <a:rPr lang="en-US" altLang="ja-JP" sz="2000" dirty="0"/>
              <a:t>t-right asymmetric!</a:t>
            </a:r>
            <a:endParaRPr kumimoji="1" lang="ja-JP" altLang="en-US" sz="2000" dirty="0"/>
          </a:p>
        </p:txBody>
      </p:sp>
      <p:cxnSp>
        <p:nvCxnSpPr>
          <p:cNvPr id="14" name="直線矢印コネクタ 13"/>
          <p:cNvCxnSpPr/>
          <p:nvPr/>
        </p:nvCxnSpPr>
        <p:spPr>
          <a:xfrm flipV="1">
            <a:off x="528936" y="4984954"/>
            <a:ext cx="816222" cy="331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 flipV="1">
            <a:off x="475927" y="4728261"/>
            <a:ext cx="53009" cy="594575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cxnSpLocks/>
          </p:cNvCxnSpPr>
          <p:nvPr/>
        </p:nvCxnSpPr>
        <p:spPr>
          <a:xfrm>
            <a:off x="514532" y="5306118"/>
            <a:ext cx="429084" cy="514355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\newcommand{\nn}{\nonumber \\}&#10;\begin{eqnarray*}&#10;x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51" y="4374809"/>
            <a:ext cx="226276" cy="19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\newcommand{\nn}{\nonumber \\}&#10;\begin{eqnarray*}&#10;y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28" y="5758224"/>
            <a:ext cx="19050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\newcommand{\nn}{\nonumber \\}&#10;\begin{eqnarray*}&#10;z&#10;\end{eqnarray*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363" y="4807525"/>
            <a:ext cx="1809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665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Recent discussions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Gamberg,Kang,Pitonyak,Prokudin,1701.01970</a:t>
            </a:r>
          </a:p>
          <a:p>
            <a:endParaRPr lang="en-US" altLang="ja-JP" dirty="0">
              <a:solidFill>
                <a:srgbClr val="0070C0"/>
              </a:solidFill>
            </a:endParaRPr>
          </a:p>
          <a:p>
            <a:endParaRPr lang="en-US" altLang="ja-JP" dirty="0">
              <a:solidFill>
                <a:srgbClr val="0070C0"/>
              </a:solidFill>
            </a:endParaRPr>
          </a:p>
          <a:p>
            <a:endParaRPr kumimoji="1" lang="en-US" altLang="ja-JP" dirty="0">
              <a:solidFill>
                <a:srgbClr val="0070C0"/>
              </a:solidFill>
            </a:endParaRPr>
          </a:p>
          <a:p>
            <a:r>
              <a:rPr lang="en-US" altLang="ja-JP" dirty="0">
                <a:solidFill>
                  <a:srgbClr val="0070C0"/>
                </a:solidFill>
              </a:rPr>
              <a:t>Zhou, 1704.04901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8470" y="2517913"/>
            <a:ext cx="61772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New estimate of the       term in the fragmentation contribution </a:t>
            </a:r>
          </a:p>
          <a:p>
            <a:r>
              <a:rPr kumimoji="1" lang="en-US" altLang="ja-JP" dirty="0"/>
              <a:t>in light of </a:t>
            </a:r>
            <a:r>
              <a:rPr lang="en-US" altLang="ja-JP" dirty="0"/>
              <a:t>the </a:t>
            </a:r>
            <a:r>
              <a:rPr kumimoji="1" lang="en-US" altLang="ja-JP" dirty="0"/>
              <a:t>Lorentz invariant relation (LIR)    </a:t>
            </a:r>
          </a:p>
          <a:p>
            <a:r>
              <a:rPr lang="en-US" altLang="ja-JP" dirty="0">
                <a:sym typeface="Wingdings" panose="05000000000000000000" pitchFamily="2" charset="2"/>
              </a:rPr>
              <a:t>  ``actually moderate in size and certainly not negligible”</a:t>
            </a:r>
            <a:endParaRPr kumimoji="1" lang="ja-JP" altLang="en-US" dirty="0"/>
          </a:p>
        </p:txBody>
      </p:sp>
      <p:pic>
        <p:nvPicPr>
          <p:cNvPr id="5" name="Picture 4" descr="\newcommand{\nn}{\nonumber \\}&#10;\begin{eqnarray*}&#10;A^0&#10;\end{eqnarray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92" y="2565398"/>
            <a:ext cx="241947" cy="19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\newcommand{\nn}{\nonumber \\}&#10;\begin{eqnarray*}&#10;F(k_\perp) &amp;\sim&amp; \left\langle\frac{1}{N_c}{\rm Tr} [U(x_\perp)U^\dagger(y_\perp)] \right\rangle &#10;\nn &amp;\to&amp; \left\langle\frac{1}{N_c}{\rm Tr} [U(x_\perp)U^\dagger(y_\perp)] \right\rangle&#10;-\left\langle{\rm Tr}[U(x_\perp)]{\rm Tr}[U(y_\perp)]\right\rangle&#10;\end{eqnarray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957" y="5277555"/>
            <a:ext cx="5156661" cy="105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338470" y="4556133"/>
            <a:ext cx="5737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Color entanglement effect included in the SGP contribution</a:t>
            </a:r>
            <a:endParaRPr kumimoji="1" lang="ja-JP" alt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6175717" y="5011659"/>
            <a:ext cx="2295971" cy="793782"/>
            <a:chOff x="5629316" y="6336952"/>
            <a:chExt cx="2295971" cy="793782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6028999" y="6336952"/>
              <a:ext cx="1896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 not infrared finite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直線矢印コネクタ 9"/>
            <p:cNvCxnSpPr>
              <a:cxnSpLocks/>
            </p:cNvCxnSpPr>
            <p:nvPr/>
          </p:nvCxnSpPr>
          <p:spPr>
            <a:xfrm flipH="1">
              <a:off x="5629316" y="6692216"/>
              <a:ext cx="498158" cy="4385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177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9624" y="219352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The origin of </a:t>
            </a:r>
            <a:r>
              <a:rPr lang="en-US" altLang="ja-JP" sz="3600" dirty="0"/>
              <a:t>SSA: </a:t>
            </a:r>
            <a:r>
              <a:rPr kumimoji="1" lang="en-US" altLang="ja-JP" sz="3600" dirty="0"/>
              <a:t>The suspects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3563" y="1886769"/>
            <a:ext cx="7886700" cy="4351338"/>
          </a:xfrm>
        </p:spPr>
        <p:txBody>
          <a:bodyPr/>
          <a:lstStyle/>
          <a:p>
            <a:r>
              <a:rPr kumimoji="1" lang="en-US" altLang="ja-JP" dirty="0"/>
              <a:t>Soft fermionic pole (</a:t>
            </a:r>
            <a:r>
              <a:rPr kumimoji="1" lang="en-US" altLang="ja-JP" dirty="0" err="1"/>
              <a:t>Efremov-Teryaev</a:t>
            </a:r>
            <a:r>
              <a:rPr kumimoji="1" lang="en-US" altLang="ja-JP" dirty="0"/>
              <a:t>)</a:t>
            </a:r>
          </a:p>
          <a:p>
            <a:r>
              <a:rPr lang="en-US" altLang="ja-JP" dirty="0"/>
              <a:t>Soft </a:t>
            </a:r>
            <a:r>
              <a:rPr lang="en-US" altLang="ja-JP" dirty="0" err="1"/>
              <a:t>gluonic</a:t>
            </a:r>
            <a:r>
              <a:rPr lang="en-US" altLang="ja-JP" dirty="0"/>
              <a:t> pole (</a:t>
            </a:r>
            <a:r>
              <a:rPr lang="en-US" altLang="ja-JP" dirty="0" err="1"/>
              <a:t>Qiu-Sterman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Twist-three fragmentation functions</a:t>
            </a:r>
          </a:p>
          <a:p>
            <a:pPr marL="0" indent="0">
              <a:buNone/>
            </a:pPr>
            <a:r>
              <a:rPr lang="en-US" altLang="ja-JP" dirty="0"/>
              <a:t>                   Collins-like </a:t>
            </a:r>
          </a:p>
          <a:p>
            <a:pPr marL="0" indent="0">
              <a:buNone/>
            </a:pPr>
            <a:r>
              <a:rPr lang="en-US" altLang="ja-JP" dirty="0"/>
              <a:t>                   genuine twist-three</a:t>
            </a:r>
          </a:p>
          <a:p>
            <a:r>
              <a:rPr lang="en-US" altLang="ja-JP" dirty="0"/>
              <a:t>Others (</a:t>
            </a:r>
            <a:r>
              <a:rPr lang="en-US" altLang="ja-JP" dirty="0" err="1"/>
              <a:t>Odderon</a:t>
            </a:r>
            <a:r>
              <a:rPr lang="en-US" altLang="ja-JP" dirty="0"/>
              <a:t>, …)   </a:t>
            </a:r>
          </a:p>
          <a:p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735703" y="2459730"/>
            <a:ext cx="2524543" cy="337929"/>
            <a:chOff x="954157" y="2968487"/>
            <a:chExt cx="1478756" cy="344556"/>
          </a:xfrm>
        </p:grpSpPr>
        <p:cxnSp>
          <p:nvCxnSpPr>
            <p:cNvPr id="13" name="直線コネクタ 12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/>
          <p:cNvGrpSpPr/>
          <p:nvPr/>
        </p:nvGrpSpPr>
        <p:grpSpPr>
          <a:xfrm>
            <a:off x="1965652" y="3473521"/>
            <a:ext cx="1896726" cy="337929"/>
            <a:chOff x="1131231" y="2968487"/>
            <a:chExt cx="1111011" cy="344556"/>
          </a:xfrm>
        </p:grpSpPr>
        <p:cxnSp>
          <p:nvCxnSpPr>
            <p:cNvPr id="8" name="直線コネクタ 7"/>
            <p:cNvCxnSpPr/>
            <p:nvPr/>
          </p:nvCxnSpPr>
          <p:spPr>
            <a:xfrm flipV="1">
              <a:off x="1137064" y="2968487"/>
              <a:ext cx="1105178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1131231" y="2968487"/>
              <a:ext cx="111101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>
            <a:off x="735703" y="1957109"/>
            <a:ext cx="2524543" cy="337929"/>
            <a:chOff x="954157" y="2968487"/>
            <a:chExt cx="1478756" cy="344556"/>
          </a:xfrm>
        </p:grpSpPr>
        <p:cxnSp>
          <p:nvCxnSpPr>
            <p:cNvPr id="17" name="直線コネクタ 16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グループ化 21"/>
          <p:cNvGrpSpPr/>
          <p:nvPr/>
        </p:nvGrpSpPr>
        <p:grpSpPr>
          <a:xfrm>
            <a:off x="1965652" y="4558951"/>
            <a:ext cx="1177717" cy="230810"/>
            <a:chOff x="954157" y="2968487"/>
            <a:chExt cx="1478756" cy="344556"/>
          </a:xfrm>
        </p:grpSpPr>
        <p:cxnSp>
          <p:nvCxnSpPr>
            <p:cNvPr id="23" name="直線コネクタ 22"/>
            <p:cNvCxnSpPr/>
            <p:nvPr/>
          </p:nvCxnSpPr>
          <p:spPr>
            <a:xfrm flipV="1">
              <a:off x="954157" y="2968487"/>
              <a:ext cx="1470991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954157" y="2968487"/>
              <a:ext cx="1478756" cy="3445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テキスト ボックス 4"/>
          <p:cNvSpPr txBox="1"/>
          <p:nvPr/>
        </p:nvSpPr>
        <p:spPr>
          <a:xfrm>
            <a:off x="5228901" y="3936097"/>
            <a:ext cx="1658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ym typeface="Wingdings" panose="05000000000000000000" pitchFamily="2" charset="2"/>
              </a:rPr>
              <a:t> </a:t>
            </a:r>
            <a:r>
              <a:rPr lang="en-US" altLang="ja-JP" sz="2400" dirty="0">
                <a:sym typeface="Wingdings" panose="05000000000000000000" pitchFamily="2" charset="2"/>
              </a:rPr>
              <a:t>Still alive</a:t>
            </a:r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0CB3A4-A3AC-4D21-A917-2EF60ACA092C}"/>
              </a:ext>
            </a:extLst>
          </p:cNvPr>
          <p:cNvSpPr txBox="1"/>
          <p:nvPr/>
        </p:nvSpPr>
        <p:spPr>
          <a:xfrm>
            <a:off x="4533214" y="4460475"/>
            <a:ext cx="3582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ym typeface="Wingdings" panose="05000000000000000000" pitchFamily="2" charset="2"/>
              </a:rPr>
              <a:t> N</a:t>
            </a:r>
            <a:r>
              <a:rPr kumimoji="1" lang="en-US" altLang="ja-JP" sz="2400" dirty="0"/>
              <a:t>ext talk by Hsiang-nan.</a:t>
            </a:r>
            <a:endParaRPr kumimoji="1" lang="ja-JP" altLang="en-US" sz="2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71BFF-F698-414D-A5F4-9CF8FB34A6D6}"/>
              </a:ext>
            </a:extLst>
          </p:cNvPr>
          <p:cNvSpPr txBox="1"/>
          <p:nvPr/>
        </p:nvSpPr>
        <p:spPr>
          <a:xfrm>
            <a:off x="5963630" y="2431407"/>
            <a:ext cx="3346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ß"/>
            </a:pPr>
            <a:r>
              <a:rPr kumimoji="1" lang="en-US" altLang="ja-JP" dirty="0">
                <a:sym typeface="Wingdings" panose="05000000000000000000" pitchFamily="2" charset="2"/>
              </a:rPr>
              <a:t>A-dependence OK. </a:t>
            </a:r>
          </a:p>
          <a:p>
            <a:r>
              <a:rPr kumimoji="1" lang="en-US" altLang="ja-JP" dirty="0">
                <a:sym typeface="Wingdings" panose="05000000000000000000" pitchFamily="2" charset="2"/>
              </a:rPr>
              <a:t>     but the sign problem persists.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646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677" y="-56483"/>
            <a:ext cx="7886700" cy="1325563"/>
          </a:xfrm>
        </p:spPr>
        <p:txBody>
          <a:bodyPr/>
          <a:lstStyle/>
          <a:p>
            <a:r>
              <a:rPr lang="en-US" altLang="ja-JP" dirty="0"/>
              <a:t>SSA in         : experiments  </a:t>
            </a:r>
            <a:endParaRPr kumimoji="1" lang="ja-JP" altLang="en-US" dirty="0"/>
          </a:p>
        </p:txBody>
      </p:sp>
      <p:pic>
        <p:nvPicPr>
          <p:cNvPr id="2050" name="Picture 2" descr="https://inspirehep.net/record/1209607/files/figs_PHENIX_pi0ANxF_2011Preliminar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06" y="2792172"/>
            <a:ext cx="6430432" cy="307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611501" y="3756289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rgbClr val="0070C0"/>
                </a:solidFill>
              </a:rPr>
              <a:t>arXiv</a:t>
            </a:r>
            <a:r>
              <a:rPr lang="en-US" altLang="ja-JP" dirty="0">
                <a:solidFill>
                  <a:srgbClr val="0070C0"/>
                </a:solidFill>
              </a:rPr>
              <a:t>: 1301.1096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1026" name="Picture 2" descr="\newcommand{\nn}{\nonumber \\}&#10;\begin{eqnarray*}&#10;x_F=\frac{2p_z}{\sqrt{s}}&#10;\end{eqnarray*}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784" y="1720413"/>
            <a:ext cx="1382757" cy="771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gure6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10" y="1544274"/>
            <a:ext cx="2447925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692138" y="4059603"/>
            <a:ext cx="224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E704 (</a:t>
            </a:r>
            <a:r>
              <a:rPr kumimoji="1" lang="en-US" altLang="ja-JP" dirty="0" err="1"/>
              <a:t>Fermilab</a:t>
            </a:r>
            <a:r>
              <a:rPr lang="en-US" altLang="ja-JP" dirty="0"/>
              <a:t>, 1991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9037" y="6167581"/>
            <a:ext cx="3527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Enhanced in the forward region </a:t>
            </a:r>
            <a:endParaRPr kumimoji="1" lang="ja-JP" altLang="en-US" sz="2000" dirty="0"/>
          </a:p>
        </p:txBody>
      </p:sp>
      <p:pic>
        <p:nvPicPr>
          <p:cNvPr id="6" name="Picture 2" descr="\newcommand{\nn}{\nonumber \\}&#10;\begin{eqnarray*}&#10;x_F\to 1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776" y="6222188"/>
            <a:ext cx="1046963" cy="26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\newcommand{\nn}{\nonumber \\}&#10;\begin{eqnarray*}&#10;p^\uparrow p&#10;\end{eqnarray*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14" y="218711"/>
            <a:ext cx="798700" cy="583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\newcommand{\nn}{\nonumber \\}&#10;\begin{eqnarray*}&#10;A_N = \frac{d\sigma^\uparrow - d\sigma^\downarrow}{d\sigma^\uparrow +d\sigma^\downarrow}&#10;&#10;\end{eqnarray*}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51" y="1616605"/>
            <a:ext cx="2905125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02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\newcommand{\nn}{\nonumber \\}&#10;\begin{eqnarray*}&#10;d\sigma\sim &#10;\end{eqnarray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65" y="3829049"/>
            <a:ext cx="82867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線コネクタ 6"/>
          <p:cNvCxnSpPr/>
          <p:nvPr/>
        </p:nvCxnSpPr>
        <p:spPr>
          <a:xfrm>
            <a:off x="2567928" y="3196447"/>
            <a:ext cx="384313" cy="875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8"/>
          <p:cNvSpPr>
            <a:spLocks noChangeAspect="1"/>
          </p:cNvSpPr>
          <p:nvPr/>
        </p:nvSpPr>
        <p:spPr bwMode="auto">
          <a:xfrm rot="17174598">
            <a:off x="2273274" y="4487473"/>
            <a:ext cx="1054032" cy="111646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Freeform 8"/>
          <p:cNvSpPr>
            <a:spLocks noChangeAspect="1"/>
          </p:cNvSpPr>
          <p:nvPr/>
        </p:nvSpPr>
        <p:spPr bwMode="auto">
          <a:xfrm rot="15098674">
            <a:off x="4127491" y="4487473"/>
            <a:ext cx="1054032" cy="111646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14" name="直線コネクタ 13"/>
          <p:cNvCxnSpPr>
            <a:cxnSpLocks/>
          </p:cNvCxnSpPr>
          <p:nvPr/>
        </p:nvCxnSpPr>
        <p:spPr>
          <a:xfrm flipH="1">
            <a:off x="4482400" y="3212988"/>
            <a:ext cx="220196" cy="874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3667374" y="2260551"/>
            <a:ext cx="51912" cy="353064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8"/>
          <p:cNvSpPr>
            <a:spLocks noChangeAspect="1"/>
          </p:cNvSpPr>
          <p:nvPr/>
        </p:nvSpPr>
        <p:spPr bwMode="auto">
          <a:xfrm rot="17027600" flipV="1">
            <a:off x="3584563" y="3603571"/>
            <a:ext cx="817676" cy="87072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楕円 4"/>
          <p:cNvSpPr/>
          <p:nvPr/>
        </p:nvSpPr>
        <p:spPr>
          <a:xfrm>
            <a:off x="2247772" y="4896827"/>
            <a:ext cx="2849217" cy="4108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unpolarized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楕円 8"/>
          <p:cNvSpPr/>
          <p:nvPr/>
        </p:nvSpPr>
        <p:spPr>
          <a:xfrm>
            <a:off x="2261025" y="2819746"/>
            <a:ext cx="2849216" cy="4108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polarized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1272" name="Picture 8" descr="\newcommand{\nn}{\nonumber \\}&#10;\begin{eqnarray*}&#10;+ \ c.c.&#10;\end{eqnarray*}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29" y="3905560"/>
            <a:ext cx="95250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291549" y="1594371"/>
            <a:ext cx="6396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A twist-</a:t>
            </a:r>
            <a:r>
              <a:rPr lang="en-US" altLang="ja-JP" sz="2000" dirty="0">
                <a:solidFill>
                  <a:srgbClr val="FF0000"/>
                </a:solidFill>
              </a:rPr>
              <a:t>three</a:t>
            </a:r>
            <a:r>
              <a:rPr lang="en-US" altLang="ja-JP" sz="2000" dirty="0"/>
              <a:t> observable, nontrivial to get a nonzero result. </a:t>
            </a:r>
            <a:endParaRPr kumimoji="1" lang="ja-JP" altLang="en-US" sz="2000" dirty="0"/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290677" y="-5648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SSA in         : theory</a:t>
            </a:r>
            <a:endParaRPr lang="ja-JP" altLang="en-US" dirty="0"/>
          </a:p>
        </p:txBody>
      </p:sp>
      <p:pic>
        <p:nvPicPr>
          <p:cNvPr id="35" name="Picture 2" descr="\newcommand{\nn}{\nonumber \\}&#10;\begin{eqnarray*}&#10;p^\uparrow p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14" y="218711"/>
            <a:ext cx="798700" cy="583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9" name="Picture 15" descr="\newcommand{\nn}{\nonumber \\}&#10;\begin{eqnarray*}&#10;i&#10;\end{eqnarray*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828" y="6178812"/>
            <a:ext cx="103909" cy="24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テキスト ボックス 35"/>
          <p:cNvSpPr txBox="1"/>
          <p:nvPr/>
        </p:nvSpPr>
        <p:spPr>
          <a:xfrm>
            <a:off x="1253444" y="6142707"/>
            <a:ext cx="677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An extra factor of        is needed to make the asymmetry </a:t>
            </a:r>
            <a:r>
              <a:rPr kumimoji="1" lang="en-US" altLang="ja-JP" dirty="0" err="1"/>
              <a:t>nonvanishing</a:t>
            </a:r>
            <a:r>
              <a:rPr kumimoji="1" lang="en-US" altLang="ja-JP" dirty="0"/>
              <a:t>.</a:t>
            </a:r>
            <a:endParaRPr kumimoji="1" lang="ja-JP" altLang="en-US" dirty="0"/>
          </a:p>
        </p:txBody>
      </p:sp>
      <p:sp>
        <p:nvSpPr>
          <p:cNvPr id="32" name="Freeform 8">
            <a:extLst>
              <a:ext uri="{FF2B5EF4-FFF2-40B4-BE49-F238E27FC236}">
                <a16:creationId xmlns:a16="http://schemas.microsoft.com/office/drawing/2014/main" id="{8E3D6F29-B861-4978-A97C-3EFDE959DBD9}"/>
              </a:ext>
            </a:extLst>
          </p:cNvPr>
          <p:cNvSpPr>
            <a:spLocks noChangeAspect="1"/>
          </p:cNvSpPr>
          <p:nvPr/>
        </p:nvSpPr>
        <p:spPr bwMode="auto">
          <a:xfrm rot="19426347" flipV="1">
            <a:off x="3684941" y="4218839"/>
            <a:ext cx="507713" cy="85852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" name="Freeform 8">
            <a:extLst>
              <a:ext uri="{FF2B5EF4-FFF2-40B4-BE49-F238E27FC236}">
                <a16:creationId xmlns:a16="http://schemas.microsoft.com/office/drawing/2014/main" id="{5FCBD7E6-DA15-4C7B-9F3D-9DF7D5D866C3}"/>
              </a:ext>
            </a:extLst>
          </p:cNvPr>
          <p:cNvSpPr>
            <a:spLocks noChangeAspect="1"/>
          </p:cNvSpPr>
          <p:nvPr/>
        </p:nvSpPr>
        <p:spPr bwMode="auto">
          <a:xfrm rot="2247160" flipV="1">
            <a:off x="3151819" y="4225071"/>
            <a:ext cx="558484" cy="83749"/>
          </a:xfrm>
          <a:custGeom>
            <a:avLst/>
            <a:gdLst>
              <a:gd name="T0" fmla="*/ 0 w 2320"/>
              <a:gd name="T1" fmla="*/ 2147483647 h 246"/>
              <a:gd name="T2" fmla="*/ 2147483647 w 2320"/>
              <a:gd name="T3" fmla="*/ 2147483647 h 246"/>
              <a:gd name="T4" fmla="*/ 2147483647 w 2320"/>
              <a:gd name="T5" fmla="*/ 2147483647 h 246"/>
              <a:gd name="T6" fmla="*/ 2147483647 w 2320"/>
              <a:gd name="T7" fmla="*/ 2147483647 h 246"/>
              <a:gd name="T8" fmla="*/ 2147483647 w 2320"/>
              <a:gd name="T9" fmla="*/ 2147483647 h 246"/>
              <a:gd name="T10" fmla="*/ 2147483647 w 2320"/>
              <a:gd name="T11" fmla="*/ 2147483647 h 246"/>
              <a:gd name="T12" fmla="*/ 2147483647 w 2320"/>
              <a:gd name="T13" fmla="*/ 2147483647 h 246"/>
              <a:gd name="T14" fmla="*/ 2147483647 w 2320"/>
              <a:gd name="T15" fmla="*/ 2147483647 h 246"/>
              <a:gd name="T16" fmla="*/ 2147483647 w 2320"/>
              <a:gd name="T17" fmla="*/ 2147483647 h 246"/>
              <a:gd name="T18" fmla="*/ 2147483647 w 2320"/>
              <a:gd name="T19" fmla="*/ 2147483647 h 246"/>
              <a:gd name="T20" fmla="*/ 2147483647 w 2320"/>
              <a:gd name="T21" fmla="*/ 2147483647 h 246"/>
              <a:gd name="T22" fmla="*/ 2147483647 w 2320"/>
              <a:gd name="T23" fmla="*/ 2147483647 h 246"/>
              <a:gd name="T24" fmla="*/ 2147483647 w 2320"/>
              <a:gd name="T25" fmla="*/ 2147483647 h 246"/>
              <a:gd name="T26" fmla="*/ 2147483647 w 2320"/>
              <a:gd name="T27" fmla="*/ 2147483647 h 246"/>
              <a:gd name="T28" fmla="*/ 2147483647 w 2320"/>
              <a:gd name="T29" fmla="*/ 2147483647 h 246"/>
              <a:gd name="T30" fmla="*/ 2147483647 w 2320"/>
              <a:gd name="T31" fmla="*/ 2147483647 h 246"/>
              <a:gd name="T32" fmla="*/ 2147483647 w 2320"/>
              <a:gd name="T33" fmla="*/ 2147483647 h 246"/>
              <a:gd name="T34" fmla="*/ 2147483647 w 2320"/>
              <a:gd name="T35" fmla="*/ 2147483647 h 246"/>
              <a:gd name="T36" fmla="*/ 2147483647 w 2320"/>
              <a:gd name="T37" fmla="*/ 2147483647 h 246"/>
              <a:gd name="T38" fmla="*/ 2147483647 w 2320"/>
              <a:gd name="T39" fmla="*/ 2147483647 h 246"/>
              <a:gd name="T40" fmla="*/ 2147483647 w 2320"/>
              <a:gd name="T41" fmla="*/ 2147483647 h 246"/>
              <a:gd name="T42" fmla="*/ 2147483647 w 2320"/>
              <a:gd name="T43" fmla="*/ 2147483647 h 246"/>
              <a:gd name="T44" fmla="*/ 2147483647 w 2320"/>
              <a:gd name="T45" fmla="*/ 2147483647 h 246"/>
              <a:gd name="T46" fmla="*/ 2147483647 w 2320"/>
              <a:gd name="T47" fmla="*/ 2147483647 h 246"/>
              <a:gd name="T48" fmla="*/ 2147483647 w 2320"/>
              <a:gd name="T49" fmla="*/ 2147483647 h 246"/>
              <a:gd name="T50" fmla="*/ 2147483647 w 2320"/>
              <a:gd name="T51" fmla="*/ 2147483647 h 246"/>
              <a:gd name="T52" fmla="*/ 2147483647 w 2320"/>
              <a:gd name="T53" fmla="*/ 2147483647 h 246"/>
              <a:gd name="T54" fmla="*/ 2147483647 w 2320"/>
              <a:gd name="T55" fmla="*/ 2147483647 h 246"/>
              <a:gd name="T56" fmla="*/ 2147483647 w 2320"/>
              <a:gd name="T57" fmla="*/ 2147483647 h 246"/>
              <a:gd name="T58" fmla="*/ 2147483647 w 2320"/>
              <a:gd name="T59" fmla="*/ 2147483647 h 246"/>
              <a:gd name="T60" fmla="*/ 2147483647 w 2320"/>
              <a:gd name="T61" fmla="*/ 2147483647 h 246"/>
              <a:gd name="T62" fmla="*/ 2147483647 w 2320"/>
              <a:gd name="T63" fmla="*/ 2147483647 h 246"/>
              <a:gd name="T64" fmla="*/ 2147483647 w 2320"/>
              <a:gd name="T65" fmla="*/ 2147483647 h 246"/>
              <a:gd name="T66" fmla="*/ 2147483647 w 2320"/>
              <a:gd name="T67" fmla="*/ 2147483647 h 246"/>
              <a:gd name="T68" fmla="*/ 2147483647 w 2320"/>
              <a:gd name="T69" fmla="*/ 2147483647 h 246"/>
              <a:gd name="T70" fmla="*/ 2147483647 w 2320"/>
              <a:gd name="T71" fmla="*/ 2147483647 h 246"/>
              <a:gd name="T72" fmla="*/ 2147483647 w 2320"/>
              <a:gd name="T73" fmla="*/ 2147483647 h 246"/>
              <a:gd name="T74" fmla="*/ 2147483647 w 2320"/>
              <a:gd name="T75" fmla="*/ 2147483647 h 246"/>
              <a:gd name="T76" fmla="*/ 2147483647 w 2320"/>
              <a:gd name="T77" fmla="*/ 2147483647 h 246"/>
              <a:gd name="T78" fmla="*/ 2147483647 w 2320"/>
              <a:gd name="T79" fmla="*/ 2147483647 h 246"/>
              <a:gd name="T80" fmla="*/ 2147483647 w 2320"/>
              <a:gd name="T81" fmla="*/ 2147483647 h 246"/>
              <a:gd name="T82" fmla="*/ 2147483647 w 2320"/>
              <a:gd name="T83" fmla="*/ 2147483647 h 246"/>
              <a:gd name="T84" fmla="*/ 2147483647 w 2320"/>
              <a:gd name="T85" fmla="*/ 0 h 246"/>
              <a:gd name="T86" fmla="*/ 2147483647 w 2320"/>
              <a:gd name="T87" fmla="*/ 2147483647 h 246"/>
              <a:gd name="T88" fmla="*/ 2147483647 w 2320"/>
              <a:gd name="T89" fmla="*/ 2147483647 h 246"/>
              <a:gd name="T90" fmla="*/ 2147483647 w 2320"/>
              <a:gd name="T91" fmla="*/ 2147483647 h 246"/>
              <a:gd name="T92" fmla="*/ 2147483647 w 2320"/>
              <a:gd name="T93" fmla="*/ 2147483647 h 246"/>
              <a:gd name="T94" fmla="*/ 2147483647 w 2320"/>
              <a:gd name="T95" fmla="*/ 2147483647 h 246"/>
              <a:gd name="T96" fmla="*/ 2147483647 w 2320"/>
              <a:gd name="T97" fmla="*/ 0 h 2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0" h="246">
                <a:moveTo>
                  <a:pt x="0" y="3"/>
                </a:moveTo>
                <a:cubicBezTo>
                  <a:pt x="31" y="16"/>
                  <a:pt x="151" y="54"/>
                  <a:pt x="186" y="84"/>
                </a:cubicBezTo>
                <a:cubicBezTo>
                  <a:pt x="221" y="114"/>
                  <a:pt x="220" y="160"/>
                  <a:pt x="210" y="186"/>
                </a:cubicBezTo>
                <a:cubicBezTo>
                  <a:pt x="200" y="212"/>
                  <a:pt x="153" y="242"/>
                  <a:pt x="126" y="243"/>
                </a:cubicBezTo>
                <a:cubicBezTo>
                  <a:pt x="99" y="244"/>
                  <a:pt x="57" y="218"/>
                  <a:pt x="48" y="192"/>
                </a:cubicBezTo>
                <a:cubicBezTo>
                  <a:pt x="39" y="166"/>
                  <a:pt x="29" y="116"/>
                  <a:pt x="69" y="84"/>
                </a:cubicBezTo>
                <a:cubicBezTo>
                  <a:pt x="109" y="52"/>
                  <a:pt x="218" y="3"/>
                  <a:pt x="288" y="3"/>
                </a:cubicBezTo>
                <a:cubicBezTo>
                  <a:pt x="358" y="3"/>
                  <a:pt x="455" y="49"/>
                  <a:pt x="492" y="81"/>
                </a:cubicBezTo>
                <a:cubicBezTo>
                  <a:pt x="529" y="113"/>
                  <a:pt x="520" y="168"/>
                  <a:pt x="510" y="195"/>
                </a:cubicBezTo>
                <a:cubicBezTo>
                  <a:pt x="500" y="222"/>
                  <a:pt x="459" y="243"/>
                  <a:pt x="432" y="243"/>
                </a:cubicBezTo>
                <a:cubicBezTo>
                  <a:pt x="405" y="243"/>
                  <a:pt x="357" y="222"/>
                  <a:pt x="345" y="195"/>
                </a:cubicBezTo>
                <a:cubicBezTo>
                  <a:pt x="333" y="168"/>
                  <a:pt x="321" y="113"/>
                  <a:pt x="360" y="81"/>
                </a:cubicBezTo>
                <a:cubicBezTo>
                  <a:pt x="399" y="49"/>
                  <a:pt x="504" y="3"/>
                  <a:pt x="576" y="3"/>
                </a:cubicBezTo>
                <a:cubicBezTo>
                  <a:pt x="648" y="3"/>
                  <a:pt x="752" y="50"/>
                  <a:pt x="792" y="81"/>
                </a:cubicBezTo>
                <a:cubicBezTo>
                  <a:pt x="832" y="112"/>
                  <a:pt x="826" y="162"/>
                  <a:pt x="816" y="189"/>
                </a:cubicBezTo>
                <a:cubicBezTo>
                  <a:pt x="806" y="216"/>
                  <a:pt x="760" y="244"/>
                  <a:pt x="732" y="243"/>
                </a:cubicBezTo>
                <a:cubicBezTo>
                  <a:pt x="704" y="242"/>
                  <a:pt x="659" y="213"/>
                  <a:pt x="648" y="186"/>
                </a:cubicBezTo>
                <a:cubicBezTo>
                  <a:pt x="637" y="159"/>
                  <a:pt x="627" y="108"/>
                  <a:pt x="666" y="78"/>
                </a:cubicBezTo>
                <a:cubicBezTo>
                  <a:pt x="705" y="48"/>
                  <a:pt x="808" y="6"/>
                  <a:pt x="879" y="6"/>
                </a:cubicBezTo>
                <a:cubicBezTo>
                  <a:pt x="950" y="6"/>
                  <a:pt x="1055" y="48"/>
                  <a:pt x="1095" y="78"/>
                </a:cubicBezTo>
                <a:cubicBezTo>
                  <a:pt x="1135" y="108"/>
                  <a:pt x="1131" y="162"/>
                  <a:pt x="1122" y="189"/>
                </a:cubicBezTo>
                <a:cubicBezTo>
                  <a:pt x="1113" y="216"/>
                  <a:pt x="1066" y="240"/>
                  <a:pt x="1038" y="240"/>
                </a:cubicBezTo>
                <a:cubicBezTo>
                  <a:pt x="1010" y="240"/>
                  <a:pt x="963" y="218"/>
                  <a:pt x="951" y="192"/>
                </a:cubicBezTo>
                <a:cubicBezTo>
                  <a:pt x="939" y="166"/>
                  <a:pt x="927" y="115"/>
                  <a:pt x="966" y="84"/>
                </a:cubicBezTo>
                <a:cubicBezTo>
                  <a:pt x="1005" y="53"/>
                  <a:pt x="1113" y="6"/>
                  <a:pt x="1185" y="6"/>
                </a:cubicBezTo>
                <a:cubicBezTo>
                  <a:pt x="1257" y="6"/>
                  <a:pt x="1361" y="50"/>
                  <a:pt x="1398" y="81"/>
                </a:cubicBezTo>
                <a:cubicBezTo>
                  <a:pt x="1435" y="112"/>
                  <a:pt x="1418" y="163"/>
                  <a:pt x="1407" y="189"/>
                </a:cubicBezTo>
                <a:cubicBezTo>
                  <a:pt x="1396" y="215"/>
                  <a:pt x="1356" y="237"/>
                  <a:pt x="1329" y="237"/>
                </a:cubicBezTo>
                <a:cubicBezTo>
                  <a:pt x="1302" y="237"/>
                  <a:pt x="1255" y="214"/>
                  <a:pt x="1242" y="189"/>
                </a:cubicBezTo>
                <a:cubicBezTo>
                  <a:pt x="1229" y="164"/>
                  <a:pt x="1214" y="115"/>
                  <a:pt x="1251" y="84"/>
                </a:cubicBezTo>
                <a:cubicBezTo>
                  <a:pt x="1288" y="53"/>
                  <a:pt x="1394" y="3"/>
                  <a:pt x="1467" y="3"/>
                </a:cubicBezTo>
                <a:cubicBezTo>
                  <a:pt x="1540" y="3"/>
                  <a:pt x="1652" y="53"/>
                  <a:pt x="1692" y="84"/>
                </a:cubicBezTo>
                <a:cubicBezTo>
                  <a:pt x="1732" y="115"/>
                  <a:pt x="1719" y="163"/>
                  <a:pt x="1707" y="189"/>
                </a:cubicBezTo>
                <a:cubicBezTo>
                  <a:pt x="1695" y="215"/>
                  <a:pt x="1649" y="240"/>
                  <a:pt x="1620" y="240"/>
                </a:cubicBezTo>
                <a:cubicBezTo>
                  <a:pt x="1591" y="240"/>
                  <a:pt x="1544" y="212"/>
                  <a:pt x="1533" y="186"/>
                </a:cubicBezTo>
                <a:cubicBezTo>
                  <a:pt x="1522" y="160"/>
                  <a:pt x="1515" y="112"/>
                  <a:pt x="1554" y="81"/>
                </a:cubicBezTo>
                <a:cubicBezTo>
                  <a:pt x="1593" y="50"/>
                  <a:pt x="1694" y="2"/>
                  <a:pt x="1767" y="3"/>
                </a:cubicBezTo>
                <a:cubicBezTo>
                  <a:pt x="1840" y="4"/>
                  <a:pt x="1954" y="55"/>
                  <a:pt x="1995" y="87"/>
                </a:cubicBezTo>
                <a:cubicBezTo>
                  <a:pt x="2036" y="119"/>
                  <a:pt x="2025" y="168"/>
                  <a:pt x="2013" y="195"/>
                </a:cubicBezTo>
                <a:cubicBezTo>
                  <a:pt x="2001" y="222"/>
                  <a:pt x="1955" y="246"/>
                  <a:pt x="1926" y="246"/>
                </a:cubicBezTo>
                <a:cubicBezTo>
                  <a:pt x="1897" y="246"/>
                  <a:pt x="1848" y="222"/>
                  <a:pt x="1836" y="195"/>
                </a:cubicBezTo>
                <a:cubicBezTo>
                  <a:pt x="1824" y="168"/>
                  <a:pt x="1813" y="116"/>
                  <a:pt x="1851" y="84"/>
                </a:cubicBezTo>
                <a:cubicBezTo>
                  <a:pt x="1889" y="52"/>
                  <a:pt x="1996" y="0"/>
                  <a:pt x="2067" y="0"/>
                </a:cubicBezTo>
                <a:cubicBezTo>
                  <a:pt x="2138" y="0"/>
                  <a:pt x="2240" y="50"/>
                  <a:pt x="2280" y="81"/>
                </a:cubicBezTo>
                <a:cubicBezTo>
                  <a:pt x="2320" y="112"/>
                  <a:pt x="2319" y="162"/>
                  <a:pt x="2307" y="189"/>
                </a:cubicBezTo>
                <a:cubicBezTo>
                  <a:pt x="2295" y="216"/>
                  <a:pt x="2241" y="240"/>
                  <a:pt x="2211" y="240"/>
                </a:cubicBezTo>
                <a:cubicBezTo>
                  <a:pt x="2181" y="240"/>
                  <a:pt x="2139" y="218"/>
                  <a:pt x="2127" y="192"/>
                </a:cubicBezTo>
                <a:cubicBezTo>
                  <a:pt x="2115" y="166"/>
                  <a:pt x="2110" y="113"/>
                  <a:pt x="2142" y="81"/>
                </a:cubicBezTo>
                <a:cubicBezTo>
                  <a:pt x="2174" y="49"/>
                  <a:pt x="2282" y="17"/>
                  <a:pt x="2319" y="0"/>
                </a:cubicBezTo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359442F0-BAC4-4679-975A-D2E6EB334EE5}"/>
              </a:ext>
            </a:extLst>
          </p:cNvPr>
          <p:cNvCxnSpPr/>
          <p:nvPr/>
        </p:nvCxnSpPr>
        <p:spPr>
          <a:xfrm>
            <a:off x="2940216" y="4059742"/>
            <a:ext cx="1533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46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9624" y="219352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The origin of </a:t>
            </a:r>
            <a:r>
              <a:rPr lang="en-US" altLang="ja-JP" sz="3600" dirty="0"/>
              <a:t>SSA: </a:t>
            </a:r>
            <a:r>
              <a:rPr kumimoji="1" lang="en-US" altLang="ja-JP" sz="3600" dirty="0"/>
              <a:t>The suspects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91886"/>
            <a:ext cx="7886700" cy="4351338"/>
          </a:xfrm>
        </p:spPr>
        <p:txBody>
          <a:bodyPr/>
          <a:lstStyle/>
          <a:p>
            <a:r>
              <a:rPr kumimoji="1" lang="en-US" altLang="ja-JP" dirty="0"/>
              <a:t>Soft fermionic pole (</a:t>
            </a:r>
            <a:r>
              <a:rPr kumimoji="1" lang="en-US" altLang="ja-JP" dirty="0" err="1"/>
              <a:t>Efremov-Teryaev</a:t>
            </a:r>
            <a:r>
              <a:rPr kumimoji="1" lang="en-US" altLang="ja-JP" dirty="0"/>
              <a:t>)</a:t>
            </a:r>
          </a:p>
          <a:p>
            <a:r>
              <a:rPr lang="en-US" altLang="ja-JP" dirty="0"/>
              <a:t>Soft </a:t>
            </a:r>
            <a:r>
              <a:rPr lang="en-US" altLang="ja-JP" dirty="0" err="1"/>
              <a:t>gluonic</a:t>
            </a:r>
            <a:r>
              <a:rPr lang="en-US" altLang="ja-JP" dirty="0"/>
              <a:t> pole (</a:t>
            </a:r>
            <a:r>
              <a:rPr lang="en-US" altLang="ja-JP" dirty="0" err="1"/>
              <a:t>Qiu-Sterman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Twist-three fragmentation functions</a:t>
            </a:r>
          </a:p>
          <a:p>
            <a:pPr marL="0" indent="0">
              <a:buNone/>
            </a:pPr>
            <a:r>
              <a:rPr lang="en-US" altLang="ja-JP" dirty="0"/>
              <a:t>                   Collins-like </a:t>
            </a:r>
          </a:p>
          <a:p>
            <a:pPr marL="0" indent="0">
              <a:buNone/>
            </a:pPr>
            <a:r>
              <a:rPr lang="en-US" altLang="ja-JP" dirty="0"/>
              <a:t>                   genuine twist-three</a:t>
            </a:r>
          </a:p>
          <a:p>
            <a:r>
              <a:rPr lang="en-US" altLang="ja-JP" dirty="0"/>
              <a:t>Others (</a:t>
            </a:r>
            <a:r>
              <a:rPr lang="en-US" altLang="ja-JP" dirty="0" err="1"/>
              <a:t>Odderon</a:t>
            </a:r>
            <a:r>
              <a:rPr lang="en-US" altLang="ja-JP" dirty="0"/>
              <a:t>, …)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630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607" y="-98700"/>
            <a:ext cx="7886700" cy="1325563"/>
          </a:xfrm>
        </p:spPr>
        <p:txBody>
          <a:bodyPr/>
          <a:lstStyle/>
          <a:p>
            <a:r>
              <a:rPr kumimoji="1" lang="en-US" altLang="ja-JP" dirty="0"/>
              <a:t>Soft </a:t>
            </a:r>
            <a:r>
              <a:rPr kumimoji="1" lang="en-US" altLang="ja-JP" dirty="0" err="1"/>
              <a:t>gluonic</a:t>
            </a:r>
            <a:r>
              <a:rPr kumimoji="1" lang="en-US" altLang="ja-JP" dirty="0"/>
              <a:t> pole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41195" y="6085002"/>
            <a:ext cx="3711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rgbClr val="0070C0"/>
                </a:solidFill>
              </a:rPr>
              <a:t>Qiu</a:t>
            </a:r>
            <a:r>
              <a:rPr kumimoji="1" lang="en-US" altLang="ja-JP" dirty="0">
                <a:solidFill>
                  <a:srgbClr val="0070C0"/>
                </a:solidFill>
              </a:rPr>
              <a:t>,</a:t>
            </a:r>
            <a:r>
              <a:rPr kumimoji="1" lang="ja-JP" altLang="en-US" dirty="0">
                <a:solidFill>
                  <a:srgbClr val="0070C0"/>
                </a:solidFill>
              </a:rPr>
              <a:t> </a:t>
            </a:r>
            <a:r>
              <a:rPr kumimoji="1" lang="en-US" altLang="ja-JP" dirty="0" err="1">
                <a:solidFill>
                  <a:srgbClr val="0070C0"/>
                </a:solidFill>
              </a:rPr>
              <a:t>Sterman</a:t>
            </a:r>
            <a:r>
              <a:rPr kumimoji="1" lang="ja-JP" altLang="en-US" dirty="0">
                <a:solidFill>
                  <a:srgbClr val="0070C0"/>
                </a:solidFill>
              </a:rPr>
              <a:t> </a:t>
            </a:r>
            <a:r>
              <a:rPr kumimoji="1" lang="en-US" altLang="ja-JP" dirty="0">
                <a:solidFill>
                  <a:srgbClr val="0070C0"/>
                </a:solidFill>
              </a:rPr>
              <a:t>(1999)</a:t>
            </a:r>
          </a:p>
          <a:p>
            <a:r>
              <a:rPr kumimoji="1" lang="en-US" altLang="ja-JP" dirty="0" err="1">
                <a:solidFill>
                  <a:srgbClr val="0070C0"/>
                </a:solidFill>
              </a:rPr>
              <a:t>Kouvaris</a:t>
            </a:r>
            <a:r>
              <a:rPr lang="en-US" altLang="ja-JP" dirty="0">
                <a:solidFill>
                  <a:srgbClr val="0070C0"/>
                </a:solidFill>
              </a:rPr>
              <a:t>, </a:t>
            </a:r>
            <a:r>
              <a:rPr lang="en-US" altLang="ja-JP" dirty="0" err="1">
                <a:solidFill>
                  <a:srgbClr val="0070C0"/>
                </a:solidFill>
              </a:rPr>
              <a:t>Qiu</a:t>
            </a:r>
            <a:r>
              <a:rPr lang="en-US" altLang="ja-JP" dirty="0">
                <a:solidFill>
                  <a:srgbClr val="0070C0"/>
                </a:solidFill>
              </a:rPr>
              <a:t>, </a:t>
            </a:r>
            <a:r>
              <a:rPr lang="en-US" altLang="ja-JP" dirty="0" err="1">
                <a:solidFill>
                  <a:srgbClr val="0070C0"/>
                </a:solidFill>
              </a:rPr>
              <a:t>Vogelsang</a:t>
            </a:r>
            <a:r>
              <a:rPr lang="en-US" altLang="ja-JP" dirty="0">
                <a:solidFill>
                  <a:srgbClr val="0070C0"/>
                </a:solidFill>
              </a:rPr>
              <a:t>, Yuan (2006)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0100" y="271722"/>
            <a:ext cx="3199819" cy="406487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12035" y="3184863"/>
            <a:ext cx="3992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Imaginar</a:t>
            </a:r>
            <a:r>
              <a:rPr lang="en-US" altLang="ja-JP" dirty="0"/>
              <a:t>y part from the propagator pole</a:t>
            </a:r>
            <a:endParaRPr kumimoji="1" lang="ja-JP" altLang="en-US" dirty="0"/>
          </a:p>
        </p:txBody>
      </p:sp>
      <p:pic>
        <p:nvPicPr>
          <p:cNvPr id="2054" name="Picture 6" descr="\newcommand{\nn}{\nonumber \\}&#10;\begin{eqnarray*}&#10;\frac{1}{p^2+i\epsilon} \to -i\pi \delta(p^2)&#10;\end{eqnarray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54" y="3796508"/>
            <a:ext cx="1897945" cy="5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\newcommand{\nn}{\nonumber \\}&#10;\begin{eqnarray*}&#10;&amp;\frac{1}{p^+}\int \frac{d\lambda d\mu }{(2\pi)^2} e^{i\lambda x+i\mu(x'-x)}\langle pS_T|\bar{\psi}_j(0) gF^{\alpha +}(\mu n)\psi_i(\lambda n)|pS_T\rangle \nn&#10;&amp;= \frac{M}{4}(\Slash p)_{ij}\epsilon^{\alpha p n S_T}G_F(x,x') + \cdots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54" y="1935386"/>
            <a:ext cx="5127335" cy="972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下矢印 6"/>
          <p:cNvSpPr/>
          <p:nvPr/>
        </p:nvSpPr>
        <p:spPr>
          <a:xfrm rot="16200000">
            <a:off x="2849115" y="3804977"/>
            <a:ext cx="238258" cy="4830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\newcommand{\nn}{\nonumber \\}&#10;\begin{eqnarray*}&#10;x=x'&#10;\end{eqnarray*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147" y="3838377"/>
            <a:ext cx="961159" cy="29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newcommand{\nn}{\nonumber \\}&#10;\begin{eqnarray*}&#10;\textcolor[rgb]{1,0,0}{x}&#10;\end{eqnarray*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928" y="2499525"/>
            <a:ext cx="2000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\newcommand{\nn}{\nonumber \\}&#10;\begin{eqnarray*}&#10;\textcolor[rgb]{1,0,0}{x'-x}&#10;\end{eqnarray*}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111" y="2377868"/>
            <a:ext cx="765722" cy="24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\newcommand{\nn}{\nonumber \\}&#10;\begin{eqnarray*}&#10;\textcolor[rgb]{1,0,0}{x'}&#10;\end{eqnarray*}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545" y="2325884"/>
            <a:ext cx="3048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212035" y="1269625"/>
            <a:ext cx="523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Twist-three, three-</a:t>
            </a:r>
            <a:r>
              <a:rPr kumimoji="1" lang="en-US" altLang="ja-JP" dirty="0" err="1"/>
              <a:t>parton</a:t>
            </a:r>
            <a:r>
              <a:rPr kumimoji="1" lang="en-US" altLang="ja-JP" dirty="0"/>
              <a:t> correlators</a:t>
            </a:r>
            <a:r>
              <a:rPr lang="ja-JP" altLang="en-US" dirty="0"/>
              <a:t> </a:t>
            </a:r>
            <a:r>
              <a:rPr lang="en-US" altLang="ja-JP" dirty="0"/>
              <a:t>(</a:t>
            </a:r>
            <a:r>
              <a:rPr kumimoji="1" lang="en-US" altLang="ja-JP" dirty="0"/>
              <a:t>ETQS functions)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4535" y="4602316"/>
            <a:ext cx="7638650" cy="146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3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7346" y="0"/>
            <a:ext cx="7886700" cy="1325563"/>
          </a:xfrm>
        </p:spPr>
        <p:txBody>
          <a:bodyPr/>
          <a:lstStyle/>
          <a:p>
            <a:r>
              <a:rPr kumimoji="1" lang="en-US" altLang="ja-JP" dirty="0"/>
              <a:t>Soft fermionic pole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86101" y="2619475"/>
            <a:ext cx="6418150" cy="320433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509" y="1325563"/>
            <a:ext cx="2582564" cy="260263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97346" y="1563757"/>
            <a:ext cx="2005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Pole condition sets </a:t>
            </a:r>
            <a:endParaRPr kumimoji="1" lang="ja-JP" altLang="en-US" dirty="0"/>
          </a:p>
        </p:txBody>
      </p:sp>
      <p:pic>
        <p:nvPicPr>
          <p:cNvPr id="2050" name="Picture 2" descr="\newcommand{\nn}{\nonumber \\}&#10;\begin{eqnarray*}&#10;x=0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726" y="1563757"/>
            <a:ext cx="93345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5883965" y="5088835"/>
            <a:ext cx="1033670" cy="1179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81640" y="5454482"/>
            <a:ext cx="244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Koike and Tomita (2009)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25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\newcommand{\nn}{\nonumber \\}&#10;\begin{eqnarray*}&#10;E_h\frac{d\sigma^{frag}}{ d^3P_{h}}&#10;&amp;=&amp; 4M\alpha_s^2 \int \frac{dz}{z^3}  h_1(x)   \epsilon^{i j}  S_{T i}P_{hj} \frac{xz^6  }{(P^2_{hT})^3} \int dx'G(x')   \nn &#10;&amp;&amp; \qquad \times \left\{  - {\rm Im}\,  \tilde{e}(z)  + \int \frac{dz_1}{z_1^2 }\frac{1}{\frac{1}{z}-\frac{1}{z_1}} \frac{ {\rm Im}\hat{E}_F (z_1,z)}{N_c^2-1}  \left(N_c^2+\frac{1}{ z_1\left(\frac{1}{z}-\frac{1}{z_1}\right)}\right)   \right\}&#10;\end{eqnarray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96" y="3975027"/>
            <a:ext cx="8193961" cy="148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3227" y="-244733"/>
            <a:ext cx="7886700" cy="1325563"/>
          </a:xfrm>
        </p:spPr>
        <p:txBody>
          <a:bodyPr/>
          <a:lstStyle/>
          <a:p>
            <a:r>
              <a:rPr kumimoji="1" lang="en-US" altLang="ja-JP" sz="3200" dirty="0"/>
              <a:t>Twist-three</a:t>
            </a:r>
            <a:r>
              <a:rPr kumimoji="1" lang="en-US" altLang="ja-JP" dirty="0"/>
              <a:t> </a:t>
            </a:r>
            <a:r>
              <a:rPr kumimoji="1" lang="en-US" altLang="ja-JP" sz="3200" dirty="0"/>
              <a:t>fragmentation functions</a:t>
            </a:r>
            <a:endParaRPr kumimoji="1" lang="ja-JP" altLang="en-US" sz="32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873" y="1516516"/>
            <a:ext cx="5318234" cy="210932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54134" y="1064218"/>
            <a:ext cx="5897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Imaginary part from the twist-three f</a:t>
            </a:r>
            <a:r>
              <a:rPr kumimoji="1" lang="en-US" altLang="ja-JP" dirty="0"/>
              <a:t>ragmentation functions 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773698" y="784595"/>
            <a:ext cx="21987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>
                <a:solidFill>
                  <a:srgbClr val="0070C0"/>
                </a:solidFill>
              </a:rPr>
              <a:t>Kang, Yuan, Zhou (2010)</a:t>
            </a:r>
          </a:p>
          <a:p>
            <a:r>
              <a:rPr lang="en-US" altLang="ja-JP" sz="1600" dirty="0">
                <a:solidFill>
                  <a:srgbClr val="0070C0"/>
                </a:solidFill>
              </a:rPr>
              <a:t>Metz, </a:t>
            </a:r>
            <a:r>
              <a:rPr lang="en-US" altLang="ja-JP" sz="1600" dirty="0" err="1">
                <a:solidFill>
                  <a:srgbClr val="0070C0"/>
                </a:solidFill>
              </a:rPr>
              <a:t>Pitonyak</a:t>
            </a:r>
            <a:r>
              <a:rPr lang="en-US" altLang="ja-JP" sz="1600" dirty="0">
                <a:solidFill>
                  <a:srgbClr val="0070C0"/>
                </a:solidFill>
              </a:rPr>
              <a:t> (2012)</a:t>
            </a:r>
          </a:p>
          <a:p>
            <a:r>
              <a:rPr kumimoji="1" lang="en-US" altLang="ja-JP" sz="1600" dirty="0">
                <a:solidFill>
                  <a:srgbClr val="0070C0"/>
                </a:solidFill>
              </a:rPr>
              <a:t>Kanazawa, Koike (2013)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89034" y="5884490"/>
            <a:ext cx="1188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Collins-like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2592579" y="5229779"/>
            <a:ext cx="289448" cy="58468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 flipV="1">
            <a:off x="5363570" y="5372639"/>
            <a:ext cx="433488" cy="4736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797058" y="5770392"/>
            <a:ext cx="203023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genuine twist-three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16" name="Picture 4" descr="\newcommand{\nn}{\nonumber \\}&#10;\begin{eqnarray*}&#10;\sim \sum_X\int \langle 0|F^{\mu\nu}\psi |P_h,X\rangle\langle P_h,X|\bar{\psi}|0\rangle&#10;\end{eqnarray*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775" y="6218355"/>
            <a:ext cx="2834942" cy="47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241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579" y="-116307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A recent fit to the pp data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01751" y="328817"/>
            <a:ext cx="3034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70C0"/>
                </a:solidFill>
              </a:rPr>
              <a:t>Kanazawa, Koike, Metz, </a:t>
            </a:r>
            <a:r>
              <a:rPr kumimoji="1" lang="en-US" altLang="ja-JP" sz="1600" dirty="0" err="1">
                <a:solidFill>
                  <a:srgbClr val="0070C0"/>
                </a:solidFill>
              </a:rPr>
              <a:t>Pitonyak</a:t>
            </a:r>
            <a:r>
              <a:rPr lang="en-US" altLang="ja-JP" sz="1600" dirty="0">
                <a:solidFill>
                  <a:srgbClr val="0070C0"/>
                </a:solidFill>
              </a:rPr>
              <a:t>,  </a:t>
            </a:r>
          </a:p>
          <a:p>
            <a:r>
              <a:rPr lang="en-US" altLang="ja-JP" sz="1600" dirty="0">
                <a:solidFill>
                  <a:srgbClr val="0070C0"/>
                </a:solidFill>
              </a:rPr>
              <a:t>PRD89 (2014) 11501</a:t>
            </a:r>
            <a:endParaRPr lang="en-US" altLang="ja-JP" sz="16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31" y="1160266"/>
            <a:ext cx="2761702" cy="326170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20778" y="1159812"/>
            <a:ext cx="41413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　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>
                <a:sym typeface="Wingdings" panose="05000000000000000000" pitchFamily="2" charset="2"/>
              </a:rPr>
              <a:t>Good fit obtained if one assumes that</a:t>
            </a:r>
            <a:r>
              <a:rPr lang="ja-JP" altLang="en-US" dirty="0">
                <a:sym typeface="Wingdings" panose="05000000000000000000" pitchFamily="2" charset="2"/>
              </a:rPr>
              <a:t> </a:t>
            </a:r>
            <a:r>
              <a:rPr lang="en-US" altLang="ja-JP" dirty="0">
                <a:sym typeface="Wingdings" panose="05000000000000000000" pitchFamily="2" charset="2"/>
              </a:rPr>
              <a:t>the </a:t>
            </a:r>
          </a:p>
          <a:p>
            <a:r>
              <a:rPr kumimoji="1"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genuine twist-3</a:t>
            </a:r>
            <a:r>
              <a:rPr lang="ja-JP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fragmentation</a:t>
            </a:r>
            <a:r>
              <a:rPr lang="ja-JP" altLang="en-US" dirty="0">
                <a:sym typeface="Wingdings" panose="05000000000000000000" pitchFamily="2" charset="2"/>
              </a:rPr>
              <a:t> </a:t>
            </a:r>
            <a:r>
              <a:rPr lang="en-US" altLang="ja-JP" dirty="0">
                <a:sym typeface="Wingdings" panose="05000000000000000000" pitchFamily="2" charset="2"/>
              </a:rPr>
              <a:t>is large.</a:t>
            </a:r>
          </a:p>
        </p:txBody>
      </p:sp>
      <p:pic>
        <p:nvPicPr>
          <p:cNvPr id="11" name="Picture 2" descr="\newcommand{\nn}{\nonumber \\}&#10;\begin{eqnarray*}&#10;E_h\frac{d\sigma^{frag}}{ d^3P_{h}}&#10;&amp;=&amp; 4M\alpha_s^2 \int \frac{dz}{z^3}  h_1(x)   \epsilon^{i j}  S_{T i}P_{hj} \frac{xz^6  }{(P^2_{hT})^3} \int dx'G(x')   \nn &#10;&amp;&amp; \qquad \times \left\{  - {\rm Im}\,  \tilde{e}(z)  + \int \frac{dz_1}{z_1^2 }\frac{1}{\frac{1}{z}-\frac{1}{z_1}} \frac{ {\rm Im}\hat{E}_F (z_1,z)}{N_c^2-1}  \left(N_c^2+\frac{1}{ z_1\left(\frac{1}{z}-\frac{1}{z_1}\right)}\right)   \right\}&#10;\end{eqnarray*}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79" y="2657751"/>
            <a:ext cx="5750172" cy="104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矢印コネクタ 9"/>
          <p:cNvCxnSpPr/>
          <p:nvPr/>
        </p:nvCxnSpPr>
        <p:spPr>
          <a:xfrm flipV="1">
            <a:off x="4226829" y="3717507"/>
            <a:ext cx="122229" cy="559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/>
          <p:cNvSpPr/>
          <p:nvPr/>
        </p:nvSpPr>
        <p:spPr>
          <a:xfrm>
            <a:off x="4226829" y="3116975"/>
            <a:ext cx="557772" cy="55433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641829" y="4323266"/>
            <a:ext cx="1278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d</a:t>
            </a:r>
            <a:r>
              <a:rPr kumimoji="1" lang="en-US" altLang="ja-JP" sz="2000" dirty="0"/>
              <a:t>ominant!</a:t>
            </a:r>
            <a:endParaRPr kumimoji="1"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0778" y="5133548"/>
            <a:ext cx="44020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Soft gluon pole contribution opposite in sign </a:t>
            </a:r>
          </a:p>
          <a:p>
            <a:r>
              <a:rPr kumimoji="1" lang="en-US" altLang="ja-JP" dirty="0"/>
              <a:t>t</a:t>
            </a:r>
            <a:r>
              <a:rPr lang="en-US" altLang="ja-JP" dirty="0"/>
              <a:t>o the data.  </a:t>
            </a:r>
            <a:r>
              <a:rPr lang="en-US" altLang="ja-JP" dirty="0">
                <a:sym typeface="Wingdings" panose="05000000000000000000" pitchFamily="2" charset="2"/>
              </a:rPr>
              <a:t> sign problem</a:t>
            </a:r>
          </a:p>
          <a:p>
            <a:endParaRPr kumimoji="1"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>
              <a:sym typeface="Wingdings" panose="05000000000000000000" pitchFamily="2" charset="2"/>
            </a:endParaRPr>
          </a:p>
          <a:p>
            <a:r>
              <a:rPr lang="en-US" altLang="ja-JP" dirty="0">
                <a:sym typeface="Wingdings" panose="05000000000000000000" pitchFamily="2" charset="2"/>
              </a:rPr>
              <a:t>Collins contribution also small.</a:t>
            </a:r>
            <a:endParaRPr kumimoji="1" lang="ja-JP" altLang="en-US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3048" y="4437801"/>
            <a:ext cx="2795942" cy="2351001"/>
          </a:xfrm>
          <a:prstGeom prst="rect">
            <a:avLst/>
          </a:prstGeom>
        </p:spPr>
      </p:pic>
      <p:sp>
        <p:nvSpPr>
          <p:cNvPr id="6" name="下矢印 5"/>
          <p:cNvSpPr/>
          <p:nvPr/>
        </p:nvSpPr>
        <p:spPr>
          <a:xfrm rot="2411342">
            <a:off x="8598428" y="5786419"/>
            <a:ext cx="328008" cy="45003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C4169B-9C87-4920-8E96-565C078FB573}"/>
              </a:ext>
            </a:extLst>
          </p:cNvPr>
          <p:cNvSpPr txBox="1"/>
          <p:nvPr/>
        </p:nvSpPr>
        <p:spPr>
          <a:xfrm>
            <a:off x="2448603" y="5712444"/>
            <a:ext cx="2844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err="1">
                <a:solidFill>
                  <a:srgbClr val="0070C0"/>
                </a:solidFill>
              </a:rPr>
              <a:t>Kang,Qiu,Vogelsang,Yuan</a:t>
            </a:r>
            <a:r>
              <a:rPr lang="en-US" altLang="ja-JP" sz="1600" dirty="0">
                <a:solidFill>
                  <a:srgbClr val="0070C0"/>
                </a:solidFill>
              </a:rPr>
              <a:t> (2011)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69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1956</TotalTime>
  <Words>691</Words>
  <Application>Microsoft Office PowerPoint</Application>
  <PresentationFormat>画面に合わせる (4:3)</PresentationFormat>
  <Paragraphs>144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30" baseType="lpstr">
      <vt:lpstr>游ゴシック</vt:lpstr>
      <vt:lpstr>游ゴシック Light</vt:lpstr>
      <vt:lpstr>Arial</vt:lpstr>
      <vt:lpstr>Bookman Old Style</vt:lpstr>
      <vt:lpstr>Calibri</vt:lpstr>
      <vt:lpstr>Calibri Light</vt:lpstr>
      <vt:lpstr>Cambria Math</vt:lpstr>
      <vt:lpstr>Wingdings</vt:lpstr>
      <vt:lpstr>Office テーマ</vt:lpstr>
      <vt:lpstr>And then there were none Tracing the origin of single spin asymmetry in pA collisions</vt:lpstr>
      <vt:lpstr>Transverse Single Spin Asymmetry (SSA)</vt:lpstr>
      <vt:lpstr>SSA in         : experiments  </vt:lpstr>
      <vt:lpstr>PowerPoint プレゼンテーション</vt:lpstr>
      <vt:lpstr>The origin of SSA: The suspects</vt:lpstr>
      <vt:lpstr>Soft gluonic pole</vt:lpstr>
      <vt:lpstr>Soft fermionic pole</vt:lpstr>
      <vt:lpstr>Twist-three fragmentation functions</vt:lpstr>
      <vt:lpstr>A recent fit to the pp data</vt:lpstr>
      <vt:lpstr>The origin of SSA: The suspects</vt:lpstr>
      <vt:lpstr>SSA in pA collisions</vt:lpstr>
      <vt:lpstr>　-factorization approach</vt:lpstr>
      <vt:lpstr>The data: STAR@200GeV</vt:lpstr>
      <vt:lpstr>PowerPoint プレゼンテーション</vt:lpstr>
      <vt:lpstr>Soft gluon pole</vt:lpstr>
      <vt:lpstr>Fate of the soft fermion pole</vt:lpstr>
      <vt:lpstr>Fragmentation contribution</vt:lpstr>
      <vt:lpstr>PowerPoint プレゼンテーション</vt:lpstr>
      <vt:lpstr>The origin of SSA: The suspects</vt:lpstr>
      <vt:lpstr>Recent discussions</vt:lpstr>
      <vt:lpstr>The origin of SSA: The suspects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陽子ー原子核衝突における 前方シングルスピン非対称</dc:title>
  <dc:creator>Yoshitaka</dc:creator>
  <cp:lastModifiedBy>八田佳孝</cp:lastModifiedBy>
  <cp:revision>114</cp:revision>
  <cp:lastPrinted>2017-07-11T06:28:11Z</cp:lastPrinted>
  <dcterms:created xsi:type="dcterms:W3CDTF">2017-01-19T06:19:52Z</dcterms:created>
  <dcterms:modified xsi:type="dcterms:W3CDTF">2017-07-15T05:36:07Z</dcterms:modified>
</cp:coreProperties>
</file>