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0" r:id="rId2"/>
    <p:sldId id="375" r:id="rId3"/>
    <p:sldId id="349" r:id="rId4"/>
    <p:sldId id="371" r:id="rId5"/>
    <p:sldId id="372" r:id="rId6"/>
    <p:sldId id="373" r:id="rId7"/>
    <p:sldId id="374" r:id="rId8"/>
    <p:sldId id="273" r:id="rId9"/>
    <p:sldId id="268" r:id="rId10"/>
    <p:sldId id="377" r:id="rId11"/>
    <p:sldId id="376" r:id="rId12"/>
    <p:sldId id="365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>
          <p15:clr>
            <a:srgbClr val="A4A3A4"/>
          </p15:clr>
        </p15:guide>
        <p15:guide id="2" pos="29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>
        <p:guide orient="horz" pos="2081"/>
        <p:guide pos="29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AF44-FE11-DF4D-BD13-7D7B496B9129}" type="datetimeFigureOut">
              <a:rPr kumimoji="1" lang="zh-CN" altLang="en-US" smtClean="0"/>
              <a:t>2017/10/27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EEAE-45DD-DC4D-BF8D-69255EBD276B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56057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4CE4BBFF-419B-4ECB-89D6-CFCAC805B0D1}" type="datetime1">
              <a:rPr lang="zh-CN" altLang="en-US"/>
              <a:t>2017/10/27</a:t>
            </a:fld>
            <a:endParaRPr lang="zh-CN" alt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909E3C0-DF39-4FA2-941C-2A634EF8B8B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429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E3C0-DF39-4FA2-941C-2A634EF8B8B4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2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3"/>
            <a:ext cx="9144000" cy="6848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6A5A6-519D-E048-841E-9378742D40CE}" type="datetime1">
              <a:rPr lang="zh-CN" altLang="en-US" smtClean="0"/>
              <a:t>2017/10/27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4746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E900D717-660D-4613-BCD1-D7F0FA2A79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E2BF9-B993-3D4C-A972-E9AD9D96AE61}" type="datetime1">
              <a:rPr lang="zh-CN" altLang="en-US" smtClean="0"/>
              <a:t>2017/10/27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2F21-305E-4BE5-84A6-ED3F373616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A9E63-6508-9944-8654-94B43DCFC836}" type="datetime1">
              <a:rPr lang="zh-CN" altLang="en-US" smtClean="0"/>
              <a:t>2017/10/27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A286D-922C-46EF-8B65-3A3087430C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3"/>
            <a:ext cx="9144000" cy="6848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-6349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1501775"/>
            <a:ext cx="78867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4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1DC53BC1-4987-9442-9558-69027949AA2F}" type="datetime1">
              <a:rPr lang="zh-CN" altLang="en-US" smtClean="0"/>
              <a:t>2017/10/27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5750" y="6488113"/>
            <a:ext cx="2057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43E63D6-AB51-4DAA-A90B-FC77DD5FC2E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E858B-0332-D24E-B8C9-1B4643594991}" type="datetime1">
              <a:rPr lang="zh-CN" altLang="en-US" smtClean="0"/>
              <a:t>2017/10/27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D5C0A-D2DC-424B-A41F-13C21046EC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EBFE4-70AF-FD45-BB5F-D8E9B32A36D6}" type="datetime1">
              <a:rPr lang="zh-CN" altLang="en-US" smtClean="0"/>
              <a:t>2017/10/27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B33AB-4AC4-4941-8FE6-015CDF5E8E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FB03D-919C-D246-BC00-DDC02379A771}" type="datetime1">
              <a:rPr lang="zh-CN" altLang="en-US" smtClean="0"/>
              <a:t>2017/10/27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79817-DFA1-4D08-B2BE-51C4F0D405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FFEECF-761D-B541-A0F1-2E1AC2889E0D}" type="datetime1">
              <a:rPr lang="zh-CN" altLang="en-US" smtClean="0"/>
              <a:t>2017/10/27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75E1-5C84-4E0E-90C8-5BA7F79B5C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44EED-2569-FA47-92D3-92BC9606AF8E}" type="datetime1">
              <a:rPr lang="zh-CN" altLang="en-US" smtClean="0"/>
              <a:t>2017/10/27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7D67D-5F4C-4ACA-B779-A4631286F0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C712A5-CF2C-B04B-8FE1-0BB5D5D20212}" type="datetime1">
              <a:rPr lang="zh-CN" altLang="en-US" smtClean="0"/>
              <a:t>2017/10/27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39F18-1F55-4B47-9A67-F41E52F8A0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D8EB1-080E-F846-BF47-24762A3A5E46}" type="datetime1">
              <a:rPr lang="zh-CN" altLang="en-US" smtClean="0"/>
              <a:t>2017/10/27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26B51-068B-443C-BDE0-B27850E5FC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041BD29-0FCE-4F42-BA15-05A6D9F7D6E5}" type="datetime1">
              <a:rPr lang="zh-CN" altLang="en-US" smtClean="0"/>
              <a:t>2017/10/27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F3B457E-0161-48FB-8612-2E764F67463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cs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cs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cs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cs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cs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cs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cs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963"/>
            <a:ext cx="9144000" cy="50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6073" y="2404440"/>
            <a:ext cx="8262991" cy="238760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en-US" altLang="zh-CN" sz="4000" b="1" noProof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4000" b="1" noProof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4000" b="1" noProof="1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4000" b="1" noProof="1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4000" b="1" noProof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4000" b="1" noProof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000" b="1" noProof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热烈欢迎各位专家、同仁</a:t>
            </a:r>
            <a:r>
              <a:rPr lang="en-US" altLang="zh-CN" sz="4000" b="1" noProof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4000" b="1" noProof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000" b="1" noProof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参加第十五届重味物理与</a:t>
            </a:r>
            <a:r>
              <a:rPr lang="en-US" altLang="zh-CN" sz="4000" b="1" noProof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CP</a:t>
            </a:r>
            <a:r>
              <a:rPr lang="zh-CN" altLang="en-US" sz="4000" b="1" noProof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破坏研讨会</a:t>
            </a:r>
            <a:endParaRPr lang="zh-CN" altLang="en-US" b="1" noProof="1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D717-660D-4613-BCD1-D7F0FA2A797B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同仁相互</a:t>
            </a:r>
            <a:r>
              <a:rPr lang="zh-CN" altLang="en-US" dirty="0" smtClean="0"/>
              <a:t>支持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7" y="1319214"/>
            <a:ext cx="5801782" cy="4351337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63D6-AB51-4DAA-A90B-FC77DD5FC2E2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421639" y="1319213"/>
            <a:ext cx="2506603" cy="48628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sz="2400" b="1" dirty="0" smtClean="0"/>
              <a:t>我本人共主办这个会议两次：</a:t>
            </a:r>
            <a:endParaRPr kumimoji="1" lang="en-US" altLang="zh-CN" sz="2400" b="1" dirty="0" smtClean="0"/>
          </a:p>
          <a:p>
            <a:r>
              <a:rPr lang="en-US" altLang="zh-CN" sz="2400" b="1" dirty="0" smtClean="0"/>
              <a:t>2005</a:t>
            </a:r>
            <a:r>
              <a:rPr lang="zh-CN" altLang="en-US" sz="2400" b="1" dirty="0" smtClean="0"/>
              <a:t>年，河南</a:t>
            </a:r>
            <a:r>
              <a:rPr lang="zh-CN" altLang="en-US" sz="2400" b="1" dirty="0" smtClean="0"/>
              <a:t>师大～</a:t>
            </a:r>
            <a:r>
              <a:rPr lang="en-US" altLang="zh-CN" sz="2400" b="1" dirty="0" smtClean="0"/>
              <a:t>5</a:t>
            </a:r>
            <a:r>
              <a:rPr lang="en-US" altLang="zh-CN" sz="2400" b="1" dirty="0" smtClean="0"/>
              <a:t>0</a:t>
            </a:r>
            <a:r>
              <a:rPr lang="zh-CN" altLang="en-US" sz="2400" b="1" dirty="0" smtClean="0"/>
              <a:t>人。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2009</a:t>
            </a:r>
            <a:r>
              <a:rPr lang="zh-CN" altLang="en-US" sz="2400" b="1" dirty="0" smtClean="0"/>
              <a:t>年，武汉，磨山</a:t>
            </a:r>
            <a:r>
              <a:rPr lang="zh-CN" altLang="en-US" sz="2400" b="1" dirty="0" smtClean="0"/>
              <a:t>，～</a:t>
            </a:r>
            <a:r>
              <a:rPr lang="en-US" altLang="zh-CN" sz="2400" b="1" dirty="0" smtClean="0"/>
              <a:t>100</a:t>
            </a:r>
            <a:r>
              <a:rPr lang="zh-CN" altLang="en-US" sz="2400" b="1" dirty="0" smtClean="0"/>
              <a:t>人。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今天，</a:t>
            </a:r>
            <a:r>
              <a:rPr lang="zh-CN" altLang="en-US" sz="2400" b="1" dirty="0" smtClean="0"/>
              <a:t>武汉，华师。</a:t>
            </a:r>
            <a:r>
              <a:rPr lang="zh-CN" altLang="en-US" sz="2400" b="1" dirty="0" smtClean="0"/>
              <a:t>谢跃红、陈绍龙、李新强，尹航等主办</a:t>
            </a:r>
            <a:r>
              <a:rPr lang="zh-CN" altLang="en-US" sz="2400" b="1" dirty="0" smtClean="0"/>
              <a:t>：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 ～</a:t>
            </a:r>
            <a:r>
              <a:rPr lang="en-US" altLang="zh-CN" sz="2400" b="1" dirty="0" smtClean="0"/>
              <a:t>250</a:t>
            </a:r>
            <a:r>
              <a:rPr lang="zh-CN" altLang="en-US" sz="2400" b="1" dirty="0" smtClean="0"/>
              <a:t>人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349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 smtClean="0">
                <a:solidFill>
                  <a:schemeClr val="accent1">
                    <a:lumMod val="50000"/>
                  </a:schemeClr>
                </a:solidFill>
                <a:latin typeface="STKaiti" charset="-122"/>
                <a:ea typeface="STKaiti" charset="-122"/>
                <a:cs typeface="STKaiti" charset="-122"/>
              </a:rPr>
              <a:t>我们坚信，粒子物理是一个大学的物理学科不可或缺的学科。</a:t>
            </a:r>
            <a:endParaRPr lang="en-US" altLang="zh-CN" sz="3600" dirty="0" smtClean="0">
              <a:solidFill>
                <a:schemeClr val="accent1">
                  <a:lumMod val="50000"/>
                </a:schemeClr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dirty="0" smtClean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大家相互支持，共同发展！</a:t>
            </a:r>
            <a:endParaRPr kumimoji="1" lang="zh-CN" altLang="en-US" sz="3600" dirty="0">
              <a:solidFill>
                <a:srgbClr val="C00000"/>
              </a:solidFill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63D6-AB51-4DAA-A90B-FC77DD5FC2E2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81531" y="24658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同仁相互支持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2277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第十五届重味物理与</a:t>
            </a:r>
            <a:r>
              <a:rPr lang="en-US" altLang="zh-CN" sz="3600" dirty="0" smtClean="0"/>
              <a:t>CP</a:t>
            </a:r>
            <a:r>
              <a:rPr lang="zh-CN" altLang="en-US" sz="3600" dirty="0" smtClean="0"/>
              <a:t>破坏研讨会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355" y="1710497"/>
            <a:ext cx="7886700" cy="36069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5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汇报完毕</a:t>
            </a:r>
            <a:endParaRPr lang="en-US" altLang="zh-CN" sz="54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5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5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预祝本次会议又是一次成功的大会</a:t>
            </a:r>
            <a:endParaRPr lang="en-US" altLang="zh-CN" sz="54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ctr">
              <a:buNone/>
            </a:pPr>
            <a:r>
              <a:rPr lang="zh-CN" altLang="en-US" sz="540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谢谢各位</a:t>
            </a:r>
            <a:r>
              <a:rPr lang="zh-CN" altLang="en-US" sz="5400" smtClean="0">
                <a:solidFill>
                  <a:srgbClr val="FF0000"/>
                </a:solidFill>
              </a:rPr>
              <a:t>！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63D6-AB51-4DAA-A90B-FC77DD5FC2E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9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华师物理的</a:t>
            </a:r>
            <a:r>
              <a:rPr kumimoji="1" lang="zh-CN" altLang="en-US" sz="3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学脉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沿承</a:t>
            </a:r>
            <a:endParaRPr kumimoji="1" lang="zh-CN" altLang="en-US" sz="3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092" y="1241820"/>
            <a:ext cx="963190" cy="32878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306463" y="1368015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endParaRPr kumimoji="1"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6198" y="1361484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饮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怀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源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63D6-AB51-4DAA-A90B-FC77DD5FC2E2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92" y="1236655"/>
            <a:ext cx="2584681" cy="32253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20444" y="4578952"/>
            <a:ext cx="30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桂质廷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先生（</a:t>
            </a:r>
            <a:r>
              <a:rPr kumimoji="1" lang="en-US" altLang="zh-CN" dirty="0" smtClean="0"/>
              <a:t>1895</a:t>
            </a:r>
            <a:r>
              <a:rPr kumimoji="1" lang="zh-CN" altLang="en-US" dirty="0" smtClean="0"/>
              <a:t>－</a:t>
            </a:r>
            <a:r>
              <a:rPr kumimoji="1" lang="en-US" altLang="zh-CN" dirty="0" smtClean="0"/>
              <a:t>1961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562080" y="1286781"/>
            <a:ext cx="3801733" cy="3693319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我国电离层物理学的开拓者</a:t>
            </a:r>
          </a:p>
          <a:p>
            <a:r>
              <a:rPr lang="zh-CN" altLang="en-US" dirty="0"/>
              <a:t>中国地磁学与空间物理学的创</a:t>
            </a:r>
            <a:r>
              <a:rPr lang="zh-CN" altLang="en-US" dirty="0" smtClean="0"/>
              <a:t>始人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1914</a:t>
            </a:r>
            <a:r>
              <a:rPr lang="zh-CN" altLang="en-US" dirty="0"/>
              <a:t>年，赴美留学</a:t>
            </a:r>
          </a:p>
          <a:p>
            <a:r>
              <a:rPr lang="zh-CN" altLang="en-US" dirty="0" smtClean="0"/>
              <a:t>耶鲁大学理学学士</a:t>
            </a:r>
            <a:endParaRPr lang="en-US" altLang="zh-CN" dirty="0" smtClean="0"/>
          </a:p>
          <a:p>
            <a:r>
              <a:rPr lang="zh-CN" altLang="en-US" dirty="0" smtClean="0"/>
              <a:t>康奈尔大学理学硕士</a:t>
            </a:r>
            <a:endParaRPr lang="en-US" altLang="zh-CN" dirty="0" smtClean="0"/>
          </a:p>
          <a:p>
            <a:endParaRPr lang="en-US" altLang="zh-CN" b="1" dirty="0" smtClean="0"/>
          </a:p>
          <a:p>
            <a:r>
              <a:rPr lang="en-US" altLang="zh-CN" b="1" dirty="0" smtClean="0"/>
              <a:t>1925</a:t>
            </a:r>
            <a:r>
              <a:rPr lang="zh-CN" altLang="en-US" dirty="0"/>
              <a:t>年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普林斯顿</a:t>
            </a:r>
            <a:r>
              <a:rPr lang="zh-CN" altLang="en-US" dirty="0"/>
              <a:t>大学理学博士</a:t>
            </a:r>
            <a:r>
              <a:rPr lang="zh-CN" altLang="en-US" dirty="0" smtClean="0"/>
              <a:t>学位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1930</a:t>
            </a:r>
            <a:r>
              <a:rPr lang="en-US" altLang="zh-CN" dirty="0"/>
              <a:t>-1939</a:t>
            </a:r>
            <a:r>
              <a:rPr lang="zh-CN" altLang="en-US" dirty="0"/>
              <a:t>年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华中</a:t>
            </a:r>
            <a:r>
              <a:rPr lang="zh-CN" altLang="en-US" dirty="0"/>
              <a:t>大学理学院院长、物理系主任</a:t>
            </a:r>
            <a:endParaRPr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华师物理的学脉沿承</a:t>
            </a:r>
            <a:endParaRPr kumimoji="1" lang="zh-CN" altLang="en-US" sz="3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092" y="1241820"/>
            <a:ext cx="963190" cy="32878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306463" y="1368015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endParaRPr kumimoji="1"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6198" y="1361484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饮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怀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源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63D6-AB51-4DAA-A90B-FC77DD5FC2E2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17563" y="4584811"/>
            <a:ext cx="2718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卞彭</a:t>
            </a:r>
            <a:r>
              <a:rPr lang="en-US" altLang="zh-CN" dirty="0" smtClean="0"/>
              <a:t> </a:t>
            </a:r>
            <a:r>
              <a:rPr lang="zh-CN" altLang="en-US" dirty="0" smtClean="0"/>
              <a:t>先生</a:t>
            </a:r>
            <a:r>
              <a:rPr lang="zh-CN" altLang="zh-CN" dirty="0" smtClean="0"/>
              <a:t>（</a:t>
            </a:r>
            <a:r>
              <a:rPr lang="en-US" altLang="zh-CN" dirty="0" smtClean="0"/>
              <a:t>1901</a:t>
            </a:r>
            <a:r>
              <a:rPr lang="zh-CN" altLang="en-US" dirty="0" smtClean="0"/>
              <a:t>－</a:t>
            </a:r>
            <a:r>
              <a:rPr lang="en-US" altLang="zh-CN" dirty="0" smtClean="0"/>
              <a:t>1990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93" y="1261722"/>
            <a:ext cx="2815490" cy="32725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11717" y="1286780"/>
            <a:ext cx="3884296" cy="3693319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物理电子学家</a:t>
            </a:r>
          </a:p>
          <a:p>
            <a:r>
              <a:rPr lang="zh-CN" altLang="en-US" dirty="0"/>
              <a:t>中国晶体热电子放射研究的开拓者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1924</a:t>
            </a:r>
            <a:r>
              <a:rPr lang="zh-CN" altLang="en-US" dirty="0"/>
              <a:t>年</a:t>
            </a:r>
            <a:r>
              <a:rPr lang="zh-CN" altLang="en-US" dirty="0" smtClean="0"/>
              <a:t>，美</a:t>
            </a:r>
            <a:r>
              <a:rPr lang="zh-CN" altLang="en-US" dirty="0"/>
              <a:t>国布朗大学学士学位</a:t>
            </a:r>
          </a:p>
          <a:p>
            <a:r>
              <a:rPr lang="en-US" altLang="zh-CN" dirty="0"/>
              <a:t>1931</a:t>
            </a:r>
            <a:r>
              <a:rPr lang="zh-CN" altLang="en-US" dirty="0"/>
              <a:t>年</a:t>
            </a:r>
            <a:r>
              <a:rPr lang="zh-CN" altLang="en-US" dirty="0" smtClean="0"/>
              <a:t>，华中大学执教</a:t>
            </a:r>
            <a:endParaRPr lang="en-US" altLang="zh-CN" dirty="0" smtClean="0"/>
          </a:p>
          <a:p>
            <a:r>
              <a:rPr lang="en-US" altLang="zh-CN" dirty="0" smtClean="0"/>
              <a:t>1935</a:t>
            </a:r>
            <a:r>
              <a:rPr lang="zh-CN" altLang="en-US" dirty="0"/>
              <a:t>年</a:t>
            </a:r>
            <a:r>
              <a:rPr lang="zh-CN" altLang="en-US" dirty="0" smtClean="0"/>
              <a:t>，麻省理工理学</a:t>
            </a:r>
            <a:r>
              <a:rPr lang="zh-CN" altLang="en-US" dirty="0"/>
              <a:t>博士</a:t>
            </a:r>
            <a:r>
              <a:rPr lang="zh-CN" altLang="en-US" dirty="0" smtClean="0"/>
              <a:t>学位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1939</a:t>
            </a:r>
            <a:r>
              <a:rPr lang="zh-CN" altLang="en-US" dirty="0"/>
              <a:t>年，代理华中大学物理系主任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</a:t>
            </a:r>
            <a:r>
              <a:rPr lang="zh-CN" altLang="en-US" dirty="0" smtClean="0"/>
              <a:t>理学院</a:t>
            </a:r>
            <a:r>
              <a:rPr lang="zh-CN" altLang="en-US" dirty="0"/>
              <a:t>院长</a:t>
            </a:r>
          </a:p>
          <a:p>
            <a:r>
              <a:rPr lang="en-US" altLang="zh-CN" dirty="0"/>
              <a:t>1945</a:t>
            </a:r>
            <a:r>
              <a:rPr lang="zh-CN" altLang="en-US" dirty="0"/>
              <a:t>年，代理华中大学校长</a:t>
            </a:r>
          </a:p>
          <a:p>
            <a:r>
              <a:rPr lang="en-US" altLang="zh-CN" dirty="0" smtClean="0"/>
              <a:t>1951-1958</a:t>
            </a:r>
            <a:r>
              <a:rPr lang="zh-CN" altLang="en-US" dirty="0" smtClean="0"/>
              <a:t>年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zh-CN" altLang="en-US" dirty="0" smtClean="0"/>
              <a:t>华</a:t>
            </a:r>
            <a:r>
              <a:rPr lang="zh-CN" altLang="en-US" dirty="0"/>
              <a:t>中大学教务长兼物理系主任</a:t>
            </a:r>
            <a:endParaRPr lang="en-US" altLang="zh-CN" dirty="0" smtClean="0"/>
          </a:p>
          <a:p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华师物理的学脉沿承</a:t>
            </a:r>
            <a:endParaRPr kumimoji="1" lang="zh-CN" altLang="en-US" sz="3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092" y="1241820"/>
            <a:ext cx="963190" cy="32878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306463" y="1368015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endParaRPr kumimoji="1"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6198" y="1361484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饮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怀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源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63D6-AB51-4DAA-A90B-FC77DD5FC2E2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81" y="1245015"/>
            <a:ext cx="2628387" cy="32336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5493" y="4721011"/>
            <a:ext cx="30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邱永喜</a:t>
            </a:r>
            <a:r>
              <a:rPr lang="en-US" altLang="zh-CN" dirty="0" smtClean="0"/>
              <a:t> </a:t>
            </a:r>
            <a:r>
              <a:rPr lang="zh-CN" altLang="en-US" dirty="0" smtClean="0"/>
              <a:t>先生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1918</a:t>
            </a:r>
            <a:r>
              <a:rPr kumimoji="1" lang="zh-CN" altLang="en-US" dirty="0" smtClean="0"/>
              <a:t>－</a:t>
            </a:r>
            <a:r>
              <a:rPr kumimoji="1" lang="en-US" altLang="zh-CN" dirty="0" smtClean="0"/>
              <a:t>1980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272756" y="1297439"/>
            <a:ext cx="4192111" cy="3139321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/>
              <a:t>1942</a:t>
            </a:r>
            <a:r>
              <a:rPr lang="zh-CN" altLang="en-US" dirty="0"/>
              <a:t>年，</a:t>
            </a:r>
            <a:r>
              <a:rPr lang="zh-CN" altLang="en-US" b="1" dirty="0">
                <a:solidFill>
                  <a:srgbClr val="0000FF"/>
                </a:solidFill>
              </a:rPr>
              <a:t>毕业于华中大学物</a:t>
            </a:r>
            <a:r>
              <a:rPr lang="zh-CN" altLang="en-US" b="1" dirty="0" smtClean="0">
                <a:solidFill>
                  <a:srgbClr val="0000FF"/>
                </a:solidFill>
              </a:rPr>
              <a:t>理系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endParaRPr lang="en-US" altLang="zh-CN" dirty="0"/>
          </a:p>
          <a:p>
            <a:r>
              <a:rPr lang="en-US" altLang="zh-CN" dirty="0" smtClean="0"/>
              <a:t>1947</a:t>
            </a:r>
            <a:r>
              <a:rPr lang="zh-CN" altLang="en-US" dirty="0" smtClean="0"/>
              <a:t>－</a:t>
            </a:r>
            <a:r>
              <a:rPr lang="en-US" altLang="zh-CN" dirty="0" smtClean="0"/>
              <a:t>1949</a:t>
            </a:r>
            <a:r>
              <a:rPr lang="zh-CN" altLang="en-US" dirty="0" smtClean="0"/>
              <a:t>年，</a:t>
            </a:r>
            <a:endParaRPr lang="en-US" altLang="zh-CN" dirty="0" smtClean="0"/>
          </a:p>
          <a:p>
            <a:r>
              <a:rPr lang="zh-CN" altLang="en-US" dirty="0" smtClean="0"/>
              <a:t>赴英国剑桥</a:t>
            </a:r>
            <a:r>
              <a:rPr lang="zh-CN" altLang="en-US" dirty="0"/>
              <a:t>大学留学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zh-CN" altLang="en-US" dirty="0" smtClean="0"/>
              <a:t>获得理学硕士</a:t>
            </a:r>
            <a:r>
              <a:rPr lang="zh-CN" altLang="en-US" dirty="0"/>
              <a:t>学位</a:t>
            </a:r>
          </a:p>
          <a:p>
            <a:r>
              <a:rPr lang="zh-CN" altLang="en-US" dirty="0" smtClean="0"/>
              <a:t>师从劳伦斯</a:t>
            </a:r>
            <a:r>
              <a:rPr lang="en-US" altLang="zh-CN" dirty="0"/>
              <a:t>·</a:t>
            </a:r>
            <a:r>
              <a:rPr lang="zh-CN" altLang="en-US" dirty="0"/>
              <a:t>布拉格</a:t>
            </a:r>
          </a:p>
          <a:p>
            <a:r>
              <a:rPr lang="zh-CN" altLang="en-US" dirty="0"/>
              <a:t>研究方向：晶体物理和固体物理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1949</a:t>
            </a:r>
            <a:r>
              <a:rPr lang="zh-CN" altLang="en-US" dirty="0"/>
              <a:t>年</a:t>
            </a:r>
            <a:r>
              <a:rPr lang="zh-CN" altLang="en-US" dirty="0" smtClean="0"/>
              <a:t>，放弃继续</a:t>
            </a:r>
            <a:r>
              <a:rPr lang="zh-CN" altLang="en-US" dirty="0"/>
              <a:t>攻博，</a:t>
            </a:r>
            <a:r>
              <a:rPr lang="zh-CN" altLang="en-US" dirty="0" smtClean="0"/>
              <a:t>回国服务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1958-1979</a:t>
            </a:r>
            <a:r>
              <a:rPr lang="zh-CN" altLang="en-US" dirty="0"/>
              <a:t>年</a:t>
            </a:r>
            <a:r>
              <a:rPr lang="zh-CN" altLang="en-US" dirty="0" smtClean="0"/>
              <a:t>，</a:t>
            </a:r>
            <a:r>
              <a:rPr lang="zh-CN" altLang="en-US" b="1" dirty="0" smtClean="0">
                <a:solidFill>
                  <a:srgbClr val="0000FF"/>
                </a:solidFill>
              </a:rPr>
              <a:t>华中师范</a:t>
            </a:r>
            <a:r>
              <a:rPr lang="zh-CN" altLang="en-US" b="1" dirty="0">
                <a:solidFill>
                  <a:srgbClr val="0000FF"/>
                </a:solidFill>
              </a:rPr>
              <a:t>学院</a:t>
            </a:r>
            <a:r>
              <a:rPr lang="zh-CN" altLang="en-US" dirty="0"/>
              <a:t>物理系主任</a:t>
            </a:r>
          </a:p>
        </p:txBody>
      </p:sp>
    </p:spTree>
    <p:extLst>
      <p:ext uri="{BB962C8B-B14F-4D97-AF65-F5344CB8AC3E}">
        <p14:creationId xmlns:p14="http://schemas.microsoft.com/office/powerpoint/2010/main" val="645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华师物理的学脉沿承</a:t>
            </a:r>
            <a:endParaRPr kumimoji="1" lang="zh-CN" altLang="en-US" sz="3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092" y="1241820"/>
            <a:ext cx="963190" cy="32878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306463" y="1368015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endParaRPr kumimoji="1"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6198" y="1361484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饮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怀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源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63D6-AB51-4DAA-A90B-FC77DD5FC2E2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445" y="1270080"/>
            <a:ext cx="2836880" cy="325071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28783" y="4754435"/>
            <a:ext cx="30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杨约翰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先生（</a:t>
            </a:r>
            <a:r>
              <a:rPr kumimoji="1" lang="en-US" altLang="zh-CN" dirty="0" smtClean="0"/>
              <a:t>1919</a:t>
            </a:r>
            <a:r>
              <a:rPr kumimoji="1" lang="zh-CN" altLang="en-US" dirty="0" smtClean="0"/>
              <a:t>－</a:t>
            </a:r>
            <a:r>
              <a:rPr kumimoji="1" lang="en-US" altLang="zh-CN" dirty="0" smtClean="0"/>
              <a:t>2003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32833" y="1300986"/>
            <a:ext cx="4572000" cy="341632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altLang="zh-CN" dirty="0" smtClean="0"/>
              <a:t>1941</a:t>
            </a:r>
            <a:r>
              <a:rPr lang="zh-CN" altLang="en-US" dirty="0" smtClean="0"/>
              <a:t>年，</a:t>
            </a:r>
            <a:r>
              <a:rPr lang="zh-CN" altLang="en-US" b="1" dirty="0" smtClean="0">
                <a:solidFill>
                  <a:srgbClr val="0000FF"/>
                </a:solidFill>
              </a:rPr>
              <a:t>华中大学物理系毕业</a:t>
            </a:r>
            <a:r>
              <a:rPr lang="en-US" altLang="zh-CN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zh-CN" dirty="0" smtClean="0"/>
              <a:t>1943</a:t>
            </a:r>
            <a:r>
              <a:rPr lang="zh-CN" altLang="en-US" dirty="0"/>
              <a:t>年，</a:t>
            </a:r>
            <a:r>
              <a:rPr lang="zh-CN" altLang="en-US" dirty="0" smtClean="0"/>
              <a:t>研究生毕业于清华</a:t>
            </a:r>
            <a:endParaRPr lang="en-US" altLang="zh-CN" dirty="0" smtClean="0"/>
          </a:p>
          <a:p>
            <a:r>
              <a:rPr lang="en-US" altLang="zh-CN" dirty="0"/>
              <a:t>1943-1946</a:t>
            </a:r>
            <a:r>
              <a:rPr lang="zh-CN" altLang="en-US" dirty="0"/>
              <a:t>年，任</a:t>
            </a:r>
            <a:r>
              <a:rPr lang="zh-CN" altLang="en-US" dirty="0" smtClean="0"/>
              <a:t>西南联大助教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b="1" dirty="0">
                <a:solidFill>
                  <a:srgbClr val="0000FF"/>
                </a:solidFill>
              </a:rPr>
              <a:t>1979-1984</a:t>
            </a:r>
            <a:r>
              <a:rPr lang="zh-CN" altLang="en-US" b="1" dirty="0">
                <a:solidFill>
                  <a:srgbClr val="0000FF"/>
                </a:solidFill>
              </a:rPr>
              <a:t>年，任华中师范学院物理系</a:t>
            </a:r>
            <a:r>
              <a:rPr lang="zh-CN" altLang="en-US" b="1" dirty="0" smtClean="0">
                <a:solidFill>
                  <a:srgbClr val="0000FF"/>
                </a:solidFill>
              </a:rPr>
              <a:t>主任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endParaRPr lang="en-US" altLang="zh-CN" dirty="0"/>
          </a:p>
          <a:p>
            <a:r>
              <a:rPr lang="en-US" altLang="zh-CN" dirty="0" smtClean="0"/>
              <a:t>1937</a:t>
            </a:r>
            <a:r>
              <a:rPr lang="zh-CN" altLang="en-US" dirty="0" smtClean="0"/>
              <a:t>－</a:t>
            </a:r>
            <a:r>
              <a:rPr lang="en-US" altLang="zh-CN" dirty="0" smtClean="0"/>
              <a:t>1946</a:t>
            </a:r>
            <a:r>
              <a:rPr lang="zh-CN" altLang="en-US" dirty="0" smtClean="0"/>
              <a:t>年期间，</a:t>
            </a:r>
            <a:r>
              <a:rPr lang="zh-CN" altLang="en-US" dirty="0"/>
              <a:t>西南联大</a:t>
            </a:r>
            <a:r>
              <a:rPr lang="zh-CN" altLang="en-US" dirty="0" smtClean="0"/>
              <a:t>物理系共毕业研究生</a:t>
            </a:r>
            <a:r>
              <a:rPr lang="en-US" altLang="zh-CN" dirty="0" smtClean="0"/>
              <a:t>7</a:t>
            </a:r>
            <a:r>
              <a:rPr lang="zh-CN" altLang="en-US" dirty="0" smtClean="0"/>
              <a:t>人。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dirty="0"/>
              <a:t>其中，毕业于</a:t>
            </a:r>
            <a:r>
              <a:rPr lang="zh-CN" altLang="en-US" dirty="0" smtClean="0"/>
              <a:t>清华研究院的</a:t>
            </a:r>
            <a:r>
              <a:rPr lang="zh-CN" altLang="en-US" dirty="0"/>
              <a:t>研究生有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谢毓</a:t>
            </a:r>
            <a:r>
              <a:rPr lang="zh-CN" altLang="en-US" dirty="0"/>
              <a:t>章、黄授书、杨振宁、张守廉、</a:t>
            </a:r>
            <a:r>
              <a:rPr lang="zh-CN" altLang="en-US" b="1" dirty="0">
                <a:solidFill>
                  <a:srgbClr val="0000FF"/>
                </a:solidFill>
              </a:rPr>
              <a:t>应崇福、杨约翰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45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华师物理的学脉沿承</a:t>
            </a:r>
            <a:endParaRPr kumimoji="1" lang="zh-CN" altLang="en-US" sz="3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092" y="1241820"/>
            <a:ext cx="963190" cy="32878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306463" y="1368015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endParaRPr kumimoji="1"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6198" y="1361484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饮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怀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源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63D6-AB51-4DAA-A90B-FC77DD5FC2E2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40" y="1236654"/>
            <a:ext cx="2690293" cy="33088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28542" y="4721007"/>
            <a:ext cx="30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刘连寿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先生（</a:t>
            </a:r>
            <a:r>
              <a:rPr kumimoji="1" lang="en-US" altLang="zh-CN" dirty="0" smtClean="0"/>
              <a:t>1932</a:t>
            </a:r>
            <a:r>
              <a:rPr kumimoji="1" lang="zh-CN" altLang="en-US" dirty="0" smtClean="0"/>
              <a:t>－</a:t>
            </a:r>
            <a:r>
              <a:rPr kumimoji="1" lang="en-US" altLang="zh-CN" dirty="0" smtClean="0"/>
              <a:t>2009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423154" y="1305795"/>
            <a:ext cx="4115129" cy="2862323"/>
          </a:xfrm>
          <a:prstGeom prst="rect">
            <a:avLst/>
          </a:prstGeom>
          <a:ln w="38100" cmpd="sng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/>
              <a:t>1952</a:t>
            </a:r>
            <a:r>
              <a:rPr lang="zh-CN" altLang="en-US" dirty="0"/>
              <a:t>年，</a:t>
            </a:r>
            <a:r>
              <a:rPr lang="zh-CN" altLang="en-US" b="1" dirty="0">
                <a:solidFill>
                  <a:srgbClr val="0000FF"/>
                </a:solidFill>
              </a:rPr>
              <a:t>毕业于华中大学物</a:t>
            </a:r>
            <a:r>
              <a:rPr lang="zh-CN" altLang="en-US" b="1" dirty="0" smtClean="0">
                <a:solidFill>
                  <a:srgbClr val="0000FF"/>
                </a:solidFill>
              </a:rPr>
              <a:t>理系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1958</a:t>
            </a:r>
            <a:r>
              <a:rPr lang="zh-CN" altLang="en-US" dirty="0" smtClean="0"/>
              <a:t>年</a:t>
            </a:r>
            <a:r>
              <a:rPr lang="zh-CN" altLang="en-US" dirty="0"/>
              <a:t>，赴苏联哈尔科夫国立大学进修</a:t>
            </a:r>
          </a:p>
          <a:p>
            <a:r>
              <a:rPr lang="en-US" altLang="zh-CN" dirty="0" smtClean="0"/>
              <a:t>         </a:t>
            </a:r>
            <a:r>
              <a:rPr lang="zh-CN" altLang="en-US" dirty="0" smtClean="0"/>
              <a:t>导师</a:t>
            </a:r>
            <a:r>
              <a:rPr lang="zh-CN" altLang="en-US" dirty="0"/>
              <a:t>：伊利亚</a:t>
            </a:r>
            <a:r>
              <a:rPr lang="en-US" altLang="zh-CN" dirty="0"/>
              <a:t>· </a:t>
            </a:r>
            <a:r>
              <a:rPr lang="zh-CN" altLang="en-US" dirty="0" smtClean="0"/>
              <a:t>栗弗希兹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1968</a:t>
            </a:r>
            <a:r>
              <a:rPr lang="zh-CN" altLang="en-US" dirty="0"/>
              <a:t>年，</a:t>
            </a:r>
            <a:r>
              <a:rPr lang="zh-CN" altLang="en-US" dirty="0" smtClean="0"/>
              <a:t>北京大学物理系研究生毕业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1968</a:t>
            </a:r>
            <a:r>
              <a:rPr lang="en-US" altLang="zh-CN" dirty="0"/>
              <a:t>-</a:t>
            </a:r>
            <a:r>
              <a:rPr lang="en-US" altLang="zh-CN" dirty="0" smtClean="0"/>
              <a:t>2009</a:t>
            </a:r>
            <a:r>
              <a:rPr lang="zh-CN" altLang="en-US" dirty="0" smtClean="0"/>
              <a:t>年，</a:t>
            </a:r>
            <a:endParaRPr lang="en-US" altLang="zh-CN" dirty="0" smtClean="0"/>
          </a:p>
          <a:p>
            <a:r>
              <a:rPr lang="en-US" altLang="zh-CN" dirty="0" smtClean="0"/>
              <a:t>            </a:t>
            </a:r>
            <a:r>
              <a:rPr lang="zh-CN" altLang="en-US" dirty="0" smtClean="0"/>
              <a:t>执教华师，创立华师粒子物理所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华师物理的学脉沿承</a:t>
            </a:r>
            <a:endParaRPr kumimoji="1" lang="zh-CN" altLang="en-US" sz="3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57092" y="1241820"/>
            <a:ext cx="963190" cy="32878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306463" y="1368015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endParaRPr kumimoji="1"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6198" y="1361484"/>
            <a:ext cx="5437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饮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怀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源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63D6-AB51-4DAA-A90B-FC77DD5FC2E2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751598" y="4445268"/>
            <a:ext cx="4904651" cy="9692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在一所师范大学里，</a:t>
            </a:r>
            <a:endParaRPr kumimoji="1" lang="en-US" altLang="zh-CN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我们努力发展粒子物理与核物理</a:t>
            </a:r>
            <a:r>
              <a:rPr lang="en-US" altLang="zh-CN" sz="2400" b="1" dirty="0" smtClean="0">
                <a:solidFill>
                  <a:schemeClr val="tx1"/>
                </a:solidFill>
                <a:latin typeface="STKaiti" charset="-122"/>
                <a:ea typeface="STKaiti" charset="-122"/>
                <a:cs typeface="STKaiti" charset="-122"/>
              </a:rPr>
              <a:t>  </a:t>
            </a:r>
            <a:endParaRPr kumimoji="1" lang="zh-CN" altLang="en-US" sz="2400" b="1" dirty="0">
              <a:solidFill>
                <a:schemeClr val="tx1"/>
              </a:solidFill>
              <a:latin typeface="STKaiti" charset="-122"/>
              <a:ea typeface="STKaiti" charset="-122"/>
              <a:cs typeface="STKa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28" y="1361991"/>
            <a:ext cx="1319125" cy="16460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20" y="1361992"/>
            <a:ext cx="1416201" cy="16460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198" y="1361997"/>
            <a:ext cx="1337961" cy="16460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246" y="1361996"/>
            <a:ext cx="1421939" cy="16293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190" y="1361991"/>
            <a:ext cx="1324766" cy="1629376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00" y="3663294"/>
            <a:ext cx="2105025" cy="2105025"/>
          </a:xfrm>
          <a:prstGeom prst="rect">
            <a:avLst/>
          </a:prstGeom>
        </p:spPr>
      </p:pic>
      <p:grpSp>
        <p:nvGrpSpPr>
          <p:cNvPr id="26" name="组 25"/>
          <p:cNvGrpSpPr/>
          <p:nvPr/>
        </p:nvGrpSpPr>
        <p:grpSpPr>
          <a:xfrm>
            <a:off x="2130641" y="2991366"/>
            <a:ext cx="5197092" cy="977626"/>
            <a:chOff x="2130641" y="2991366"/>
            <a:chExt cx="5197092" cy="977626"/>
          </a:xfrm>
        </p:grpSpPr>
        <p:grpSp>
          <p:nvGrpSpPr>
            <p:cNvPr id="25" name="组 24"/>
            <p:cNvGrpSpPr/>
            <p:nvPr/>
          </p:nvGrpSpPr>
          <p:grpSpPr>
            <a:xfrm>
              <a:off x="2130641" y="2999722"/>
              <a:ext cx="3659689" cy="902424"/>
              <a:chOff x="2130641" y="2999722"/>
              <a:chExt cx="3659689" cy="902424"/>
            </a:xfrm>
          </p:grpSpPr>
          <p:cxnSp>
            <p:nvCxnSpPr>
              <p:cNvPr id="6" name="直线箭头连接符 5"/>
              <p:cNvCxnSpPr/>
              <p:nvPr/>
            </p:nvCxnSpPr>
            <p:spPr>
              <a:xfrm>
                <a:off x="2130641" y="3049857"/>
                <a:ext cx="325862" cy="7520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箭头连接符 17"/>
              <p:cNvCxnSpPr/>
              <p:nvPr/>
            </p:nvCxnSpPr>
            <p:spPr>
              <a:xfrm flipH="1">
                <a:off x="2615256" y="3033145"/>
                <a:ext cx="793769" cy="76873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线箭头连接符 19"/>
              <p:cNvCxnSpPr/>
              <p:nvPr/>
            </p:nvCxnSpPr>
            <p:spPr>
              <a:xfrm flipH="1">
                <a:off x="2799077" y="3024790"/>
                <a:ext cx="1587536" cy="8105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线箭头连接符 21"/>
              <p:cNvCxnSpPr/>
              <p:nvPr/>
            </p:nvCxnSpPr>
            <p:spPr>
              <a:xfrm flipH="1">
                <a:off x="2982897" y="2999722"/>
                <a:ext cx="2807433" cy="9024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直线箭头连接符 23"/>
            <p:cNvCxnSpPr/>
            <p:nvPr/>
          </p:nvCxnSpPr>
          <p:spPr>
            <a:xfrm flipH="1">
              <a:off x="3116584" y="2991366"/>
              <a:ext cx="4211149" cy="9776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3842868" y="3369892"/>
            <a:ext cx="440727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面对先贤之甘棠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我等后辈心存敬畏、惕惕以事</a:t>
            </a:r>
            <a:r>
              <a:rPr lang="en-US" altLang="zh-CN" sz="2400" dirty="0"/>
              <a:t> 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5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215900" y="3328988"/>
            <a:ext cx="885666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934325" y="2481263"/>
            <a:ext cx="0" cy="0"/>
          </a:xfrm>
          <a:prstGeom prst="line">
            <a:avLst/>
          </a:prstGeom>
          <a:ln>
            <a:tailEnd type="oval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18435" name="文本框 3"/>
          <p:cNvSpPr txBox="1">
            <a:spLocks noChangeArrowheads="1"/>
          </p:cNvSpPr>
          <p:nvPr/>
        </p:nvSpPr>
        <p:spPr bwMode="auto">
          <a:xfrm>
            <a:off x="1062038" y="320675"/>
            <a:ext cx="7993062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华师物理的学脉沿承</a:t>
            </a:r>
            <a:endParaRPr lang="zh-CN" altLang="en-US" sz="36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18436" name="组合 130"/>
          <p:cNvGrpSpPr/>
          <p:nvPr/>
        </p:nvGrpSpPr>
        <p:grpSpPr bwMode="auto">
          <a:xfrm>
            <a:off x="5681957" y="3159046"/>
            <a:ext cx="3275090" cy="2884936"/>
            <a:chOff x="1129" y="4657"/>
            <a:chExt cx="2792" cy="4304"/>
          </a:xfrm>
        </p:grpSpPr>
        <p:cxnSp>
          <p:nvCxnSpPr>
            <p:cNvPr id="132" name="直接连接符 131"/>
            <p:cNvCxnSpPr/>
            <p:nvPr/>
          </p:nvCxnSpPr>
          <p:spPr>
            <a:xfrm>
              <a:off x="3038" y="5065"/>
              <a:ext cx="20" cy="613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/>
              </a:solidFill>
              <a:tailEnd type="oval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134" name="矩形 133"/>
            <p:cNvSpPr/>
            <p:nvPr/>
          </p:nvSpPr>
          <p:spPr>
            <a:xfrm>
              <a:off x="1129" y="5738"/>
              <a:ext cx="2792" cy="32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学校建设特区</a:t>
              </a:r>
              <a:endPara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zh-CN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en-US" altLang="zh-CN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012</a:t>
              </a: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，物理学一级学科排名第</a:t>
              </a:r>
              <a:r>
                <a:rPr lang="en-US" altLang="zh-CN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，师范大学并列第一，</a:t>
              </a:r>
              <a:endPara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人才培养质量</a:t>
              </a: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国家创新研究群体</a:t>
              </a:r>
              <a:endPara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夸克物质及其探测技术</a:t>
              </a: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国际</a:t>
              </a: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联合实验室</a:t>
              </a:r>
              <a:r>
                <a:rPr lang="en-US" altLang="zh-CN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…… </a:t>
              </a: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2472" y="4657"/>
              <a:ext cx="1420" cy="515"/>
            </a:xfrm>
            <a:custGeom>
              <a:avLst/>
              <a:gdLst>
                <a:gd name="T0" fmla="*/ 89 w 93"/>
                <a:gd name="T1" fmla="*/ 47 h 79"/>
                <a:gd name="T2" fmla="*/ 89 w 93"/>
                <a:gd name="T3" fmla="*/ 32 h 79"/>
                <a:gd name="T4" fmla="*/ 61 w 93"/>
                <a:gd name="T5" fmla="*/ 5 h 79"/>
                <a:gd name="T6" fmla="*/ 54 w 93"/>
                <a:gd name="T7" fmla="*/ 8 h 79"/>
                <a:gd name="T8" fmla="*/ 54 w 93"/>
                <a:gd name="T9" fmla="*/ 8 h 79"/>
                <a:gd name="T10" fmla="*/ 43 w 93"/>
                <a:gd name="T11" fmla="*/ 18 h 79"/>
                <a:gd name="T12" fmla="*/ 11 w 93"/>
                <a:gd name="T13" fmla="*/ 18 h 79"/>
                <a:gd name="T14" fmla="*/ 0 w 93"/>
                <a:gd name="T15" fmla="*/ 29 h 79"/>
                <a:gd name="T16" fmla="*/ 0 w 93"/>
                <a:gd name="T17" fmla="*/ 50 h 79"/>
                <a:gd name="T18" fmla="*/ 11 w 93"/>
                <a:gd name="T19" fmla="*/ 61 h 79"/>
                <a:gd name="T20" fmla="*/ 43 w 93"/>
                <a:gd name="T21" fmla="*/ 61 h 79"/>
                <a:gd name="T22" fmla="*/ 54 w 93"/>
                <a:gd name="T23" fmla="*/ 72 h 79"/>
                <a:gd name="T24" fmla="*/ 54 w 93"/>
                <a:gd name="T25" fmla="*/ 72 h 79"/>
                <a:gd name="T26" fmla="*/ 61 w 93"/>
                <a:gd name="T27" fmla="*/ 75 h 79"/>
                <a:gd name="T28" fmla="*/ 89 w 93"/>
                <a:gd name="T29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79">
                  <a:moveTo>
                    <a:pt x="89" y="47"/>
                  </a:moveTo>
                  <a:cubicBezTo>
                    <a:pt x="93" y="43"/>
                    <a:pt x="93" y="36"/>
                    <a:pt x="89" y="32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7" y="0"/>
                    <a:pt x="54" y="2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14"/>
                    <a:pt x="49" y="18"/>
                    <a:pt x="43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5" y="18"/>
                    <a:pt x="0" y="23"/>
                    <a:pt x="0" y="2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1"/>
                    <a:pt x="11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9" y="61"/>
                    <a:pt x="54" y="66"/>
                    <a:pt x="54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4" y="78"/>
                    <a:pt x="57" y="79"/>
                    <a:pt x="61" y="75"/>
                  </a:cubicBezTo>
                  <a:lnTo>
                    <a:pt x="89" y="47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sz="105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</a:rPr>
                <a:t>20</a:t>
              </a:r>
              <a:r>
                <a:rPr lang="en-US" altLang="zh-CN" sz="105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</a:rPr>
                <a:t>10</a:t>
              </a:r>
              <a:r>
                <a:rPr lang="en-US" sz="105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</a:rPr>
                <a:t>-201</a:t>
              </a:r>
              <a:r>
                <a:rPr lang="en-US" altLang="zh-CN" sz="105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</a:rPr>
                <a:t>7</a:t>
              </a:r>
              <a:endParaRPr lang="en-US" sz="105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endParaRPr>
            </a:p>
          </p:txBody>
        </p:sp>
      </p:grpSp>
      <p:grpSp>
        <p:nvGrpSpPr>
          <p:cNvPr id="18437" name="组合 144"/>
          <p:cNvGrpSpPr/>
          <p:nvPr/>
        </p:nvGrpSpPr>
        <p:grpSpPr bwMode="auto">
          <a:xfrm>
            <a:off x="285573" y="3165476"/>
            <a:ext cx="2019477" cy="1529956"/>
            <a:chOff x="278" y="4682"/>
            <a:chExt cx="3179" cy="2411"/>
          </a:xfrm>
        </p:grpSpPr>
        <p:cxnSp>
          <p:nvCxnSpPr>
            <p:cNvPr id="146" name="直接连接符 145"/>
            <p:cNvCxnSpPr/>
            <p:nvPr/>
          </p:nvCxnSpPr>
          <p:spPr>
            <a:xfrm flipH="1">
              <a:off x="3075" y="5065"/>
              <a:ext cx="0" cy="1083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/>
              </a:solidFill>
              <a:tailEnd type="oval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147" name="矩形 146"/>
            <p:cNvSpPr/>
            <p:nvPr/>
          </p:nvSpPr>
          <p:spPr>
            <a:xfrm>
              <a:off x="278" y="6171"/>
              <a:ext cx="2697" cy="9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理论物理专业</a:t>
              </a:r>
            </a:p>
            <a:p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博士学位授予权</a:t>
              </a: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2695" y="4682"/>
              <a:ext cx="762" cy="515"/>
            </a:xfrm>
            <a:custGeom>
              <a:avLst/>
              <a:gdLst>
                <a:gd name="T0" fmla="*/ 89 w 93"/>
                <a:gd name="T1" fmla="*/ 47 h 79"/>
                <a:gd name="T2" fmla="*/ 89 w 93"/>
                <a:gd name="T3" fmla="*/ 32 h 79"/>
                <a:gd name="T4" fmla="*/ 61 w 93"/>
                <a:gd name="T5" fmla="*/ 5 h 79"/>
                <a:gd name="T6" fmla="*/ 54 w 93"/>
                <a:gd name="T7" fmla="*/ 8 h 79"/>
                <a:gd name="T8" fmla="*/ 54 w 93"/>
                <a:gd name="T9" fmla="*/ 8 h 79"/>
                <a:gd name="T10" fmla="*/ 43 w 93"/>
                <a:gd name="T11" fmla="*/ 18 h 79"/>
                <a:gd name="T12" fmla="*/ 11 w 93"/>
                <a:gd name="T13" fmla="*/ 18 h 79"/>
                <a:gd name="T14" fmla="*/ 0 w 93"/>
                <a:gd name="T15" fmla="*/ 29 h 79"/>
                <a:gd name="T16" fmla="*/ 0 w 93"/>
                <a:gd name="T17" fmla="*/ 50 h 79"/>
                <a:gd name="T18" fmla="*/ 11 w 93"/>
                <a:gd name="T19" fmla="*/ 61 h 79"/>
                <a:gd name="T20" fmla="*/ 43 w 93"/>
                <a:gd name="T21" fmla="*/ 61 h 79"/>
                <a:gd name="T22" fmla="*/ 54 w 93"/>
                <a:gd name="T23" fmla="*/ 72 h 79"/>
                <a:gd name="T24" fmla="*/ 54 w 93"/>
                <a:gd name="T25" fmla="*/ 72 h 79"/>
                <a:gd name="T26" fmla="*/ 61 w 93"/>
                <a:gd name="T27" fmla="*/ 75 h 79"/>
                <a:gd name="T28" fmla="*/ 89 w 93"/>
                <a:gd name="T29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79">
                  <a:moveTo>
                    <a:pt x="89" y="47"/>
                  </a:moveTo>
                  <a:cubicBezTo>
                    <a:pt x="93" y="43"/>
                    <a:pt x="93" y="36"/>
                    <a:pt x="89" y="32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7" y="0"/>
                    <a:pt x="54" y="2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14"/>
                    <a:pt x="49" y="18"/>
                    <a:pt x="43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5" y="18"/>
                    <a:pt x="0" y="23"/>
                    <a:pt x="0" y="2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1"/>
                    <a:pt x="11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9" y="61"/>
                    <a:pt x="54" y="66"/>
                    <a:pt x="54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4" y="78"/>
                    <a:pt x="57" y="79"/>
                    <a:pt x="61" y="75"/>
                  </a:cubicBezTo>
                  <a:lnTo>
                    <a:pt x="89" y="47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sz="105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</a:rPr>
                <a:t>1986</a:t>
              </a:r>
            </a:p>
          </p:txBody>
        </p:sp>
      </p:grpSp>
      <p:grpSp>
        <p:nvGrpSpPr>
          <p:cNvPr id="18438" name="组合 148"/>
          <p:cNvGrpSpPr/>
          <p:nvPr/>
        </p:nvGrpSpPr>
        <p:grpSpPr bwMode="auto">
          <a:xfrm>
            <a:off x="2155825" y="3171824"/>
            <a:ext cx="1638300" cy="2480802"/>
            <a:chOff x="843" y="4682"/>
            <a:chExt cx="2578" cy="3904"/>
          </a:xfrm>
        </p:grpSpPr>
        <p:cxnSp>
          <p:nvCxnSpPr>
            <p:cNvPr id="150" name="直接连接符 149"/>
            <p:cNvCxnSpPr/>
            <p:nvPr/>
          </p:nvCxnSpPr>
          <p:spPr>
            <a:xfrm flipH="1">
              <a:off x="3039" y="5064"/>
              <a:ext cx="0" cy="1082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/>
              </a:solidFill>
              <a:tailEnd type="oval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151" name="矩形 150"/>
            <p:cNvSpPr/>
            <p:nvPr/>
          </p:nvSpPr>
          <p:spPr>
            <a:xfrm>
              <a:off x="843" y="6178"/>
              <a:ext cx="2086" cy="24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国家理科（物理学）基础科学研究与教学人才培养基地</a:t>
              </a:r>
            </a:p>
          </p:txBody>
        </p:sp>
        <p:sp>
          <p:nvSpPr>
            <p:cNvPr id="152" name="Freeform 13"/>
            <p:cNvSpPr/>
            <p:nvPr/>
          </p:nvSpPr>
          <p:spPr bwMode="auto">
            <a:xfrm>
              <a:off x="2634" y="4682"/>
              <a:ext cx="787" cy="517"/>
            </a:xfrm>
            <a:custGeom>
              <a:avLst/>
              <a:gdLst>
                <a:gd name="T0" fmla="*/ 89 w 93"/>
                <a:gd name="T1" fmla="*/ 47 h 79"/>
                <a:gd name="T2" fmla="*/ 89 w 93"/>
                <a:gd name="T3" fmla="*/ 32 h 79"/>
                <a:gd name="T4" fmla="*/ 61 w 93"/>
                <a:gd name="T5" fmla="*/ 5 h 79"/>
                <a:gd name="T6" fmla="*/ 54 w 93"/>
                <a:gd name="T7" fmla="*/ 8 h 79"/>
                <a:gd name="T8" fmla="*/ 54 w 93"/>
                <a:gd name="T9" fmla="*/ 8 h 79"/>
                <a:gd name="T10" fmla="*/ 43 w 93"/>
                <a:gd name="T11" fmla="*/ 18 h 79"/>
                <a:gd name="T12" fmla="*/ 11 w 93"/>
                <a:gd name="T13" fmla="*/ 18 h 79"/>
                <a:gd name="T14" fmla="*/ 0 w 93"/>
                <a:gd name="T15" fmla="*/ 29 h 79"/>
                <a:gd name="T16" fmla="*/ 0 w 93"/>
                <a:gd name="T17" fmla="*/ 50 h 79"/>
                <a:gd name="T18" fmla="*/ 11 w 93"/>
                <a:gd name="T19" fmla="*/ 61 h 79"/>
                <a:gd name="T20" fmla="*/ 43 w 93"/>
                <a:gd name="T21" fmla="*/ 61 h 79"/>
                <a:gd name="T22" fmla="*/ 54 w 93"/>
                <a:gd name="T23" fmla="*/ 72 h 79"/>
                <a:gd name="T24" fmla="*/ 54 w 93"/>
                <a:gd name="T25" fmla="*/ 72 h 79"/>
                <a:gd name="T26" fmla="*/ 61 w 93"/>
                <a:gd name="T27" fmla="*/ 75 h 79"/>
                <a:gd name="T28" fmla="*/ 89 w 93"/>
                <a:gd name="T29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79">
                  <a:moveTo>
                    <a:pt x="89" y="47"/>
                  </a:moveTo>
                  <a:cubicBezTo>
                    <a:pt x="93" y="43"/>
                    <a:pt x="93" y="36"/>
                    <a:pt x="89" y="32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7" y="0"/>
                    <a:pt x="54" y="2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14"/>
                    <a:pt x="49" y="18"/>
                    <a:pt x="43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5" y="18"/>
                    <a:pt x="0" y="23"/>
                    <a:pt x="0" y="2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1"/>
                    <a:pt x="11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9" y="61"/>
                    <a:pt x="54" y="66"/>
                    <a:pt x="54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4" y="78"/>
                    <a:pt x="57" y="79"/>
                    <a:pt x="61" y="75"/>
                  </a:cubicBezTo>
                  <a:lnTo>
                    <a:pt x="89" y="47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sz="105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</a:rPr>
                <a:t>1996</a:t>
              </a:r>
            </a:p>
          </p:txBody>
        </p:sp>
      </p:grpSp>
      <p:grpSp>
        <p:nvGrpSpPr>
          <p:cNvPr id="18439" name="组合 152"/>
          <p:cNvGrpSpPr/>
          <p:nvPr/>
        </p:nvGrpSpPr>
        <p:grpSpPr bwMode="auto">
          <a:xfrm>
            <a:off x="3030467" y="2047558"/>
            <a:ext cx="1590745" cy="1437005"/>
            <a:chOff x="2167" y="2953"/>
            <a:chExt cx="2504" cy="2263"/>
          </a:xfrm>
        </p:grpSpPr>
        <p:cxnSp>
          <p:nvCxnSpPr>
            <p:cNvPr id="154" name="直接连接符 153"/>
            <p:cNvCxnSpPr>
              <a:stCxn id="156" idx="5"/>
            </p:cNvCxnSpPr>
            <p:nvPr/>
          </p:nvCxnSpPr>
          <p:spPr>
            <a:xfrm flipV="1">
              <a:off x="4246" y="3483"/>
              <a:ext cx="2" cy="1335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/>
              </a:solidFill>
              <a:tailEnd type="oval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155" name="矩形 154"/>
            <p:cNvSpPr/>
            <p:nvPr/>
          </p:nvSpPr>
          <p:spPr>
            <a:xfrm>
              <a:off x="2167" y="2953"/>
              <a:ext cx="1954" cy="10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物理科学与技术学院</a:t>
              </a:r>
            </a:p>
          </p:txBody>
        </p:sp>
        <p:sp>
          <p:nvSpPr>
            <p:cNvPr id="156" name="Freeform 13"/>
            <p:cNvSpPr/>
            <p:nvPr/>
          </p:nvSpPr>
          <p:spPr bwMode="auto">
            <a:xfrm>
              <a:off x="3859" y="4701"/>
              <a:ext cx="812" cy="515"/>
            </a:xfrm>
            <a:custGeom>
              <a:avLst/>
              <a:gdLst>
                <a:gd name="T0" fmla="*/ 89 w 93"/>
                <a:gd name="T1" fmla="*/ 47 h 79"/>
                <a:gd name="T2" fmla="*/ 89 w 93"/>
                <a:gd name="T3" fmla="*/ 32 h 79"/>
                <a:gd name="T4" fmla="*/ 61 w 93"/>
                <a:gd name="T5" fmla="*/ 5 h 79"/>
                <a:gd name="T6" fmla="*/ 54 w 93"/>
                <a:gd name="T7" fmla="*/ 8 h 79"/>
                <a:gd name="T8" fmla="*/ 54 w 93"/>
                <a:gd name="T9" fmla="*/ 8 h 79"/>
                <a:gd name="T10" fmla="*/ 43 w 93"/>
                <a:gd name="T11" fmla="*/ 18 h 79"/>
                <a:gd name="T12" fmla="*/ 11 w 93"/>
                <a:gd name="T13" fmla="*/ 18 h 79"/>
                <a:gd name="T14" fmla="*/ 0 w 93"/>
                <a:gd name="T15" fmla="*/ 29 h 79"/>
                <a:gd name="T16" fmla="*/ 0 w 93"/>
                <a:gd name="T17" fmla="*/ 50 h 79"/>
                <a:gd name="T18" fmla="*/ 11 w 93"/>
                <a:gd name="T19" fmla="*/ 61 h 79"/>
                <a:gd name="T20" fmla="*/ 43 w 93"/>
                <a:gd name="T21" fmla="*/ 61 h 79"/>
                <a:gd name="T22" fmla="*/ 54 w 93"/>
                <a:gd name="T23" fmla="*/ 72 h 79"/>
                <a:gd name="T24" fmla="*/ 54 w 93"/>
                <a:gd name="T25" fmla="*/ 72 h 79"/>
                <a:gd name="T26" fmla="*/ 61 w 93"/>
                <a:gd name="T27" fmla="*/ 75 h 79"/>
                <a:gd name="T28" fmla="*/ 89 w 93"/>
                <a:gd name="T29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79">
                  <a:moveTo>
                    <a:pt x="89" y="47"/>
                  </a:moveTo>
                  <a:cubicBezTo>
                    <a:pt x="93" y="43"/>
                    <a:pt x="93" y="36"/>
                    <a:pt x="89" y="32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7" y="0"/>
                    <a:pt x="54" y="2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14"/>
                    <a:pt x="49" y="18"/>
                    <a:pt x="43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5" y="18"/>
                    <a:pt x="0" y="23"/>
                    <a:pt x="0" y="2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1"/>
                    <a:pt x="11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9" y="61"/>
                    <a:pt x="54" y="66"/>
                    <a:pt x="54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4" y="78"/>
                    <a:pt x="57" y="79"/>
                    <a:pt x="61" y="75"/>
                  </a:cubicBezTo>
                  <a:lnTo>
                    <a:pt x="89" y="47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sz="105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</a:rPr>
                <a:t>2002</a:t>
              </a:r>
            </a:p>
          </p:txBody>
        </p:sp>
      </p:grpSp>
      <p:grpSp>
        <p:nvGrpSpPr>
          <p:cNvPr id="18440" name="组合 156"/>
          <p:cNvGrpSpPr/>
          <p:nvPr/>
        </p:nvGrpSpPr>
        <p:grpSpPr bwMode="auto">
          <a:xfrm>
            <a:off x="4922685" y="2045970"/>
            <a:ext cx="1821666" cy="1449705"/>
            <a:chOff x="1771" y="2933"/>
            <a:chExt cx="2867" cy="2283"/>
          </a:xfrm>
        </p:grpSpPr>
        <p:cxnSp>
          <p:nvCxnSpPr>
            <p:cNvPr id="158" name="直接连接符 157"/>
            <p:cNvCxnSpPr>
              <a:stCxn id="160" idx="5"/>
            </p:cNvCxnSpPr>
            <p:nvPr/>
          </p:nvCxnSpPr>
          <p:spPr>
            <a:xfrm flipV="1">
              <a:off x="4211" y="3484"/>
              <a:ext cx="5" cy="1335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/>
              </a:solidFill>
              <a:tailEnd type="oval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159" name="矩形 158"/>
            <p:cNvSpPr/>
            <p:nvPr/>
          </p:nvSpPr>
          <p:spPr>
            <a:xfrm>
              <a:off x="1771" y="2933"/>
              <a:ext cx="2350" cy="10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理论物理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国家重点学科</a:t>
              </a:r>
            </a:p>
          </p:txBody>
        </p:sp>
        <p:sp>
          <p:nvSpPr>
            <p:cNvPr id="160" name="Freeform 13"/>
            <p:cNvSpPr/>
            <p:nvPr/>
          </p:nvSpPr>
          <p:spPr bwMode="auto">
            <a:xfrm>
              <a:off x="3846" y="4701"/>
              <a:ext cx="792" cy="515"/>
            </a:xfrm>
            <a:custGeom>
              <a:avLst/>
              <a:gdLst>
                <a:gd name="T0" fmla="*/ 89 w 93"/>
                <a:gd name="T1" fmla="*/ 47 h 79"/>
                <a:gd name="T2" fmla="*/ 89 w 93"/>
                <a:gd name="T3" fmla="*/ 32 h 79"/>
                <a:gd name="T4" fmla="*/ 61 w 93"/>
                <a:gd name="T5" fmla="*/ 5 h 79"/>
                <a:gd name="T6" fmla="*/ 54 w 93"/>
                <a:gd name="T7" fmla="*/ 8 h 79"/>
                <a:gd name="T8" fmla="*/ 54 w 93"/>
                <a:gd name="T9" fmla="*/ 8 h 79"/>
                <a:gd name="T10" fmla="*/ 43 w 93"/>
                <a:gd name="T11" fmla="*/ 18 h 79"/>
                <a:gd name="T12" fmla="*/ 11 w 93"/>
                <a:gd name="T13" fmla="*/ 18 h 79"/>
                <a:gd name="T14" fmla="*/ 0 w 93"/>
                <a:gd name="T15" fmla="*/ 29 h 79"/>
                <a:gd name="T16" fmla="*/ 0 w 93"/>
                <a:gd name="T17" fmla="*/ 50 h 79"/>
                <a:gd name="T18" fmla="*/ 11 w 93"/>
                <a:gd name="T19" fmla="*/ 61 h 79"/>
                <a:gd name="T20" fmla="*/ 43 w 93"/>
                <a:gd name="T21" fmla="*/ 61 h 79"/>
                <a:gd name="T22" fmla="*/ 54 w 93"/>
                <a:gd name="T23" fmla="*/ 72 h 79"/>
                <a:gd name="T24" fmla="*/ 54 w 93"/>
                <a:gd name="T25" fmla="*/ 72 h 79"/>
                <a:gd name="T26" fmla="*/ 61 w 93"/>
                <a:gd name="T27" fmla="*/ 75 h 79"/>
                <a:gd name="T28" fmla="*/ 89 w 93"/>
                <a:gd name="T29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79">
                  <a:moveTo>
                    <a:pt x="89" y="47"/>
                  </a:moveTo>
                  <a:cubicBezTo>
                    <a:pt x="93" y="43"/>
                    <a:pt x="93" y="36"/>
                    <a:pt x="89" y="32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7" y="0"/>
                    <a:pt x="54" y="2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14"/>
                    <a:pt x="49" y="18"/>
                    <a:pt x="43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5" y="18"/>
                    <a:pt x="0" y="23"/>
                    <a:pt x="0" y="2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1"/>
                    <a:pt x="11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9" y="61"/>
                    <a:pt x="54" y="66"/>
                    <a:pt x="54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4" y="78"/>
                    <a:pt x="57" y="79"/>
                    <a:pt x="61" y="75"/>
                  </a:cubicBezTo>
                  <a:lnTo>
                    <a:pt x="89" y="47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105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</a:rPr>
                <a:t>2007</a:t>
              </a:r>
            </a:p>
          </p:txBody>
        </p:sp>
      </p:grpSp>
      <p:cxnSp>
        <p:nvCxnSpPr>
          <p:cNvPr id="166" name="直接连接符 165"/>
          <p:cNvCxnSpPr/>
          <p:nvPr/>
        </p:nvCxnSpPr>
        <p:spPr bwMode="auto">
          <a:xfrm flipH="1">
            <a:off x="5442173" y="3373003"/>
            <a:ext cx="0" cy="687223"/>
          </a:xfrm>
          <a:prstGeom prst="line">
            <a:avLst/>
          </a:prstGeom>
          <a:solidFill>
            <a:srgbClr val="92D050"/>
          </a:solidFill>
          <a:ln>
            <a:solidFill>
              <a:srgbClr val="92D050"/>
            </a:solidFill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sp>
        <p:nvSpPr>
          <p:cNvPr id="167" name="矩形 166"/>
          <p:cNvSpPr/>
          <p:nvPr/>
        </p:nvSpPr>
        <p:spPr bwMode="auto">
          <a:xfrm>
            <a:off x="4092378" y="4148924"/>
            <a:ext cx="1296918" cy="9394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物理学一级学科博士学位授予权</a:t>
            </a:r>
          </a:p>
        </p:txBody>
      </p:sp>
      <p:sp>
        <p:nvSpPr>
          <p:cNvPr id="168" name="Freeform 13"/>
          <p:cNvSpPr/>
          <p:nvPr/>
        </p:nvSpPr>
        <p:spPr bwMode="auto">
          <a:xfrm>
            <a:off x="5198173" y="3163952"/>
            <a:ext cx="512676" cy="327098"/>
          </a:xfrm>
          <a:custGeom>
            <a:avLst/>
            <a:gdLst>
              <a:gd name="T0" fmla="*/ 89 w 93"/>
              <a:gd name="T1" fmla="*/ 47 h 79"/>
              <a:gd name="T2" fmla="*/ 89 w 93"/>
              <a:gd name="T3" fmla="*/ 32 h 79"/>
              <a:gd name="T4" fmla="*/ 61 w 93"/>
              <a:gd name="T5" fmla="*/ 5 h 79"/>
              <a:gd name="T6" fmla="*/ 54 w 93"/>
              <a:gd name="T7" fmla="*/ 8 h 79"/>
              <a:gd name="T8" fmla="*/ 54 w 93"/>
              <a:gd name="T9" fmla="*/ 8 h 79"/>
              <a:gd name="T10" fmla="*/ 43 w 93"/>
              <a:gd name="T11" fmla="*/ 18 h 79"/>
              <a:gd name="T12" fmla="*/ 11 w 93"/>
              <a:gd name="T13" fmla="*/ 18 h 79"/>
              <a:gd name="T14" fmla="*/ 0 w 93"/>
              <a:gd name="T15" fmla="*/ 29 h 79"/>
              <a:gd name="T16" fmla="*/ 0 w 93"/>
              <a:gd name="T17" fmla="*/ 50 h 79"/>
              <a:gd name="T18" fmla="*/ 11 w 93"/>
              <a:gd name="T19" fmla="*/ 61 h 79"/>
              <a:gd name="T20" fmla="*/ 43 w 93"/>
              <a:gd name="T21" fmla="*/ 61 h 79"/>
              <a:gd name="T22" fmla="*/ 54 w 93"/>
              <a:gd name="T23" fmla="*/ 72 h 79"/>
              <a:gd name="T24" fmla="*/ 54 w 93"/>
              <a:gd name="T25" fmla="*/ 72 h 79"/>
              <a:gd name="T26" fmla="*/ 61 w 93"/>
              <a:gd name="T27" fmla="*/ 75 h 79"/>
              <a:gd name="T28" fmla="*/ 89 w 93"/>
              <a:gd name="T29" fmla="*/ 4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3" h="79">
                <a:moveTo>
                  <a:pt x="89" y="47"/>
                </a:moveTo>
                <a:cubicBezTo>
                  <a:pt x="93" y="43"/>
                  <a:pt x="93" y="36"/>
                  <a:pt x="89" y="32"/>
                </a:cubicBezTo>
                <a:cubicBezTo>
                  <a:pt x="61" y="5"/>
                  <a:pt x="61" y="5"/>
                  <a:pt x="61" y="5"/>
                </a:cubicBezTo>
                <a:cubicBezTo>
                  <a:pt x="57" y="0"/>
                  <a:pt x="54" y="2"/>
                  <a:pt x="54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14"/>
                  <a:pt x="49" y="18"/>
                  <a:pt x="43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5" y="18"/>
                  <a:pt x="0" y="23"/>
                  <a:pt x="0" y="29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6"/>
                  <a:pt x="5" y="61"/>
                  <a:pt x="11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9" y="61"/>
                  <a:pt x="54" y="66"/>
                  <a:pt x="54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4" y="78"/>
                  <a:pt x="57" y="79"/>
                  <a:pt x="61" y="75"/>
                </a:cubicBezTo>
                <a:lnTo>
                  <a:pt x="89" y="4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05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2003</a:t>
            </a:r>
          </a:p>
        </p:txBody>
      </p:sp>
      <p:grpSp>
        <p:nvGrpSpPr>
          <p:cNvPr id="18444" name="组合 238"/>
          <p:cNvGrpSpPr/>
          <p:nvPr/>
        </p:nvGrpSpPr>
        <p:grpSpPr bwMode="auto">
          <a:xfrm>
            <a:off x="67227" y="2057738"/>
            <a:ext cx="1464712" cy="1433176"/>
            <a:chOff x="483" y="3014"/>
            <a:chExt cx="2112" cy="2234"/>
          </a:xfrm>
        </p:grpSpPr>
        <p:cxnSp>
          <p:nvCxnSpPr>
            <p:cNvPr id="240" name="直接连接符 239"/>
            <p:cNvCxnSpPr>
              <a:stCxn id="241" idx="5"/>
            </p:cNvCxnSpPr>
            <p:nvPr/>
          </p:nvCxnSpPr>
          <p:spPr>
            <a:xfrm flipV="1">
              <a:off x="2195" y="3516"/>
              <a:ext cx="2" cy="1336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/>
              </a:solidFill>
              <a:tailEnd type="oval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241" name="Freeform 13"/>
            <p:cNvSpPr/>
            <p:nvPr/>
          </p:nvSpPr>
          <p:spPr bwMode="auto">
            <a:xfrm>
              <a:off x="1856" y="4731"/>
              <a:ext cx="739" cy="517"/>
            </a:xfrm>
            <a:custGeom>
              <a:avLst/>
              <a:gdLst>
                <a:gd name="T0" fmla="*/ 89 w 93"/>
                <a:gd name="T1" fmla="*/ 47 h 79"/>
                <a:gd name="T2" fmla="*/ 89 w 93"/>
                <a:gd name="T3" fmla="*/ 32 h 79"/>
                <a:gd name="T4" fmla="*/ 61 w 93"/>
                <a:gd name="T5" fmla="*/ 5 h 79"/>
                <a:gd name="T6" fmla="*/ 54 w 93"/>
                <a:gd name="T7" fmla="*/ 8 h 79"/>
                <a:gd name="T8" fmla="*/ 54 w 93"/>
                <a:gd name="T9" fmla="*/ 8 h 79"/>
                <a:gd name="T10" fmla="*/ 43 w 93"/>
                <a:gd name="T11" fmla="*/ 18 h 79"/>
                <a:gd name="T12" fmla="*/ 11 w 93"/>
                <a:gd name="T13" fmla="*/ 18 h 79"/>
                <a:gd name="T14" fmla="*/ 0 w 93"/>
                <a:gd name="T15" fmla="*/ 29 h 79"/>
                <a:gd name="T16" fmla="*/ 0 w 93"/>
                <a:gd name="T17" fmla="*/ 50 h 79"/>
                <a:gd name="T18" fmla="*/ 11 w 93"/>
                <a:gd name="T19" fmla="*/ 61 h 79"/>
                <a:gd name="T20" fmla="*/ 43 w 93"/>
                <a:gd name="T21" fmla="*/ 61 h 79"/>
                <a:gd name="T22" fmla="*/ 54 w 93"/>
                <a:gd name="T23" fmla="*/ 72 h 79"/>
                <a:gd name="T24" fmla="*/ 54 w 93"/>
                <a:gd name="T25" fmla="*/ 72 h 79"/>
                <a:gd name="T26" fmla="*/ 61 w 93"/>
                <a:gd name="T27" fmla="*/ 75 h 79"/>
                <a:gd name="T28" fmla="*/ 89 w 93"/>
                <a:gd name="T29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79">
                  <a:moveTo>
                    <a:pt x="89" y="47"/>
                  </a:moveTo>
                  <a:cubicBezTo>
                    <a:pt x="93" y="43"/>
                    <a:pt x="93" y="36"/>
                    <a:pt x="89" y="32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7" y="0"/>
                    <a:pt x="54" y="2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14"/>
                    <a:pt x="49" y="18"/>
                    <a:pt x="43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5" y="18"/>
                    <a:pt x="0" y="23"/>
                    <a:pt x="0" y="2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1"/>
                    <a:pt x="11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9" y="61"/>
                    <a:pt x="54" y="66"/>
                    <a:pt x="54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4" y="78"/>
                    <a:pt x="57" y="79"/>
                    <a:pt x="61" y="75"/>
                  </a:cubicBezTo>
                  <a:lnTo>
                    <a:pt x="89" y="47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105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</a:rPr>
                <a:t>1903</a:t>
              </a:r>
            </a:p>
          </p:txBody>
        </p:sp>
        <p:sp>
          <p:nvSpPr>
            <p:cNvPr id="242" name="矩形 241"/>
            <p:cNvSpPr/>
            <p:nvPr/>
          </p:nvSpPr>
          <p:spPr>
            <a:xfrm>
              <a:off x="483" y="3014"/>
              <a:ext cx="1609" cy="15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文华</a:t>
              </a: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大学</a:t>
              </a:r>
              <a:endPara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华中大学</a:t>
              </a:r>
              <a:endPara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物理</a:t>
              </a: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系</a:t>
              </a:r>
            </a:p>
          </p:txBody>
        </p:sp>
      </p:grpSp>
      <p:grpSp>
        <p:nvGrpSpPr>
          <p:cNvPr id="18445" name="组合 242"/>
          <p:cNvGrpSpPr/>
          <p:nvPr/>
        </p:nvGrpSpPr>
        <p:grpSpPr bwMode="auto">
          <a:xfrm>
            <a:off x="1335088" y="2043072"/>
            <a:ext cx="1730375" cy="1449428"/>
            <a:chOff x="1918" y="2954"/>
            <a:chExt cx="2725" cy="2262"/>
          </a:xfrm>
        </p:grpSpPr>
        <p:cxnSp>
          <p:nvCxnSpPr>
            <p:cNvPr id="244" name="直接连接符 243"/>
            <p:cNvCxnSpPr>
              <a:stCxn id="246" idx="5"/>
            </p:cNvCxnSpPr>
            <p:nvPr/>
          </p:nvCxnSpPr>
          <p:spPr>
            <a:xfrm flipV="1">
              <a:off x="4225" y="3482"/>
              <a:ext cx="3" cy="1335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92D050"/>
              </a:solidFill>
              <a:tailEnd type="oval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245" name="矩形 244"/>
            <p:cNvSpPr/>
            <p:nvPr/>
          </p:nvSpPr>
          <p:spPr>
            <a:xfrm>
              <a:off x="1918" y="2954"/>
              <a:ext cx="2240" cy="10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物理学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博士后流动站</a:t>
              </a:r>
            </a:p>
          </p:txBody>
        </p:sp>
        <p:sp>
          <p:nvSpPr>
            <p:cNvPr id="246" name="Freeform 13"/>
            <p:cNvSpPr/>
            <p:nvPr/>
          </p:nvSpPr>
          <p:spPr bwMode="auto">
            <a:xfrm>
              <a:off x="3865" y="4701"/>
              <a:ext cx="778" cy="515"/>
            </a:xfrm>
            <a:custGeom>
              <a:avLst/>
              <a:gdLst>
                <a:gd name="T0" fmla="*/ 89 w 93"/>
                <a:gd name="T1" fmla="*/ 47 h 79"/>
                <a:gd name="T2" fmla="*/ 89 w 93"/>
                <a:gd name="T3" fmla="*/ 32 h 79"/>
                <a:gd name="T4" fmla="*/ 61 w 93"/>
                <a:gd name="T5" fmla="*/ 5 h 79"/>
                <a:gd name="T6" fmla="*/ 54 w 93"/>
                <a:gd name="T7" fmla="*/ 8 h 79"/>
                <a:gd name="T8" fmla="*/ 54 w 93"/>
                <a:gd name="T9" fmla="*/ 8 h 79"/>
                <a:gd name="T10" fmla="*/ 43 w 93"/>
                <a:gd name="T11" fmla="*/ 18 h 79"/>
                <a:gd name="T12" fmla="*/ 11 w 93"/>
                <a:gd name="T13" fmla="*/ 18 h 79"/>
                <a:gd name="T14" fmla="*/ 0 w 93"/>
                <a:gd name="T15" fmla="*/ 29 h 79"/>
                <a:gd name="T16" fmla="*/ 0 w 93"/>
                <a:gd name="T17" fmla="*/ 50 h 79"/>
                <a:gd name="T18" fmla="*/ 11 w 93"/>
                <a:gd name="T19" fmla="*/ 61 h 79"/>
                <a:gd name="T20" fmla="*/ 43 w 93"/>
                <a:gd name="T21" fmla="*/ 61 h 79"/>
                <a:gd name="T22" fmla="*/ 54 w 93"/>
                <a:gd name="T23" fmla="*/ 72 h 79"/>
                <a:gd name="T24" fmla="*/ 54 w 93"/>
                <a:gd name="T25" fmla="*/ 72 h 79"/>
                <a:gd name="T26" fmla="*/ 61 w 93"/>
                <a:gd name="T27" fmla="*/ 75 h 79"/>
                <a:gd name="T28" fmla="*/ 89 w 93"/>
                <a:gd name="T29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79">
                  <a:moveTo>
                    <a:pt x="89" y="47"/>
                  </a:moveTo>
                  <a:cubicBezTo>
                    <a:pt x="93" y="43"/>
                    <a:pt x="93" y="36"/>
                    <a:pt x="89" y="32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7" y="0"/>
                    <a:pt x="54" y="2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14"/>
                    <a:pt x="49" y="18"/>
                    <a:pt x="43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5" y="18"/>
                    <a:pt x="0" y="23"/>
                    <a:pt x="0" y="2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1"/>
                    <a:pt x="11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9" y="61"/>
                    <a:pt x="54" y="66"/>
                    <a:pt x="54" y="72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4" y="78"/>
                    <a:pt x="57" y="79"/>
                    <a:pt x="61" y="75"/>
                  </a:cubicBezTo>
                  <a:lnTo>
                    <a:pt x="89" y="47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sz="105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</a:rPr>
                <a:t>1994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7687" y="1170993"/>
            <a:ext cx="1733297" cy="68083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发展历程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63D6-AB51-4DAA-A90B-FC77DD5FC2E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39"/>
          <p:cNvGrpSpPr/>
          <p:nvPr/>
        </p:nvGrpSpPr>
        <p:grpSpPr bwMode="auto">
          <a:xfrm>
            <a:off x="2451099" y="1266825"/>
            <a:ext cx="5058141" cy="4988696"/>
            <a:chOff x="3749" y="1778"/>
            <a:chExt cx="6832" cy="7028"/>
          </a:xfrm>
        </p:grpSpPr>
        <p:grpSp>
          <p:nvGrpSpPr>
            <p:cNvPr id="19459" name="组合 12"/>
            <p:cNvGrpSpPr/>
            <p:nvPr/>
          </p:nvGrpSpPr>
          <p:grpSpPr bwMode="auto">
            <a:xfrm>
              <a:off x="6001" y="4097"/>
              <a:ext cx="2397" cy="2406"/>
              <a:chOff x="5643" y="3643"/>
              <a:chExt cx="2397" cy="2406"/>
            </a:xfrm>
          </p:grpSpPr>
          <p:sp>
            <p:nvSpPr>
              <p:cNvPr id="7" name=" 7"/>
              <p:cNvSpPr/>
              <p:nvPr/>
            </p:nvSpPr>
            <p:spPr>
              <a:xfrm>
                <a:off x="5643" y="3643"/>
                <a:ext cx="2397" cy="2406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000" b="1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19479" name="组合 11"/>
              <p:cNvGrpSpPr/>
              <p:nvPr/>
            </p:nvGrpSpPr>
            <p:grpSpPr bwMode="auto">
              <a:xfrm>
                <a:off x="5876" y="4035"/>
                <a:ext cx="1019" cy="920"/>
                <a:chOff x="5876" y="4035"/>
                <a:chExt cx="1019" cy="920"/>
              </a:xfrm>
            </p:grpSpPr>
            <p:sp>
              <p:nvSpPr>
                <p:cNvPr id="5" name=" 5"/>
                <p:cNvSpPr/>
                <p:nvPr/>
              </p:nvSpPr>
              <p:spPr>
                <a:xfrm>
                  <a:off x="5876" y="4035"/>
                  <a:ext cx="870" cy="920"/>
                </a:xfrm>
                <a:prstGeom prst="ellipse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2000" b="1">
                    <a:solidFill>
                      <a:srgbClr val="FFFF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9485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5909" y="4145"/>
                  <a:ext cx="986" cy="7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6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教授</a:t>
                  </a:r>
                  <a:r>
                    <a:rPr lang="en-US" altLang="zh-CN" sz="1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51</a:t>
                  </a:r>
                  <a:r>
                    <a:rPr lang="zh-CN" altLang="en-US" sz="1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人</a:t>
                  </a:r>
                </a:p>
              </p:txBody>
            </p:sp>
          </p:grpSp>
          <p:grpSp>
            <p:nvGrpSpPr>
              <p:cNvPr id="19480" name="组合 10"/>
              <p:cNvGrpSpPr/>
              <p:nvPr/>
            </p:nvGrpSpPr>
            <p:grpSpPr bwMode="auto">
              <a:xfrm>
                <a:off x="6807" y="4331"/>
                <a:ext cx="1138" cy="968"/>
                <a:chOff x="6807" y="4331"/>
                <a:chExt cx="1138" cy="968"/>
              </a:xfrm>
            </p:grpSpPr>
            <p:sp>
              <p:nvSpPr>
                <p:cNvPr id="6" name=" 5"/>
                <p:cNvSpPr/>
                <p:nvPr/>
              </p:nvSpPr>
              <p:spPr>
                <a:xfrm>
                  <a:off x="6855" y="4331"/>
                  <a:ext cx="907" cy="968"/>
                </a:xfrm>
                <a:prstGeom prst="ellipse">
                  <a:avLst/>
                </a:prstGeom>
                <a:noFill/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2000" b="1">
                    <a:solidFill>
                      <a:srgbClr val="FFFF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9483" name="文本框 8"/>
                <p:cNvSpPr txBox="1">
                  <a:spLocks noChangeArrowheads="1"/>
                </p:cNvSpPr>
                <p:nvPr/>
              </p:nvSpPr>
              <p:spPr bwMode="auto">
                <a:xfrm>
                  <a:off x="6807" y="4449"/>
                  <a:ext cx="1138" cy="7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16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副教授</a:t>
                  </a:r>
                  <a:r>
                    <a:rPr lang="en-US" altLang="zh-CN" sz="1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42</a:t>
                  </a:r>
                  <a:r>
                    <a:rPr lang="zh-CN" altLang="en-US" sz="1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人</a:t>
                  </a:r>
                </a:p>
              </p:txBody>
            </p:sp>
          </p:grpSp>
          <p:sp>
            <p:nvSpPr>
              <p:cNvPr id="19481" name="文本框 9"/>
              <p:cNvSpPr txBox="1">
                <a:spLocks noChangeArrowheads="1"/>
              </p:cNvSpPr>
              <p:nvPr/>
            </p:nvSpPr>
            <p:spPr bwMode="auto">
              <a:xfrm>
                <a:off x="6009" y="5040"/>
                <a:ext cx="1138" cy="7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教师</a:t>
                </a:r>
              </a:p>
              <a:p>
                <a:r>
                  <a:rPr lang="en-US" altLang="zh-CN" sz="1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113</a:t>
                </a:r>
                <a:r>
                  <a:rPr lang="zh-CN" altLang="en-US" sz="1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人</a:t>
                </a:r>
              </a:p>
            </p:txBody>
          </p:sp>
        </p:grpSp>
        <p:sp>
          <p:nvSpPr>
            <p:cNvPr id="19" name=" 14"/>
            <p:cNvSpPr/>
            <p:nvPr/>
          </p:nvSpPr>
          <p:spPr>
            <a:xfrm>
              <a:off x="9000" y="5767"/>
              <a:ext cx="1519" cy="15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3d>
                <a:contourClr>
                  <a:srgbClr val="FFFFFF"/>
                </a:contourClr>
              </a:sp3d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000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9" name=" 14"/>
            <p:cNvSpPr/>
            <p:nvPr/>
          </p:nvSpPr>
          <p:spPr>
            <a:xfrm>
              <a:off x="3816" y="3296"/>
              <a:ext cx="1519" cy="15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3d>
                <a:contourClr>
                  <a:srgbClr val="FFFFFF"/>
                </a:contourClr>
              </a:sp3d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000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30" name=" 14"/>
            <p:cNvSpPr/>
            <p:nvPr/>
          </p:nvSpPr>
          <p:spPr>
            <a:xfrm>
              <a:off x="3829" y="5793"/>
              <a:ext cx="1521" cy="15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3d>
                <a:contourClr>
                  <a:srgbClr val="FFFFFF"/>
                </a:contourClr>
              </a:sp3d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000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31" name=" 14"/>
            <p:cNvSpPr/>
            <p:nvPr/>
          </p:nvSpPr>
          <p:spPr>
            <a:xfrm>
              <a:off x="6448" y="7285"/>
              <a:ext cx="1519" cy="15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3d>
                <a:contourClr>
                  <a:srgbClr val="FFFFFF"/>
                </a:contourClr>
              </a:sp3d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000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32" name=" 14"/>
            <p:cNvSpPr/>
            <p:nvPr/>
          </p:nvSpPr>
          <p:spPr>
            <a:xfrm>
              <a:off x="6440" y="1778"/>
              <a:ext cx="1519" cy="15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3d>
                <a:contourClr>
                  <a:srgbClr val="FFFFFF"/>
                </a:contourClr>
              </a:sp3d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000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33" name=" 14"/>
            <p:cNvSpPr/>
            <p:nvPr/>
          </p:nvSpPr>
          <p:spPr>
            <a:xfrm>
              <a:off x="9000" y="3299"/>
              <a:ext cx="1519" cy="15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3d>
                <a:contourClr>
                  <a:srgbClr val="FFFFFF"/>
                </a:contourClr>
              </a:sp3d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000" b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19466" name="文本框 20"/>
            <p:cNvSpPr txBox="1">
              <a:spLocks noChangeArrowheads="1"/>
            </p:cNvSpPr>
            <p:nvPr/>
          </p:nvSpPr>
          <p:spPr bwMode="auto">
            <a:xfrm>
              <a:off x="3763" y="3588"/>
              <a:ext cx="1654" cy="9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粒子物理研究所</a:t>
              </a:r>
            </a:p>
          </p:txBody>
        </p:sp>
        <p:sp>
          <p:nvSpPr>
            <p:cNvPr id="19467" name="文本框 22"/>
            <p:cNvSpPr txBox="1">
              <a:spLocks noChangeArrowheads="1"/>
            </p:cNvSpPr>
            <p:nvPr/>
          </p:nvSpPr>
          <p:spPr bwMode="auto">
            <a:xfrm>
              <a:off x="6381" y="2154"/>
              <a:ext cx="1654" cy="9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纳米科技研究所</a:t>
              </a:r>
            </a:p>
          </p:txBody>
        </p:sp>
        <p:sp>
          <p:nvSpPr>
            <p:cNvPr id="19468" name="文本框 23"/>
            <p:cNvSpPr txBox="1">
              <a:spLocks noChangeArrowheads="1"/>
            </p:cNvSpPr>
            <p:nvPr/>
          </p:nvSpPr>
          <p:spPr bwMode="auto">
            <a:xfrm>
              <a:off x="8926" y="3536"/>
              <a:ext cx="1654" cy="9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光学</a:t>
              </a:r>
            </a:p>
            <a:p>
              <a:pPr algn="ctr"/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研究所</a:t>
              </a:r>
            </a:p>
          </p:txBody>
        </p:sp>
        <p:sp>
          <p:nvSpPr>
            <p:cNvPr id="19469" name="文本框 25"/>
            <p:cNvSpPr txBox="1">
              <a:spLocks noChangeArrowheads="1"/>
            </p:cNvSpPr>
            <p:nvPr/>
          </p:nvSpPr>
          <p:spPr bwMode="auto">
            <a:xfrm>
              <a:off x="8927" y="5951"/>
              <a:ext cx="1654" cy="130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原子与分子物理</a:t>
              </a:r>
            </a:p>
            <a:p>
              <a:pPr algn="ctr"/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研究所</a:t>
              </a:r>
            </a:p>
          </p:txBody>
        </p:sp>
        <p:sp>
          <p:nvSpPr>
            <p:cNvPr id="19470" name="文本框 26"/>
            <p:cNvSpPr txBox="1">
              <a:spLocks noChangeArrowheads="1"/>
            </p:cNvSpPr>
            <p:nvPr/>
          </p:nvSpPr>
          <p:spPr bwMode="auto">
            <a:xfrm>
              <a:off x="6381" y="7610"/>
              <a:ext cx="1654" cy="9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生物物理研究所</a:t>
              </a:r>
            </a:p>
          </p:txBody>
        </p:sp>
        <p:sp>
          <p:nvSpPr>
            <p:cNvPr id="19471" name="文本框 27"/>
            <p:cNvSpPr txBox="1">
              <a:spLocks noChangeArrowheads="1"/>
            </p:cNvSpPr>
            <p:nvPr/>
          </p:nvSpPr>
          <p:spPr bwMode="auto">
            <a:xfrm>
              <a:off x="3749" y="6063"/>
              <a:ext cx="1654" cy="9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天体物理研究所</a:t>
              </a:r>
            </a:p>
          </p:txBody>
        </p:sp>
        <p:cxnSp>
          <p:nvCxnSpPr>
            <p:cNvPr id="34" name="直接连接符 33"/>
            <p:cNvCxnSpPr>
              <a:stCxn id="32" idx="4"/>
              <a:endCxn id="7" idx="0"/>
            </p:cNvCxnSpPr>
            <p:nvPr/>
          </p:nvCxnSpPr>
          <p:spPr>
            <a:xfrm>
              <a:off x="7200" y="3299"/>
              <a:ext cx="0" cy="7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2" idx="4"/>
              <a:endCxn id="7" idx="0"/>
            </p:cNvCxnSpPr>
            <p:nvPr/>
          </p:nvCxnSpPr>
          <p:spPr>
            <a:xfrm flipH="1">
              <a:off x="8212" y="4264"/>
              <a:ext cx="852" cy="4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2" idx="4"/>
              <a:endCxn id="7" idx="0"/>
            </p:cNvCxnSpPr>
            <p:nvPr/>
          </p:nvCxnSpPr>
          <p:spPr>
            <a:xfrm flipH="1" flipV="1">
              <a:off x="8236" y="5899"/>
              <a:ext cx="777" cy="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1" idx="0"/>
              <a:endCxn id="7" idx="4"/>
            </p:cNvCxnSpPr>
            <p:nvPr/>
          </p:nvCxnSpPr>
          <p:spPr>
            <a:xfrm flipH="1" flipV="1">
              <a:off x="7200" y="6495"/>
              <a:ext cx="8" cy="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31" idx="0"/>
              <a:endCxn id="7" idx="4"/>
            </p:cNvCxnSpPr>
            <p:nvPr/>
          </p:nvCxnSpPr>
          <p:spPr>
            <a:xfrm flipV="1">
              <a:off x="5255" y="5793"/>
              <a:ext cx="829" cy="3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1" idx="0"/>
              <a:endCxn id="7" idx="4"/>
            </p:cNvCxnSpPr>
            <p:nvPr/>
          </p:nvCxnSpPr>
          <p:spPr>
            <a:xfrm>
              <a:off x="5255" y="4368"/>
              <a:ext cx="829" cy="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8" name="文本框 1"/>
          <p:cNvSpPr txBox="1">
            <a:spLocks noChangeArrowheads="1"/>
          </p:cNvSpPr>
          <p:nvPr/>
        </p:nvSpPr>
        <p:spPr bwMode="auto">
          <a:xfrm>
            <a:off x="1062038" y="320675"/>
            <a:ext cx="7993062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物理学院概况</a:t>
            </a:r>
            <a:endParaRPr lang="zh-CN" altLang="en-US" sz="28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5379" y="1304024"/>
            <a:ext cx="1627369" cy="95410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研究所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师资力量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63D6-AB51-4DAA-A90B-FC77DD5FC2E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1320</TotalTime>
  <Words>686</Words>
  <Application>Microsoft Macintosh PowerPoint</Application>
  <PresentationFormat>全屏显示(4:3)</PresentationFormat>
  <Paragraphs>223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Calibri</vt:lpstr>
      <vt:lpstr>Calibri Light</vt:lpstr>
      <vt:lpstr>STKaiti</vt:lpstr>
      <vt:lpstr>华文楷体</vt:lpstr>
      <vt:lpstr>华文中宋</vt:lpstr>
      <vt:lpstr>楷体</vt:lpstr>
      <vt:lpstr>宋体</vt:lpstr>
      <vt:lpstr>微软雅黑</vt:lpstr>
      <vt:lpstr>Arial</vt:lpstr>
      <vt:lpstr>Office 主题</vt:lpstr>
      <vt:lpstr>   热烈欢迎各位专家、同仁 参加第十五届重味物理与CP破坏研讨会</vt:lpstr>
      <vt:lpstr>华师物理的学脉沿承</vt:lpstr>
      <vt:lpstr>华师物理的学脉沿承</vt:lpstr>
      <vt:lpstr>华师物理的学脉沿承</vt:lpstr>
      <vt:lpstr>华师物理的学脉沿承</vt:lpstr>
      <vt:lpstr>华师物理的学脉沿承</vt:lpstr>
      <vt:lpstr>华师物理的学脉沿承</vt:lpstr>
      <vt:lpstr>PowerPoint 演示文稿</vt:lpstr>
      <vt:lpstr>PowerPoint 演示文稿</vt:lpstr>
      <vt:lpstr>同仁相互支持</vt:lpstr>
      <vt:lpstr>PowerPoint 演示文稿</vt:lpstr>
      <vt:lpstr>第十五届重味物理与CP破坏研讨会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syq</dc:creator>
  <cp:lastModifiedBy>Microsoft Office 用户</cp:lastModifiedBy>
  <cp:revision>360</cp:revision>
  <dcterms:created xsi:type="dcterms:W3CDTF">2017-04-11T03:16:00Z</dcterms:created>
  <dcterms:modified xsi:type="dcterms:W3CDTF">2017-10-26T23:12:24Z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