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2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3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2840-A0BE-4148-A48A-7DCB645905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28D0-94EF-46CC-81C5-D0FDFF1EF7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2840-A0BE-4148-A48A-7DCB645905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28D0-94EF-46CC-81C5-D0FDFF1EF7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2840-A0BE-4148-A48A-7DCB645905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28D0-94EF-46CC-81C5-D0FDFF1EF7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2840-A0BE-4148-A48A-7DCB645905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28D0-94EF-46CC-81C5-D0FDFF1EF7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2840-A0BE-4148-A48A-7DCB645905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28D0-94EF-46CC-81C5-D0FDFF1EF7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2840-A0BE-4148-A48A-7DCB645905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28D0-94EF-46CC-81C5-D0FDFF1EF7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2840-A0BE-4148-A48A-7DCB645905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28D0-94EF-46CC-81C5-D0FDFF1EF7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2840-A0BE-4148-A48A-7DCB645905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28D0-94EF-46CC-81C5-D0FDFF1EF7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2840-A0BE-4148-A48A-7DCB645905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28D0-94EF-46CC-81C5-D0FDFF1EF7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2840-A0BE-4148-A48A-7DCB645905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28D0-94EF-46CC-81C5-D0FDFF1EF7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2840-A0BE-4148-A48A-7DCB645905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28D0-94EF-46CC-81C5-D0FDFF1EF7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92840-A0BE-4148-A48A-7DCB645905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828D0-94EF-46CC-81C5-D0FDFF1EF77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16.png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4400" dirty="0"/>
              <a:t>工作报告</a:t>
            </a:r>
            <a:endParaRPr lang="zh-CN" altLang="en-US" sz="4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苗楠楠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4"/>
          <p:cNvPicPr>
            <a:picLocks noChangeAspect="1"/>
          </p:cNvPicPr>
          <p:nvPr/>
        </p:nvPicPr>
        <p:blipFill>
          <a:blip r:embed="rId1"/>
          <a:srcRect t="42930" r="10275"/>
          <a:stretch>
            <a:fillRect/>
          </a:stretch>
        </p:blipFill>
        <p:spPr>
          <a:xfrm>
            <a:off x="3464560" y="1235075"/>
            <a:ext cx="4469765" cy="402526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2332990" y="5614035"/>
            <a:ext cx="97567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latin typeface="+mn-ea"/>
              </a:rPr>
              <a:t>模拟电子通过</a:t>
            </a:r>
            <a:r>
              <a:rPr lang="en-US" altLang="zh-CN" sz="2400">
                <a:latin typeface="+mn-ea"/>
              </a:rPr>
              <a:t>GEM1</a:t>
            </a:r>
            <a:r>
              <a:rPr lang="zh-CN" altLang="en-US" sz="2400">
                <a:latin typeface="+mn-ea"/>
              </a:rPr>
              <a:t>的倍增放大过程，倍增电子主要被下层铜膜吸收</a:t>
            </a:r>
            <a:endParaRPr lang="zh-CN" altLang="en-US" sz="2400">
              <a:latin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5460" y="394335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CGEM </a:t>
            </a:r>
            <a:r>
              <a:rPr lang="zh-CN" altLang="en-US" dirty="0"/>
              <a:t>模拟</a:t>
            </a:r>
            <a:endParaRPr lang="zh-CN" altLang="en-US" dirty="0"/>
          </a:p>
        </p:txBody>
      </p:sp>
      <p:sp>
        <p:nvSpPr>
          <p:cNvPr id="7" name="圆角矩形 6"/>
          <p:cNvSpPr/>
          <p:nvPr/>
        </p:nvSpPr>
        <p:spPr>
          <a:xfrm>
            <a:off x="632460" y="2101756"/>
            <a:ext cx="1472663" cy="16845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ym typeface="+mn-ea"/>
            </a:endParaRPr>
          </a:p>
          <a:p>
            <a:pPr algn="ctr"/>
            <a:endParaRPr lang="en-US" dirty="0" smtClean="0">
              <a:sym typeface="+mn-ea"/>
            </a:endParaRPr>
          </a:p>
          <a:p>
            <a:pPr algn="ctr"/>
            <a:endParaRPr lang="en-US" dirty="0">
              <a:sym typeface="+mn-ea"/>
            </a:endParaRPr>
          </a:p>
          <a:p>
            <a:pPr algn="ctr"/>
            <a:r>
              <a:rPr lang="en-US" dirty="0" smtClean="0">
                <a:sym typeface="+mn-ea"/>
              </a:rPr>
              <a:t>APDL</a:t>
            </a:r>
            <a:r>
              <a:rPr lang="zh-CN" dirty="0" smtClean="0">
                <a:sym typeface="+mn-ea"/>
              </a:rPr>
              <a:t>脚本</a:t>
            </a:r>
            <a:r>
              <a:rPr lang="en-US" altLang="zh-CN" dirty="0" smtClean="0">
                <a:sym typeface="+mn-ea"/>
              </a:rPr>
              <a:t>   </a:t>
            </a:r>
            <a:endParaRPr lang="en-US" altLang="zh-CN" dirty="0" smtClean="0">
              <a:sym typeface="+mn-ea"/>
            </a:endParaRPr>
          </a:p>
          <a:p>
            <a:pPr algn="ctr"/>
            <a:endParaRPr lang="en-US" altLang="zh-CN" dirty="0">
              <a:sym typeface="+mn-ea"/>
            </a:endParaRPr>
          </a:p>
          <a:p>
            <a:pPr algn="ctr"/>
            <a:endParaRPr lang="en-US" altLang="zh-CN" dirty="0" smtClean="0">
              <a:sym typeface="+mn-ea"/>
            </a:endParaRPr>
          </a:p>
          <a:p>
            <a:pPr algn="ctr"/>
            <a:endParaRPr lang="zh-CN" altLang="en-US" dirty="0"/>
          </a:p>
        </p:txBody>
      </p:sp>
      <p:sp>
        <p:nvSpPr>
          <p:cNvPr id="8" name="右箭头 7"/>
          <p:cNvSpPr/>
          <p:nvPr/>
        </p:nvSpPr>
        <p:spPr>
          <a:xfrm>
            <a:off x="2364194" y="2755050"/>
            <a:ext cx="932815" cy="37719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圆角矩形 3"/>
          <p:cNvSpPr/>
          <p:nvPr/>
        </p:nvSpPr>
        <p:spPr>
          <a:xfrm>
            <a:off x="3442885" y="2109375"/>
            <a:ext cx="1374926" cy="16845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>
                <a:sym typeface="+mn-ea"/>
              </a:rPr>
              <a:t>ANSYS</a:t>
            </a:r>
            <a:endParaRPr lang="en-US" altLang="zh-CN" dirty="0"/>
          </a:p>
        </p:txBody>
      </p:sp>
      <p:sp>
        <p:nvSpPr>
          <p:cNvPr id="20" name="文本框 19"/>
          <p:cNvSpPr txBox="1"/>
          <p:nvPr/>
        </p:nvSpPr>
        <p:spPr>
          <a:xfrm>
            <a:off x="1382395" y="4844415"/>
            <a:ext cx="7670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ym typeface="+mn-ea"/>
              </a:rPr>
              <a:t>APDL</a:t>
            </a:r>
            <a:r>
              <a:rPr lang="zh-CN" altLang="en-US" dirty="0" smtClean="0">
                <a:sym typeface="+mn-ea"/>
              </a:rPr>
              <a:t>（</a:t>
            </a:r>
            <a:r>
              <a:rPr lang="en-US" altLang="zh-CN" dirty="0" smtClean="0">
                <a:sym typeface="+mn-ea"/>
              </a:rPr>
              <a:t>ANSYS</a:t>
            </a:r>
            <a:r>
              <a:rPr lang="zh-CN" altLang="en-US" dirty="0" smtClean="0"/>
              <a:t>参数</a:t>
            </a:r>
            <a:r>
              <a:rPr lang="zh-CN" altLang="en-US" dirty="0"/>
              <a:t>化</a:t>
            </a:r>
            <a:r>
              <a:rPr lang="zh-CN" altLang="en-US" dirty="0" smtClean="0"/>
              <a:t>设计语言</a:t>
            </a:r>
            <a:r>
              <a:rPr lang="zh-CN" altLang="en-US" dirty="0">
                <a:sym typeface="+mn-ea"/>
              </a:rPr>
              <a:t>）</a:t>
            </a:r>
            <a:r>
              <a:rPr lang="zh-CN" altLang="en-US" dirty="0" smtClean="0">
                <a:sym typeface="+mn-ea"/>
              </a:rPr>
              <a:t>脚本 ：</a:t>
            </a:r>
            <a:r>
              <a:rPr lang="en-US" altLang="zh-CN" dirty="0" smtClean="0">
                <a:sym typeface="+mn-ea"/>
              </a:rPr>
              <a:t>    </a:t>
            </a:r>
            <a:r>
              <a:rPr lang="zh-CN" altLang="en-US" dirty="0" smtClean="0">
                <a:sym typeface="+mn-ea"/>
              </a:rPr>
              <a:t>构建</a:t>
            </a:r>
            <a:r>
              <a:rPr lang="en-US" altLang="zh-CN" dirty="0" smtClean="0">
                <a:sym typeface="+mn-ea"/>
              </a:rPr>
              <a:t>CGEM</a:t>
            </a:r>
            <a:r>
              <a:rPr lang="zh-CN" altLang="en-US" dirty="0" smtClean="0">
                <a:sym typeface="+mn-ea"/>
              </a:rPr>
              <a:t>几何，设置工作电压</a:t>
            </a:r>
            <a:r>
              <a:rPr lang="en-US" altLang="zh-CN" dirty="0" smtClean="0">
                <a:sym typeface="+mn-ea"/>
              </a:rPr>
              <a:t> </a:t>
            </a:r>
            <a:endParaRPr lang="en-US" altLang="zh-CN" dirty="0">
              <a:sym typeface="+mn-ea"/>
            </a:endParaRPr>
          </a:p>
        </p:txBody>
      </p:sp>
      <p:sp>
        <p:nvSpPr>
          <p:cNvPr id="23" name="右箭头 22"/>
          <p:cNvSpPr/>
          <p:nvPr/>
        </p:nvSpPr>
        <p:spPr>
          <a:xfrm>
            <a:off x="4997132" y="2763305"/>
            <a:ext cx="932815" cy="37719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圆角矩形 23"/>
          <p:cNvSpPr/>
          <p:nvPr/>
        </p:nvSpPr>
        <p:spPr>
          <a:xfrm>
            <a:off x="6053701" y="2109376"/>
            <a:ext cx="3146861" cy="1828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1400" dirty="0"/>
              <a:t>四个</a:t>
            </a:r>
            <a:r>
              <a:rPr lang="en-US" altLang="zh-CN" sz="1400" dirty="0" err="1"/>
              <a:t>lis</a:t>
            </a:r>
            <a:r>
              <a:rPr lang="en-US" altLang="zh-CN" sz="1400" dirty="0"/>
              <a:t> </a:t>
            </a:r>
            <a:r>
              <a:rPr lang="zh-CN" altLang="en-US" sz="1400" dirty="0"/>
              <a:t>文件</a:t>
            </a:r>
            <a:r>
              <a:rPr lang="zh-CN" altLang="en-US" sz="1400" dirty="0" smtClean="0"/>
              <a:t>：</a:t>
            </a:r>
            <a:endParaRPr lang="en-US" altLang="zh-CN" sz="1400" dirty="0" smtClean="0"/>
          </a:p>
          <a:p>
            <a:r>
              <a:rPr lang="en-US" altLang="zh-CN" sz="1400" dirty="0" err="1" smtClean="0"/>
              <a:t>ELIST.lis</a:t>
            </a:r>
            <a:r>
              <a:rPr lang="en-US" altLang="zh-CN" sz="1400" dirty="0" smtClean="0"/>
              <a:t> </a:t>
            </a:r>
            <a:r>
              <a:rPr lang="zh-CN" altLang="en-US" sz="1400" dirty="0"/>
              <a:t>记录每个元素的材料</a:t>
            </a:r>
            <a:r>
              <a:rPr lang="zh-CN" altLang="en-US" sz="1400" dirty="0" smtClean="0"/>
              <a:t>信息</a:t>
            </a:r>
            <a:r>
              <a:rPr lang="zh-CN" altLang="en-US" sz="1400" dirty="0"/>
              <a:t>和其所包含的节点序号</a:t>
            </a:r>
            <a:r>
              <a:rPr lang="zh-CN" altLang="en-US" sz="1400" dirty="0" smtClean="0"/>
              <a:t>；</a:t>
            </a:r>
            <a:endParaRPr lang="en-US" altLang="zh-CN" sz="1400" dirty="0" smtClean="0"/>
          </a:p>
          <a:p>
            <a:r>
              <a:rPr lang="en-US" altLang="zh-CN" sz="1400" dirty="0" err="1" smtClean="0"/>
              <a:t>NLIST.lis</a:t>
            </a:r>
            <a:r>
              <a:rPr lang="en-US" altLang="zh-CN" sz="1400" dirty="0" smtClean="0"/>
              <a:t> </a:t>
            </a:r>
            <a:r>
              <a:rPr lang="zh-CN" altLang="en-US" sz="1400" dirty="0"/>
              <a:t>记录节点序号和它们的空间位置</a:t>
            </a:r>
            <a:r>
              <a:rPr lang="zh-CN" altLang="en-US" sz="1400" dirty="0" smtClean="0"/>
              <a:t>；</a:t>
            </a:r>
            <a:endParaRPr lang="en-US" altLang="zh-CN" sz="1400" dirty="0" smtClean="0"/>
          </a:p>
          <a:p>
            <a:r>
              <a:rPr lang="en-US" altLang="zh-CN" sz="1400" dirty="0" err="1" smtClean="0"/>
              <a:t>MPLIST.lis</a:t>
            </a:r>
            <a:r>
              <a:rPr lang="en-US" altLang="zh-CN" sz="1400" dirty="0" smtClean="0"/>
              <a:t> </a:t>
            </a:r>
            <a:r>
              <a:rPr lang="zh-CN" altLang="en-US" sz="1400" dirty="0" smtClean="0"/>
              <a:t>记录</a:t>
            </a:r>
            <a:r>
              <a:rPr lang="zh-CN" altLang="en-US" sz="1400" dirty="0"/>
              <a:t>材料属性表；</a:t>
            </a:r>
            <a:r>
              <a:rPr lang="en-US" altLang="zh-CN" sz="1400" dirty="0" err="1"/>
              <a:t>field.lis</a:t>
            </a:r>
            <a:r>
              <a:rPr lang="en-US" altLang="zh-CN" sz="1400" dirty="0"/>
              <a:t> </a:t>
            </a:r>
            <a:r>
              <a:rPr lang="zh-CN" altLang="en-US" sz="1400" dirty="0"/>
              <a:t>则记录每个节点的电势值。它们将被用作</a:t>
            </a:r>
            <a:r>
              <a:rPr lang="en-US" altLang="zh-CN" sz="1400" dirty="0"/>
              <a:t>Garfield++</a:t>
            </a:r>
            <a:r>
              <a:rPr lang="zh-CN" altLang="en-US" sz="1400" dirty="0"/>
              <a:t>的</a:t>
            </a:r>
            <a:r>
              <a:rPr lang="zh-CN" altLang="en-US" sz="1400" dirty="0" smtClean="0"/>
              <a:t>输入</a:t>
            </a:r>
            <a:r>
              <a:rPr lang="zh-CN" altLang="en-US" sz="1400" dirty="0"/>
              <a:t>文件。</a:t>
            </a:r>
            <a:endParaRPr lang="en-US" altLang="zh-CN" sz="1400" dirty="0"/>
          </a:p>
        </p:txBody>
      </p:sp>
      <p:sp>
        <p:nvSpPr>
          <p:cNvPr id="3" name="右箭头 2"/>
          <p:cNvSpPr/>
          <p:nvPr/>
        </p:nvSpPr>
        <p:spPr>
          <a:xfrm>
            <a:off x="9319984" y="2638210"/>
            <a:ext cx="932815" cy="37719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0" name="组合 69"/>
          <p:cNvGrpSpPr/>
          <p:nvPr/>
        </p:nvGrpSpPr>
        <p:grpSpPr>
          <a:xfrm>
            <a:off x="643255" y="2101850"/>
            <a:ext cx="11107420" cy="1836420"/>
            <a:chOff x="1013" y="3310"/>
            <a:chExt cx="17492" cy="2892"/>
          </a:xfrm>
        </p:grpSpPr>
        <p:sp>
          <p:nvSpPr>
            <p:cNvPr id="22" name="矩形 21"/>
            <p:cNvSpPr/>
            <p:nvPr/>
          </p:nvSpPr>
          <p:spPr>
            <a:xfrm>
              <a:off x="3723" y="3962"/>
              <a:ext cx="1071" cy="5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/>
                <a:t>input</a:t>
              </a:r>
              <a:endParaRPr lang="zh-CN" altLang="en-US" dirty="0"/>
            </a:p>
          </p:txBody>
        </p:sp>
        <p:sp>
          <p:nvSpPr>
            <p:cNvPr id="26" name="矩形 25"/>
            <p:cNvSpPr/>
            <p:nvPr/>
          </p:nvSpPr>
          <p:spPr>
            <a:xfrm>
              <a:off x="7735" y="3962"/>
              <a:ext cx="1301" cy="5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/>
                <a:t>output</a:t>
              </a:r>
              <a:endParaRPr lang="zh-CN" altLang="en-US" dirty="0"/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16341" y="3323"/>
              <a:ext cx="2165" cy="2653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>
                  <a:sym typeface="+mn-ea"/>
                </a:rPr>
                <a:t>Garfield++</a:t>
              </a:r>
              <a:endParaRPr lang="en-US" altLang="zh-CN" dirty="0"/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1013" y="3310"/>
              <a:ext cx="2319" cy="2653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ym typeface="+mn-ea"/>
              </a:endParaRPr>
            </a:p>
            <a:p>
              <a:pPr algn="ctr"/>
              <a:endParaRPr lang="en-US" dirty="0" smtClean="0">
                <a:sym typeface="+mn-ea"/>
              </a:endParaRPr>
            </a:p>
            <a:p>
              <a:pPr algn="ctr"/>
              <a:endParaRPr lang="en-US" dirty="0">
                <a:sym typeface="+mn-ea"/>
              </a:endParaRPr>
            </a:p>
            <a:p>
              <a:pPr algn="ctr"/>
              <a:r>
                <a:rPr lang="en-US" dirty="0" smtClean="0">
                  <a:sym typeface="+mn-ea"/>
                </a:rPr>
                <a:t>APDL</a:t>
              </a:r>
              <a:r>
                <a:rPr lang="zh-CN" dirty="0" smtClean="0">
                  <a:sym typeface="+mn-ea"/>
                </a:rPr>
                <a:t>脚本</a:t>
              </a:r>
              <a:r>
                <a:rPr lang="en-US" altLang="zh-CN" dirty="0" smtClean="0">
                  <a:sym typeface="+mn-ea"/>
                </a:rPr>
                <a:t>   </a:t>
              </a:r>
              <a:endParaRPr lang="en-US" altLang="zh-CN" dirty="0" smtClean="0">
                <a:sym typeface="+mn-ea"/>
              </a:endParaRPr>
            </a:p>
            <a:p>
              <a:pPr algn="ctr"/>
              <a:endParaRPr lang="en-US" altLang="zh-CN" dirty="0">
                <a:sym typeface="+mn-ea"/>
              </a:endParaRPr>
            </a:p>
            <a:p>
              <a:pPr algn="ctr"/>
              <a:endParaRPr lang="en-US" altLang="zh-CN" dirty="0" smtClean="0">
                <a:sym typeface="+mn-ea"/>
              </a:endParaRPr>
            </a:p>
            <a:p>
              <a:pPr algn="ctr"/>
              <a:endParaRPr lang="zh-CN" altLang="en-US" dirty="0"/>
            </a:p>
          </p:txBody>
        </p:sp>
        <p:sp>
          <p:nvSpPr>
            <p:cNvPr id="9" name="右箭头 8"/>
            <p:cNvSpPr/>
            <p:nvPr/>
          </p:nvSpPr>
          <p:spPr>
            <a:xfrm>
              <a:off x="3740" y="4339"/>
              <a:ext cx="1469" cy="594"/>
            </a:xfrm>
            <a:prstGeom prst="right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圆角矩形 9"/>
            <p:cNvSpPr/>
            <p:nvPr/>
          </p:nvSpPr>
          <p:spPr>
            <a:xfrm>
              <a:off x="5439" y="3322"/>
              <a:ext cx="2165" cy="2653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>
                  <a:sym typeface="+mn-ea"/>
                </a:rPr>
                <a:t>ANSYS</a:t>
              </a:r>
              <a:endParaRPr lang="en-US" altLang="zh-CN" dirty="0"/>
            </a:p>
          </p:txBody>
        </p:sp>
        <p:sp>
          <p:nvSpPr>
            <p:cNvPr id="12" name="右箭头 11"/>
            <p:cNvSpPr/>
            <p:nvPr/>
          </p:nvSpPr>
          <p:spPr>
            <a:xfrm>
              <a:off x="7886" y="4352"/>
              <a:ext cx="1469" cy="594"/>
            </a:xfrm>
            <a:prstGeom prst="right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右箭头 14"/>
            <p:cNvSpPr/>
            <p:nvPr/>
          </p:nvSpPr>
          <p:spPr>
            <a:xfrm>
              <a:off x="14694" y="4155"/>
              <a:ext cx="1469" cy="594"/>
            </a:xfrm>
            <a:prstGeom prst="right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9567" y="3322"/>
              <a:ext cx="4956" cy="288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CN" altLang="en-US" sz="1400" dirty="0"/>
                <a:t>四个</a:t>
              </a:r>
              <a:r>
                <a:rPr lang="en-US" altLang="zh-CN" sz="1400" dirty="0" err="1"/>
                <a:t>lis</a:t>
              </a:r>
              <a:r>
                <a:rPr lang="en-US" altLang="zh-CN" sz="1400" dirty="0"/>
                <a:t> </a:t>
              </a:r>
              <a:r>
                <a:rPr lang="zh-CN" altLang="en-US" sz="1400" dirty="0"/>
                <a:t>文件</a:t>
              </a:r>
              <a:r>
                <a:rPr lang="zh-CN" altLang="en-US" sz="1400" dirty="0" smtClean="0"/>
                <a:t>：</a:t>
              </a:r>
              <a:endParaRPr lang="en-US" altLang="zh-CN" sz="1400" dirty="0" smtClean="0"/>
            </a:p>
            <a:p>
              <a:r>
                <a:rPr lang="en-US" altLang="zh-CN" sz="1400" dirty="0" err="1" smtClean="0"/>
                <a:t>ELIST.lis</a:t>
              </a:r>
              <a:r>
                <a:rPr lang="en-US" altLang="zh-CN" sz="1400" dirty="0" smtClean="0"/>
                <a:t> </a:t>
              </a:r>
              <a:r>
                <a:rPr lang="zh-CN" altLang="en-US" sz="1400" dirty="0"/>
                <a:t>记录每个元素的材料</a:t>
              </a:r>
              <a:r>
                <a:rPr lang="zh-CN" altLang="en-US" sz="1400" dirty="0" smtClean="0"/>
                <a:t>信息</a:t>
              </a:r>
              <a:r>
                <a:rPr lang="zh-CN" altLang="en-US" sz="1400" dirty="0"/>
                <a:t>和其所包含的节点序号</a:t>
              </a:r>
              <a:r>
                <a:rPr lang="zh-CN" altLang="en-US" sz="1400" dirty="0" smtClean="0"/>
                <a:t>；</a:t>
              </a:r>
              <a:endParaRPr lang="en-US" altLang="zh-CN" sz="1400" dirty="0" smtClean="0"/>
            </a:p>
            <a:p>
              <a:r>
                <a:rPr lang="en-US" altLang="zh-CN" sz="1400" dirty="0" err="1" smtClean="0"/>
                <a:t>NLIST.lis</a:t>
              </a:r>
              <a:r>
                <a:rPr lang="en-US" altLang="zh-CN" sz="1400" dirty="0" smtClean="0"/>
                <a:t> </a:t>
              </a:r>
              <a:r>
                <a:rPr lang="zh-CN" altLang="en-US" sz="1400" dirty="0"/>
                <a:t>记录节点序号和它们的空间位置</a:t>
              </a:r>
              <a:r>
                <a:rPr lang="zh-CN" altLang="en-US" sz="1400" dirty="0" smtClean="0"/>
                <a:t>；</a:t>
              </a:r>
              <a:endParaRPr lang="en-US" altLang="zh-CN" sz="1400" dirty="0" smtClean="0"/>
            </a:p>
            <a:p>
              <a:r>
                <a:rPr lang="en-US" altLang="zh-CN" sz="1400" dirty="0" err="1" smtClean="0"/>
                <a:t>MPLIST.lis</a:t>
              </a:r>
              <a:r>
                <a:rPr lang="en-US" altLang="zh-CN" sz="1400" dirty="0" smtClean="0"/>
                <a:t> </a:t>
              </a:r>
              <a:r>
                <a:rPr lang="zh-CN" altLang="en-US" sz="1400" dirty="0" smtClean="0"/>
                <a:t>记录</a:t>
              </a:r>
              <a:r>
                <a:rPr lang="zh-CN" altLang="en-US" sz="1400" dirty="0"/>
                <a:t>材料属性表</a:t>
              </a:r>
              <a:r>
                <a:rPr lang="zh-CN" altLang="en-US" sz="1400" dirty="0" smtClean="0"/>
                <a:t>；</a:t>
              </a:r>
              <a:endParaRPr lang="en-US" altLang="zh-CN" sz="1400" dirty="0" smtClean="0"/>
            </a:p>
            <a:p>
              <a:r>
                <a:rPr lang="en-US" altLang="zh-CN" sz="1400" dirty="0" err="1" smtClean="0"/>
                <a:t>field.lis</a:t>
              </a:r>
              <a:r>
                <a:rPr lang="en-US" altLang="zh-CN" sz="1400" dirty="0" smtClean="0"/>
                <a:t> </a:t>
              </a:r>
              <a:r>
                <a:rPr lang="zh-CN" altLang="en-US" sz="1400" dirty="0"/>
                <a:t>则记录每个节点的电势值。它们将被用作</a:t>
              </a:r>
              <a:r>
                <a:rPr lang="en-US" altLang="zh-CN" sz="1400" dirty="0"/>
                <a:t>Garfield++</a:t>
              </a:r>
              <a:r>
                <a:rPr lang="zh-CN" altLang="en-US" sz="1400" dirty="0"/>
                <a:t>的</a:t>
              </a:r>
              <a:r>
                <a:rPr lang="zh-CN" altLang="en-US" sz="1400" dirty="0" smtClean="0"/>
                <a:t>输入</a:t>
              </a:r>
              <a:r>
                <a:rPr lang="zh-CN" altLang="en-US" sz="1400" dirty="0"/>
                <a:t>文件。</a:t>
              </a:r>
              <a:endParaRPr lang="en-US" altLang="zh-CN" sz="1400" dirty="0"/>
            </a:p>
          </p:txBody>
        </p:sp>
        <p:sp>
          <p:nvSpPr>
            <p:cNvPr id="69" name="文本框 68"/>
            <p:cNvSpPr txBox="1"/>
            <p:nvPr/>
          </p:nvSpPr>
          <p:spPr>
            <a:xfrm>
              <a:off x="14677" y="3759"/>
              <a:ext cx="1059" cy="58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en-US" altLang="zh-CN" dirty="0">
                  <a:sym typeface="+mn-ea"/>
                </a:rPr>
                <a:t>input</a:t>
              </a:r>
              <a:endParaRPr lang="zh-CN" alt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4495" y="97155"/>
            <a:ext cx="2345690" cy="1325880"/>
          </a:xfrm>
        </p:spPr>
        <p:txBody>
          <a:bodyPr/>
          <a:lstStyle/>
          <a:p>
            <a:r>
              <a:rPr lang="en-US" altLang="zh-CN" sz="2800"/>
              <a:t>*</a:t>
            </a:r>
            <a:r>
              <a:rPr lang="zh-CN" altLang="en-US" sz="2800"/>
              <a:t>电压设置</a:t>
            </a:r>
            <a:endParaRPr lang="zh-CN" altLang="en-US" sz="2800"/>
          </a:p>
        </p:txBody>
      </p:sp>
      <p:grpSp>
        <p:nvGrpSpPr>
          <p:cNvPr id="18" name="组合 17"/>
          <p:cNvGrpSpPr/>
          <p:nvPr/>
        </p:nvGrpSpPr>
        <p:grpSpPr>
          <a:xfrm>
            <a:off x="-40848" y="2454150"/>
            <a:ext cx="6066620" cy="2621347"/>
            <a:chOff x="20959" y="2499659"/>
            <a:chExt cx="6066620" cy="2621347"/>
          </a:xfrm>
        </p:grpSpPr>
        <p:grpSp>
          <p:nvGrpSpPr>
            <p:cNvPr id="3" name="组合 2"/>
            <p:cNvGrpSpPr/>
            <p:nvPr/>
          </p:nvGrpSpPr>
          <p:grpSpPr>
            <a:xfrm>
              <a:off x="20959" y="2610216"/>
              <a:ext cx="5291455" cy="2510790"/>
              <a:chOff x="2263085" y="2476145"/>
              <a:chExt cx="4956669" cy="4112294"/>
            </a:xfrm>
          </p:grpSpPr>
          <p:grpSp>
            <p:nvGrpSpPr>
              <p:cNvPr id="5" name="组合 4"/>
              <p:cNvGrpSpPr/>
              <p:nvPr/>
            </p:nvGrpSpPr>
            <p:grpSpPr>
              <a:xfrm>
                <a:off x="2263085" y="2476145"/>
                <a:ext cx="4956669" cy="4112294"/>
                <a:chOff x="2672430" y="2477734"/>
                <a:chExt cx="4956669" cy="4112294"/>
              </a:xfrm>
            </p:grpSpPr>
            <p:grpSp>
              <p:nvGrpSpPr>
                <p:cNvPr id="7" name="组合 6"/>
                <p:cNvGrpSpPr/>
                <p:nvPr/>
              </p:nvGrpSpPr>
              <p:grpSpPr>
                <a:xfrm>
                  <a:off x="5570806" y="6077840"/>
                  <a:ext cx="479330" cy="512188"/>
                  <a:chOff x="5570806" y="6077840"/>
                  <a:chExt cx="479330" cy="512188"/>
                </a:xfrm>
              </p:grpSpPr>
              <p:cxnSp>
                <p:nvCxnSpPr>
                  <p:cNvPr id="33" name="直接连接符 32"/>
                  <p:cNvCxnSpPr/>
                  <p:nvPr/>
                </p:nvCxnSpPr>
                <p:spPr>
                  <a:xfrm>
                    <a:off x="5570806" y="6077840"/>
                    <a:ext cx="0" cy="379231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直接连接符 7"/>
                  <p:cNvCxnSpPr/>
                  <p:nvPr/>
                </p:nvCxnSpPr>
                <p:spPr>
                  <a:xfrm>
                    <a:off x="5570806" y="6472399"/>
                    <a:ext cx="295422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2" name="等腰三角形 21"/>
                  <p:cNvSpPr/>
                  <p:nvPr/>
                </p:nvSpPr>
                <p:spPr>
                  <a:xfrm rot="5400000">
                    <a:off x="5803553" y="6343446"/>
                    <a:ext cx="309257" cy="183908"/>
                  </a:xfrm>
                  <a:prstGeom prst="triangle">
                    <a:avLst/>
                  </a:prstGeom>
                  <a:ln w="952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</p:grpSp>
            <p:grpSp>
              <p:nvGrpSpPr>
                <p:cNvPr id="24" name="组合 23"/>
                <p:cNvGrpSpPr/>
                <p:nvPr/>
              </p:nvGrpSpPr>
              <p:grpSpPr>
                <a:xfrm>
                  <a:off x="2672430" y="2477734"/>
                  <a:ext cx="4956669" cy="4033316"/>
                  <a:chOff x="2672430" y="2477734"/>
                  <a:chExt cx="4956669" cy="4033316"/>
                </a:xfrm>
              </p:grpSpPr>
              <p:sp>
                <p:nvSpPr>
                  <p:cNvPr id="25" name="矩形 24"/>
                  <p:cNvSpPr/>
                  <p:nvPr/>
                </p:nvSpPr>
                <p:spPr>
                  <a:xfrm>
                    <a:off x="3023485" y="5268346"/>
                    <a:ext cx="756938" cy="60322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zh-CN" dirty="0" smtClean="0"/>
                      <a:t>GEM3</a:t>
                    </a:r>
                    <a:endParaRPr lang="zh-CN" altLang="en-US" dirty="0"/>
                  </a:p>
                </p:txBody>
              </p:sp>
              <p:grpSp>
                <p:nvGrpSpPr>
                  <p:cNvPr id="26" name="组合 25"/>
                  <p:cNvGrpSpPr/>
                  <p:nvPr/>
                </p:nvGrpSpPr>
                <p:grpSpPr>
                  <a:xfrm>
                    <a:off x="2672430" y="2477734"/>
                    <a:ext cx="4956669" cy="4033316"/>
                    <a:chOff x="2672430" y="2477734"/>
                    <a:chExt cx="4956669" cy="4033316"/>
                  </a:xfrm>
                </p:grpSpPr>
                <p:cxnSp>
                  <p:nvCxnSpPr>
                    <p:cNvPr id="27" name="直接箭头连接符 26"/>
                    <p:cNvCxnSpPr/>
                    <p:nvPr/>
                  </p:nvCxnSpPr>
                  <p:spPr>
                    <a:xfrm>
                      <a:off x="5568291" y="2873276"/>
                      <a:ext cx="0" cy="985819"/>
                    </a:xfrm>
                    <a:prstGeom prst="straightConnector1">
                      <a:avLst/>
                    </a:prstGeom>
                    <a:ln>
                      <a:headEnd type="triangle"/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8" name="组合 27"/>
                    <p:cNvGrpSpPr/>
                    <p:nvPr/>
                  </p:nvGrpSpPr>
                  <p:grpSpPr>
                    <a:xfrm>
                      <a:off x="2672430" y="2477734"/>
                      <a:ext cx="4956669" cy="4033316"/>
                      <a:chOff x="2672430" y="2477734"/>
                      <a:chExt cx="4956669" cy="4033316"/>
                    </a:xfrm>
                  </p:grpSpPr>
                  <p:sp>
                    <p:nvSpPr>
                      <p:cNvPr id="30" name="矩形 29"/>
                      <p:cNvSpPr/>
                      <p:nvPr/>
                    </p:nvSpPr>
                    <p:spPr>
                      <a:xfrm>
                        <a:off x="3780430" y="2477734"/>
                        <a:ext cx="3848669" cy="210876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3">
                          <a:shade val="50000"/>
                        </a:schemeClr>
                      </a:lnRef>
                      <a:fillRef idx="1">
                        <a:schemeClr val="accent3"/>
                      </a:fillRef>
                      <a:effectRef idx="0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zh-CN" altLang="en-US"/>
                      </a:p>
                    </p:txBody>
                  </p:sp>
                  <p:cxnSp>
                    <p:nvCxnSpPr>
                      <p:cNvPr id="39" name="直接连接符 38"/>
                      <p:cNvCxnSpPr/>
                      <p:nvPr/>
                    </p:nvCxnSpPr>
                    <p:spPr>
                      <a:xfrm flipV="1">
                        <a:off x="3780428" y="2688610"/>
                        <a:ext cx="3848669" cy="1"/>
                      </a:xfrm>
                      <a:prstGeom prst="line">
                        <a:avLst/>
                      </a:prstGeom>
                      <a:ln w="38100">
                        <a:prstDash val="solid"/>
                      </a:ln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1" name="矩形 30"/>
                      <p:cNvSpPr/>
                      <p:nvPr/>
                    </p:nvSpPr>
                    <p:spPr>
                      <a:xfrm>
                        <a:off x="2672430" y="2503944"/>
                        <a:ext cx="1107996" cy="599060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r>
                          <a:rPr lang="zh-CN" altLang="en-US" dirty="0"/>
                          <a:t>漂移电极</a:t>
                        </a:r>
                        <a:endParaRPr lang="zh-CN" altLang="en-US" dirty="0"/>
                      </a:p>
                    </p:txBody>
                  </p:sp>
                  <p:sp>
                    <p:nvSpPr>
                      <p:cNvPr id="42" name="矩形 41"/>
                      <p:cNvSpPr/>
                      <p:nvPr/>
                    </p:nvSpPr>
                    <p:spPr>
                      <a:xfrm>
                        <a:off x="2672432" y="5911990"/>
                        <a:ext cx="1107996" cy="599060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r>
                          <a:rPr lang="zh-CN" altLang="en-US" dirty="0"/>
                          <a:t>读出</a:t>
                        </a:r>
                        <a:r>
                          <a:rPr lang="zh-CN" altLang="en-US" dirty="0" smtClean="0"/>
                          <a:t>电极</a:t>
                        </a:r>
                        <a:endParaRPr lang="zh-CN" altLang="en-US" dirty="0"/>
                      </a:p>
                    </p:txBody>
                  </p:sp>
                  <p:cxnSp>
                    <p:nvCxnSpPr>
                      <p:cNvPr id="43" name="直接连接符 42"/>
                      <p:cNvCxnSpPr/>
                      <p:nvPr/>
                    </p:nvCxnSpPr>
                    <p:spPr>
                      <a:xfrm flipV="1">
                        <a:off x="3780429" y="6062511"/>
                        <a:ext cx="3848669" cy="1"/>
                      </a:xfrm>
                      <a:prstGeom prst="line">
                        <a:avLst/>
                      </a:prstGeom>
                      <a:ln w="38100">
                        <a:prstDash val="lgDash"/>
                      </a:ln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4" name="矩形 43"/>
                      <p:cNvSpPr/>
                      <p:nvPr/>
                    </p:nvSpPr>
                    <p:spPr>
                      <a:xfrm>
                        <a:off x="3780429" y="6096656"/>
                        <a:ext cx="3848669" cy="184666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3">
                          <a:shade val="50000"/>
                        </a:schemeClr>
                      </a:lnRef>
                      <a:fillRef idx="1">
                        <a:schemeClr val="accent3"/>
                      </a:fillRef>
                      <a:effectRef idx="0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zh-CN" altLang="en-US"/>
                      </a:p>
                    </p:txBody>
                  </p:sp>
                  <p:cxnSp>
                    <p:nvCxnSpPr>
                      <p:cNvPr id="45" name="直接连接符 44"/>
                      <p:cNvCxnSpPr/>
                      <p:nvPr/>
                    </p:nvCxnSpPr>
                    <p:spPr>
                      <a:xfrm flipV="1">
                        <a:off x="3780424" y="3951773"/>
                        <a:ext cx="3848669" cy="1"/>
                      </a:xfrm>
                      <a:prstGeom prst="line">
                        <a:avLst/>
                      </a:prstGeom>
                      <a:ln w="38100">
                        <a:prstDash val="sysDash"/>
                      </a:ln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2" name="直接连接符 31"/>
                      <p:cNvCxnSpPr/>
                      <p:nvPr/>
                    </p:nvCxnSpPr>
                    <p:spPr>
                      <a:xfrm flipV="1">
                        <a:off x="3780423" y="4084560"/>
                        <a:ext cx="3848669" cy="1"/>
                      </a:xfrm>
                      <a:prstGeom prst="line">
                        <a:avLst/>
                      </a:prstGeom>
                      <a:ln w="38100">
                        <a:prstDash val="sysDash"/>
                      </a:ln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8" name="直接连接符 57"/>
                      <p:cNvCxnSpPr/>
                      <p:nvPr/>
                    </p:nvCxnSpPr>
                    <p:spPr>
                      <a:xfrm flipV="1">
                        <a:off x="3780423" y="4725886"/>
                        <a:ext cx="3848669" cy="1"/>
                      </a:xfrm>
                      <a:prstGeom prst="line">
                        <a:avLst/>
                      </a:prstGeom>
                      <a:ln w="38100">
                        <a:prstDash val="sysDash"/>
                      </a:ln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9" name="直接连接符 58"/>
                      <p:cNvCxnSpPr/>
                      <p:nvPr/>
                    </p:nvCxnSpPr>
                    <p:spPr>
                      <a:xfrm flipV="1">
                        <a:off x="3780423" y="4864152"/>
                        <a:ext cx="3848669" cy="1"/>
                      </a:xfrm>
                      <a:prstGeom prst="line">
                        <a:avLst/>
                      </a:prstGeom>
                      <a:ln w="38100">
                        <a:prstDash val="sysDash"/>
                      </a:ln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0" name="直接连接符 59"/>
                      <p:cNvCxnSpPr/>
                      <p:nvPr/>
                    </p:nvCxnSpPr>
                    <p:spPr>
                      <a:xfrm flipV="1">
                        <a:off x="3780423" y="5402055"/>
                        <a:ext cx="3848669" cy="1"/>
                      </a:xfrm>
                      <a:prstGeom prst="line">
                        <a:avLst/>
                      </a:prstGeom>
                      <a:ln w="38100">
                        <a:prstDash val="sysDash"/>
                      </a:ln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1" name="直接连接符 60"/>
                      <p:cNvCxnSpPr/>
                      <p:nvPr/>
                    </p:nvCxnSpPr>
                    <p:spPr>
                      <a:xfrm flipV="1">
                        <a:off x="3780423" y="5552066"/>
                        <a:ext cx="3848669" cy="1"/>
                      </a:xfrm>
                      <a:prstGeom prst="line">
                        <a:avLst/>
                      </a:prstGeom>
                      <a:ln w="38100">
                        <a:prstDash val="sysDash"/>
                      </a:ln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2" name="矩形 61"/>
                      <p:cNvSpPr/>
                      <p:nvPr/>
                    </p:nvSpPr>
                    <p:spPr>
                      <a:xfrm>
                        <a:off x="3023485" y="4619415"/>
                        <a:ext cx="756938" cy="594183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r>
                          <a:rPr lang="en-US" altLang="zh-CN" dirty="0" smtClean="0"/>
                          <a:t>GEM2</a:t>
                        </a:r>
                        <a:endParaRPr lang="zh-CN" altLang="en-US" dirty="0"/>
                      </a:p>
                    </p:txBody>
                  </p:sp>
                  <p:sp>
                    <p:nvSpPr>
                      <p:cNvPr id="63" name="矩形 62"/>
                      <p:cNvSpPr/>
                      <p:nvPr/>
                    </p:nvSpPr>
                    <p:spPr>
                      <a:xfrm>
                        <a:off x="3023485" y="3781491"/>
                        <a:ext cx="756938" cy="594183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r>
                          <a:rPr lang="en-US" altLang="zh-CN" dirty="0"/>
                          <a:t>GEM1</a:t>
                        </a:r>
                        <a:endParaRPr lang="zh-CN" altLang="en-US" dirty="0"/>
                      </a:p>
                    </p:txBody>
                  </p:sp>
                  <p:cxnSp>
                    <p:nvCxnSpPr>
                      <p:cNvPr id="64" name="直接箭头连接符 63"/>
                      <p:cNvCxnSpPr/>
                      <p:nvPr/>
                    </p:nvCxnSpPr>
                    <p:spPr>
                      <a:xfrm>
                        <a:off x="5570806" y="4194677"/>
                        <a:ext cx="0" cy="428434"/>
                      </a:xfrm>
                      <a:prstGeom prst="straightConnector1">
                        <a:avLst/>
                      </a:prstGeom>
                      <a:ln>
                        <a:headEnd type="triangle"/>
                        <a:tailEnd type="triangle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5" name="直接箭头连接符 64"/>
                      <p:cNvCxnSpPr/>
                      <p:nvPr/>
                    </p:nvCxnSpPr>
                    <p:spPr>
                      <a:xfrm>
                        <a:off x="5568461" y="4936964"/>
                        <a:ext cx="0" cy="428434"/>
                      </a:xfrm>
                      <a:prstGeom prst="straightConnector1">
                        <a:avLst/>
                      </a:prstGeom>
                      <a:ln>
                        <a:headEnd type="triangle"/>
                        <a:tailEnd type="triangle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6" name="直接箭头连接符 65"/>
                      <p:cNvCxnSpPr/>
                      <p:nvPr/>
                    </p:nvCxnSpPr>
                    <p:spPr>
                      <a:xfrm>
                        <a:off x="5568461" y="5634077"/>
                        <a:ext cx="0" cy="428434"/>
                      </a:xfrm>
                      <a:prstGeom prst="straightConnector1">
                        <a:avLst/>
                      </a:prstGeom>
                      <a:ln>
                        <a:headEnd type="triangle"/>
                        <a:tailEnd type="triangle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7" name="矩形 66"/>
                      <p:cNvSpPr/>
                      <p:nvPr/>
                    </p:nvSpPr>
                    <p:spPr>
                      <a:xfrm>
                        <a:off x="4371685" y="3070608"/>
                        <a:ext cx="607859" cy="594183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r>
                          <a:rPr lang="en-US" altLang="zh-CN" dirty="0" smtClean="0"/>
                          <a:t>Drift</a:t>
                        </a:r>
                        <a:endParaRPr lang="zh-CN" altLang="en-US" dirty="0"/>
                      </a:p>
                    </p:txBody>
                  </p:sp>
                  <p:sp>
                    <p:nvSpPr>
                      <p:cNvPr id="68" name="矩形 67"/>
                      <p:cNvSpPr/>
                      <p:nvPr/>
                    </p:nvSpPr>
                    <p:spPr>
                      <a:xfrm>
                        <a:off x="5718623" y="3070608"/>
                        <a:ext cx="670376" cy="594183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r>
                          <a:rPr lang="en-US" altLang="zh-CN" dirty="0" smtClean="0"/>
                          <a:t>5mm</a:t>
                        </a:r>
                        <a:endParaRPr lang="zh-CN" altLang="en-US" dirty="0"/>
                      </a:p>
                    </p:txBody>
                  </p:sp>
                  <p:sp>
                    <p:nvSpPr>
                      <p:cNvPr id="69" name="矩形 68"/>
                      <p:cNvSpPr/>
                      <p:nvPr/>
                    </p:nvSpPr>
                    <p:spPr>
                      <a:xfrm>
                        <a:off x="4147905" y="4193481"/>
                        <a:ext cx="1055417" cy="594183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r>
                          <a:rPr lang="en-US" altLang="zh-CN" dirty="0" smtClean="0"/>
                          <a:t>Transfer1</a:t>
                        </a:r>
                        <a:endParaRPr lang="zh-CN" altLang="en-US" dirty="0"/>
                      </a:p>
                    </p:txBody>
                  </p:sp>
                  <p:sp>
                    <p:nvSpPr>
                      <p:cNvPr id="70" name="矩形 69"/>
                      <p:cNvSpPr/>
                      <p:nvPr/>
                    </p:nvSpPr>
                    <p:spPr>
                      <a:xfrm>
                        <a:off x="4163001" y="4925721"/>
                        <a:ext cx="1055417" cy="594183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r>
                          <a:rPr lang="en-US" altLang="zh-CN" dirty="0" smtClean="0"/>
                          <a:t>Transfer2</a:t>
                        </a:r>
                        <a:endParaRPr lang="zh-CN" altLang="en-US" dirty="0"/>
                      </a:p>
                    </p:txBody>
                  </p:sp>
                  <p:sp>
                    <p:nvSpPr>
                      <p:cNvPr id="71" name="矩形 70"/>
                      <p:cNvSpPr/>
                      <p:nvPr/>
                    </p:nvSpPr>
                    <p:spPr>
                      <a:xfrm>
                        <a:off x="4147905" y="5565195"/>
                        <a:ext cx="1079142" cy="594183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r>
                          <a:rPr lang="en-US" altLang="zh-CN" dirty="0" smtClean="0"/>
                          <a:t>Induction</a:t>
                        </a:r>
                        <a:endParaRPr lang="zh-CN" altLang="en-US" dirty="0"/>
                      </a:p>
                    </p:txBody>
                  </p:sp>
                  <p:sp>
                    <p:nvSpPr>
                      <p:cNvPr id="72" name="矩形 71"/>
                      <p:cNvSpPr/>
                      <p:nvPr/>
                    </p:nvSpPr>
                    <p:spPr>
                      <a:xfrm>
                        <a:off x="5718517" y="4198024"/>
                        <a:ext cx="670376" cy="594183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r>
                          <a:rPr lang="en-US" altLang="zh-CN" dirty="0" smtClean="0"/>
                          <a:t>2mm</a:t>
                        </a:r>
                        <a:endParaRPr lang="zh-CN" altLang="en-US" dirty="0"/>
                      </a:p>
                    </p:txBody>
                  </p:sp>
                  <p:sp>
                    <p:nvSpPr>
                      <p:cNvPr id="73" name="矩形 72"/>
                      <p:cNvSpPr/>
                      <p:nvPr/>
                    </p:nvSpPr>
                    <p:spPr>
                      <a:xfrm>
                        <a:off x="5760812" y="4967276"/>
                        <a:ext cx="670376" cy="594183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r>
                          <a:rPr lang="en-US" altLang="zh-CN" dirty="0"/>
                          <a:t>2mm</a:t>
                        </a:r>
                        <a:endParaRPr lang="zh-CN" altLang="en-US" dirty="0"/>
                      </a:p>
                    </p:txBody>
                  </p:sp>
                  <p:sp>
                    <p:nvSpPr>
                      <p:cNvPr id="74" name="矩形 73"/>
                      <p:cNvSpPr/>
                      <p:nvPr/>
                    </p:nvSpPr>
                    <p:spPr>
                      <a:xfrm>
                        <a:off x="5760812" y="5582418"/>
                        <a:ext cx="670376" cy="594183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r>
                          <a:rPr lang="en-US" altLang="zh-CN" dirty="0"/>
                          <a:t>2mm</a:t>
                        </a:r>
                        <a:endParaRPr lang="zh-CN" altLang="en-US" dirty="0"/>
                      </a:p>
                    </p:txBody>
                  </p:sp>
                </p:grpSp>
              </p:grpSp>
            </p:grpSp>
          </p:grpSp>
          <p:grpSp>
            <p:nvGrpSpPr>
              <p:cNvPr id="75" name="组合 74"/>
              <p:cNvGrpSpPr/>
              <p:nvPr/>
            </p:nvGrpSpPr>
            <p:grpSpPr>
              <a:xfrm>
                <a:off x="3371085" y="3975237"/>
                <a:ext cx="3848669" cy="1557071"/>
                <a:chOff x="3780425" y="3977924"/>
                <a:chExt cx="3848669" cy="1557071"/>
              </a:xfrm>
            </p:grpSpPr>
            <p:sp>
              <p:nvSpPr>
                <p:cNvPr id="76" name="矩形 75"/>
                <p:cNvSpPr/>
                <p:nvPr/>
              </p:nvSpPr>
              <p:spPr>
                <a:xfrm>
                  <a:off x="3780425" y="3977924"/>
                  <a:ext cx="3848669" cy="91308"/>
                </a:xfrm>
                <a:prstGeom prst="rect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7" name="矩形 76"/>
                <p:cNvSpPr/>
                <p:nvPr/>
              </p:nvSpPr>
              <p:spPr>
                <a:xfrm>
                  <a:off x="3780425" y="4757373"/>
                  <a:ext cx="3848669" cy="76119"/>
                </a:xfrm>
                <a:prstGeom prst="rect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8" name="矩形 77"/>
                <p:cNvSpPr/>
                <p:nvPr/>
              </p:nvSpPr>
              <p:spPr>
                <a:xfrm>
                  <a:off x="3780425" y="5425813"/>
                  <a:ext cx="3848669" cy="109182"/>
                </a:xfrm>
                <a:prstGeom prst="rect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grpSp>
          <p:nvGrpSpPr>
            <p:cNvPr id="17" name="组合 16"/>
            <p:cNvGrpSpPr/>
            <p:nvPr/>
          </p:nvGrpSpPr>
          <p:grpSpPr>
            <a:xfrm>
              <a:off x="5210546" y="2499659"/>
              <a:ext cx="877033" cy="2507029"/>
              <a:chOff x="5210546" y="2499659"/>
              <a:chExt cx="877033" cy="2507029"/>
            </a:xfrm>
          </p:grpSpPr>
          <p:sp>
            <p:nvSpPr>
              <p:cNvPr id="13" name="矩形 12"/>
              <p:cNvSpPr/>
              <p:nvPr/>
            </p:nvSpPr>
            <p:spPr>
              <a:xfrm>
                <a:off x="5210547" y="4193590"/>
                <a:ext cx="78098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600" dirty="0"/>
                  <a:t>-</a:t>
                </a:r>
                <a:r>
                  <a:rPr lang="en-US" altLang="zh-CN" sz="1600" dirty="0" smtClean="0"/>
                  <a:t>1160V</a:t>
                </a:r>
                <a:endParaRPr lang="zh-CN" altLang="en-US" sz="1600" dirty="0"/>
              </a:p>
            </p:txBody>
          </p:sp>
          <p:grpSp>
            <p:nvGrpSpPr>
              <p:cNvPr id="16" name="组合 15"/>
              <p:cNvGrpSpPr/>
              <p:nvPr/>
            </p:nvGrpSpPr>
            <p:grpSpPr>
              <a:xfrm>
                <a:off x="5210546" y="2499659"/>
                <a:ext cx="877033" cy="2507029"/>
                <a:chOff x="5210546" y="2499659"/>
                <a:chExt cx="877033" cy="2507029"/>
              </a:xfrm>
            </p:grpSpPr>
            <p:sp>
              <p:nvSpPr>
                <p:cNvPr id="4" name="矩形 3"/>
                <p:cNvSpPr/>
                <p:nvPr/>
              </p:nvSpPr>
              <p:spPr>
                <a:xfrm>
                  <a:off x="5306596" y="2499659"/>
                  <a:ext cx="780983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1600" dirty="0"/>
                    <a:t>-3335V</a:t>
                  </a:r>
                  <a:endParaRPr lang="zh-CN" altLang="en-US" sz="1600" dirty="0"/>
                </a:p>
              </p:txBody>
            </p:sp>
            <p:sp>
              <p:nvSpPr>
                <p:cNvPr id="6" name="矩形 5"/>
                <p:cNvSpPr/>
                <p:nvPr/>
              </p:nvSpPr>
              <p:spPr>
                <a:xfrm>
                  <a:off x="5221243" y="3195409"/>
                  <a:ext cx="780983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1600" dirty="0" smtClean="0"/>
                    <a:t>-2710V</a:t>
                  </a:r>
                  <a:endParaRPr lang="zh-CN" altLang="en-US" sz="1600" dirty="0"/>
                </a:p>
              </p:txBody>
            </p:sp>
            <p:sp>
              <p:nvSpPr>
                <p:cNvPr id="9" name="矩形 8"/>
                <p:cNvSpPr/>
                <p:nvPr/>
              </p:nvSpPr>
              <p:spPr>
                <a:xfrm>
                  <a:off x="5210546" y="3424957"/>
                  <a:ext cx="780983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1600" dirty="0"/>
                    <a:t>-</a:t>
                  </a:r>
                  <a:r>
                    <a:rPr lang="en-US" altLang="zh-CN" sz="1600" dirty="0" smtClean="0"/>
                    <a:t>2330V</a:t>
                  </a:r>
                  <a:endParaRPr lang="zh-CN" altLang="en-US" sz="1600" dirty="0"/>
                </a:p>
              </p:txBody>
            </p:sp>
            <p:sp>
              <p:nvSpPr>
                <p:cNvPr id="11" name="矩形 10"/>
                <p:cNvSpPr/>
                <p:nvPr/>
              </p:nvSpPr>
              <p:spPr>
                <a:xfrm>
                  <a:off x="5238900" y="3764131"/>
                  <a:ext cx="780983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1600" dirty="0" smtClean="0"/>
                    <a:t>-1930V</a:t>
                  </a:r>
                  <a:endParaRPr lang="zh-CN" altLang="en-US" sz="1600" dirty="0"/>
                </a:p>
              </p:txBody>
            </p:sp>
            <p:sp>
              <p:nvSpPr>
                <p:cNvPr id="12" name="矩形 11"/>
                <p:cNvSpPr/>
                <p:nvPr/>
              </p:nvSpPr>
              <p:spPr>
                <a:xfrm>
                  <a:off x="5232190" y="3985492"/>
                  <a:ext cx="778407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sz="1600" dirty="0"/>
                    <a:t>-</a:t>
                  </a:r>
                  <a:r>
                    <a:rPr lang="en-US" altLang="zh-CN" sz="1600" dirty="0" smtClean="0"/>
                    <a:t>1560V</a:t>
                  </a:r>
                  <a:endParaRPr lang="zh-CN" altLang="en-US" sz="1600" dirty="0"/>
                </a:p>
              </p:txBody>
            </p:sp>
            <p:sp>
              <p:nvSpPr>
                <p:cNvPr id="14" name="矩形 13"/>
                <p:cNvSpPr/>
                <p:nvPr/>
              </p:nvSpPr>
              <p:spPr>
                <a:xfrm>
                  <a:off x="5273340" y="4343186"/>
                  <a:ext cx="676788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1600" dirty="0" smtClean="0"/>
                    <a:t>-800V</a:t>
                  </a:r>
                  <a:endParaRPr lang="zh-CN" altLang="en-US" sz="1600" dirty="0"/>
                </a:p>
              </p:txBody>
            </p:sp>
            <p:sp>
              <p:nvSpPr>
                <p:cNvPr id="15" name="矩形 14"/>
                <p:cNvSpPr/>
                <p:nvPr/>
              </p:nvSpPr>
              <p:spPr>
                <a:xfrm>
                  <a:off x="5339275" y="4668134"/>
                  <a:ext cx="405880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1600" dirty="0" smtClean="0"/>
                    <a:t>0V</a:t>
                  </a:r>
                  <a:endParaRPr lang="zh-CN" altLang="en-US" sz="1600" dirty="0"/>
                </a:p>
              </p:txBody>
            </p:sp>
          </p:grpSp>
        </p:grpSp>
      </p:grpSp>
      <p:graphicFrame>
        <p:nvGraphicFramePr>
          <p:cNvPr id="19" name="表格 18"/>
          <p:cNvGraphicFramePr>
            <a:graphicFrameLocks noGrp="1"/>
          </p:cNvGraphicFramePr>
          <p:nvPr/>
        </p:nvGraphicFramePr>
        <p:xfrm>
          <a:off x="6217920" y="-36830"/>
          <a:ext cx="5909310" cy="7002145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476375"/>
                <a:gridCol w="1478280"/>
                <a:gridCol w="1478280"/>
                <a:gridCol w="1476375"/>
              </a:tblGrid>
              <a:tr h="642620">
                <a:tc>
                  <a:txBody>
                    <a:bodyPr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sz="1800" u="none" strike="noStrike" kern="1200" baseline="0" dirty="0" smtClean="0"/>
                        <a:t>Thickness</a:t>
                      </a:r>
                      <a:endParaRPr lang="en-US" altLang="zh-CN" sz="1800" u="none" strike="noStrike" kern="1200" baseline="0" dirty="0" smtClean="0"/>
                    </a:p>
                    <a:p>
                      <a:r>
                        <a:rPr lang="en-US" altLang="zh-CN" sz="1800" u="none" strike="noStrike" kern="1200" baseline="0" dirty="0" smtClean="0"/>
                        <a:t> (mm) 	</a:t>
                      </a:r>
                      <a:endParaRPr lang="en-US" altLang="zh-CN" sz="1800" u="none" strike="noStrike" kern="1200" baseline="0" dirty="0" smtClean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sz="1800" u="none" strike="noStrike" kern="1200" baseline="0" dirty="0" smtClean="0"/>
                        <a:t>Voltage </a:t>
                      </a:r>
                      <a:endParaRPr lang="en-US" altLang="zh-CN" sz="1800" u="none" strike="noStrike" kern="1200" baseline="0" dirty="0" smtClean="0"/>
                    </a:p>
                    <a:p>
                      <a:r>
                        <a:rPr lang="en-US" altLang="zh-CN" sz="1800" u="none" strike="noStrike" kern="1200" baseline="0" dirty="0" smtClean="0"/>
                        <a:t>(V) 	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sz="1800" u="none" strike="noStrike" kern="1200" baseline="0" dirty="0" smtClean="0"/>
                        <a:t>Field </a:t>
                      </a:r>
                      <a:endParaRPr lang="en-US" altLang="zh-CN" sz="1800" u="none" strike="noStrike" kern="1200" baseline="0" dirty="0" smtClean="0"/>
                    </a:p>
                    <a:p>
                      <a:r>
                        <a:rPr lang="en-US" altLang="zh-CN" sz="1800" u="none" strike="noStrike" kern="1200" baseline="0" dirty="0" smtClean="0"/>
                        <a:t>(kV/cm) </a:t>
                      </a:r>
                      <a:endParaRPr lang="zh-CN" altLang="en-US" dirty="0"/>
                    </a:p>
                  </a:txBody>
                  <a:tcPr/>
                </a:tc>
              </a:tr>
              <a:tr h="368300">
                <a:tc>
                  <a:txBody>
                    <a:bodyPr/>
                    <a:p>
                      <a:r>
                        <a:rPr lang="en-US" altLang="zh-CN" sz="1800" u="none" strike="noStrike" kern="1200" baseline="0" dirty="0" smtClean="0"/>
                        <a:t>Cathode 	</a:t>
                      </a:r>
                      <a:endParaRPr lang="en-US" altLang="zh-CN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 dirty="0"/>
                    </a:p>
                  </a:txBody>
                  <a:tcPr/>
                </a:tc>
              </a:tr>
              <a:tr h="368300">
                <a:tc>
                  <a:txBody>
                    <a:bodyPr/>
                    <a:p>
                      <a:r>
                        <a:rPr lang="en-US" altLang="zh-CN" sz="1800" u="none" strike="noStrike" kern="1200" baseline="0" dirty="0" smtClean="0">
                          <a:solidFill>
                            <a:srgbClr val="FF0000"/>
                          </a:solidFill>
                        </a:rPr>
                        <a:t>Drift</a:t>
                      </a:r>
                      <a:r>
                        <a:rPr lang="en-US" altLang="zh-CN" sz="1800" u="none" strike="noStrike" kern="1200" baseline="0" dirty="0" smtClean="0"/>
                        <a:t>	</a:t>
                      </a:r>
                      <a:endParaRPr lang="en-US" altLang="zh-CN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625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/>
                        <a:t>1.25 (1.25)</a:t>
                      </a:r>
                      <a:endParaRPr lang="zh-CN" altLang="en-US" dirty="0"/>
                    </a:p>
                  </a:txBody>
                  <a:tcPr/>
                </a:tc>
              </a:tr>
              <a:tr h="325755">
                <a:tc>
                  <a:txBody>
                    <a:bodyPr/>
                    <a:p>
                      <a:r>
                        <a:rPr lang="en-US" altLang="zh-CN" sz="1800" u="none" strike="noStrike" kern="1200" baseline="0" dirty="0" smtClean="0"/>
                        <a:t>G1_TOP (Cu)</a:t>
                      </a:r>
                      <a:endParaRPr lang="en-US" altLang="zh-CN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/>
                        <a:t>0.003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/>
                    </a:p>
                  </a:txBody>
                  <a:tcPr/>
                </a:tc>
              </a:tr>
              <a:tr h="368300">
                <a:tc>
                  <a:txBody>
                    <a:bodyPr/>
                    <a:p>
                      <a:r>
                        <a:rPr lang="en-US" altLang="zh-CN" sz="1800" u="none" strike="noStrike" kern="1200" baseline="0" dirty="0" smtClean="0"/>
                        <a:t>Gap 	</a:t>
                      </a:r>
                      <a:endParaRPr lang="en-US" altLang="zh-CN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/>
                        <a:t>0.050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/>
                        <a:t>380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76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6715">
                <a:tc>
                  <a:txBody>
                    <a:bodyPr/>
                    <a:p>
                      <a:r>
                        <a:rPr lang="en-US" altLang="zh-CN" sz="1800" u="none" strike="noStrike" kern="1200" baseline="0" dirty="0" smtClean="0"/>
                        <a:t>G1_BOTTOM (Cu)</a:t>
                      </a:r>
                      <a:endParaRPr lang="en-US" altLang="zh-CN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 smtClean="0"/>
                        <a:t>0.003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/>
                    </a:p>
                  </a:txBody>
                  <a:tcPr/>
                </a:tc>
              </a:tr>
              <a:tr h="368300">
                <a:tc>
                  <a:txBody>
                    <a:bodyPr/>
                    <a:p>
                      <a:r>
                        <a:rPr lang="en-US" altLang="zh-CN" sz="1800" u="none" strike="noStrike" kern="1200" baseline="0" dirty="0" smtClean="0">
                          <a:solidFill>
                            <a:srgbClr val="FF0000"/>
                          </a:solidFill>
                        </a:rPr>
                        <a:t>Transfer1	</a:t>
                      </a:r>
                      <a:endParaRPr lang="en-US" altLang="zh-CN" sz="1800" b="0" i="0" u="none" strike="noStrike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400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/>
                        <a:t>2 (3)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03530">
                <a:tc>
                  <a:txBody>
                    <a:bodyPr/>
                    <a:p>
                      <a:r>
                        <a:rPr lang="en-US" altLang="zh-CN" sz="1800" u="none" strike="noStrike" kern="1200" baseline="0" dirty="0" smtClean="0"/>
                        <a:t>G2_TOP(Cu) </a:t>
                      </a:r>
                      <a:endParaRPr lang="en-US" altLang="zh-CN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 smtClean="0"/>
                        <a:t>0.003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/>
                    </a:p>
                  </a:txBody>
                  <a:tcPr/>
                </a:tc>
              </a:tr>
              <a:tr h="368300">
                <a:tc>
                  <a:txBody>
                    <a:bodyPr/>
                    <a:p>
                      <a:r>
                        <a:rPr lang="en-US" altLang="zh-CN" dirty="0" smtClean="0"/>
                        <a:t>Gap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/>
                        <a:t>0.050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/>
                        <a:t>370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74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3695">
                <a:tc>
                  <a:txBody>
                    <a:bodyPr/>
                    <a:p>
                      <a:r>
                        <a:rPr lang="en-US" altLang="zh-CN" dirty="0" smtClean="0"/>
                        <a:t>G2_BOTTOM</a:t>
                      </a:r>
                      <a:r>
                        <a:rPr lang="en-US" altLang="zh-CN" sz="1800" u="none" strike="noStrike" kern="1200" baseline="0" dirty="0" smtClean="0"/>
                        <a:t>(Cu)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 smtClean="0"/>
                        <a:t>0.003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/>
                    </a:p>
                  </a:txBody>
                  <a:tcPr/>
                </a:tc>
              </a:tr>
              <a:tr h="368300">
                <a:tc>
                  <a:txBody>
                    <a:bodyPr/>
                    <a:p>
                      <a:r>
                        <a:rPr lang="en-US" altLang="zh-CN" sz="1800" u="none" strike="noStrike" kern="1200" baseline="0" dirty="0" smtClean="0">
                          <a:solidFill>
                            <a:srgbClr val="FF0000"/>
                          </a:solidFill>
                        </a:rPr>
                        <a:t>Transfer2</a:t>
                      </a:r>
                      <a:endParaRPr lang="en-US" altLang="zh-CN" sz="1800" b="0" i="0" u="none" strike="noStrike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400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/>
                        <a:t>2 (3)</a:t>
                      </a:r>
                      <a:endParaRPr lang="zh-CN" altLang="en-US" dirty="0"/>
                    </a:p>
                  </a:txBody>
                  <a:tcPr/>
                </a:tc>
              </a:tr>
              <a:tr h="380365">
                <a:tc>
                  <a:txBody>
                    <a:bodyPr/>
                    <a:p>
                      <a:r>
                        <a:rPr lang="en-US" altLang="zh-CN" dirty="0" smtClean="0"/>
                        <a:t>G3_TOP</a:t>
                      </a:r>
                      <a:r>
                        <a:rPr lang="en-US" altLang="zh-CN" sz="1800" u="none" strike="noStrike" kern="1200" baseline="0" dirty="0" smtClean="0"/>
                        <a:t>(Cu)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 smtClean="0"/>
                        <a:t>0.003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/>
                    </a:p>
                  </a:txBody>
                  <a:tcPr/>
                </a:tc>
              </a:tr>
              <a:tr h="368300">
                <a:tc>
                  <a:txBody>
                    <a:bodyPr/>
                    <a:p>
                      <a:r>
                        <a:rPr lang="en-US" altLang="zh-CN" dirty="0" smtClean="0"/>
                        <a:t>Gap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/>
                        <a:t>0.050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/>
                        <a:t>360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72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8300">
                <a:tc>
                  <a:txBody>
                    <a:bodyPr/>
                    <a:p>
                      <a:r>
                        <a:rPr lang="en-US" altLang="zh-CN" dirty="0" smtClean="0"/>
                        <a:t>G3_BOTTOM</a:t>
                      </a:r>
                      <a:r>
                        <a:rPr lang="en-US" altLang="zh-CN" sz="1800" u="none" strike="noStrike" kern="1200" baseline="0" dirty="0" smtClean="0"/>
                        <a:t>(Cu)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 smtClean="0"/>
                        <a:t>0.003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/>
                    </a:p>
                  </a:txBody>
                  <a:tcPr/>
                </a:tc>
              </a:tr>
              <a:tr h="368300">
                <a:tc>
                  <a:txBody>
                    <a:bodyPr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Induction  </a:t>
                      </a:r>
                      <a:r>
                        <a:rPr lang="en-US" altLang="zh-CN" dirty="0" smtClean="0"/>
                        <a:t>                   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800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/>
                        <a:t>4 (5)</a:t>
                      </a:r>
                      <a:endParaRPr lang="zh-CN" altLang="en-US" dirty="0"/>
                    </a:p>
                  </a:txBody>
                  <a:tcPr/>
                </a:tc>
              </a:tr>
              <a:tr h="368300">
                <a:tc>
                  <a:txBody>
                    <a:bodyPr/>
                    <a:p>
                      <a:r>
                        <a:rPr lang="en-US" altLang="zh-CN" dirty="0" smtClean="0"/>
                        <a:t>Anode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/>
                        <a:t>ground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61340" y="466090"/>
            <a:ext cx="19989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800">
                <a:sym typeface="+mn-ea"/>
              </a:rPr>
              <a:t>*ANSYS</a:t>
            </a:r>
            <a:r>
              <a:rPr lang="zh-CN" altLang="en-US" sz="2800">
                <a:sym typeface="+mn-ea"/>
              </a:rPr>
              <a:t>输出</a:t>
            </a:r>
            <a:endParaRPr lang="zh-CN" altLang="en-US" sz="2800">
              <a:sym typeface="+mn-ea"/>
            </a:endParaRPr>
          </a:p>
        </p:txBody>
      </p:sp>
      <p:pic>
        <p:nvPicPr>
          <p:cNvPr id="79" name="内容占位符 78" descr="three_gem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03225" y="1452245"/>
            <a:ext cx="5779770" cy="4351655"/>
          </a:xfrm>
          <a:prstGeom prst="rect">
            <a:avLst/>
          </a:prstGeom>
        </p:spPr>
      </p:pic>
      <p:pic>
        <p:nvPicPr>
          <p:cNvPr id="3" name="图片 2" descr="single_g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695" y="1607185"/>
            <a:ext cx="5327015" cy="4041140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496820" y="4394200"/>
            <a:ext cx="508000" cy="474980"/>
          </a:xfrm>
          <a:prstGeom prst="round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 flipV="1">
            <a:off x="3004820" y="3783965"/>
            <a:ext cx="4870450" cy="935355"/>
          </a:xfrm>
          <a:prstGeom prst="straightConnector1">
            <a:avLst/>
          </a:prstGeom>
          <a:ln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0075" y="318770"/>
            <a:ext cx="4538980" cy="1055370"/>
          </a:xfrm>
        </p:spPr>
        <p:txBody>
          <a:bodyPr/>
          <a:p>
            <a:r>
              <a:rPr lang="en-US" altLang="zh-CN" sz="2800"/>
              <a:t>*</a:t>
            </a:r>
            <a:r>
              <a:rPr lang="zh-CN" altLang="en-US" sz="2800"/>
              <a:t>电子入孔效率统计</a:t>
            </a:r>
            <a:endParaRPr lang="zh-CN" altLang="en-US" sz="2800"/>
          </a:p>
        </p:txBody>
      </p:sp>
      <p:grpSp>
        <p:nvGrpSpPr>
          <p:cNvPr id="18" name="组合 17"/>
          <p:cNvGrpSpPr/>
          <p:nvPr/>
        </p:nvGrpSpPr>
        <p:grpSpPr>
          <a:xfrm>
            <a:off x="5165725" y="2063115"/>
            <a:ext cx="6739890" cy="4143375"/>
            <a:chOff x="8847" y="2733"/>
            <a:chExt cx="9582" cy="5422"/>
          </a:xfrm>
        </p:grpSpPr>
        <p:grpSp>
          <p:nvGrpSpPr>
            <p:cNvPr id="16" name="组合 15"/>
            <p:cNvGrpSpPr/>
            <p:nvPr/>
          </p:nvGrpSpPr>
          <p:grpSpPr>
            <a:xfrm>
              <a:off x="8847" y="2733"/>
              <a:ext cx="9582" cy="5422"/>
              <a:chOff x="8847" y="2733"/>
              <a:chExt cx="9582" cy="5422"/>
            </a:xfrm>
          </p:grpSpPr>
          <p:pic>
            <p:nvPicPr>
              <p:cNvPr id="14" name="图片 13"/>
              <p:cNvPicPr>
                <a:picLocks noChangeAspect="1"/>
              </p:cNvPicPr>
              <p:nvPr/>
            </p:nvPicPr>
            <p:blipFill>
              <a:blip r:embed="rId1"/>
              <a:srcRect t="60836" r="1973"/>
              <a:stretch>
                <a:fillRect/>
              </a:stretch>
            </p:blipFill>
            <p:spPr>
              <a:xfrm>
                <a:off x="8847" y="2733"/>
                <a:ext cx="9583" cy="5422"/>
              </a:xfrm>
              <a:prstGeom prst="rect">
                <a:avLst/>
              </a:prstGeom>
            </p:spPr>
          </p:pic>
          <p:sp>
            <p:nvSpPr>
              <p:cNvPr id="15" name="流程图: 过程 14"/>
              <p:cNvSpPr/>
              <p:nvPr/>
            </p:nvSpPr>
            <p:spPr>
              <a:xfrm>
                <a:off x="9038" y="3331"/>
                <a:ext cx="269" cy="854"/>
              </a:xfrm>
              <a:prstGeom prst="flowChartProcess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sp>
          <p:nvSpPr>
            <p:cNvPr id="17" name="圆角矩形 16"/>
            <p:cNvSpPr/>
            <p:nvPr/>
          </p:nvSpPr>
          <p:spPr>
            <a:xfrm>
              <a:off x="9234" y="3326"/>
              <a:ext cx="196" cy="17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643890" y="1565910"/>
            <a:ext cx="10904220" cy="7035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/>
              <a:t>漂移区（</a:t>
            </a:r>
            <a:r>
              <a:rPr lang="en-US" altLang="zh-CN" sz="2000"/>
              <a:t>z</a:t>
            </a:r>
            <a:r>
              <a:rPr lang="zh-CN" altLang="en-US" sz="2000"/>
              <a:t>向）均分</a:t>
            </a:r>
            <a:r>
              <a:rPr lang="en-US" altLang="zh-CN" sz="2000"/>
              <a:t>50</a:t>
            </a:r>
            <a:r>
              <a:rPr lang="zh-CN" altLang="en-US" sz="2000"/>
              <a:t>个</a:t>
            </a:r>
            <a:r>
              <a:rPr lang="en-US" altLang="zh-CN" sz="2000"/>
              <a:t>bin</a:t>
            </a:r>
            <a:r>
              <a:rPr lang="zh-CN" altLang="en-US" sz="2000"/>
              <a:t>，取</a:t>
            </a:r>
            <a:r>
              <a:rPr lang="en-US" altLang="zh-CN" sz="2000"/>
              <a:t>bin</a:t>
            </a:r>
            <a:r>
              <a:rPr lang="zh-CN" altLang="en-US" sz="2000"/>
              <a:t>中心处每个</a:t>
            </a:r>
            <a:r>
              <a:rPr lang="en-US" altLang="zh-CN" sz="2000"/>
              <a:t>bin</a:t>
            </a:r>
            <a:r>
              <a:rPr lang="zh-CN" altLang="en-US" sz="2000"/>
              <a:t>模拟</a:t>
            </a:r>
            <a:r>
              <a:rPr lang="en-US" altLang="zh-CN" sz="2000"/>
              <a:t>1000</a:t>
            </a:r>
            <a:r>
              <a:rPr lang="zh-CN" altLang="en-US" sz="2000"/>
              <a:t>次电子（固定</a:t>
            </a:r>
            <a:r>
              <a:rPr lang="en-US" altLang="zh-CN" sz="2000"/>
              <a:t>x, y </a:t>
            </a:r>
            <a:r>
              <a:rPr lang="zh-CN" altLang="en-US" sz="2000"/>
              <a:t>坐标），统计进入</a:t>
            </a:r>
            <a:r>
              <a:rPr lang="en-US" altLang="zh-CN" sz="2000"/>
              <a:t>GEM1</a:t>
            </a:r>
            <a:r>
              <a:rPr lang="zh-CN" altLang="en-US" sz="2000"/>
              <a:t>的电子数被上层铜膜吸收所占的比例。</a:t>
            </a:r>
            <a:endParaRPr lang="zh-CN" altLang="en-US" sz="2000"/>
          </a:p>
        </p:txBody>
      </p:sp>
      <p:grpSp>
        <p:nvGrpSpPr>
          <p:cNvPr id="28" name="组合 27"/>
          <p:cNvGrpSpPr/>
          <p:nvPr/>
        </p:nvGrpSpPr>
        <p:grpSpPr>
          <a:xfrm>
            <a:off x="11430" y="2699385"/>
            <a:ext cx="1621155" cy="2621280"/>
            <a:chOff x="18" y="4251"/>
            <a:chExt cx="2553" cy="4128"/>
          </a:xfrm>
        </p:grpSpPr>
        <p:cxnSp>
          <p:nvCxnSpPr>
            <p:cNvPr id="20" name="直接箭头连接符 19"/>
            <p:cNvCxnSpPr/>
            <p:nvPr/>
          </p:nvCxnSpPr>
          <p:spPr>
            <a:xfrm>
              <a:off x="195" y="6493"/>
              <a:ext cx="2377" cy="18"/>
            </a:xfrm>
            <a:prstGeom prst="straightConnector1">
              <a:avLst/>
            </a:prstGeom>
            <a:ln>
              <a:tailEnd type="arrow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25" name="组合 24"/>
            <p:cNvGrpSpPr/>
            <p:nvPr/>
          </p:nvGrpSpPr>
          <p:grpSpPr>
            <a:xfrm>
              <a:off x="18" y="4251"/>
              <a:ext cx="2419" cy="4128"/>
              <a:chOff x="5979" y="6539"/>
              <a:chExt cx="2419" cy="4128"/>
            </a:xfrm>
          </p:grpSpPr>
          <p:cxnSp>
            <p:nvCxnSpPr>
              <p:cNvPr id="21" name="直接箭头连接符 20"/>
              <p:cNvCxnSpPr/>
              <p:nvPr/>
            </p:nvCxnSpPr>
            <p:spPr>
              <a:xfrm>
                <a:off x="6565" y="6539"/>
                <a:ext cx="0" cy="4128"/>
              </a:xfrm>
              <a:prstGeom prst="straightConnector1">
                <a:avLst/>
              </a:prstGeom>
              <a:ln>
                <a:tailEnd type="arrow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" name="文本框 22"/>
              <p:cNvSpPr txBox="1"/>
              <p:nvPr/>
            </p:nvSpPr>
            <p:spPr>
              <a:xfrm flipH="1">
                <a:off x="7846" y="8799"/>
                <a:ext cx="552" cy="58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r>
                  <a:rPr lang="en-US" altLang="zh-CN"/>
                  <a:t>x</a:t>
                </a:r>
                <a:endParaRPr lang="en-US" altLang="zh-CN"/>
              </a:p>
            </p:txBody>
          </p:sp>
          <p:sp>
            <p:nvSpPr>
              <p:cNvPr id="24" name="文本框 23"/>
              <p:cNvSpPr txBox="1"/>
              <p:nvPr/>
            </p:nvSpPr>
            <p:spPr>
              <a:xfrm>
                <a:off x="5979" y="6705"/>
                <a:ext cx="430" cy="58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en-US" altLang="zh-CN"/>
                  <a:t>z</a:t>
                </a:r>
                <a:endParaRPr lang="en-US" altLang="zh-CN"/>
              </a:p>
            </p:txBody>
          </p:sp>
        </p:grpSp>
        <p:sp>
          <p:nvSpPr>
            <p:cNvPr id="27" name="文本框 26"/>
            <p:cNvSpPr txBox="1"/>
            <p:nvPr/>
          </p:nvSpPr>
          <p:spPr>
            <a:xfrm>
              <a:off x="154" y="6493"/>
              <a:ext cx="450" cy="532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r>
                <a:rPr lang="en-US" altLang="zh-CN" sz="1600"/>
                <a:t>0</a:t>
              </a:r>
              <a:endParaRPr lang="en-US" altLang="zh-CN" sz="1600"/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643890" y="2399665"/>
            <a:ext cx="4655820" cy="3368040"/>
            <a:chOff x="1014" y="3779"/>
            <a:chExt cx="7332" cy="5304"/>
          </a:xfrm>
        </p:grpSpPr>
        <p:grpSp>
          <p:nvGrpSpPr>
            <p:cNvPr id="22" name="组合 21"/>
            <p:cNvGrpSpPr/>
            <p:nvPr/>
          </p:nvGrpSpPr>
          <p:grpSpPr>
            <a:xfrm>
              <a:off x="1014" y="3779"/>
              <a:ext cx="6404" cy="5304"/>
              <a:chOff x="1014" y="3016"/>
              <a:chExt cx="6404" cy="5304"/>
            </a:xfrm>
          </p:grpSpPr>
          <p:grpSp>
            <p:nvGrpSpPr>
              <p:cNvPr id="9" name="组合 8"/>
              <p:cNvGrpSpPr/>
              <p:nvPr/>
            </p:nvGrpSpPr>
            <p:grpSpPr>
              <a:xfrm>
                <a:off x="1014" y="3016"/>
                <a:ext cx="6404" cy="5304"/>
                <a:chOff x="1527" y="2851"/>
                <a:chExt cx="6404" cy="5304"/>
              </a:xfrm>
            </p:grpSpPr>
            <p:pic>
              <p:nvPicPr>
                <p:cNvPr id="6" name="图片 5" descr="坐标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527" y="3249"/>
                  <a:ext cx="6405" cy="4906"/>
                </a:xfrm>
                <a:prstGeom prst="rect">
                  <a:avLst/>
                </a:prstGeom>
              </p:spPr>
            </p:pic>
            <p:sp>
              <p:nvSpPr>
                <p:cNvPr id="7" name="流程图: 可选过程 6"/>
                <p:cNvSpPr/>
                <p:nvPr/>
              </p:nvSpPr>
              <p:spPr>
                <a:xfrm>
                  <a:off x="3226" y="3379"/>
                  <a:ext cx="3007" cy="1852"/>
                </a:xfrm>
                <a:prstGeom prst="flowChartAlternateProcess">
                  <a:avLst/>
                </a:prstGeom>
                <a:noFill/>
                <a:ln w="28575">
                  <a:solidFill>
                    <a:schemeClr val="accent2"/>
                  </a:solidFill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lt1"/>
                      </a:solidFill>
                    </a14:hiddenFill>
                  </a:ext>
                </a:extLst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8" name="文本框 7"/>
                <p:cNvSpPr txBox="1"/>
                <p:nvPr/>
              </p:nvSpPr>
              <p:spPr>
                <a:xfrm>
                  <a:off x="4324" y="2851"/>
                  <a:ext cx="1139" cy="4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zh-CN" altLang="en-US" sz="1400"/>
                    <a:t>径迹</a:t>
                  </a:r>
                  <a:endParaRPr lang="zh-CN" altLang="en-US" sz="1400"/>
                </a:p>
              </p:txBody>
            </p:sp>
          </p:grpSp>
          <p:sp>
            <p:nvSpPr>
              <p:cNvPr id="10" name="文本框 9"/>
              <p:cNvSpPr txBox="1"/>
              <p:nvPr/>
            </p:nvSpPr>
            <p:spPr>
              <a:xfrm>
                <a:off x="1633" y="4015"/>
                <a:ext cx="949" cy="58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en-US" altLang="zh-CN" dirty="0" smtClean="0">
                    <a:solidFill>
                      <a:srgbClr val="FF0000"/>
                    </a:solidFill>
                    <a:sym typeface="+mn-ea"/>
                  </a:rPr>
                  <a:t>Drift</a:t>
                </a:r>
                <a:endParaRPr lang="en-US" altLang="zh-CN" dirty="0" smtClean="0">
                  <a:solidFill>
                    <a:srgbClr val="FF0000"/>
                  </a:solidFill>
                  <a:sym typeface="+mn-ea"/>
                </a:endParaRPr>
              </a:p>
            </p:txBody>
          </p:sp>
          <p:sp>
            <p:nvSpPr>
              <p:cNvPr id="11" name="文本框 10"/>
              <p:cNvSpPr txBox="1"/>
              <p:nvPr/>
            </p:nvSpPr>
            <p:spPr>
              <a:xfrm>
                <a:off x="1320" y="5110"/>
                <a:ext cx="1644" cy="58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en-US" altLang="zh-CN" dirty="0" smtClean="0">
                    <a:solidFill>
                      <a:srgbClr val="FF0000"/>
                    </a:solidFill>
                    <a:sym typeface="+mn-ea"/>
                  </a:rPr>
                  <a:t>Transfer1</a:t>
                </a:r>
                <a:endParaRPr lang="en-US" altLang="zh-CN" dirty="0" smtClean="0">
                  <a:solidFill>
                    <a:srgbClr val="FF0000"/>
                  </a:solidFill>
                  <a:sym typeface="+mn-ea"/>
                </a:endParaRPr>
              </a:p>
            </p:txBody>
          </p:sp>
          <p:sp>
            <p:nvSpPr>
              <p:cNvPr id="12" name="文本框 11"/>
              <p:cNvSpPr txBox="1"/>
              <p:nvPr/>
            </p:nvSpPr>
            <p:spPr>
              <a:xfrm>
                <a:off x="1320" y="5937"/>
                <a:ext cx="1644" cy="58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en-US" altLang="zh-CN" dirty="0" smtClean="0">
                    <a:solidFill>
                      <a:srgbClr val="FF0000"/>
                    </a:solidFill>
                    <a:sym typeface="+mn-ea"/>
                  </a:rPr>
                  <a:t>Transfer2</a:t>
                </a:r>
                <a:endParaRPr lang="en-US" altLang="zh-CN" dirty="0" smtClean="0">
                  <a:solidFill>
                    <a:srgbClr val="FF0000"/>
                  </a:solidFill>
                  <a:sym typeface="+mn-ea"/>
                </a:endParaRPr>
              </a:p>
            </p:txBody>
          </p:sp>
          <p:sp>
            <p:nvSpPr>
              <p:cNvPr id="13" name="文本框 12"/>
              <p:cNvSpPr txBox="1"/>
              <p:nvPr/>
            </p:nvSpPr>
            <p:spPr>
              <a:xfrm>
                <a:off x="1320" y="6747"/>
                <a:ext cx="1681" cy="58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en-US" altLang="zh-CN" dirty="0" smtClean="0">
                    <a:solidFill>
                      <a:srgbClr val="FF0000"/>
                    </a:solidFill>
                    <a:sym typeface="+mn-ea"/>
                  </a:rPr>
                  <a:t>Induction</a:t>
                </a:r>
                <a:endParaRPr lang="en-US" altLang="zh-CN" dirty="0" smtClean="0">
                  <a:solidFill>
                    <a:srgbClr val="FF0000"/>
                  </a:solidFill>
                  <a:sym typeface="+mn-ea"/>
                </a:endParaRPr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>
              <a:off x="7064" y="4571"/>
              <a:ext cx="1283" cy="2102"/>
              <a:chOff x="7064" y="4571"/>
              <a:chExt cx="1283" cy="2102"/>
            </a:xfrm>
          </p:grpSpPr>
          <p:sp>
            <p:nvSpPr>
              <p:cNvPr id="29" name="文本框 28"/>
              <p:cNvSpPr txBox="1"/>
              <p:nvPr/>
            </p:nvSpPr>
            <p:spPr>
              <a:xfrm>
                <a:off x="7301" y="4943"/>
                <a:ext cx="1046" cy="58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en-US" altLang="zh-CN"/>
                  <a:t>5mm</a:t>
                </a:r>
                <a:endParaRPr lang="en-US" altLang="zh-CN"/>
              </a:p>
            </p:txBody>
          </p:sp>
          <p:sp>
            <p:nvSpPr>
              <p:cNvPr id="30" name="文本框 29"/>
              <p:cNvSpPr txBox="1"/>
              <p:nvPr/>
            </p:nvSpPr>
            <p:spPr>
              <a:xfrm>
                <a:off x="7301" y="5931"/>
                <a:ext cx="1046" cy="58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en-US" altLang="zh-CN">
                    <a:sym typeface="+mn-ea"/>
                  </a:rPr>
                  <a:t>2mm</a:t>
                </a:r>
                <a:endParaRPr lang="zh-CN" altLang="en-US"/>
              </a:p>
            </p:txBody>
          </p:sp>
          <p:cxnSp>
            <p:nvCxnSpPr>
              <p:cNvPr id="31" name="直接箭头连接符 30"/>
              <p:cNvCxnSpPr/>
              <p:nvPr/>
            </p:nvCxnSpPr>
            <p:spPr>
              <a:xfrm>
                <a:off x="7064" y="4571"/>
                <a:ext cx="0" cy="1068"/>
              </a:xfrm>
              <a:prstGeom prst="straightConnector1">
                <a:avLst/>
              </a:prstGeom>
              <a:ln>
                <a:headEnd type="arrow" w="med" len="med"/>
                <a:tailEnd type="arrow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直接箭头连接符 31"/>
              <p:cNvCxnSpPr/>
              <p:nvPr/>
            </p:nvCxnSpPr>
            <p:spPr>
              <a:xfrm>
                <a:off x="7064" y="5873"/>
                <a:ext cx="0" cy="801"/>
              </a:xfrm>
              <a:prstGeom prst="straightConnector1">
                <a:avLst/>
              </a:prstGeom>
              <a:ln>
                <a:headEnd type="arrow" w="med" len="med"/>
                <a:tailEnd type="arrow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93140" y="1085850"/>
            <a:ext cx="10989310" cy="5424170"/>
          </a:xfrm>
        </p:spPr>
        <p:txBody>
          <a:bodyPr/>
          <a:lstStyle/>
          <a:p>
            <a:pPr marL="0" indent="0">
              <a:buNone/>
            </a:pPr>
            <a:endParaRPr lang="zh-CN" altLang="en-US" dirty="0" smtClean="0"/>
          </a:p>
          <a:p>
            <a:endParaRPr lang="zh-CN" altLang="en-US" dirty="0"/>
          </a:p>
        </p:txBody>
      </p:sp>
      <p:grpSp>
        <p:nvGrpSpPr>
          <p:cNvPr id="76" name="组合 75"/>
          <p:cNvGrpSpPr/>
          <p:nvPr/>
        </p:nvGrpSpPr>
        <p:grpSpPr>
          <a:xfrm>
            <a:off x="1566326" y="2353652"/>
            <a:ext cx="4034366" cy="2489465"/>
            <a:chOff x="7388638" y="2049543"/>
            <a:chExt cx="4779010" cy="3368040"/>
          </a:xfrm>
        </p:grpSpPr>
        <p:grpSp>
          <p:nvGrpSpPr>
            <p:cNvPr id="57" name="组合 56"/>
            <p:cNvGrpSpPr/>
            <p:nvPr/>
          </p:nvGrpSpPr>
          <p:grpSpPr>
            <a:xfrm>
              <a:off x="7388638" y="2049543"/>
              <a:ext cx="4779010" cy="3368040"/>
              <a:chOff x="643890" y="2399665"/>
              <a:chExt cx="4779010" cy="3368040"/>
            </a:xfrm>
          </p:grpSpPr>
          <p:sp>
            <p:nvSpPr>
              <p:cNvPr id="78" name="文本框 77"/>
              <p:cNvSpPr txBox="1"/>
              <p:nvPr/>
            </p:nvSpPr>
            <p:spPr>
              <a:xfrm flipH="1">
                <a:off x="1196975" y="4134485"/>
                <a:ext cx="350520" cy="49827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r>
                  <a:rPr lang="en-US" altLang="zh-CN"/>
                  <a:t>x</a:t>
                </a:r>
                <a:endParaRPr lang="en-US" altLang="zh-CN"/>
              </a:p>
            </p:txBody>
          </p:sp>
          <p:grpSp>
            <p:nvGrpSpPr>
              <p:cNvPr id="59" name="组合 58"/>
              <p:cNvGrpSpPr/>
              <p:nvPr/>
            </p:nvGrpSpPr>
            <p:grpSpPr>
              <a:xfrm>
                <a:off x="643890" y="2399665"/>
                <a:ext cx="4779010" cy="3368040"/>
                <a:chOff x="1014" y="3779"/>
                <a:chExt cx="7526" cy="5304"/>
              </a:xfrm>
            </p:grpSpPr>
            <p:grpSp>
              <p:nvGrpSpPr>
                <p:cNvPr id="60" name="组合 59"/>
                <p:cNvGrpSpPr/>
                <p:nvPr/>
              </p:nvGrpSpPr>
              <p:grpSpPr>
                <a:xfrm>
                  <a:off x="1014" y="3779"/>
                  <a:ext cx="6405" cy="5304"/>
                  <a:chOff x="1014" y="3016"/>
                  <a:chExt cx="6405" cy="5304"/>
                </a:xfrm>
              </p:grpSpPr>
              <p:grpSp>
                <p:nvGrpSpPr>
                  <p:cNvPr id="66" name="组合 65"/>
                  <p:cNvGrpSpPr/>
                  <p:nvPr/>
                </p:nvGrpSpPr>
                <p:grpSpPr>
                  <a:xfrm>
                    <a:off x="1014" y="3016"/>
                    <a:ext cx="6405" cy="5304"/>
                    <a:chOff x="1527" y="2851"/>
                    <a:chExt cx="6405" cy="5304"/>
                  </a:xfrm>
                </p:grpSpPr>
                <p:pic>
                  <p:nvPicPr>
                    <p:cNvPr id="71" name="图片 70" descr="坐标"/>
                    <p:cNvPicPr>
                      <a:picLocks noChangeAspect="1"/>
                    </p:cNvPicPr>
                    <p:nvPr/>
                  </p:nvPicPr>
                  <p:blipFill>
                    <a:blip r:embed="rId1" cstate="print"/>
                    <a:stretch>
                      <a:fillRect/>
                    </a:stretch>
                  </p:blipFill>
                  <p:spPr>
                    <a:xfrm>
                      <a:off x="1527" y="3249"/>
                      <a:ext cx="6405" cy="4906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72" name="流程图: 可选过程 71"/>
                    <p:cNvSpPr/>
                    <p:nvPr/>
                  </p:nvSpPr>
                  <p:spPr>
                    <a:xfrm>
                      <a:off x="3226" y="3379"/>
                      <a:ext cx="3007" cy="1852"/>
                    </a:xfrm>
                    <a:prstGeom prst="flowChartAlternateProcess">
                      <a:avLst/>
                    </a:prstGeom>
                    <a:noFill/>
                    <a:ln w="28575">
                      <a:solidFill>
                        <a:schemeClr val="accent2"/>
                      </a:solidFill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lt1"/>
                          </a:solidFill>
                        </a14:hiddenFill>
                      </a:ext>
                    </a:extLst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73" name="文本框 72"/>
                    <p:cNvSpPr txBox="1"/>
                    <p:nvPr/>
                  </p:nvSpPr>
                  <p:spPr>
                    <a:xfrm>
                      <a:off x="4324" y="2851"/>
                      <a:ext cx="1139" cy="64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zh-CN" altLang="en-US" sz="1400"/>
                        <a:t>径迹</a:t>
                      </a:r>
                      <a:endParaRPr lang="zh-CN" altLang="en-US" sz="1400"/>
                    </a:p>
                  </p:txBody>
                </p:sp>
              </p:grpSp>
              <p:sp>
                <p:nvSpPr>
                  <p:cNvPr id="67" name="文本框 66"/>
                  <p:cNvSpPr txBox="1"/>
                  <p:nvPr/>
                </p:nvSpPr>
                <p:spPr>
                  <a:xfrm>
                    <a:off x="1633" y="4015"/>
                    <a:ext cx="1124" cy="785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t">
                    <a:spAutoFit/>
                  </a:bodyPr>
                  <a:lstStyle/>
                  <a:p>
                    <a:r>
                      <a:rPr lang="en-US" altLang="zh-CN" dirty="0">
                        <a:solidFill>
                          <a:srgbClr val="FF0000"/>
                        </a:solidFill>
                        <a:sym typeface="+mn-ea"/>
                      </a:rPr>
                      <a:t>Drift</a:t>
                    </a:r>
                    <a:endParaRPr lang="en-US" altLang="zh-CN" dirty="0">
                      <a:solidFill>
                        <a:srgbClr val="FF0000"/>
                      </a:solidFill>
                      <a:sym typeface="+mn-ea"/>
                    </a:endParaRPr>
                  </a:p>
                </p:txBody>
              </p:sp>
              <p:sp>
                <p:nvSpPr>
                  <p:cNvPr id="68" name="文本框 67"/>
                  <p:cNvSpPr txBox="1"/>
                  <p:nvPr/>
                </p:nvSpPr>
                <p:spPr>
                  <a:xfrm>
                    <a:off x="1320" y="5110"/>
                    <a:ext cx="1947" cy="785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t">
                    <a:spAutoFit/>
                  </a:bodyPr>
                  <a:lstStyle/>
                  <a:p>
                    <a:r>
                      <a:rPr lang="en-US" altLang="zh-CN" dirty="0">
                        <a:solidFill>
                          <a:srgbClr val="FF0000"/>
                        </a:solidFill>
                        <a:sym typeface="+mn-ea"/>
                      </a:rPr>
                      <a:t>Transfer1</a:t>
                    </a:r>
                    <a:endParaRPr lang="en-US" altLang="zh-CN" dirty="0">
                      <a:solidFill>
                        <a:srgbClr val="FF0000"/>
                      </a:solidFill>
                      <a:sym typeface="+mn-ea"/>
                    </a:endParaRPr>
                  </a:p>
                </p:txBody>
              </p:sp>
              <p:sp>
                <p:nvSpPr>
                  <p:cNvPr id="69" name="文本框 68"/>
                  <p:cNvSpPr txBox="1"/>
                  <p:nvPr/>
                </p:nvSpPr>
                <p:spPr>
                  <a:xfrm>
                    <a:off x="1320" y="5937"/>
                    <a:ext cx="1947" cy="785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t">
                    <a:spAutoFit/>
                  </a:bodyPr>
                  <a:lstStyle/>
                  <a:p>
                    <a:r>
                      <a:rPr lang="en-US" altLang="zh-CN" dirty="0">
                        <a:solidFill>
                          <a:srgbClr val="FF0000"/>
                        </a:solidFill>
                        <a:sym typeface="+mn-ea"/>
                      </a:rPr>
                      <a:t>Transfer2</a:t>
                    </a:r>
                    <a:endParaRPr lang="en-US" altLang="zh-CN" dirty="0">
                      <a:solidFill>
                        <a:srgbClr val="FF0000"/>
                      </a:solidFill>
                      <a:sym typeface="+mn-ea"/>
                    </a:endParaRPr>
                  </a:p>
                </p:txBody>
              </p:sp>
              <p:sp>
                <p:nvSpPr>
                  <p:cNvPr id="70" name="文本框 69"/>
                  <p:cNvSpPr txBox="1"/>
                  <p:nvPr/>
                </p:nvSpPr>
                <p:spPr>
                  <a:xfrm>
                    <a:off x="1320" y="6747"/>
                    <a:ext cx="1991" cy="785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t">
                    <a:spAutoFit/>
                  </a:bodyPr>
                  <a:lstStyle/>
                  <a:p>
                    <a:r>
                      <a:rPr lang="en-US" altLang="zh-CN" dirty="0">
                        <a:solidFill>
                          <a:srgbClr val="FF0000"/>
                        </a:solidFill>
                        <a:sym typeface="+mn-ea"/>
                      </a:rPr>
                      <a:t>Induction</a:t>
                    </a:r>
                    <a:endParaRPr lang="en-US" altLang="zh-CN" dirty="0">
                      <a:solidFill>
                        <a:srgbClr val="FF0000"/>
                      </a:solidFill>
                      <a:sym typeface="+mn-ea"/>
                    </a:endParaRPr>
                  </a:p>
                </p:txBody>
              </p:sp>
            </p:grpSp>
            <p:grpSp>
              <p:nvGrpSpPr>
                <p:cNvPr id="61" name="组合 60"/>
                <p:cNvGrpSpPr/>
                <p:nvPr/>
              </p:nvGrpSpPr>
              <p:grpSpPr>
                <a:xfrm>
                  <a:off x="7064" y="4571"/>
                  <a:ext cx="1476" cy="2145"/>
                  <a:chOff x="7064" y="4571"/>
                  <a:chExt cx="1476" cy="2145"/>
                </a:xfrm>
              </p:grpSpPr>
              <p:sp>
                <p:nvSpPr>
                  <p:cNvPr id="62" name="文本框 61"/>
                  <p:cNvSpPr txBox="1"/>
                  <p:nvPr/>
                </p:nvSpPr>
                <p:spPr>
                  <a:xfrm>
                    <a:off x="7301" y="4943"/>
                    <a:ext cx="1239" cy="785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t">
                    <a:spAutoFit/>
                  </a:bodyPr>
                  <a:lstStyle/>
                  <a:p>
                    <a:r>
                      <a:rPr lang="en-US" altLang="zh-CN"/>
                      <a:t>5mm</a:t>
                    </a:r>
                    <a:endParaRPr lang="en-US" altLang="zh-CN"/>
                  </a:p>
                </p:txBody>
              </p:sp>
              <p:sp>
                <p:nvSpPr>
                  <p:cNvPr id="63" name="文本框 62"/>
                  <p:cNvSpPr txBox="1"/>
                  <p:nvPr/>
                </p:nvSpPr>
                <p:spPr>
                  <a:xfrm>
                    <a:off x="7301" y="5931"/>
                    <a:ext cx="1239" cy="785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t">
                    <a:spAutoFit/>
                  </a:bodyPr>
                  <a:lstStyle/>
                  <a:p>
                    <a:r>
                      <a:rPr lang="en-US" altLang="zh-CN" dirty="0">
                        <a:sym typeface="+mn-ea"/>
                      </a:rPr>
                      <a:t>2mm</a:t>
                    </a:r>
                    <a:endParaRPr lang="zh-CN" altLang="en-US" dirty="0"/>
                  </a:p>
                </p:txBody>
              </p:sp>
              <p:cxnSp>
                <p:nvCxnSpPr>
                  <p:cNvPr id="64" name="直接箭头连接符 63"/>
                  <p:cNvCxnSpPr/>
                  <p:nvPr/>
                </p:nvCxnSpPr>
                <p:spPr>
                  <a:xfrm>
                    <a:off x="7064" y="4571"/>
                    <a:ext cx="0" cy="1068"/>
                  </a:xfrm>
                  <a:prstGeom prst="straightConnector1">
                    <a:avLst/>
                  </a:prstGeom>
                  <a:ln>
                    <a:headEnd type="arrow" w="med" len="med"/>
                    <a:tailEnd type="arrow" w="med" len="med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直接箭头连接符 64"/>
                  <p:cNvCxnSpPr/>
                  <p:nvPr/>
                </p:nvCxnSpPr>
                <p:spPr>
                  <a:xfrm>
                    <a:off x="7064" y="5873"/>
                    <a:ext cx="0" cy="801"/>
                  </a:xfrm>
                  <a:prstGeom prst="straightConnector1">
                    <a:avLst/>
                  </a:prstGeom>
                  <a:ln>
                    <a:headEnd type="arrow" w="med" len="med"/>
                    <a:tailEnd type="arrow" w="med" len="med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cxnSp>
          <p:nvCxnSpPr>
            <p:cNvPr id="74" name="直接箭头连接符 73"/>
            <p:cNvCxnSpPr/>
            <p:nvPr/>
          </p:nvCxnSpPr>
          <p:spPr>
            <a:xfrm>
              <a:off x="11230388" y="3898345"/>
              <a:ext cx="0" cy="508635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直接箭头连接符 74"/>
            <p:cNvCxnSpPr/>
            <p:nvPr/>
          </p:nvCxnSpPr>
          <p:spPr>
            <a:xfrm>
              <a:off x="11230388" y="4457067"/>
              <a:ext cx="0" cy="508635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" name="矩形 1"/>
            <p:cNvSpPr/>
            <p:nvPr/>
          </p:nvSpPr>
          <p:spPr>
            <a:xfrm>
              <a:off x="11357884" y="3996933"/>
              <a:ext cx="786807" cy="4982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ym typeface="+mn-ea"/>
                </a:rPr>
                <a:t>2mm</a:t>
              </a:r>
              <a:endParaRPr lang="zh-CN" altLang="en-US" dirty="0"/>
            </a:p>
          </p:txBody>
        </p:sp>
        <p:sp>
          <p:nvSpPr>
            <p:cNvPr id="58" name="矩形 57"/>
            <p:cNvSpPr/>
            <p:nvPr/>
          </p:nvSpPr>
          <p:spPr>
            <a:xfrm>
              <a:off x="11349685" y="4553646"/>
              <a:ext cx="786807" cy="4982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/>
                <a:t>2mm</a:t>
              </a:r>
              <a:endParaRPr lang="en-US" altLang="zh-CN" dirty="0"/>
            </a:p>
          </p:txBody>
        </p:sp>
      </p:grpSp>
      <p:grpSp>
        <p:nvGrpSpPr>
          <p:cNvPr id="93" name="组合 92"/>
          <p:cNvGrpSpPr/>
          <p:nvPr/>
        </p:nvGrpSpPr>
        <p:grpSpPr>
          <a:xfrm>
            <a:off x="5989656" y="2002894"/>
            <a:ext cx="4478006" cy="3317934"/>
            <a:chOff x="4458234" y="1765957"/>
            <a:chExt cx="4478006" cy="3317934"/>
          </a:xfrm>
        </p:grpSpPr>
        <p:grpSp>
          <p:nvGrpSpPr>
            <p:cNvPr id="87" name="组合 86"/>
            <p:cNvGrpSpPr/>
            <p:nvPr/>
          </p:nvGrpSpPr>
          <p:grpSpPr>
            <a:xfrm>
              <a:off x="5437665" y="1765957"/>
              <a:ext cx="3498575" cy="2492926"/>
              <a:chOff x="5406886" y="1946552"/>
              <a:chExt cx="3498575" cy="2492926"/>
            </a:xfrm>
          </p:grpSpPr>
          <p:grpSp>
            <p:nvGrpSpPr>
              <p:cNvPr id="85" name="组合 84"/>
              <p:cNvGrpSpPr/>
              <p:nvPr/>
            </p:nvGrpSpPr>
            <p:grpSpPr>
              <a:xfrm>
                <a:off x="5406886" y="2027584"/>
                <a:ext cx="3498575" cy="2411894"/>
                <a:chOff x="5406886" y="2027584"/>
                <a:chExt cx="3498575" cy="2411894"/>
              </a:xfrm>
            </p:grpSpPr>
            <p:pic>
              <p:nvPicPr>
                <p:cNvPr id="82" name="图片 81"/>
                <p:cNvPicPr/>
                <p:nvPr/>
              </p:nvPicPr>
              <p:blipFill rotWithShape="1">
                <a:blip r:embed="rId2" cstate="print"/>
                <a:srcRect l="4969" t="53671" r="10418" b="2646"/>
                <a:stretch>
                  <a:fillRect/>
                </a:stretch>
              </p:blipFill>
              <p:spPr>
                <a:xfrm>
                  <a:off x="5406886" y="2027584"/>
                  <a:ext cx="3498575" cy="241189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sp>
              <p:nvSpPr>
                <p:cNvPr id="83" name="矩形 82"/>
                <p:cNvSpPr/>
                <p:nvPr/>
              </p:nvSpPr>
              <p:spPr>
                <a:xfrm>
                  <a:off x="5680444" y="2033706"/>
                  <a:ext cx="2138339" cy="27071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84" name="矩形 83"/>
              <p:cNvSpPr/>
              <p:nvPr/>
            </p:nvSpPr>
            <p:spPr>
              <a:xfrm>
                <a:off x="5680444" y="1946552"/>
                <a:ext cx="2384890" cy="3509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89" name="文本框 88"/>
            <p:cNvSpPr txBox="1"/>
            <p:nvPr/>
          </p:nvSpPr>
          <p:spPr>
            <a:xfrm rot="10800000">
              <a:off x="4458234" y="2506422"/>
              <a:ext cx="958215" cy="90627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CN" altLang="en-US" dirty="0" smtClean="0">
                  <a:latin typeface="Cambria Math" panose="02040503050406030204" pitchFamily="18" charset="0"/>
                </a:rPr>
                <a:t>𝜹</a:t>
              </a:r>
              <a:r>
                <a:rPr lang="zh-CN" altLang="en-US" dirty="0">
                  <a:latin typeface="Cambria Math" panose="02040503050406030204" pitchFamily="18" charset="0"/>
                </a:rPr>
                <a:t>𝝓</a:t>
              </a:r>
              <a:r>
                <a:rPr lang="en-US" altLang="zh-CN" dirty="0" smtClean="0">
                  <a:latin typeface="Cambria Math" panose="02040503050406030204" pitchFamily="18" charset="0"/>
                </a:rPr>
                <a:t>(cm)</a:t>
              </a:r>
              <a:endParaRPr lang="zh-CN" altLang="en-US" dirty="0"/>
            </a:p>
          </p:txBody>
        </p:sp>
        <p:sp>
          <p:nvSpPr>
            <p:cNvPr id="90" name="文本框 89"/>
            <p:cNvSpPr txBox="1"/>
            <p:nvPr/>
          </p:nvSpPr>
          <p:spPr>
            <a:xfrm>
              <a:off x="6747729" y="4308556"/>
              <a:ext cx="803910" cy="77533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zh-CN" altLang="en-US" dirty="0" smtClean="0">
                  <a:latin typeface="Cambria Math" panose="02040503050406030204" pitchFamily="18" charset="0"/>
                </a:rPr>
                <a:t>𝜹</a:t>
              </a:r>
              <a:r>
                <a:rPr lang="en-US" altLang="zh-CN" dirty="0" smtClean="0">
                  <a:latin typeface="Cambria Math" panose="02040503050406030204" pitchFamily="18" charset="0"/>
                </a:rPr>
                <a:t>r(cm)</a:t>
              </a:r>
              <a:endParaRPr lang="zh-CN" altLang="en-US" dirty="0"/>
            </a:p>
          </p:txBody>
        </p:sp>
      </p:grpSp>
      <p:cxnSp>
        <p:nvCxnSpPr>
          <p:cNvPr id="95" name="直接箭头连接符 94"/>
          <p:cNvCxnSpPr/>
          <p:nvPr/>
        </p:nvCxnSpPr>
        <p:spPr>
          <a:xfrm>
            <a:off x="4171950" y="3336925"/>
            <a:ext cx="2313940" cy="355600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6" name="文本框 95"/>
          <p:cNvSpPr txBox="1"/>
          <p:nvPr/>
        </p:nvSpPr>
        <p:spPr>
          <a:xfrm>
            <a:off x="7021195" y="5113655"/>
            <a:ext cx="3446780" cy="1188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+mn-ea"/>
              </a:rPr>
              <a:t>模拟电子在漂移区的漂移过程得到洛伦兹角为</a:t>
            </a:r>
            <a:r>
              <a:rPr lang="en-US" altLang="zh-CN" sz="2400" dirty="0" smtClean="0">
                <a:latin typeface="+mn-ea"/>
              </a:rPr>
              <a:t>19.5</a:t>
            </a:r>
            <a:r>
              <a:rPr lang="zh-CN" altLang="en-US" sz="2400" dirty="0" smtClean="0">
                <a:latin typeface="+mn-ea"/>
              </a:rPr>
              <a:t>度</a:t>
            </a:r>
            <a:endParaRPr lang="zh-CN" altLang="en-US" sz="2400" dirty="0" smtClean="0">
              <a:latin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31900" y="720090"/>
            <a:ext cx="178244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altLang="zh-CN" sz="2800">
                <a:sym typeface="+mn-ea"/>
              </a:rPr>
              <a:t>*</a:t>
            </a:r>
            <a:r>
              <a:rPr lang="zh-CN" altLang="en-US" sz="2800">
                <a:sym typeface="+mn-ea"/>
              </a:rPr>
              <a:t>洛伦兹角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-355600" y="-2895667"/>
            <a:ext cx="1224594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-355600" y="-2636522"/>
            <a:ext cx="1224594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 rot="0">
            <a:off x="1727200" y="1824355"/>
            <a:ext cx="6239510" cy="3686810"/>
            <a:chOff x="0" y="0"/>
            <a:chExt cx="6745339" cy="4268795"/>
          </a:xfrm>
        </p:grpSpPr>
        <p:grpSp>
          <p:nvGrpSpPr>
            <p:cNvPr id="11" name="组合 10"/>
            <p:cNvGrpSpPr/>
            <p:nvPr/>
          </p:nvGrpSpPr>
          <p:grpSpPr>
            <a:xfrm>
              <a:off x="0" y="0"/>
              <a:ext cx="6745339" cy="4268795"/>
              <a:chOff x="0" y="0"/>
              <a:chExt cx="6745339" cy="4268795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0" y="0"/>
                <a:ext cx="6745339" cy="4268795"/>
                <a:chOff x="0" y="0"/>
                <a:chExt cx="6745339" cy="4268795"/>
              </a:xfrm>
            </p:grpSpPr>
            <p:grpSp>
              <p:nvGrpSpPr>
                <p:cNvPr id="15" name="组合 14"/>
                <p:cNvGrpSpPr/>
                <p:nvPr/>
              </p:nvGrpSpPr>
              <p:grpSpPr>
                <a:xfrm>
                  <a:off x="0" y="0"/>
                  <a:ext cx="6745339" cy="4268795"/>
                  <a:chOff x="0" y="0"/>
                  <a:chExt cx="6745339" cy="4268795"/>
                </a:xfrm>
              </p:grpSpPr>
              <p:grpSp>
                <p:nvGrpSpPr>
                  <p:cNvPr id="17" name="组合 16"/>
                  <p:cNvGrpSpPr/>
                  <p:nvPr/>
                </p:nvGrpSpPr>
                <p:grpSpPr>
                  <a:xfrm>
                    <a:off x="0" y="0"/>
                    <a:ext cx="6745339" cy="4268795"/>
                    <a:chOff x="0" y="0"/>
                    <a:chExt cx="6745339" cy="4268795"/>
                  </a:xfrm>
                </p:grpSpPr>
                <p:pic>
                  <p:nvPicPr>
                    <p:cNvPr id="19" name="图片 18"/>
                    <p:cNvPicPr>
                      <a:picLocks noChangeAspect="1"/>
                    </p:cNvPicPr>
                    <p:nvPr/>
                  </p:nvPicPr>
                  <p:blipFill rotWithShape="1">
                    <a:blip r:embed="rId1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t="59078" r="9284"/>
                    <a:stretch>
                      <a:fillRect/>
                    </a:stretch>
                  </p:blipFill>
                  <p:spPr bwMode="auto">
                    <a:xfrm>
                      <a:off x="0" y="0"/>
                      <a:ext cx="3434080" cy="208280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20" name="图片 19"/>
                    <p:cNvPicPr>
                      <a:picLocks noChangeAspect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4617" t="59528" r="6248" b="283"/>
                    <a:stretch>
                      <a:fillRect/>
                    </a:stretch>
                  </p:blipFill>
                  <p:spPr bwMode="auto">
                    <a:xfrm>
                      <a:off x="3625702" y="0"/>
                      <a:ext cx="3082925" cy="205168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21" name="图片 20"/>
                    <p:cNvPicPr>
                      <a:picLocks noChangeAspect="1"/>
                    </p:cNvPicPr>
                    <p:nvPr/>
                  </p:nvPicPr>
                  <p:blipFill rotWithShape="1"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4526" t="59002" r="7462"/>
                    <a:stretch>
                      <a:fillRect/>
                    </a:stretch>
                  </p:blipFill>
                  <p:spPr bwMode="auto">
                    <a:xfrm>
                      <a:off x="244549" y="2264735"/>
                      <a:ext cx="3200400" cy="200406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22" name="图片 21"/>
                    <p:cNvPicPr>
                      <a:picLocks noChangeAspect="1"/>
                    </p:cNvPicPr>
                    <p:nvPr/>
                  </p:nvPicPr>
                  <p:blipFill rotWithShape="1">
                    <a:blip r:embed="rId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4245" t="58365" r="5648" b="-1"/>
                    <a:stretch>
                      <a:fillRect/>
                    </a:stretch>
                  </p:blipFill>
                  <p:spPr bwMode="auto">
                    <a:xfrm>
                      <a:off x="3508744" y="2232837"/>
                      <a:ext cx="3236595" cy="201041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</p:grpSp>
              <p:sp>
                <p:nvSpPr>
                  <p:cNvPr id="18" name="文本框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56554" y="246454"/>
                    <a:ext cx="448892" cy="29260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chemeClr val="bg1"/>
                    </a:solidFill>
                    <a:miter lim="800000"/>
                  </a:ln>
                </p:spPr>
                <p:txBody>
                  <a:bodyPr rot="0" vert="horz" wrap="square" lIns="91440" tIns="45720" rIns="91440" bIns="45720" anchor="t" anchorCtr="0">
                    <a:spAutoFit/>
                  </a:bodyPr>
                  <a:lstStyle/>
                  <a:p>
                    <a:pPr algn="just"/>
                    <a:r>
                      <a:rPr lang="en-US" sz="1050" kern="100" dirty="0">
                        <a:latin typeface="Calibri" panose="020F0502020204030204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a:t>(a)</a:t>
                    </a:r>
                    <a:endParaRPr lang="zh-CN" altLang="en-US" sz="1050" kern="100" dirty="0">
                      <a:latin typeface="Calibri" panose="020F0502020204030204" charset="0"/>
                      <a:ea typeface="宋体" panose="02010600030101010101" pitchFamily="2" charset="-122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16" name="文本框 2"/>
                <p:cNvSpPr txBox="1">
                  <a:spLocks noChangeArrowheads="1"/>
                </p:cNvSpPr>
                <p:nvPr/>
              </p:nvSpPr>
              <p:spPr bwMode="auto">
                <a:xfrm>
                  <a:off x="6081823" y="191386"/>
                  <a:ext cx="372110" cy="28702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bg1"/>
                  </a:solidFill>
                  <a:miter lim="800000"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just"/>
                  <a:r>
                    <a:rPr lang="en-US" sz="1050" kern="100">
                      <a:latin typeface="Calibri" panose="020F0502020204030204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(b)</a:t>
                  </a:r>
                  <a:endParaRPr lang="zh-CN" altLang="en-US" sz="1050" kern="100">
                    <a:latin typeface="Calibri" panose="020F0502020204030204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4" name="文本框 2"/>
              <p:cNvSpPr txBox="1">
                <a:spLocks noChangeArrowheads="1"/>
              </p:cNvSpPr>
              <p:nvPr/>
            </p:nvSpPr>
            <p:spPr bwMode="auto">
              <a:xfrm>
                <a:off x="2977116" y="2402958"/>
                <a:ext cx="350520" cy="29718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just"/>
                <a:r>
                  <a:rPr lang="en-US" sz="1050" kern="100">
                    <a:latin typeface="Calibri" panose="020F050202020403020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(c)</a:t>
                </a:r>
                <a:endParaRPr lang="zh-CN" altLang="en-US" sz="1050" kern="100">
                  <a:latin typeface="Calibri" panose="020F0502020204030204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2" name="文本框 2"/>
            <p:cNvSpPr txBox="1">
              <a:spLocks noChangeArrowheads="1"/>
            </p:cNvSpPr>
            <p:nvPr/>
          </p:nvSpPr>
          <p:spPr bwMode="auto">
            <a:xfrm>
              <a:off x="6113721" y="2413591"/>
              <a:ext cx="361315" cy="2926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1"/>
              </a:solidFill>
              <a:miter lim="800000"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just"/>
              <a:r>
                <a:rPr lang="en-US" sz="1050" kern="100">
                  <a:latin typeface="Calibri" panose="020F050202020403020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(d)</a:t>
              </a:r>
              <a:endParaRPr lang="zh-CN" altLang="en-US" sz="1050" kern="100"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2602916" y="5605154"/>
            <a:ext cx="4430098" cy="733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kern="100" dirty="0">
                <a:ea typeface="黑体" panose="02010609060101010101" pitchFamily="49" charset="-122"/>
              </a:rPr>
              <a:t>倍增电子簇团偏移量的分布，</a:t>
            </a:r>
            <a:r>
              <a:rPr lang="en-US" altLang="zh-CN" sz="1400" kern="100" dirty="0">
                <a:ea typeface="黑体" panose="02010609060101010101" pitchFamily="49" charset="-122"/>
              </a:rPr>
              <a:t>(a)</a:t>
            </a:r>
            <a:r>
              <a:rPr lang="zh-CN" altLang="en-US" sz="1400" kern="100" dirty="0">
                <a:ea typeface="黑体" panose="02010609060101010101" pitchFamily="49" charset="-122"/>
              </a:rPr>
              <a:t>为𝜙向，</a:t>
            </a:r>
            <a:r>
              <a:rPr lang="en-US" altLang="zh-CN" sz="1400" kern="100" dirty="0">
                <a:ea typeface="黑体" panose="02010609060101010101" pitchFamily="49" charset="-122"/>
              </a:rPr>
              <a:t>(c)</a:t>
            </a:r>
            <a:r>
              <a:rPr lang="zh-CN" altLang="en-US" sz="1400" kern="100" dirty="0">
                <a:ea typeface="黑体" panose="02010609060101010101" pitchFamily="49" charset="-122"/>
              </a:rPr>
              <a:t>为</a:t>
            </a:r>
            <a:r>
              <a:rPr lang="en-US" altLang="zh-CN" sz="1400" kern="100" dirty="0">
                <a:ea typeface="黑体" panose="02010609060101010101" pitchFamily="49" charset="-122"/>
              </a:rPr>
              <a:t>z</a:t>
            </a:r>
            <a:r>
              <a:rPr lang="zh-CN" altLang="en-US" sz="1400" kern="100" dirty="0">
                <a:ea typeface="黑体" panose="02010609060101010101" pitchFamily="49" charset="-122"/>
              </a:rPr>
              <a:t>向；</a:t>
            </a:r>
            <a:endParaRPr lang="en-US" altLang="zh-CN" sz="1400" kern="100" dirty="0">
              <a:ea typeface="黑体" panose="02010609060101010101" pitchFamily="49" charset="-122"/>
            </a:endParaRPr>
          </a:p>
          <a:p>
            <a:r>
              <a:rPr lang="zh-CN" altLang="en-US" sz="1400" kern="100" dirty="0">
                <a:ea typeface="黑体" panose="02010609060101010101" pitchFamily="49" charset="-122"/>
              </a:rPr>
              <a:t>倍增电子簇团大小的分布，</a:t>
            </a:r>
            <a:r>
              <a:rPr lang="en-US" altLang="zh-CN" sz="1400" kern="100" dirty="0">
                <a:ea typeface="黑体" panose="02010609060101010101" pitchFamily="49" charset="-122"/>
              </a:rPr>
              <a:t>(b)</a:t>
            </a:r>
            <a:r>
              <a:rPr lang="zh-CN" altLang="en-US" sz="1400" kern="100" dirty="0">
                <a:ea typeface="黑体" panose="02010609060101010101" pitchFamily="49" charset="-122"/>
              </a:rPr>
              <a:t>为𝜙向，</a:t>
            </a:r>
            <a:r>
              <a:rPr lang="en-US" altLang="zh-CN" sz="1400" kern="100" dirty="0">
                <a:ea typeface="黑体" panose="02010609060101010101" pitchFamily="49" charset="-122"/>
              </a:rPr>
              <a:t>(d)</a:t>
            </a:r>
            <a:r>
              <a:rPr lang="zh-CN" altLang="en-US" sz="1400" kern="100" dirty="0">
                <a:ea typeface="黑体" panose="02010609060101010101" pitchFamily="49" charset="-122"/>
              </a:rPr>
              <a:t>为</a:t>
            </a:r>
            <a:r>
              <a:rPr lang="en-US" altLang="zh-CN" sz="1400" kern="100" dirty="0">
                <a:ea typeface="黑体" panose="02010609060101010101" pitchFamily="49" charset="-122"/>
              </a:rPr>
              <a:t>z</a:t>
            </a:r>
            <a:r>
              <a:rPr lang="zh-CN" altLang="en-US" sz="1400" kern="100" dirty="0">
                <a:ea typeface="黑体" panose="02010609060101010101" pitchFamily="49" charset="-122"/>
              </a:rPr>
              <a:t>向</a:t>
            </a:r>
            <a:endParaRPr lang="zh-CN" altLang="en-US" sz="1400" dirty="0"/>
          </a:p>
          <a:p>
            <a:endParaRPr lang="zh-CN" altLang="en-US" sz="1400" dirty="0"/>
          </a:p>
        </p:txBody>
      </p:sp>
      <p:sp>
        <p:nvSpPr>
          <p:cNvPr id="3" name="矩形 2"/>
          <p:cNvSpPr/>
          <p:nvPr/>
        </p:nvSpPr>
        <p:spPr>
          <a:xfrm>
            <a:off x="8947003" y="5607217"/>
            <a:ext cx="1959122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400" dirty="0">
                <a:latin typeface="黑体" panose="02010609060101010101" pitchFamily="49" charset="-122"/>
                <a:ea typeface="黑体" panose="02010609060101010101" pitchFamily="49" charset="-122"/>
              </a:rPr>
              <a:t>单个原初电子产生的总电子数</a:t>
            </a:r>
            <a:endParaRPr lang="zh-CN" altLang="en-US" sz="1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en-US" sz="1400" kern="1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1400" dirty="0"/>
          </a:p>
        </p:txBody>
      </p:sp>
      <p:sp>
        <p:nvSpPr>
          <p:cNvPr id="4" name="矩形 3"/>
          <p:cNvSpPr/>
          <p:nvPr/>
        </p:nvSpPr>
        <p:spPr>
          <a:xfrm>
            <a:off x="1889760" y="1154430"/>
            <a:ext cx="10000615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>
                <a:latin typeface="+mn-ea"/>
              </a:rPr>
              <a:t>模拟</a:t>
            </a:r>
            <a:r>
              <a:rPr lang="en-US" altLang="zh-CN" sz="2000" dirty="0">
                <a:latin typeface="+mn-ea"/>
              </a:rPr>
              <a:t>1000</a:t>
            </a:r>
            <a:r>
              <a:rPr lang="zh-CN" altLang="en-US" sz="2000" dirty="0">
                <a:latin typeface="+mn-ea"/>
              </a:rPr>
              <a:t>个原初电离电子通过第一层</a:t>
            </a:r>
            <a:r>
              <a:rPr lang="en-US" altLang="zh-CN" sz="2000" dirty="0">
                <a:latin typeface="+mn-ea"/>
              </a:rPr>
              <a:t>GEM</a:t>
            </a:r>
            <a:r>
              <a:rPr lang="zh-CN" altLang="en-US" sz="2000" dirty="0">
                <a:latin typeface="+mn-ea"/>
              </a:rPr>
              <a:t>膜后电子簇团分布的大小和位置偏移及增益</a:t>
            </a:r>
            <a:endParaRPr lang="en-US" altLang="zh-CN" sz="2000" dirty="0">
              <a:latin typeface="+mn-ea"/>
            </a:endParaRPr>
          </a:p>
        </p:txBody>
      </p:sp>
      <p:sp>
        <p:nvSpPr>
          <p:cNvPr id="37" name="内容占位符 2"/>
          <p:cNvSpPr>
            <a:spLocks noGrp="1"/>
          </p:cNvSpPr>
          <p:nvPr>
            <p:ph idx="1"/>
          </p:nvPr>
        </p:nvSpPr>
        <p:spPr>
          <a:xfrm>
            <a:off x="1450975" y="880110"/>
            <a:ext cx="10098405" cy="5812155"/>
          </a:xfrm>
        </p:spPr>
        <p:txBody>
          <a:bodyPr/>
          <a:lstStyle/>
          <a:p>
            <a:endParaRPr lang="en-US" altLang="zh-CN" dirty="0" smtClean="0"/>
          </a:p>
          <a:p>
            <a:endParaRPr lang="zh-CN" altLang="en-US" dirty="0"/>
          </a:p>
          <a:p>
            <a:pPr marL="0"/>
            <a:endParaRPr lang="zh-CN" altLang="en-US" sz="2000" dirty="0">
              <a:latin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32435" y="514350"/>
            <a:ext cx="72186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altLang="zh-CN" sz="3600">
                <a:latin typeface="+mj-ea"/>
                <a:sym typeface="+mn-ea"/>
              </a:rPr>
              <a:t>*</a:t>
            </a:r>
            <a:r>
              <a:rPr lang="zh-CN" altLang="en-US" sz="3600" kern="100" dirty="0">
                <a:latin typeface="+mj-ea"/>
                <a:ea typeface="+mj-ea"/>
                <a:sym typeface="+mn-ea"/>
              </a:rPr>
              <a:t>倍增电子簇团偏移量的分布及大小</a:t>
            </a:r>
            <a:endParaRPr lang="zh-CN" altLang="en-US" sz="3600">
              <a:latin typeface="+mj-ea"/>
              <a:ea typeface="+mj-ea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8118232" y="2473325"/>
            <a:ext cx="3431148" cy="2810349"/>
            <a:chOff x="502300" y="2895056"/>
            <a:chExt cx="5276361" cy="3161915"/>
          </a:xfrm>
        </p:grpSpPr>
        <p:grpSp>
          <p:nvGrpSpPr>
            <p:cNvPr id="8" name="组合 7"/>
            <p:cNvGrpSpPr/>
            <p:nvPr/>
          </p:nvGrpSpPr>
          <p:grpSpPr>
            <a:xfrm>
              <a:off x="1155861" y="2895056"/>
              <a:ext cx="4622800" cy="3161915"/>
              <a:chOff x="1155861" y="2895056"/>
              <a:chExt cx="4622800" cy="3161915"/>
            </a:xfrm>
          </p:grpSpPr>
          <p:pic>
            <p:nvPicPr>
              <p:cNvPr id="24" name="图片 23"/>
              <p:cNvPicPr/>
              <p:nvPr/>
            </p:nvPicPr>
            <p:blipFill rotWithShape="1">
              <a:blip r:embed="rId5" cstate="print"/>
              <a:srcRect l="6539" t="59003" r="8196" b="2776"/>
              <a:stretch>
                <a:fillRect/>
              </a:stretch>
            </p:blipFill>
            <p:spPr bwMode="auto">
              <a:xfrm>
                <a:off x="1155861" y="2895056"/>
                <a:ext cx="4622800" cy="2726742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26" name="文本框 25"/>
              <p:cNvSpPr txBox="1"/>
              <p:nvPr/>
            </p:nvSpPr>
            <p:spPr>
              <a:xfrm>
                <a:off x="3365974" y="5714041"/>
                <a:ext cx="1308387" cy="3429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1400" dirty="0"/>
                  <a:t>增益</a:t>
                </a:r>
                <a:endParaRPr lang="zh-CN" altLang="en-US" sz="1400" dirty="0"/>
              </a:p>
            </p:txBody>
          </p:sp>
        </p:grpSp>
        <p:sp>
          <p:nvSpPr>
            <p:cNvPr id="27" name="文本框 26"/>
            <p:cNvSpPr txBox="1"/>
            <p:nvPr/>
          </p:nvSpPr>
          <p:spPr>
            <a:xfrm>
              <a:off x="502300" y="3840127"/>
              <a:ext cx="609331" cy="83659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p>
              <a:r>
                <a:rPr lang="zh-CN" altLang="en-US" sz="1400" dirty="0"/>
                <a:t>事例数</a:t>
              </a:r>
              <a:endParaRPr lang="zh-CN" alt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7330" y="486410"/>
            <a:ext cx="8200390" cy="73152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3600">
                <a:latin typeface="+mj-ea"/>
                <a:sym typeface="+mn-ea"/>
              </a:rPr>
              <a:t>*</a:t>
            </a:r>
            <a:r>
              <a:rPr lang="zh-CN" altLang="en-US" sz="3600" kern="100" dirty="0">
                <a:latin typeface="+mj-ea"/>
                <a:sym typeface="+mn-ea"/>
              </a:rPr>
              <a:t>倍增电子簇团偏移量的分布及大小</a:t>
            </a:r>
            <a:br>
              <a:rPr lang="zh-CN" altLang="en-US" sz="3600">
                <a:latin typeface="+mj-ea"/>
                <a:ea typeface="+mj-ea"/>
              </a:rPr>
            </a:br>
            <a:endParaRPr lang="zh-CN" altLang="en-US" sz="3600" dirty="0">
              <a:latin typeface="+mj-ea"/>
            </a:endParaRPr>
          </a:p>
        </p:txBody>
      </p:sp>
      <p:pic>
        <p:nvPicPr>
          <p:cNvPr id="4" name="图片 1"/>
          <p:cNvPicPr>
            <a:picLocks noGrp="1" noChangeAspect="1"/>
          </p:cNvPicPr>
          <p:nvPr>
            <p:ph idx="1"/>
          </p:nvPr>
        </p:nvPicPr>
        <p:blipFill>
          <a:blip r:embed="rId1" cstate="print"/>
          <a:srcRect l="4855" t="62399" r="8975"/>
          <a:stretch>
            <a:fillRect/>
          </a:stretch>
        </p:blipFill>
        <p:spPr>
          <a:xfrm>
            <a:off x="1789430" y="2155825"/>
            <a:ext cx="2873375" cy="20332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5"/>
          <p:cNvSpPr txBox="1"/>
          <p:nvPr/>
        </p:nvSpPr>
        <p:spPr>
          <a:xfrm>
            <a:off x="4027489" y="2373858"/>
            <a:ext cx="346710" cy="295275"/>
          </a:xfrm>
          <a:prstGeom prst="rect">
            <a:avLst/>
          </a:prstGeom>
          <a:noFill/>
          <a:ln w="63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altLang="zh-CN" sz="1050" kern="100">
                <a:latin typeface="Calibri" panose="020F0502020204030204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rPr>
              <a:t>(a)</a:t>
            </a:r>
            <a:endParaRPr lang="en-US" altLang="zh-CN" sz="1050" kern="100">
              <a:latin typeface="Calibri" panose="020F0502020204030204"/>
              <a:ea typeface="宋体" panose="02010600030101010101" pitchFamily="2" charset="-122"/>
              <a:cs typeface="Times New Roman" panose="02020603050405020304"/>
              <a:sym typeface="Times New Roman" panose="02020603050405020304"/>
            </a:endParaRPr>
          </a:p>
        </p:txBody>
      </p:sp>
      <p:pic>
        <p:nvPicPr>
          <p:cNvPr id="6" name="图片 2"/>
          <p:cNvPicPr>
            <a:picLocks noChangeAspect="1"/>
          </p:cNvPicPr>
          <p:nvPr/>
        </p:nvPicPr>
        <p:blipFill>
          <a:blip r:embed="rId2" cstate="print"/>
          <a:srcRect l="3867" t="62782" r="10866"/>
          <a:stretch>
            <a:fillRect/>
          </a:stretch>
        </p:blipFill>
        <p:spPr>
          <a:xfrm>
            <a:off x="4587875" y="2187575"/>
            <a:ext cx="3013075" cy="2019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文本框 7"/>
          <p:cNvSpPr txBox="1"/>
          <p:nvPr/>
        </p:nvSpPr>
        <p:spPr>
          <a:xfrm>
            <a:off x="6901554" y="2373858"/>
            <a:ext cx="381635" cy="295275"/>
          </a:xfrm>
          <a:prstGeom prst="rect">
            <a:avLst/>
          </a:prstGeom>
          <a:noFill/>
          <a:ln w="63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altLang="zh-CN" sz="1050" kern="100" dirty="0">
                <a:latin typeface="Calibri" panose="020F0502020204030204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rPr>
              <a:t>(b)</a:t>
            </a:r>
            <a:endParaRPr lang="en-US" altLang="zh-CN" sz="1050" kern="100" dirty="0">
              <a:latin typeface="Calibri" panose="020F0502020204030204"/>
              <a:ea typeface="宋体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algn="just"/>
            <a:r>
              <a:rPr lang="en-US" altLang="zh-CN" sz="1050" kern="100" dirty="0">
                <a:latin typeface="Calibri" panose="020F0502020204030204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rPr>
              <a:t> </a:t>
            </a:r>
            <a:endParaRPr lang="en-US" altLang="zh-CN" sz="1050" kern="100" dirty="0">
              <a:latin typeface="Calibri" panose="020F0502020204030204"/>
              <a:ea typeface="宋体" panose="02010600030101010101" pitchFamily="2" charset="-122"/>
              <a:cs typeface="Times New Roman" panose="02020603050405020304"/>
              <a:sym typeface="Times New Roman" panose="02020603050405020304"/>
            </a:endParaRPr>
          </a:p>
        </p:txBody>
      </p:sp>
      <p:pic>
        <p:nvPicPr>
          <p:cNvPr id="8" name="图片 3"/>
          <p:cNvPicPr>
            <a:picLocks noChangeAspect="1"/>
          </p:cNvPicPr>
          <p:nvPr/>
        </p:nvPicPr>
        <p:blipFill>
          <a:blip r:embed="rId3" cstate="print"/>
          <a:srcRect l="4335" t="62663" r="8871"/>
          <a:stretch>
            <a:fillRect/>
          </a:stretch>
        </p:blipFill>
        <p:spPr>
          <a:xfrm>
            <a:off x="1712595" y="4206875"/>
            <a:ext cx="3026410" cy="184277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" name="图片 4"/>
          <p:cNvPicPr>
            <a:picLocks noChangeAspect="1"/>
          </p:cNvPicPr>
          <p:nvPr/>
        </p:nvPicPr>
        <p:blipFill>
          <a:blip r:embed="rId4" cstate="print"/>
          <a:srcRect l="4522" t="62266" r="9850"/>
          <a:stretch>
            <a:fillRect/>
          </a:stretch>
        </p:blipFill>
        <p:spPr>
          <a:xfrm>
            <a:off x="4589780" y="4189095"/>
            <a:ext cx="3011170" cy="187769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文本框 9"/>
          <p:cNvSpPr txBox="1"/>
          <p:nvPr/>
        </p:nvSpPr>
        <p:spPr>
          <a:xfrm>
            <a:off x="4001399" y="4442685"/>
            <a:ext cx="373380" cy="255270"/>
          </a:xfrm>
          <a:prstGeom prst="rect">
            <a:avLst/>
          </a:prstGeom>
          <a:noFill/>
          <a:ln w="63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altLang="zh-CN" sz="1050" kern="100" dirty="0">
                <a:latin typeface="Calibri" panose="020F0502020204030204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rPr>
              <a:t>(c)</a:t>
            </a:r>
            <a:endParaRPr lang="en-US" altLang="zh-CN" sz="1050" kern="100" dirty="0">
              <a:latin typeface="Calibri" panose="020F0502020204030204"/>
              <a:ea typeface="宋体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algn="just"/>
            <a:r>
              <a:rPr lang="en-US" altLang="zh-CN" sz="1050" kern="100" dirty="0">
                <a:latin typeface="Calibri" panose="020F0502020204030204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rPr>
              <a:t> </a:t>
            </a:r>
            <a:endParaRPr lang="en-US" altLang="zh-CN" sz="1050" kern="100" dirty="0">
              <a:latin typeface="Calibri" panose="020F0502020204030204"/>
              <a:ea typeface="宋体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algn="just"/>
            <a:r>
              <a:rPr lang="en-US" altLang="zh-CN" sz="1050" kern="100" dirty="0">
                <a:latin typeface="Calibri" panose="020F0502020204030204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rPr>
              <a:t> </a:t>
            </a:r>
            <a:endParaRPr lang="en-US" altLang="zh-CN" sz="1050" kern="100" dirty="0">
              <a:latin typeface="Calibri" panose="020F0502020204030204"/>
              <a:ea typeface="宋体" panose="02010600030101010101" pitchFamily="2" charset="-122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10" name="文本框 10"/>
          <p:cNvSpPr txBox="1"/>
          <p:nvPr/>
        </p:nvSpPr>
        <p:spPr>
          <a:xfrm>
            <a:off x="7002145" y="4400550"/>
            <a:ext cx="391160" cy="339725"/>
          </a:xfrm>
          <a:prstGeom prst="rect">
            <a:avLst/>
          </a:prstGeom>
          <a:noFill/>
          <a:ln w="63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altLang="zh-CN" sz="1050" kern="100" dirty="0">
                <a:latin typeface="Calibri" panose="020F0502020204030204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rPr>
              <a:t>(d)</a:t>
            </a:r>
            <a:endParaRPr lang="en-US" altLang="zh-CN" sz="1050" kern="100" dirty="0">
              <a:latin typeface="Calibri" panose="020F0502020204030204"/>
              <a:ea typeface="宋体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algn="just"/>
            <a:r>
              <a:rPr lang="en-US" altLang="zh-CN" sz="1050" kern="100" dirty="0">
                <a:latin typeface="Calibri" panose="020F0502020204030204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rPr>
              <a:t> </a:t>
            </a:r>
            <a:endParaRPr lang="en-US" altLang="zh-CN" sz="1050" kern="100" dirty="0">
              <a:latin typeface="Calibri" panose="020F0502020204030204"/>
              <a:ea typeface="宋体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algn="just"/>
            <a:r>
              <a:rPr lang="en-US" altLang="zh-CN" sz="1050" kern="100" dirty="0">
                <a:latin typeface="Calibri" panose="020F0502020204030204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rPr>
              <a:t> </a:t>
            </a:r>
            <a:endParaRPr lang="en-US" altLang="zh-CN" sz="1050" kern="100" dirty="0">
              <a:latin typeface="Calibri" panose="020F0502020204030204"/>
              <a:ea typeface="宋体" panose="02010600030101010101" pitchFamily="2" charset="-122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285365" y="6049645"/>
            <a:ext cx="6016625" cy="794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zh-CN" sz="1400" kern="100" dirty="0" smtClean="0"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1400" kern="100" dirty="0">
                <a:ea typeface="黑体" panose="02010609060101010101" pitchFamily="49" charset="-122"/>
                <a:sym typeface="+mn-ea"/>
              </a:rPr>
              <a:t>倍增电子簇团偏移量的分布，</a:t>
            </a:r>
            <a:r>
              <a:rPr lang="en-US" altLang="zh-CN" sz="1400" kern="100" dirty="0">
                <a:ea typeface="黑体" panose="02010609060101010101" pitchFamily="49" charset="-122"/>
                <a:sym typeface="+mn-ea"/>
              </a:rPr>
              <a:t>(a)</a:t>
            </a:r>
            <a:r>
              <a:rPr lang="zh-CN" altLang="en-US" sz="1400" kern="100" dirty="0">
                <a:ea typeface="黑体" panose="02010609060101010101" pitchFamily="49" charset="-122"/>
                <a:sym typeface="+mn-ea"/>
              </a:rPr>
              <a:t>为𝜙向，</a:t>
            </a:r>
            <a:r>
              <a:rPr lang="en-US" altLang="zh-CN" sz="1400" kern="100" dirty="0">
                <a:ea typeface="黑体" panose="02010609060101010101" pitchFamily="49" charset="-122"/>
                <a:sym typeface="+mn-ea"/>
              </a:rPr>
              <a:t>(c)</a:t>
            </a:r>
            <a:r>
              <a:rPr lang="zh-CN" altLang="en-US" sz="1400" kern="100" dirty="0">
                <a:ea typeface="黑体" panose="02010609060101010101" pitchFamily="49" charset="-122"/>
                <a:sym typeface="+mn-ea"/>
              </a:rPr>
              <a:t>为</a:t>
            </a:r>
            <a:r>
              <a:rPr lang="en-US" altLang="zh-CN" sz="1400" kern="100" dirty="0">
                <a:ea typeface="黑体" panose="02010609060101010101" pitchFamily="49" charset="-122"/>
                <a:sym typeface="+mn-ea"/>
              </a:rPr>
              <a:t>z</a:t>
            </a:r>
            <a:r>
              <a:rPr lang="zh-CN" altLang="en-US" sz="1400" kern="100" dirty="0">
                <a:ea typeface="黑体" panose="02010609060101010101" pitchFamily="49" charset="-122"/>
                <a:sym typeface="+mn-ea"/>
              </a:rPr>
              <a:t>向；</a:t>
            </a:r>
            <a:endParaRPr lang="en-US" altLang="zh-CN" sz="1400" kern="100" dirty="0">
              <a:ea typeface="黑体" panose="02010609060101010101" pitchFamily="49" charset="-122"/>
            </a:endParaRPr>
          </a:p>
          <a:p>
            <a:r>
              <a:rPr lang="zh-CN" altLang="en-US" sz="1400" kern="100" dirty="0">
                <a:ea typeface="黑体" panose="02010609060101010101" pitchFamily="49" charset="-122"/>
                <a:sym typeface="+mn-ea"/>
              </a:rPr>
              <a:t>倍增电子簇团大小的分布，</a:t>
            </a:r>
            <a:r>
              <a:rPr lang="en-US" altLang="zh-CN" sz="1400" kern="100" dirty="0">
                <a:ea typeface="黑体" panose="02010609060101010101" pitchFamily="49" charset="-122"/>
                <a:sym typeface="+mn-ea"/>
              </a:rPr>
              <a:t>(b)</a:t>
            </a:r>
            <a:r>
              <a:rPr lang="zh-CN" altLang="en-US" sz="1400" kern="100" dirty="0">
                <a:ea typeface="黑体" panose="02010609060101010101" pitchFamily="49" charset="-122"/>
                <a:sym typeface="+mn-ea"/>
              </a:rPr>
              <a:t>为𝜙向，</a:t>
            </a:r>
            <a:r>
              <a:rPr lang="en-US" altLang="zh-CN" sz="1400" kern="100" dirty="0">
                <a:ea typeface="黑体" panose="02010609060101010101" pitchFamily="49" charset="-122"/>
                <a:sym typeface="+mn-ea"/>
              </a:rPr>
              <a:t>(d)</a:t>
            </a:r>
            <a:r>
              <a:rPr lang="zh-CN" altLang="en-US" sz="1400" kern="100" dirty="0">
                <a:ea typeface="黑体" panose="02010609060101010101" pitchFamily="49" charset="-122"/>
                <a:sym typeface="+mn-ea"/>
              </a:rPr>
              <a:t>为</a:t>
            </a:r>
            <a:r>
              <a:rPr lang="en-US" altLang="zh-CN" sz="1400" kern="100" dirty="0">
                <a:ea typeface="黑体" panose="02010609060101010101" pitchFamily="49" charset="-122"/>
                <a:sym typeface="+mn-ea"/>
              </a:rPr>
              <a:t>z</a:t>
            </a:r>
            <a:r>
              <a:rPr lang="zh-CN" altLang="en-US" sz="1400" kern="100" dirty="0">
                <a:ea typeface="黑体" panose="02010609060101010101" pitchFamily="49" charset="-122"/>
                <a:sym typeface="+mn-ea"/>
              </a:rPr>
              <a:t>向</a:t>
            </a:r>
            <a:endParaRPr lang="zh-CN" altLang="en-US" sz="1400" dirty="0"/>
          </a:p>
          <a:p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577340" y="1217930"/>
            <a:ext cx="10268585" cy="3962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dirty="0">
                <a:latin typeface="+mn-ea"/>
                <a:sym typeface="+mn-ea"/>
              </a:rPr>
              <a:t>模拟</a:t>
            </a:r>
            <a:r>
              <a:rPr lang="en-US" altLang="zh-CN" sz="2000" dirty="0">
                <a:latin typeface="+mn-ea"/>
                <a:sym typeface="+mn-ea"/>
              </a:rPr>
              <a:t>500</a:t>
            </a:r>
            <a:r>
              <a:rPr lang="zh-CN" altLang="en-US" sz="2000" dirty="0">
                <a:latin typeface="+mn-ea"/>
                <a:sym typeface="+mn-ea"/>
              </a:rPr>
              <a:t>个原初电离电子通过第二层</a:t>
            </a:r>
            <a:r>
              <a:rPr lang="en-US" altLang="zh-CN" sz="2000" dirty="0">
                <a:latin typeface="+mn-ea"/>
                <a:sym typeface="+mn-ea"/>
              </a:rPr>
              <a:t>GEM</a:t>
            </a:r>
            <a:r>
              <a:rPr lang="zh-CN" altLang="en-US" sz="2000" dirty="0">
                <a:latin typeface="+mn-ea"/>
                <a:sym typeface="+mn-ea"/>
              </a:rPr>
              <a:t>膜后电子簇团分布的大小和位置偏移及电子增益</a:t>
            </a:r>
            <a:endParaRPr lang="zh-CN" altLang="en-US" dirty="0"/>
          </a:p>
        </p:txBody>
      </p:sp>
      <p:graphicFrame>
        <p:nvGraphicFramePr>
          <p:cNvPr id="14" name="对象 13">
            <a:hlinkClick r:id="" action="ppaction://ole?verb=0"/>
          </p:cNvPr>
          <p:cNvGraphicFramePr/>
          <p:nvPr/>
        </p:nvGraphicFramePr>
        <p:xfrm>
          <a:off x="5638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5" imgW="2743200" imgH="5181600" progId="Equation.3">
                  <p:embed/>
                </p:oleObj>
              </mc:Choice>
              <mc:Fallback>
                <p:oleObj name="" r:id="rId5" imgW="2743200" imgH="5181600" progId="Equation.3">
                  <p:embed/>
                  <p:pic>
                    <p:nvPicPr>
                      <p:cNvPr id="0" name="Picture 1" descr="image1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38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7" cstate="print"/>
          <a:srcRect l="5184" t="62571" r="12198" b="2250"/>
          <a:stretch>
            <a:fillRect/>
          </a:stretch>
        </p:blipFill>
        <p:spPr>
          <a:xfrm>
            <a:off x="7533005" y="3081020"/>
            <a:ext cx="3063875" cy="184594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7924165" y="5171440"/>
            <a:ext cx="2672715" cy="7315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1400" kern="100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1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单个原初电子产生的</a:t>
            </a:r>
            <a:endParaRPr lang="zh-CN" altLang="en-US" sz="14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algn="ctr"/>
            <a:r>
              <a:rPr lang="zh-CN" altLang="en-US" sz="1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总电子数</a:t>
            </a:r>
            <a:endParaRPr lang="zh-CN" altLang="en-US" sz="1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en-US" sz="1400" kern="1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endParaRPr lang="zh-CN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3125"/>
          </a:xfrm>
        </p:spPr>
        <p:txBody>
          <a:bodyPr/>
          <a:p>
            <a:r>
              <a:rPr lang="en-US" altLang="zh-CN" sz="3600">
                <a:latin typeface="+mj-ea"/>
              </a:rPr>
              <a:t>*</a:t>
            </a:r>
            <a:r>
              <a:rPr lang="zh-CN" altLang="en-US" sz="3600">
                <a:latin typeface="+mj-ea"/>
              </a:rPr>
              <a:t>问题</a:t>
            </a:r>
            <a:endParaRPr lang="zh-CN" altLang="en-US" sz="3600">
              <a:latin typeface="+mj-ea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ph idx="1"/>
          </p:nvPr>
        </p:nvPicPr>
        <p:blipFill>
          <a:blip r:embed="rId1"/>
          <a:srcRect l="2822" t="62443" r="1018"/>
          <a:stretch>
            <a:fillRect/>
          </a:stretch>
        </p:blipFill>
        <p:spPr>
          <a:xfrm>
            <a:off x="160655" y="2397760"/>
            <a:ext cx="3672205" cy="3569335"/>
          </a:xfrm>
          <a:prstGeom prst="rect">
            <a:avLst/>
          </a:prstGeom>
          <a:ln>
            <a:noFill/>
          </a:ln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rcRect l="3207" t="61684" r="3616" b="1517"/>
          <a:stretch>
            <a:fillRect/>
          </a:stretch>
        </p:blipFill>
        <p:spPr>
          <a:xfrm>
            <a:off x="3832860" y="2724150"/>
            <a:ext cx="3934460" cy="2914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图片 4"/>
          <p:cNvPicPr>
            <a:picLocks noChangeAspect="1"/>
          </p:cNvPicPr>
          <p:nvPr/>
        </p:nvPicPr>
        <p:blipFill>
          <a:blip r:embed="rId3"/>
          <a:srcRect t="29214" r="728" b="3380"/>
          <a:stretch>
            <a:fillRect/>
          </a:stretch>
        </p:blipFill>
        <p:spPr>
          <a:xfrm>
            <a:off x="7900670" y="2724785"/>
            <a:ext cx="3453765" cy="2914015"/>
          </a:xfrm>
          <a:prstGeom prst="rect">
            <a:avLst/>
          </a:prstGeom>
          <a:ln>
            <a:noFill/>
          </a:ln>
        </p:spPr>
      </p:pic>
      <p:sp>
        <p:nvSpPr>
          <p:cNvPr id="100" name="文本框 99"/>
          <p:cNvSpPr txBox="1"/>
          <p:nvPr/>
        </p:nvSpPr>
        <p:spPr>
          <a:xfrm>
            <a:off x="1113155" y="1778635"/>
            <a:ext cx="1446530" cy="4572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l"/>
            <a:r>
              <a:rPr lang="en-US" altLang="zh-CN" sz="24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GEM1</a:t>
            </a:r>
            <a:r>
              <a:rPr lang="zh-CN" altLang="en-US" sz="24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电场 </a:t>
            </a:r>
            <a:endParaRPr lang="zh-CN" altLang="en-US" sz="2400"/>
          </a:p>
        </p:txBody>
      </p:sp>
      <p:sp>
        <p:nvSpPr>
          <p:cNvPr id="7" name="文本框 6"/>
          <p:cNvSpPr txBox="1"/>
          <p:nvPr/>
        </p:nvSpPr>
        <p:spPr>
          <a:xfrm>
            <a:off x="5063490" y="1778635"/>
            <a:ext cx="14732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l"/>
            <a:r>
              <a:rPr lang="en-US" altLang="zh-CN" sz="24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GEM2</a:t>
            </a:r>
            <a:r>
              <a:rPr lang="zh-CN" altLang="en-US" sz="24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电场 </a:t>
            </a:r>
            <a:endParaRPr lang="zh-CN" altLang="en-US" sz="2400"/>
          </a:p>
        </p:txBody>
      </p:sp>
      <p:sp>
        <p:nvSpPr>
          <p:cNvPr id="8" name="文本框 7"/>
          <p:cNvSpPr txBox="1"/>
          <p:nvPr/>
        </p:nvSpPr>
        <p:spPr>
          <a:xfrm>
            <a:off x="8849995" y="1778635"/>
            <a:ext cx="15544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indent="0" algn="l"/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GEM3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电场 </a:t>
            </a:r>
            <a:endParaRPr lang="zh-CN" altLang="en-US" sz="2400"/>
          </a:p>
        </p:txBody>
      </p:sp>
      <p:sp>
        <p:nvSpPr>
          <p:cNvPr id="9" name="文本框 8"/>
          <p:cNvSpPr txBox="1"/>
          <p:nvPr/>
        </p:nvSpPr>
        <p:spPr>
          <a:xfrm>
            <a:off x="1201420" y="6080125"/>
            <a:ext cx="72561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GEM1</a:t>
            </a:r>
            <a:r>
              <a:rPr lang="zh-CN" altLang="en-US" sz="2400"/>
              <a:t>电场分布与</a:t>
            </a:r>
            <a:r>
              <a:rPr lang="en-US" altLang="zh-CN" sz="2400"/>
              <a:t>GEM2</a:t>
            </a:r>
            <a:r>
              <a:rPr lang="zh-CN" altLang="en-US" sz="2400"/>
              <a:t>和</a:t>
            </a:r>
            <a:r>
              <a:rPr lang="en-US" altLang="zh-CN" sz="2400"/>
              <a:t>GEM3</a:t>
            </a:r>
            <a:r>
              <a:rPr lang="zh-CN" altLang="en-US" sz="2400"/>
              <a:t>有差别？？</a:t>
            </a:r>
            <a:endParaRPr lang="zh-CN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1377</Words>
  <Application>WPS 演示</Application>
  <PresentationFormat>宽屏</PresentationFormat>
  <Paragraphs>304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4" baseType="lpstr">
      <vt:lpstr>Arial</vt:lpstr>
      <vt:lpstr>宋体</vt:lpstr>
      <vt:lpstr>Wingdings</vt:lpstr>
      <vt:lpstr>Cambria Math</vt:lpstr>
      <vt:lpstr>Calibri</vt:lpstr>
      <vt:lpstr>Times New Roman</vt:lpstr>
      <vt:lpstr>黑体</vt:lpstr>
      <vt:lpstr>Calibri</vt:lpstr>
      <vt:lpstr>Times New Roman</vt:lpstr>
      <vt:lpstr>Calibri Light</vt:lpstr>
      <vt:lpstr>微软雅黑</vt:lpstr>
      <vt:lpstr>BatangChe</vt:lpstr>
      <vt:lpstr>Office 主题</vt:lpstr>
      <vt:lpstr>Equation.3</vt:lpstr>
      <vt:lpstr>工作报告</vt:lpstr>
      <vt:lpstr>CGEM 模拟</vt:lpstr>
      <vt:lpstr>*电压设置</vt:lpstr>
      <vt:lpstr>PowerPoint 演示文稿</vt:lpstr>
      <vt:lpstr>*电子入孔效率统计</vt:lpstr>
      <vt:lpstr>PowerPoint 演示文稿</vt:lpstr>
      <vt:lpstr>PowerPoint 演示文稿</vt:lpstr>
      <vt:lpstr>*倍增电子簇团偏移量的分布及大小 </vt:lpstr>
      <vt:lpstr>*问题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CGEM Simulation</dc:title>
  <dc:creator>miaonn</dc:creator>
  <cp:lastModifiedBy>mnn</cp:lastModifiedBy>
  <cp:revision>56</cp:revision>
  <dcterms:created xsi:type="dcterms:W3CDTF">2017-01-18T12:06:00Z</dcterms:created>
  <dcterms:modified xsi:type="dcterms:W3CDTF">2017-03-23T06:19:53Z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2052-10.1.0.6260</vt:lpwstr>
  </property>
</Properties>
</file>