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6" r:id="rId2"/>
    <p:sldId id="268" r:id="rId3"/>
    <p:sldId id="267" r:id="rId4"/>
    <p:sldId id="272" r:id="rId5"/>
    <p:sldId id="277" r:id="rId6"/>
    <p:sldId id="278" r:id="rId7"/>
    <p:sldId id="279" r:id="rId8"/>
    <p:sldId id="280" r:id="rId9"/>
    <p:sldId id="287" r:id="rId10"/>
    <p:sldId id="281" r:id="rId11"/>
    <p:sldId id="282" r:id="rId12"/>
    <p:sldId id="288" r:id="rId13"/>
    <p:sldId id="283" r:id="rId14"/>
    <p:sldId id="295" r:id="rId15"/>
    <p:sldId id="297" r:id="rId16"/>
    <p:sldId id="273" r:id="rId17"/>
    <p:sldId id="284" r:id="rId18"/>
    <p:sldId id="294" r:id="rId19"/>
    <p:sldId id="298" r:id="rId20"/>
    <p:sldId id="274" r:id="rId21"/>
    <p:sldId id="289" r:id="rId22"/>
    <p:sldId id="290" r:id="rId23"/>
    <p:sldId id="291" r:id="rId24"/>
    <p:sldId id="292" r:id="rId25"/>
    <p:sldId id="286" r:id="rId26"/>
    <p:sldId id="299" r:id="rId27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32" autoAdjust="0"/>
  </p:normalViewPr>
  <p:slideViewPr>
    <p:cSldViewPr>
      <p:cViewPr varScale="1">
        <p:scale>
          <a:sx n="125" d="100"/>
          <a:sy n="12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FC0B65-6413-4BF1-973B-6C5E079AE138}" type="datetimeFigureOut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EFDF8E-384C-4AC3-9865-BFD93C004B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22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AB47-8E07-4324-A31C-0A18BB93D76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208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DF8E-384C-4AC3-9865-BFD93C004B4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DF8E-384C-4AC3-9865-BFD93C004B4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AA21-BD2B-4AF4-8F58-9753DBF9AA9F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90E7-E44A-4008-8BEC-DFC9161EABB6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BFDF-CB32-4F70-A581-2EFFDA925C9B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BCE4-60C2-4420-912E-CE9C56193D28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A645-0C26-41BC-AAB1-9E2AE26C1026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D986-7157-41D7-9F20-908DB8415B5C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0709-9E4B-454E-B9A2-5C195D2C4A0B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40D7-D6AF-41B4-9545-E6BF69CD9F78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3574-1D17-44FD-B22F-0F6A5BAD68B5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B9F0-A047-4BD5-B226-7739A29E4A4C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4BAA-C2A4-44B2-BE05-79814D96F468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84D4-65CB-4022-8832-498F19574296}" type="datetime1">
              <a:rPr lang="zh-CN" altLang="en-US" smtClean="0"/>
              <a:pPr/>
              <a:t>2017/3/23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n-US" altLang="zh-CN" dirty="0" smtClean="0"/>
              <a:t>Performance of MDC during New Data Taking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WU Linghui, WANG </a:t>
            </a:r>
            <a:r>
              <a:rPr lang="en-US" altLang="zh-CN" dirty="0" err="1" smtClean="0"/>
              <a:t>Meng</a:t>
            </a:r>
            <a:endParaRPr lang="en-US" altLang="zh-CN" dirty="0" smtClean="0"/>
          </a:p>
          <a:p>
            <a:r>
              <a:rPr lang="en-US" altLang="zh-CN" dirty="0" smtClean="0"/>
              <a:t>2007-03-15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Noise issue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Beam related background</a:t>
            </a:r>
          </a:p>
          <a:p>
            <a:pPr lvl="1"/>
            <a:r>
              <a:rPr lang="en-US" altLang="zh-CN" dirty="0" smtClean="0"/>
              <a:t>Reflected from leakage current and has impact on both T and Q channels (</a:t>
            </a:r>
            <a:r>
              <a:rPr lang="en-US" altLang="zh-CN" dirty="0" smtClean="0">
                <a:solidFill>
                  <a:srgbClr val="FF0000"/>
                </a:solidFill>
              </a:rPr>
              <a:t>BG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Two types of electronics noises</a:t>
            </a:r>
          </a:p>
          <a:p>
            <a:pPr lvl="1"/>
            <a:r>
              <a:rPr lang="en-US" altLang="zh-CN" dirty="0" smtClean="0"/>
              <a:t>Electron beam related noise in T channels of the inner chamber (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I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Beam-independent noise in T &amp; Q channels of all layers (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II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661248"/>
            <a:ext cx="70730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Electron beam related </a:t>
            </a:r>
            <a:r>
              <a:rPr lang="en-US" altLang="zh-CN" dirty="0" smtClean="0"/>
              <a:t>noise (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Features: </a:t>
            </a:r>
          </a:p>
          <a:p>
            <a:pPr lvl="1"/>
            <a:r>
              <a:rPr lang="en-US" altLang="zh-CN" dirty="0" smtClean="0"/>
              <a:t>Only has a relationship with the current of the e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 beam, and become more serious with the increase of the current of the </a:t>
            </a:r>
            <a:r>
              <a:rPr lang="en-US" altLang="zh-CN" dirty="0"/>
              <a:t>single e</a:t>
            </a:r>
            <a:r>
              <a:rPr lang="en-US" altLang="zh-CN" baseline="30000" dirty="0"/>
              <a:t>-</a:t>
            </a:r>
            <a:r>
              <a:rPr lang="en-US" altLang="zh-CN" dirty="0"/>
              <a:t> </a:t>
            </a:r>
            <a:r>
              <a:rPr lang="en-US" altLang="zh-CN" dirty="0" smtClean="0"/>
              <a:t>bunch.</a:t>
            </a:r>
          </a:p>
          <a:p>
            <a:pPr lvl="1"/>
            <a:r>
              <a:rPr lang="en-US" altLang="zh-CN" dirty="0" smtClean="0"/>
              <a:t>Just impact  on the time measurement of the inner chamber cells</a:t>
            </a:r>
          </a:p>
          <a:p>
            <a:pPr lvl="1"/>
            <a:r>
              <a:rPr lang="en-US" altLang="zh-CN" dirty="0" smtClean="0"/>
              <a:t>The noise in the odd layer (layer 1,3,5…, read out from the east end of the MDC) </a:t>
            </a:r>
            <a:r>
              <a:rPr lang="en-US" altLang="zh-CN" dirty="0"/>
              <a:t>is </a:t>
            </a:r>
            <a:r>
              <a:rPr lang="en-US" altLang="zh-CN" dirty="0" smtClean="0"/>
              <a:t>more serious than the even layer (layer 0,2,4…, read </a:t>
            </a:r>
            <a:r>
              <a:rPr lang="en-US" altLang="zh-CN" dirty="0"/>
              <a:t>out from </a:t>
            </a:r>
            <a:r>
              <a:rPr lang="en-US" altLang="zh-CN" dirty="0" smtClean="0"/>
              <a:t>the west end ) </a:t>
            </a:r>
          </a:p>
          <a:p>
            <a:r>
              <a:rPr lang="en-US" altLang="zh-CN" dirty="0" smtClean="0"/>
              <a:t>Noise source: DCCT (DC current transfer) in the </a:t>
            </a:r>
            <a:r>
              <a:rPr lang="en-US" altLang="zh-CN" dirty="0"/>
              <a:t>e</a:t>
            </a:r>
            <a:r>
              <a:rPr lang="en-US" altLang="zh-CN" baseline="30000" dirty="0"/>
              <a:t>-</a:t>
            </a:r>
            <a:r>
              <a:rPr lang="en-US" altLang="zh-CN" dirty="0"/>
              <a:t> </a:t>
            </a:r>
            <a:r>
              <a:rPr lang="en-US" altLang="zh-CN" dirty="0" smtClean="0"/>
              <a:t>storage ring </a:t>
            </a:r>
          </a:p>
          <a:p>
            <a:r>
              <a:rPr lang="en-US" altLang="zh-CN" dirty="0" smtClean="0"/>
              <a:t>Solution: Replace the new DCCT shielding box with the old one, and the noise disappears (The new shielding box is bigger than the old one, which benefit the cooling, but the </a:t>
            </a:r>
            <a:r>
              <a:rPr lang="en-US" altLang="zh-CN" dirty="0"/>
              <a:t>new shielding </a:t>
            </a:r>
            <a:r>
              <a:rPr lang="en-US" altLang="zh-CN" dirty="0" smtClean="0"/>
              <a:t>box have no magnetic layers ) (</a:t>
            </a:r>
            <a:r>
              <a:rPr lang="en-US" altLang="zh-CN" dirty="0" smtClean="0">
                <a:solidFill>
                  <a:srgbClr val="4F81BD"/>
                </a:solidFill>
              </a:rPr>
              <a:t>Feb 14, 2017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Provided by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Mingyi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Dong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89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5407711" cy="366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77232" cy="2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888432" cy="23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6216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259632" y="3356992"/>
            <a:ext cx="39604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16288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TDC distribution</a:t>
            </a:r>
          </a:p>
          <a:p>
            <a:pPr algn="ctr"/>
            <a:r>
              <a:rPr lang="en-US" altLang="zh-CN" dirty="0" smtClean="0"/>
              <a:t>layer3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940152" y="3212976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Beam-independent </a:t>
            </a:r>
            <a:r>
              <a:rPr lang="en-US" altLang="zh-CN" dirty="0" smtClean="0"/>
              <a:t>noise (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II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Features: </a:t>
            </a:r>
          </a:p>
          <a:p>
            <a:pPr lvl="1"/>
            <a:r>
              <a:rPr lang="en-US" altLang="zh-CN" dirty="0" smtClean="0"/>
              <a:t>This noise has no </a:t>
            </a:r>
            <a:r>
              <a:rPr lang="en-US" altLang="zh-CN" dirty="0"/>
              <a:t>relationship </a:t>
            </a:r>
            <a:r>
              <a:rPr lang="en-US" altLang="zh-CN" dirty="0" smtClean="0"/>
              <a:t>with the beam</a:t>
            </a:r>
          </a:p>
          <a:p>
            <a:pPr lvl="1"/>
            <a:r>
              <a:rPr lang="en-US" altLang="zh-CN" dirty="0" smtClean="0"/>
              <a:t>Has an relationship </a:t>
            </a:r>
            <a:r>
              <a:rPr lang="en-US" altLang="zh-CN" dirty="0"/>
              <a:t>with </a:t>
            </a:r>
            <a:r>
              <a:rPr lang="en-US" altLang="zh-CN" dirty="0" smtClean="0"/>
              <a:t>the current of </a:t>
            </a:r>
            <a:r>
              <a:rPr lang="en-US" altLang="zh-CN" dirty="0"/>
              <a:t>AS (reverse solenoid</a:t>
            </a:r>
            <a:r>
              <a:rPr lang="en-US" altLang="zh-CN" dirty="0" smtClean="0"/>
              <a:t>) at the west end</a:t>
            </a:r>
            <a:endParaRPr lang="en-US" altLang="zh-CN" dirty="0"/>
          </a:p>
          <a:p>
            <a:pPr lvl="1"/>
            <a:r>
              <a:rPr lang="en-US" altLang="zh-CN" dirty="0" smtClean="0"/>
              <a:t>Has an effect on both the time and the charge measurement of all cells from the inner chamber to the outer chamber</a:t>
            </a:r>
          </a:p>
          <a:p>
            <a:r>
              <a:rPr lang="en-US" altLang="zh-CN" dirty="0" smtClean="0"/>
              <a:t>Noise source: the  ground from the west end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olution: reconnect the ground of the accelerator  together with the ground of the west door of BESIII and west end cap of EMC, and the noise disappears  (</a:t>
            </a:r>
            <a:r>
              <a:rPr lang="en-US" altLang="zh-CN" dirty="0" smtClean="0">
                <a:solidFill>
                  <a:srgbClr val="4F81BD"/>
                </a:solidFill>
              </a:rPr>
              <a:t>Feb 23, 2017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Provided by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Mingyi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Dong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48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876309" cy="3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4716016" y="764704"/>
            <a:ext cx="4215789" cy="2520000"/>
            <a:chOff x="4716016" y="3068960"/>
            <a:chExt cx="4215789" cy="2520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068960"/>
              <a:ext cx="4215789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732240" y="38610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 channel</a:t>
              </a:r>
              <a:endParaRPr lang="zh-CN" altLang="en-US" dirty="0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300192" y="620688"/>
            <a:ext cx="216024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TDC distribution</a:t>
            </a:r>
          </a:p>
          <a:p>
            <a:pPr algn="ctr"/>
            <a:r>
              <a:rPr lang="en-US" altLang="zh-CN" dirty="0" smtClean="0"/>
              <a:t>Layer 16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16016" y="3356992"/>
            <a:ext cx="4215789" cy="2520000"/>
            <a:chOff x="4716016" y="692696"/>
            <a:chExt cx="4215789" cy="252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692696"/>
              <a:ext cx="4215789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660232" y="170080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T/Q match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84168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267744" y="2564904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267744" y="4005064"/>
            <a:ext cx="25202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4716016" y="908720"/>
            <a:ext cx="4215789" cy="2520000"/>
            <a:chOff x="4716016" y="3068960"/>
            <a:chExt cx="4215789" cy="2520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3068960"/>
              <a:ext cx="4215789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732240" y="38610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 channel</a:t>
              </a:r>
              <a:endParaRPr lang="zh-CN" altLang="en-US" dirty="0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83768" y="4046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TDC distribution (Layer 16)</a:t>
            </a:r>
            <a:endParaRPr lang="zh-CN" altLang="en-US" sz="2400" dirty="0"/>
          </a:p>
        </p:txBody>
      </p:sp>
      <p:grpSp>
        <p:nvGrpSpPr>
          <p:cNvPr id="3" name="组合 14"/>
          <p:cNvGrpSpPr/>
          <p:nvPr/>
        </p:nvGrpSpPr>
        <p:grpSpPr>
          <a:xfrm>
            <a:off x="4716016" y="3356992"/>
            <a:ext cx="4215789" cy="2520000"/>
            <a:chOff x="4716016" y="692696"/>
            <a:chExt cx="4215789" cy="252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692696"/>
              <a:ext cx="4215789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660232" y="170080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T/Q match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84168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980728"/>
            <a:ext cx="129614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49375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6" y="895350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91680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11760" y="980728"/>
            <a:ext cx="18002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47543</a:t>
            </a:r>
          </a:p>
          <a:p>
            <a:r>
              <a:rPr lang="en-US" altLang="zh-CN" dirty="0" smtClean="0"/>
              <a:t>Low noise level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3768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 channel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1760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T/Q match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5076056" y="1124744"/>
            <a:ext cx="57606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076056" y="3717032"/>
            <a:ext cx="64807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580112" y="3645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noise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Noise occupancy and leakage current</a:t>
            </a:r>
            <a:endParaRPr lang="zh-CN" alt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247" y="386104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67744" y="1124744"/>
            <a:ext cx="115212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Layer 1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48064" y="4293096"/>
            <a:ext cx="79208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940152" y="4221088"/>
            <a:ext cx="6480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I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03648" y="1700808"/>
            <a:ext cx="432048" cy="9361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403648" y="4869160"/>
            <a:ext cx="432048" cy="144016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411760" y="1628800"/>
            <a:ext cx="2304256" cy="79208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788024" y="2060848"/>
            <a:ext cx="1008112" cy="93610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907704" y="2276872"/>
            <a:ext cx="3888432" cy="8640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1" idx="7"/>
          </p:cNvCxnSpPr>
          <p:nvPr/>
        </p:nvCxnSpPr>
        <p:spPr>
          <a:xfrm flipV="1">
            <a:off x="1772424" y="3284984"/>
            <a:ext cx="3879696" cy="179508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96136" y="2924944"/>
            <a:ext cx="6480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BG</a:t>
            </a:r>
            <a:endParaRPr lang="zh-CN" alt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Noise occupancy and trigger rate</a:t>
            </a:r>
            <a:endParaRPr lang="zh-CN" altLang="en-US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247" y="386104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08537" y="1268760"/>
            <a:ext cx="187220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N_inner_track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≥2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247" y="98072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8104" y="1196752"/>
            <a:ext cx="187220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N_long_track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≥2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08104" y="1628800"/>
            <a:ext cx="3312368" cy="108012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16216" y="16288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 II</a:t>
            </a:r>
            <a:endParaRPr lang="zh-CN" altLang="en-US" sz="2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27584" y="1556792"/>
            <a:ext cx="194421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35696" y="1196752"/>
            <a:ext cx="49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I</a:t>
            </a:r>
            <a:endParaRPr kumimoji="1" lang="zh-CN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861048"/>
            <a:ext cx="756084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Mixture of BG and different kinds of noises in data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on MDC performance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689104" y="628434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1835696" y="4437112"/>
            <a:ext cx="1512168" cy="129614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线箭头连接符 11"/>
          <p:cNvCxnSpPr/>
          <p:nvPr/>
        </p:nvCxnSpPr>
        <p:spPr>
          <a:xfrm>
            <a:off x="5724128" y="278092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V="1">
            <a:off x="5724128" y="378904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156176" y="3068960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Low noise </a:t>
            </a:r>
            <a:r>
              <a:rPr kumimoji="1" lang="en-US" altLang="zh-CN" dirty="0" err="1" smtClean="0"/>
              <a:t>level</a:t>
            </a:r>
            <a:r>
              <a:rPr kumimoji="1" lang="en-US" altLang="zh-CN" dirty="0" err="1" smtClean="0">
                <a:sym typeface="Wingdings"/>
              </a:rPr>
              <a:t>good</a:t>
            </a:r>
            <a:r>
              <a:rPr kumimoji="1" lang="en-US" altLang="zh-CN" dirty="0" smtClean="0">
                <a:sym typeface="Wingdings"/>
              </a:rPr>
              <a:t> resolution &amp; hit efficiency</a:t>
            </a:r>
            <a:endParaRPr kumimoji="1" lang="en-US" altLang="zh-CN" dirty="0" smtClean="0"/>
          </a:p>
        </p:txBody>
      </p:sp>
      <p:sp>
        <p:nvSpPr>
          <p:cNvPr id="19" name="椭圆 18"/>
          <p:cNvSpPr/>
          <p:nvPr/>
        </p:nvSpPr>
        <p:spPr>
          <a:xfrm>
            <a:off x="5508104" y="3861048"/>
            <a:ext cx="21602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508104" y="2348880"/>
            <a:ext cx="2160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156176" y="4365104"/>
            <a:ext cx="2736304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NI causes low hit efficiency by contaminating the drift time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491880" y="4941168"/>
            <a:ext cx="2592288" cy="21602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on MDC performance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689104" y="628434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6228184" y="3212976"/>
            <a:ext cx="237626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 impact of NII is  not too bad due to the noise can be distinguished with drift time</a:t>
            </a:r>
          </a:p>
        </p:txBody>
      </p:sp>
      <p:sp>
        <p:nvSpPr>
          <p:cNvPr id="13" name="椭圆 12"/>
          <p:cNvSpPr/>
          <p:nvPr/>
        </p:nvSpPr>
        <p:spPr>
          <a:xfrm>
            <a:off x="4283968" y="2276872"/>
            <a:ext cx="1080120" cy="5040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39952" y="3861048"/>
            <a:ext cx="1224136" cy="108012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292080" y="2708920"/>
            <a:ext cx="864096" cy="64807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292080" y="3573016"/>
            <a:ext cx="720080" cy="43204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Overview of new data</a:t>
            </a:r>
          </a:p>
          <a:p>
            <a:r>
              <a:rPr lang="en-US" altLang="zh-CN" dirty="0" smtClean="0"/>
              <a:t>Noise issue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on MDC performance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689104" y="628434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45527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3131840" y="1844824"/>
            <a:ext cx="1656184" cy="50405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88024" y="1628800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Why the resolution is so worse?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060848"/>
            <a:ext cx="23762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Gain? 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</a:p>
          <a:p>
            <a:r>
              <a:rPr lang="en-US" altLang="zh-CN" dirty="0" smtClean="0"/>
              <a:t>Calibration? 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endParaRPr lang="en-US" altLang="zh-CN" dirty="0" smtClean="0"/>
          </a:p>
          <a:p>
            <a:r>
              <a:rPr lang="en-US" altLang="zh-CN" dirty="0" smtClean="0"/>
              <a:t>Tracking algorithm? 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Other reasons?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on MDC performance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563" y="1628800"/>
            <a:ext cx="61469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cxnSp>
        <p:nvCxnSpPr>
          <p:cNvPr id="12" name="直线箭头连接符 11"/>
          <p:cNvCxnSpPr/>
          <p:nvPr/>
        </p:nvCxnSpPr>
        <p:spPr>
          <a:xfrm flipH="1">
            <a:off x="3995936" y="3068960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4788024" y="357301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491880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4F81BD"/>
                </a:solidFill>
              </a:rPr>
              <a:t>48503</a:t>
            </a:r>
            <a:endParaRPr kumimoji="1" lang="zh-CN" altLang="en-US" dirty="0">
              <a:solidFill>
                <a:srgbClr val="4F81BD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8024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1"/>
                </a:solidFill>
              </a:rPr>
              <a:t>48605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0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6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29000"/>
            <a:ext cx="481804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764704"/>
            <a:ext cx="481804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547664" y="2852936"/>
            <a:ext cx="158417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547664" y="5085184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7944" y="69269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distribution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layer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72" y="14127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48605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48503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6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29000"/>
            <a:ext cx="481804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764704"/>
            <a:ext cx="481804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(ns)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547664" y="2852936"/>
            <a:ext cx="158417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547664" y="5085184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7944" y="69269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TDC distribution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layer 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196752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32040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48605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789040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20072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 48503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5220072" y="2564904"/>
            <a:ext cx="432048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8064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25ns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292080" y="5085184"/>
            <a:ext cx="432048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0072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25ns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Resolutions and hit efficiency are good at low noise level</a:t>
            </a:r>
          </a:p>
          <a:p>
            <a:r>
              <a:rPr kumimoji="1" lang="en-US" altLang="zh-CN" dirty="0" smtClean="0"/>
              <a:t>No big displacement</a:t>
            </a:r>
          </a:p>
          <a:p>
            <a:r>
              <a:rPr kumimoji="1" lang="en-US" altLang="zh-CN" dirty="0" err="1" smtClean="0"/>
              <a:t>dE</a:t>
            </a:r>
            <a:r>
              <a:rPr kumimoji="1" lang="en-US" altLang="zh-CN" dirty="0" smtClean="0"/>
              <a:t>/dx performance is normal</a:t>
            </a:r>
          </a:p>
          <a:p>
            <a:r>
              <a:rPr kumimoji="1" lang="en-US" altLang="zh-CN" dirty="0" smtClean="0"/>
              <a:t>Noise</a:t>
            </a:r>
          </a:p>
          <a:p>
            <a:pPr lvl="1"/>
            <a:r>
              <a:rPr kumimoji="1" lang="en-US" altLang="zh-CN" dirty="0" smtClean="0"/>
              <a:t>Mixture of beam background and different kinds of electronics noises</a:t>
            </a:r>
          </a:p>
          <a:p>
            <a:pPr lvl="1"/>
            <a:r>
              <a:rPr kumimoji="1" lang="en-US" altLang="zh-CN" dirty="0" smtClean="0"/>
              <a:t>Need more study</a:t>
            </a:r>
          </a:p>
          <a:p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01215" y="5805264"/>
            <a:ext cx="4144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ucida Calligraphy" pitchFamily="66" charset="0"/>
              </a:rPr>
              <a:t>Thanks for your attention!</a:t>
            </a:r>
            <a:endParaRPr lang="zh-CN" altLang="en-US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247" y="980728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247" y="3717032"/>
            <a:ext cx="455275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MDC data performance from tracking calibration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Run 47467 – 49830 (2016/12/11 ~  2017/03/07)</a:t>
            </a:r>
          </a:p>
          <a:p>
            <a:r>
              <a:rPr lang="en-US" altLang="zh-CN" sz="2800" dirty="0" smtClean="0"/>
              <a:t>Boss release: 7.0.2.p01</a:t>
            </a:r>
          </a:p>
          <a:p>
            <a:r>
              <a:rPr lang="en-US" altLang="zh-CN" sz="2800" dirty="0" smtClean="0"/>
              <a:t>Finish 1</a:t>
            </a:r>
            <a:r>
              <a:rPr lang="en-US" altLang="zh-CN" sz="2800" baseline="30000" dirty="0" smtClean="0"/>
              <a:t>st</a:t>
            </a:r>
            <a:r>
              <a:rPr lang="en-US" altLang="zh-CN" sz="2800" dirty="0" smtClean="0"/>
              <a:t> round of calibration</a:t>
            </a:r>
          </a:p>
          <a:p>
            <a:pPr lvl="1"/>
            <a:r>
              <a:rPr lang="en-US" altLang="zh-CN" sz="2400" dirty="0" smtClean="0"/>
              <a:t>Calibration of  X-T, electronic T0 and Q-T using </a:t>
            </a:r>
            <a:r>
              <a:rPr lang="en-US" altLang="zh-CN" sz="2400" dirty="0" err="1" smtClean="0"/>
              <a:t>Bhabha</a:t>
            </a:r>
            <a:endParaRPr lang="en-US" altLang="zh-CN" sz="2400" dirty="0" smtClean="0"/>
          </a:p>
          <a:p>
            <a:r>
              <a:rPr lang="en-US" altLang="zh-CN" sz="2800" dirty="0" smtClean="0"/>
              <a:t>Use old alignment parameters</a:t>
            </a:r>
          </a:p>
          <a:p>
            <a:r>
              <a:rPr lang="en-US" altLang="zh-CN" sz="2800" dirty="0" smtClean="0"/>
              <a:t>Final calibration will be performed after data taking</a:t>
            </a:r>
          </a:p>
          <a:p>
            <a:pPr lvl="1"/>
            <a:r>
              <a:rPr lang="en-US" altLang="zh-CN" sz="2400" dirty="0" smtClean="0"/>
              <a:t>Low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T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tracks are selected to calibrate X-T relations with large entrance angle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2157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Hitmap</a:t>
            </a:r>
            <a:r>
              <a:rPr lang="en-US" altLang="zh-CN" dirty="0" smtClean="0"/>
              <a:t> &amp; dead channels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2204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T/Q match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 channel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Wire ID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004048" y="1484784"/>
          <a:ext cx="2448272" cy="47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Layer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Cell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88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81-88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28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43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111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56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145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148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246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89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38</a:t>
                      </a:r>
                      <a:endParaRPr lang="zh-CN" altLang="en-US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168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15816" y="1700808"/>
            <a:ext cx="136815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Run 48000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Resolutions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run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98365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98365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Spatial resolution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run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1328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Symbol" pitchFamily="18" charset="2"/>
              </a:rPr>
              <a:t>s</a:t>
            </a:r>
            <a:r>
              <a:rPr lang="en-US" altLang="zh-CN" dirty="0" err="1" smtClean="0"/>
              <a:t>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run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Hit efficiency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run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355836" cy="33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Resolutions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19728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2400" dirty="0" smtClean="0"/>
              <a:t>Run47543 (Low noise occupancy)</a:t>
            </a:r>
          </a:p>
          <a:p>
            <a:r>
              <a:rPr lang="en-US" altLang="zh-CN" sz="2400" dirty="0" smtClean="0"/>
              <a:t>Resolutions are normal</a:t>
            </a:r>
          </a:p>
          <a:p>
            <a:pPr lvl="1"/>
            <a:r>
              <a:rPr lang="en-US" altLang="zh-CN" sz="2000" dirty="0" smtClean="0"/>
              <a:t>Spatial resolution: 116</a:t>
            </a:r>
            <a:r>
              <a:rPr lang="en-US" altLang="zh-CN" sz="2000" dirty="0" smtClean="0">
                <a:latin typeface="Symbol" pitchFamily="18" charset="2"/>
              </a:rPr>
              <a:t>m</a:t>
            </a:r>
            <a:r>
              <a:rPr lang="en-US" altLang="zh-CN" sz="2000" dirty="0" smtClean="0"/>
              <a:t>m</a:t>
            </a:r>
          </a:p>
          <a:p>
            <a:pPr lvl="1"/>
            <a:r>
              <a:rPr lang="en-US" altLang="zh-CN" sz="2000" dirty="0" err="1" smtClean="0">
                <a:latin typeface="Symbol" pitchFamily="18" charset="2"/>
              </a:rPr>
              <a:t>s</a:t>
            </a:r>
            <a:r>
              <a:rPr lang="en-US" altLang="zh-CN" sz="2000" dirty="0" err="1" smtClean="0"/>
              <a:t>P</a:t>
            </a:r>
            <a:r>
              <a:rPr lang="en-US" altLang="zh-CN" sz="2000" dirty="0" smtClean="0"/>
              <a:t>=14.4MeV/c @2.1GeV/c</a:t>
            </a:r>
          </a:p>
          <a:p>
            <a:r>
              <a:rPr lang="en-US" altLang="zh-CN" sz="2400" dirty="0" smtClean="0"/>
              <a:t>Alignment: No big displacement</a:t>
            </a:r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71940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744416" cy="25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1"/>
            <a:ext cx="4032448" cy="27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Layer by layer comparison</a:t>
            </a:r>
            <a:endParaRPr lang="zh-CN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9850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9850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9850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398507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dE</a:t>
            </a:r>
            <a:r>
              <a:rPr lang="en-US" altLang="zh-CN" dirty="0" smtClean="0"/>
              <a:t>/dx performance is normal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" y="1789163"/>
            <a:ext cx="3240405" cy="3331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549" y="1789163"/>
            <a:ext cx="3240405" cy="3331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263" y="1789162"/>
            <a:ext cx="3240405" cy="33318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9655" y="5542668"/>
            <a:ext cx="6830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All fluctuations are within reasonable ranges. </a:t>
            </a:r>
          </a:p>
          <a:p>
            <a:r>
              <a:rPr lang="en-US" altLang="zh-CN" sz="2800" dirty="0" smtClean="0"/>
              <a:t>The resolution is fine.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7616" y="1124744"/>
            <a:ext cx="3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Jinfa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Qiu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Kai Zhu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1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20084</TotalTime>
  <Words>748</Words>
  <Application>Microsoft Office PowerPoint</Application>
  <PresentationFormat>全屏显示(4:3)</PresentationFormat>
  <Paragraphs>176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Performance of MDC during New Data Taking</vt:lpstr>
      <vt:lpstr>Outline</vt:lpstr>
      <vt:lpstr>MDC data performance from tracking calibration</vt:lpstr>
      <vt:lpstr>Hitmap &amp; dead channels</vt:lpstr>
      <vt:lpstr>Resolutions vs run </vt:lpstr>
      <vt:lpstr>Hit efficiency vs run</vt:lpstr>
      <vt:lpstr>Resolutions</vt:lpstr>
      <vt:lpstr>Layer by layer comparison</vt:lpstr>
      <vt:lpstr>dE/dx performance is normal</vt:lpstr>
      <vt:lpstr>Noise issue</vt:lpstr>
      <vt:lpstr>Electron beam related noise (N I)</vt:lpstr>
      <vt:lpstr>幻灯片 12</vt:lpstr>
      <vt:lpstr>Beam-independent noise (N II)</vt:lpstr>
      <vt:lpstr>幻灯片 14</vt:lpstr>
      <vt:lpstr>幻灯片 15</vt:lpstr>
      <vt:lpstr>Noise occupancy and leakage current</vt:lpstr>
      <vt:lpstr>Noise occupancy and trigger rate</vt:lpstr>
      <vt:lpstr>Impact on MDC performance</vt:lpstr>
      <vt:lpstr>Impact on MDC performance</vt:lpstr>
      <vt:lpstr>Impact on MDC performance</vt:lpstr>
      <vt:lpstr>Impact on MDC performance</vt:lpstr>
      <vt:lpstr>幻灯片 22</vt:lpstr>
      <vt:lpstr>幻灯片 23</vt:lpstr>
      <vt:lpstr>幻灯片 24</vt:lpstr>
      <vt:lpstr>Summary</vt:lpstr>
      <vt:lpstr>backup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MDC data performance from tracking calibration</dc:title>
  <dc:creator>wulh</dc:creator>
  <cp:lastModifiedBy>wulh</cp:lastModifiedBy>
  <cp:revision>924</cp:revision>
  <dcterms:created xsi:type="dcterms:W3CDTF">2016-03-02T08:23:13Z</dcterms:created>
  <dcterms:modified xsi:type="dcterms:W3CDTF">2017-03-23T06:37:35Z</dcterms:modified>
</cp:coreProperties>
</file>