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81" r:id="rId3"/>
    <p:sldId id="282" r:id="rId4"/>
    <p:sldId id="270" r:id="rId5"/>
    <p:sldId id="273" r:id="rId6"/>
    <p:sldId id="284" r:id="rId7"/>
    <p:sldId id="271" r:id="rId8"/>
    <p:sldId id="274" r:id="rId9"/>
    <p:sldId id="279" r:id="rId10"/>
    <p:sldId id="285" r:id="rId11"/>
    <p:sldId id="276" r:id="rId12"/>
    <p:sldId id="277" r:id="rId13"/>
    <p:sldId id="278" r:id="rId14"/>
    <p:sldId id="286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5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D271-8560-409E-9A9A-E2D905A2B342}" type="datetimeFigureOut">
              <a:rPr lang="zh-CN" altLang="en-US" smtClean="0"/>
              <a:t>2017/3/24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F47A-3BF6-4843-B194-F03EC8F731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885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D271-8560-409E-9A9A-E2D905A2B342}" type="datetimeFigureOut">
              <a:rPr lang="zh-CN" altLang="en-US" smtClean="0"/>
              <a:t>2017/3/24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F47A-3BF6-4843-B194-F03EC8F731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337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D271-8560-409E-9A9A-E2D905A2B342}" type="datetimeFigureOut">
              <a:rPr lang="zh-CN" altLang="en-US" smtClean="0"/>
              <a:t>2017/3/24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F47A-3BF6-4843-B194-F03EC8F731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696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D271-8560-409E-9A9A-E2D905A2B342}" type="datetimeFigureOut">
              <a:rPr lang="zh-CN" altLang="en-US" smtClean="0"/>
              <a:t>2017/3/24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F47A-3BF6-4843-B194-F03EC8F731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382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D271-8560-409E-9A9A-E2D905A2B342}" type="datetimeFigureOut">
              <a:rPr lang="zh-CN" altLang="en-US" smtClean="0"/>
              <a:t>2017/3/24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F47A-3BF6-4843-B194-F03EC8F731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384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D271-8560-409E-9A9A-E2D905A2B342}" type="datetimeFigureOut">
              <a:rPr lang="zh-CN" altLang="en-US" smtClean="0"/>
              <a:t>2017/3/24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F47A-3BF6-4843-B194-F03EC8F731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938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D271-8560-409E-9A9A-E2D905A2B342}" type="datetimeFigureOut">
              <a:rPr lang="zh-CN" altLang="en-US" smtClean="0"/>
              <a:t>2017/3/24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F47A-3BF6-4843-B194-F03EC8F731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464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D271-8560-409E-9A9A-E2D905A2B342}" type="datetimeFigureOut">
              <a:rPr lang="zh-CN" altLang="en-US" smtClean="0"/>
              <a:t>2017/3/24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F47A-3BF6-4843-B194-F03EC8F731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30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D271-8560-409E-9A9A-E2D905A2B342}" type="datetimeFigureOut">
              <a:rPr lang="zh-CN" altLang="en-US" smtClean="0"/>
              <a:t>2017/3/24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F47A-3BF6-4843-B194-F03EC8F731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390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D271-8560-409E-9A9A-E2D905A2B342}" type="datetimeFigureOut">
              <a:rPr lang="zh-CN" altLang="en-US" smtClean="0"/>
              <a:t>2017/3/24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F47A-3BF6-4843-B194-F03EC8F731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7623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D271-8560-409E-9A9A-E2D905A2B342}" type="datetimeFigureOut">
              <a:rPr lang="zh-CN" altLang="en-US" smtClean="0"/>
              <a:t>2017/3/24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CF47A-3BF6-4843-B194-F03EC8F731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816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3D271-8560-409E-9A9A-E2D905A2B342}" type="datetimeFigureOut">
              <a:rPr lang="zh-CN" altLang="en-US" smtClean="0"/>
              <a:t>2017/3/24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CF47A-3BF6-4843-B194-F03EC8F731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353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abs/1610.0717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rxiv.org/abs/1610.0717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Evaluation of vertical emittance from solenoid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ZHANG, Yuan   YU, </a:t>
            </a:r>
            <a:r>
              <a:rPr lang="en-US" altLang="zh-CN" dirty="0" err="1" smtClean="0"/>
              <a:t>Chenghui</a:t>
            </a:r>
            <a:r>
              <a:rPr lang="en-US" altLang="zh-CN" dirty="0" smtClean="0"/>
              <a:t>   WANG, </a:t>
            </a:r>
            <a:r>
              <a:rPr lang="en-US" altLang="zh-CN" dirty="0" err="1" smtClean="0"/>
              <a:t>Yiwei</a:t>
            </a:r>
            <a:endParaRPr lang="en-US" altLang="zh-CN" dirty="0" smtClean="0"/>
          </a:p>
          <a:p>
            <a:r>
              <a:rPr lang="en-US" altLang="zh-CN" dirty="0" smtClean="0"/>
              <a:t>CEPC AP Meeting</a:t>
            </a:r>
          </a:p>
          <a:p>
            <a:r>
              <a:rPr lang="en-US" altLang="zh-CN" dirty="0" smtClean="0"/>
              <a:t>2017-03-24</a:t>
            </a:r>
          </a:p>
        </p:txBody>
      </p:sp>
    </p:spTree>
    <p:extLst>
      <p:ext uri="{BB962C8B-B14F-4D97-AF65-F5344CB8AC3E}">
        <p14:creationId xmlns:p14="http://schemas.microsoft.com/office/powerpoint/2010/main" val="35577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Vertical emittance versus BZ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220607"/>
            <a:ext cx="10515600" cy="956355"/>
          </a:xfrm>
        </p:spPr>
        <p:txBody>
          <a:bodyPr/>
          <a:lstStyle/>
          <a:p>
            <a:r>
              <a:rPr lang="en-US" altLang="zh-CN" dirty="0" smtClean="0"/>
              <a:t>3T seems good!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495" y="2055648"/>
            <a:ext cx="4565714" cy="277142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576" y="2027076"/>
            <a:ext cx="4542857" cy="282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6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CEPC SOL Region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64" y="1448594"/>
            <a:ext cx="6915150" cy="2462930"/>
          </a:xfr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157108" y="155932"/>
            <a:ext cx="6580414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2"/>
              </a:rPr>
              <a:t>From</a:t>
            </a:r>
            <a:r>
              <a:rPr kumimoji="0" lang="en-US" altLang="zh-CN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2"/>
              </a:rPr>
              <a:t> K. </a:t>
            </a:r>
            <a:r>
              <a:rPr kumimoji="0" lang="en-US" altLang="zh-CN" b="0" i="1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2"/>
              </a:rPr>
              <a:t>Oide</a:t>
            </a:r>
            <a:r>
              <a:rPr kumimoji="0" lang="en-US" altLang="zh-CN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2"/>
              </a:rPr>
              <a:t>: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2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2"/>
              </a:rPr>
              <a:t>These numbers for F1 are very rough estimation. </a:t>
            </a: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anose="020B0604020202020204" pitchFamily="34" charset="-122"/>
              </a:rPr>
              <a:t>The length F1 is more or less comparable to the diameter of the solenoid</a:t>
            </a: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2"/>
              </a:rPr>
              <a:t>.</a:t>
            </a: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622722" y="85502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u="sng" dirty="0" smtClean="0"/>
              <a:t>F1 follow </a:t>
            </a:r>
            <a:r>
              <a:rPr lang="en-US" altLang="zh-CN" i="1" u="sng" dirty="0" err="1" smtClean="0"/>
              <a:t>Oide</a:t>
            </a:r>
            <a:r>
              <a:rPr lang="en-US" altLang="zh-CN" i="1" u="sng" dirty="0" smtClean="0"/>
              <a:t> now.   BAI, Sha?</a:t>
            </a:r>
            <a:endParaRPr lang="zh-CN" altLang="en-US" i="1" u="sng" dirty="0"/>
          </a:p>
        </p:txBody>
      </p:sp>
      <p:sp>
        <p:nvSpPr>
          <p:cNvPr id="7" name="矩形 6"/>
          <p:cNvSpPr/>
          <p:nvPr/>
        </p:nvSpPr>
        <p:spPr>
          <a:xfrm>
            <a:off x="2387033" y="1894762"/>
            <a:ext cx="1118167" cy="21177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309258" y="2068057"/>
            <a:ext cx="1034142" cy="24255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66"/>
          <a:stretch/>
        </p:blipFill>
        <p:spPr>
          <a:xfrm>
            <a:off x="846364" y="4084819"/>
            <a:ext cx="5078866" cy="11811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60"/>
          <a:stretch/>
        </p:blipFill>
        <p:spPr>
          <a:xfrm>
            <a:off x="6958909" y="2026258"/>
            <a:ext cx="4987018" cy="113347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8811056" y="1737209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SL2/3_F1=0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0"/>
          <a:stretch/>
        </p:blipFill>
        <p:spPr>
          <a:xfrm>
            <a:off x="6980000" y="3694644"/>
            <a:ext cx="4944836" cy="11049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8854597" y="3391840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SL2_F1=0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0"/>
          <a:stretch/>
        </p:blipFill>
        <p:spPr>
          <a:xfrm>
            <a:off x="6977619" y="5424917"/>
            <a:ext cx="4949598" cy="104775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8898137" y="5100899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SL3_F1=0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75249" y="5285565"/>
            <a:ext cx="54207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Vertical emittance coming from</a:t>
            </a:r>
            <a:r>
              <a:rPr lang="en-US" altLang="zh-CN" sz="24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altLang="zh-CN" sz="2400" dirty="0" smtClean="0">
                <a:solidFill>
                  <a:srgbClr val="FF0000"/>
                </a:solidFill>
              </a:rPr>
              <a:t>the fringe (3  &lt;-&gt; -3T) is 0.59pm</a:t>
            </a:r>
          </a:p>
          <a:p>
            <a:r>
              <a:rPr lang="en-US" altLang="zh-CN" sz="2400" dirty="0" smtClean="0">
                <a:solidFill>
                  <a:srgbClr val="FF0000"/>
                </a:solidFill>
              </a:rPr>
              <a:t>the fringe (-3 &lt;-&gt; 0T) is 0.76pm</a:t>
            </a:r>
          </a:p>
          <a:p>
            <a:r>
              <a:rPr lang="en-US" altLang="zh-CN" sz="2400" dirty="0" smtClean="0">
                <a:solidFill>
                  <a:srgbClr val="FF0000"/>
                </a:solidFill>
              </a:rPr>
              <a:t>Arc coupling: 7.28e-14/2.28e-10 = 3.2e-4</a:t>
            </a:r>
          </a:p>
        </p:txBody>
      </p:sp>
    </p:spTree>
    <p:extLst>
      <p:ext uri="{BB962C8B-B14F-4D97-AF65-F5344CB8AC3E}">
        <p14:creationId xmlns:p14="http://schemas.microsoft.com/office/powerpoint/2010/main" val="306222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F1 of SL2 </a:t>
            </a:r>
            <a:r>
              <a:rPr lang="en-US" altLang="zh-CN" dirty="0" smtClean="0"/>
              <a:t>(3 </a:t>
            </a:r>
            <a:r>
              <a:rPr lang="en-US" altLang="zh-CN" b="1" dirty="0" smtClean="0">
                <a:solidFill>
                  <a:srgbClr val="FF0000"/>
                </a:solidFill>
              </a:rPr>
              <a:t>&lt;-&gt; </a:t>
            </a:r>
            <a:r>
              <a:rPr lang="en-US" altLang="zh-CN" dirty="0" smtClean="0"/>
              <a:t>-3T</a:t>
            </a:r>
            <a:r>
              <a:rPr lang="en-US" altLang="zh-CN" dirty="0" smtClean="0"/>
              <a:t>) 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6952" y="2301294"/>
            <a:ext cx="5638095" cy="3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6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F1 of SL3 (0 </a:t>
            </a:r>
            <a:r>
              <a:rPr lang="en-US" altLang="zh-CN" dirty="0" smtClean="0">
                <a:solidFill>
                  <a:srgbClr val="FF0000"/>
                </a:solidFill>
              </a:rPr>
              <a:t>&lt;-&gt;</a:t>
            </a:r>
            <a:r>
              <a:rPr lang="en-US" altLang="zh-CN" dirty="0" smtClean="0"/>
              <a:t> </a:t>
            </a:r>
            <a:r>
              <a:rPr lang="en-US" altLang="zh-CN" dirty="0" smtClean="0"/>
              <a:t>-3T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3619" y="2320341"/>
            <a:ext cx="5504762" cy="33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6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vertical emittance could be accepted for the current solenoid configuration</a:t>
            </a:r>
          </a:p>
          <a:p>
            <a:r>
              <a:rPr lang="en-US" altLang="zh-CN" dirty="0" smtClean="0"/>
              <a:t>More detailed calculation need more detailed solenoid field data</a:t>
            </a:r>
          </a:p>
          <a:p>
            <a:r>
              <a:rPr lang="en-US" altLang="zh-CN" dirty="0" smtClean="0"/>
              <a:t>Need real Z lattice to check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630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Memo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Emitx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Emity</a:t>
            </a:r>
            <a:endParaRPr lang="en-US" altLang="zh-CN" dirty="0" smtClean="0"/>
          </a:p>
          <a:p>
            <a:r>
              <a:rPr lang="en-US" altLang="zh-CN" dirty="0" smtClean="0"/>
              <a:t>H:  1.31/0.004 nm</a:t>
            </a:r>
          </a:p>
          <a:p>
            <a:r>
              <a:rPr lang="en-US" altLang="zh-CN" dirty="0" smtClean="0"/>
              <a:t>W: 0.57/0.0017 nm</a:t>
            </a:r>
          </a:p>
          <a:p>
            <a:r>
              <a:rPr lang="en-US" altLang="zh-CN" dirty="0" smtClean="0"/>
              <a:t>Z:   1.48/0.0078 nm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391" y="1929344"/>
            <a:ext cx="5685714" cy="424761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917298" y="1302405"/>
            <a:ext cx="1944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CEPC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V170306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168415" y="1301541"/>
            <a:ext cx="728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FCC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611097" y="6230953"/>
            <a:ext cx="4046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0" u="none" strike="noStrike" smtClean="0">
                <a:effectLst/>
                <a:latin typeface="Lucida Grande"/>
                <a:hlinkClick r:id="rId3"/>
              </a:rPr>
              <a:t>arXiv:1610.07170</a:t>
            </a:r>
            <a:r>
              <a:rPr lang="en-US" altLang="zh-CN" b="1" i="0" smtClean="0">
                <a:solidFill>
                  <a:srgbClr val="000000"/>
                </a:solidFill>
                <a:effectLst/>
                <a:latin typeface="Lucida Grande"/>
              </a:rPr>
              <a:t> [</a:t>
            </a:r>
            <a:r>
              <a:rPr lang="en-US" altLang="zh-CN" b="1" i="0" dirty="0" err="1" smtClean="0">
                <a:solidFill>
                  <a:srgbClr val="000000"/>
                </a:solidFill>
                <a:effectLst/>
                <a:latin typeface="Lucida Grande"/>
              </a:rPr>
              <a:t>physics.acc-ph</a:t>
            </a:r>
            <a:r>
              <a:rPr lang="en-US" altLang="zh-CN" b="1" i="0" dirty="0" smtClean="0">
                <a:solidFill>
                  <a:srgbClr val="000000"/>
                </a:solidFill>
                <a:effectLst/>
                <a:latin typeface="Lucida Grande"/>
              </a:rPr>
              <a:t>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541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Memo 2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FCC-20160621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666" y="2327733"/>
            <a:ext cx="11066667" cy="3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2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-2m</a:t>
            </a:r>
            <a:r>
              <a:rPr lang="zh-CN" altLang="en-US" dirty="0" smtClean="0"/>
              <a:t>，</a:t>
            </a:r>
            <a:r>
              <a:rPr lang="en-US" altLang="zh-CN" dirty="0" smtClean="0"/>
              <a:t>-1m</a:t>
            </a:r>
            <a:r>
              <a:rPr lang="zh-CN" altLang="en-US" dirty="0" smtClean="0"/>
              <a:t>），</a:t>
            </a:r>
            <a:r>
              <a:rPr lang="en-US" altLang="zh-CN" dirty="0" smtClean="0"/>
              <a:t>-3T</a:t>
            </a:r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-1m</a:t>
            </a:r>
            <a:r>
              <a:rPr lang="zh-CN" altLang="en-US" dirty="0" smtClean="0"/>
              <a:t>，</a:t>
            </a:r>
            <a:r>
              <a:rPr lang="en-US" altLang="zh-CN" dirty="0" smtClean="0"/>
              <a:t>+1m</a:t>
            </a:r>
            <a:r>
              <a:rPr lang="zh-CN" altLang="en-US" dirty="0" smtClean="0"/>
              <a:t>），</a:t>
            </a:r>
            <a:r>
              <a:rPr lang="en-US" altLang="zh-CN" dirty="0"/>
              <a:t>3</a:t>
            </a:r>
            <a:r>
              <a:rPr lang="en-US" altLang="zh-CN" dirty="0" smtClean="0"/>
              <a:t>T</a:t>
            </a:r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+1m</a:t>
            </a:r>
            <a:r>
              <a:rPr lang="zh-CN" altLang="en-US" dirty="0" smtClean="0"/>
              <a:t>，</a:t>
            </a:r>
            <a:r>
              <a:rPr lang="en-US" altLang="zh-CN" dirty="0" smtClean="0"/>
              <a:t>+2m</a:t>
            </a:r>
            <a:r>
              <a:rPr lang="zh-CN" altLang="en-US" dirty="0" smtClean="0"/>
              <a:t>），</a:t>
            </a:r>
            <a:r>
              <a:rPr lang="en-US" altLang="zh-CN" dirty="0" smtClean="0"/>
              <a:t>-3T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10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Higgs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72" t="15771" r="6063" b="5412"/>
          <a:stretch/>
        </p:blipFill>
        <p:spPr>
          <a:xfrm>
            <a:off x="2560354" y="1493570"/>
            <a:ext cx="7071292" cy="5364430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050" y="365125"/>
            <a:ext cx="988695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6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56" t="17208" r="4630" b="5525"/>
          <a:stretch/>
        </p:blipFill>
        <p:spPr>
          <a:xfrm>
            <a:off x="2476384" y="1599065"/>
            <a:ext cx="7239231" cy="5258935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982" y="365125"/>
            <a:ext cx="988695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27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Z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771335" y="1546225"/>
            <a:ext cx="561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IP1</a:t>
            </a:r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71" t="15213" r="5235" b="5749"/>
          <a:stretch/>
        </p:blipFill>
        <p:spPr>
          <a:xfrm>
            <a:off x="838200" y="2040933"/>
            <a:ext cx="5363505" cy="4034604"/>
          </a:xfr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96" t="12199" r="5277" b="6228"/>
          <a:stretch/>
        </p:blipFill>
        <p:spPr>
          <a:xfrm>
            <a:off x="6559195" y="2040933"/>
            <a:ext cx="5313938" cy="416403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870" y="243585"/>
            <a:ext cx="10010775" cy="11811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7400677" y="1527856"/>
            <a:ext cx="1971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If the emittance come from coupling in arc?</a:t>
            </a:r>
            <a:endParaRPr lang="zh-CN" altLang="en-US" i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164750" y="1590264"/>
            <a:ext cx="805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IP3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872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FCC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46653"/>
            <a:ext cx="6492251" cy="4351338"/>
          </a:xfrm>
        </p:spPr>
      </p:pic>
      <p:sp>
        <p:nvSpPr>
          <p:cNvPr id="5" name="矩形 4"/>
          <p:cNvSpPr/>
          <p:nvPr/>
        </p:nvSpPr>
        <p:spPr>
          <a:xfrm>
            <a:off x="2638290" y="5697991"/>
            <a:ext cx="2691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arXiv:1607.05446 [physics]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763486" y="365125"/>
            <a:ext cx="5227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0" i="0" u="none" strike="noStrike" baseline="0" dirty="0" smtClean="0">
                <a:latin typeface="TimesNewRomanPSMT"/>
              </a:rPr>
              <a:t>“The emittance blow-up due to two interaction regions is computed to be </a:t>
            </a:r>
            <a:r>
              <a:rPr lang="en-US" altLang="zh-CN" b="1" i="0" u="none" strike="noStrike" baseline="0" dirty="0" smtClean="0">
                <a:solidFill>
                  <a:srgbClr val="FF0000"/>
                </a:solidFill>
                <a:latin typeface="TimesNewRomanPSMT"/>
              </a:rPr>
              <a:t>0.11 pm</a:t>
            </a:r>
            <a:r>
              <a:rPr lang="en-US" altLang="zh-CN" b="0" i="0" u="none" strike="noStrike" baseline="0" dirty="0" smtClean="0">
                <a:latin typeface="TimesNewRomanPSMT"/>
              </a:rPr>
              <a:t>, which is about 10% of our vertical emittance budget.”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451" y="1690688"/>
            <a:ext cx="4448175" cy="333375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7654249" y="5474936"/>
            <a:ext cx="4046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0" u="none" strike="noStrike" smtClean="0">
                <a:effectLst/>
                <a:latin typeface="Lucida Grande"/>
                <a:hlinkClick r:id="rId4"/>
              </a:rPr>
              <a:t>arXiv:1610.07170</a:t>
            </a:r>
            <a:r>
              <a:rPr lang="en-US" altLang="zh-CN" b="1" i="0" smtClean="0">
                <a:solidFill>
                  <a:srgbClr val="000000"/>
                </a:solidFill>
                <a:effectLst/>
                <a:latin typeface="Lucida Grande"/>
              </a:rPr>
              <a:t> [</a:t>
            </a:r>
            <a:r>
              <a:rPr lang="en-US" altLang="zh-CN" b="1" i="0" dirty="0" err="1" smtClean="0">
                <a:solidFill>
                  <a:srgbClr val="000000"/>
                </a:solidFill>
                <a:effectLst/>
                <a:latin typeface="Lucida Grande"/>
              </a:rPr>
              <a:t>physics.acc-ph</a:t>
            </a:r>
            <a:r>
              <a:rPr lang="en-US" altLang="zh-CN" b="1" i="0" dirty="0" smtClean="0">
                <a:solidFill>
                  <a:srgbClr val="000000"/>
                </a:solidFill>
                <a:effectLst/>
                <a:latin typeface="Lucida Grande"/>
              </a:rPr>
              <a:t>]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7195456" y="377156"/>
            <a:ext cx="49638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0" i="0" u="none" strike="noStrike" baseline="0" dirty="0" smtClean="0">
                <a:latin typeface="CMR12"/>
              </a:rPr>
              <a:t>“The increase of the</a:t>
            </a:r>
          </a:p>
          <a:p>
            <a:r>
              <a:rPr lang="en-US" altLang="zh-CN" b="0" i="0" u="none" strike="noStrike" baseline="0" dirty="0" smtClean="0">
                <a:latin typeface="CMR12"/>
              </a:rPr>
              <a:t>vertical emittance is below </a:t>
            </a:r>
            <a:r>
              <a:rPr lang="en-US" altLang="zh-CN" b="1" i="0" u="none" strike="noStrike" baseline="0" dirty="0" smtClean="0">
                <a:solidFill>
                  <a:srgbClr val="FF0000"/>
                </a:solidFill>
                <a:latin typeface="CMR12"/>
              </a:rPr>
              <a:t>0.2 pm</a:t>
            </a:r>
            <a:r>
              <a:rPr lang="en-US" altLang="zh-CN" b="0" i="0" u="none" strike="noStrike" baseline="0" dirty="0" smtClean="0">
                <a:latin typeface="CMR12"/>
              </a:rPr>
              <a:t>, for 2 IPs, with the step-function prole assuming 10 cm for the length of fringe.”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399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Z: If Amplitude of </a:t>
            </a:r>
            <a:r>
              <a:rPr lang="en-US" altLang="zh-CN" dirty="0" err="1" smtClean="0"/>
              <a:t>Bz</a:t>
            </a:r>
            <a:r>
              <a:rPr lang="en-US" altLang="zh-CN" dirty="0" smtClean="0"/>
              <a:t> reduces from 3T to 2T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12" y="1995601"/>
            <a:ext cx="10010775" cy="11811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12" y="4396014"/>
            <a:ext cx="10058400" cy="1085850"/>
          </a:xfrm>
          <a:prstGeom prst="rect">
            <a:avLst/>
          </a:prstGeom>
        </p:spPr>
      </p:pic>
      <p:sp>
        <p:nvSpPr>
          <p:cNvPr id="3" name="下箭头 2"/>
          <p:cNvSpPr/>
          <p:nvPr/>
        </p:nvSpPr>
        <p:spPr>
          <a:xfrm>
            <a:off x="5730239" y="3481614"/>
            <a:ext cx="365760" cy="633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00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4588</TotalTime>
  <Words>286</Words>
  <Application>Microsoft Office PowerPoint</Application>
  <PresentationFormat>宽屏</PresentationFormat>
  <Paragraphs>50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 Unicode MS</vt:lpstr>
      <vt:lpstr>CMR12</vt:lpstr>
      <vt:lpstr>Lucida Grande</vt:lpstr>
      <vt:lpstr>TimesNewRomanPSMT</vt:lpstr>
      <vt:lpstr>宋体</vt:lpstr>
      <vt:lpstr>Arial</vt:lpstr>
      <vt:lpstr>Calibri</vt:lpstr>
      <vt:lpstr>Calibri Light</vt:lpstr>
      <vt:lpstr>Office 主题</vt:lpstr>
      <vt:lpstr>Evaluation of vertical emittance from solenoid</vt:lpstr>
      <vt:lpstr>Memo</vt:lpstr>
      <vt:lpstr>Memo 2 </vt:lpstr>
      <vt:lpstr>Introduction</vt:lpstr>
      <vt:lpstr>Higgs</vt:lpstr>
      <vt:lpstr>W</vt:lpstr>
      <vt:lpstr>Z</vt:lpstr>
      <vt:lpstr>FCC</vt:lpstr>
      <vt:lpstr>Z: If Amplitude of Bz reduces from 3T to 2T</vt:lpstr>
      <vt:lpstr>Vertical emittance versus BZ</vt:lpstr>
      <vt:lpstr>CEPC SOL Region</vt:lpstr>
      <vt:lpstr>F1 of SL2 (3 &lt;-&gt; -3T) </vt:lpstr>
      <vt:lpstr>F1 of SL3 (0 &lt;-&gt; -3T)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Yuan Zhang</dc:creator>
  <cp:lastModifiedBy>lenovo</cp:lastModifiedBy>
  <cp:revision>73</cp:revision>
  <dcterms:created xsi:type="dcterms:W3CDTF">2017-03-20T06:48:16Z</dcterms:created>
  <dcterms:modified xsi:type="dcterms:W3CDTF">2017-03-24T01:25:44Z</dcterms:modified>
</cp:coreProperties>
</file>