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5" r:id="rId3"/>
    <p:sldId id="261" r:id="rId4"/>
    <p:sldId id="262" r:id="rId5"/>
    <p:sldId id="263" r:id="rId6"/>
    <p:sldId id="257" r:id="rId7"/>
    <p:sldId id="258" r:id="rId8"/>
    <p:sldId id="264" r:id="rId9"/>
    <p:sldId id="259" r:id="rId10"/>
    <p:sldId id="260" r:id="rId11"/>
    <p:sldId id="275" r:id="rId12"/>
    <p:sldId id="276" r:id="rId13"/>
    <p:sldId id="273" r:id="rId14"/>
    <p:sldId id="272" r:id="rId15"/>
    <p:sldId id="270" r:id="rId16"/>
    <p:sldId id="274" r:id="rId17"/>
    <p:sldId id="271" r:id="rId18"/>
    <p:sldId id="267" r:id="rId19"/>
    <p:sldId id="280" r:id="rId20"/>
    <p:sldId id="277" r:id="rId21"/>
    <p:sldId id="281" r:id="rId22"/>
    <p:sldId id="279" r:id="rId23"/>
    <p:sldId id="278" r:id="rId24"/>
    <p:sldId id="282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4660"/>
  </p:normalViewPr>
  <p:slideViewPr>
    <p:cSldViewPr>
      <p:cViewPr varScale="1">
        <p:scale>
          <a:sx n="104" d="100"/>
          <a:sy n="104" d="100"/>
        </p:scale>
        <p:origin x="-19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2050A-8A1F-423B-902B-1C85C8F70DD3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848EB-EEB1-42AB-82B1-B150BE329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32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Parameters and DA of 100km CEPC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Dou Wang, </a:t>
            </a:r>
            <a:r>
              <a:rPr lang="en-US" altLang="zh-CN" sz="2400" dirty="0" err="1"/>
              <a:t>Chenghui</a:t>
            </a:r>
            <a:r>
              <a:rPr lang="en-US" altLang="zh-CN" sz="2400" dirty="0"/>
              <a:t> Yu, Yuan </a:t>
            </a:r>
            <a:r>
              <a:rPr lang="en-US" altLang="zh-CN" sz="2400" dirty="0" smtClean="0"/>
              <a:t>Zhang, </a:t>
            </a:r>
            <a:r>
              <a:rPr lang="en-US" altLang="zh-CN" sz="2400" dirty="0" err="1" smtClean="0"/>
              <a:t>Yiwei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Wang, </a:t>
            </a:r>
            <a:r>
              <a:rPr lang="en-US" altLang="zh-CN" sz="2400" dirty="0" err="1"/>
              <a:t>Sha</a:t>
            </a:r>
            <a:r>
              <a:rPr lang="en-US" altLang="zh-CN" sz="2400" dirty="0"/>
              <a:t> Bai, Feng </a:t>
            </a:r>
            <a:r>
              <a:rPr lang="en-US" altLang="zh-CN" sz="2400" dirty="0" smtClean="0"/>
              <a:t>Su, </a:t>
            </a:r>
            <a:r>
              <a:rPr lang="en-US" altLang="zh-CN" sz="2400" dirty="0" err="1" smtClean="0"/>
              <a:t>Cai</a:t>
            </a:r>
            <a:r>
              <a:rPr lang="en-US" altLang="zh-CN" sz="2400" dirty="0" smtClean="0"/>
              <a:t> </a:t>
            </a:r>
            <a:r>
              <a:rPr lang="en-US" altLang="zh-CN" sz="2400" dirty="0" err="1"/>
              <a:t>Meng</a:t>
            </a:r>
            <a:r>
              <a:rPr lang="en-US" altLang="zh-CN" sz="2400" dirty="0"/>
              <a:t>, </a:t>
            </a:r>
            <a:r>
              <a:rPr lang="en-US" altLang="zh-CN" sz="2400" dirty="0" smtClean="0"/>
              <a:t>Chuang Zhang</a:t>
            </a:r>
            <a:r>
              <a:rPr lang="en-US" altLang="zh-CN" sz="2400" dirty="0"/>
              <a:t>, Na Wang</a:t>
            </a:r>
            <a:r>
              <a:rPr lang="en-US" altLang="zh-CN" sz="2400" dirty="0" smtClean="0"/>
              <a:t>, </a:t>
            </a:r>
            <a:r>
              <a:rPr lang="en-US" altLang="zh-CN" sz="2400" dirty="0" err="1" smtClean="0"/>
              <a:t>Tianjian</a:t>
            </a:r>
            <a:r>
              <a:rPr lang="en-US" altLang="zh-CN" sz="2400" dirty="0" smtClean="0"/>
              <a:t> </a:t>
            </a:r>
            <a:r>
              <a:rPr lang="en-US" altLang="zh-CN" sz="2400" dirty="0" err="1"/>
              <a:t>Bian</a:t>
            </a:r>
            <a:r>
              <a:rPr lang="en-US" altLang="zh-CN" sz="2400" dirty="0"/>
              <a:t>, </a:t>
            </a:r>
            <a:r>
              <a:rPr lang="en-US" altLang="zh-CN" sz="2400" dirty="0" err="1" smtClean="0"/>
              <a:t>Huiping</a:t>
            </a:r>
            <a:r>
              <a:rPr lang="en-US" altLang="zh-CN" sz="2400" dirty="0" smtClean="0"/>
              <a:t> </a:t>
            </a:r>
            <a:r>
              <a:rPr lang="en-US" altLang="zh-CN" sz="2400" dirty="0" err="1"/>
              <a:t>Geng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Jie</a:t>
            </a:r>
            <a:r>
              <a:rPr lang="en-US" altLang="zh-CN" sz="2400" dirty="0"/>
              <a:t> Gao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63503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CEPC AP meeting, 2017.03.24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593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Luminosity vs. SR power</a:t>
            </a:r>
            <a:endParaRPr lang="zh-CN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40738"/>
            <a:ext cx="6502229" cy="390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接连接符 3"/>
          <p:cNvCxnSpPr/>
          <p:nvPr/>
        </p:nvCxnSpPr>
        <p:spPr>
          <a:xfrm>
            <a:off x="2195736" y="4221088"/>
            <a:ext cx="61926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028384" y="3789040"/>
            <a:ext cx="57606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goal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99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wangdou20170306-100km_2mm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985139"/>
              </p:ext>
            </p:extLst>
          </p:nvPr>
        </p:nvGraphicFramePr>
        <p:xfrm>
          <a:off x="683568" y="836712"/>
          <a:ext cx="8208913" cy="5983494"/>
        </p:xfrm>
        <a:graphic>
          <a:graphicData uri="http://schemas.openxmlformats.org/drawingml/2006/table">
            <a:tbl>
              <a:tblPr firstRow="1" bandRow="1"/>
              <a:tblGrid>
                <a:gridCol w="2157356"/>
                <a:gridCol w="1176405"/>
                <a:gridCol w="1176405"/>
                <a:gridCol w="1319614"/>
                <a:gridCol w="1264506"/>
                <a:gridCol w="1114627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tt</a:t>
                      </a:r>
                      <a:endParaRPr lang="en-US" altLang="zh-CN" sz="1600" b="1" i="1" kern="100" dirty="0" smtClean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Higgs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175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7.55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16.5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1.41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0.365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98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5534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21300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6.64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97.1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465.8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0.2/0.002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0.171/0.002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3.19/0.0097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1.31/0.004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0.57/0.0017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25.3/0.14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9.9/0.059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0.016/0.055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0.013/0.083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0.0055/0.062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122.2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8.92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0.41(2cell) 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0.89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0.62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5.15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519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971600" y="2420888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For Z pole, if we use the same RF system as Higgs and feedback system, the luminosity is 1.2</a:t>
            </a:r>
            <a:r>
              <a:rPr lang="en-US" altLang="zh-CN" sz="2000" dirty="0" smtClean="0">
                <a:sym typeface="Symbol"/>
              </a:rPr>
              <a:t></a:t>
            </a:r>
            <a:r>
              <a:rPr lang="en-US" altLang="zh-CN" sz="2000" dirty="0" smtClean="0"/>
              <a:t>10</a:t>
            </a:r>
            <a:r>
              <a:rPr lang="en-US" altLang="zh-CN" sz="2000" baseline="30000" dirty="0" smtClean="0"/>
              <a:t>35</a:t>
            </a:r>
            <a:r>
              <a:rPr lang="en-US" altLang="zh-CN" sz="2000" kern="100" dirty="0" smtClean="0">
                <a:cs typeface="Times New Roman"/>
              </a:rPr>
              <a:t>cm</a:t>
            </a:r>
            <a:r>
              <a:rPr lang="en-US" altLang="zh-CN" sz="2000" kern="100" baseline="30000" dirty="0" smtClean="0">
                <a:cs typeface="Times New Roman"/>
              </a:rPr>
              <a:t>-2</a:t>
            </a:r>
            <a:r>
              <a:rPr lang="en-US" altLang="zh-CN" sz="2000" kern="100" dirty="0" smtClean="0">
                <a:cs typeface="Times New Roman"/>
              </a:rPr>
              <a:t>s</a:t>
            </a:r>
            <a:r>
              <a:rPr lang="en-US" altLang="zh-CN" sz="2000" kern="100" baseline="30000" dirty="0" smtClean="0">
                <a:cs typeface="Times New Roman"/>
              </a:rPr>
              <a:t>-1</a:t>
            </a:r>
            <a:r>
              <a:rPr lang="en-US" altLang="zh-CN" sz="2000" kern="100" dirty="0" smtClean="0">
                <a:cs typeface="Times New Roman"/>
              </a:rPr>
              <a:t>.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100" dirty="0" smtClean="0">
                <a:cs typeface="Times New Roman"/>
              </a:rPr>
              <a:t>Considering the constraint of 10 ns bunch separation from detector, the maximum bunch number is 30870 and the according beam power is 23MW.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2795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6473924" cy="45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9509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9" t="4542" r="11743" b="9189"/>
          <a:stretch/>
        </p:blipFill>
        <p:spPr bwMode="auto">
          <a:xfrm>
            <a:off x="1475656" y="1772816"/>
            <a:ext cx="6056720" cy="4835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组合 3"/>
          <p:cNvGrpSpPr/>
          <p:nvPr/>
        </p:nvGrpSpPr>
        <p:grpSpPr>
          <a:xfrm>
            <a:off x="2627784" y="858246"/>
            <a:ext cx="2574032" cy="802457"/>
            <a:chOff x="2286000" y="960983"/>
            <a:chExt cx="2574032" cy="802457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2336705" y="1674499"/>
              <a:ext cx="12241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2311400" y="1052736"/>
              <a:ext cx="0" cy="7107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3563888" y="154741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860032" y="1052736"/>
              <a:ext cx="0" cy="7107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2339752" y="1268760"/>
              <a:ext cx="25202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3059832" y="960983"/>
              <a:ext cx="13644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x=</a:t>
              </a:r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1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.5</a:t>
              </a:r>
              <a:r>
                <a:rPr lang="en-US" altLang="zh-CN" sz="1400" dirty="0">
                  <a:solidFill>
                    <a:prstClr val="black"/>
                  </a:solidFill>
                </a:rPr>
                <a:t>,</a:t>
              </a:r>
              <a:r>
                <a:rPr lang="zh-CN" altLang="en-US" sz="1400" dirty="0">
                  <a:solidFill>
                    <a:prstClr val="black"/>
                  </a:solidFill>
                </a:rPr>
                <a:t> </a:t>
              </a:r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y=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1.25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286000" y="1327080"/>
              <a:ext cx="13644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x=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1.0,</a:t>
              </a:r>
              <a:r>
                <a:rPr lang="zh-CN" altLang="en-US" sz="1400" dirty="0" smtClean="0">
                  <a:solidFill>
                    <a:prstClr val="black"/>
                  </a:solidFill>
                </a:rPr>
                <a:t> </a:t>
              </a:r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y=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0.75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72654"/>
            <a:ext cx="4320480" cy="1154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6339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arc</a:t>
            </a:r>
            <a:endParaRPr lang="zh-CN" alt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1" t="4251" r="11436" b="10061"/>
          <a:stretch/>
        </p:blipFill>
        <p:spPr bwMode="auto">
          <a:xfrm>
            <a:off x="323528" y="1484784"/>
            <a:ext cx="3744416" cy="292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36" t="4832" r="10205" b="9770"/>
          <a:stretch/>
        </p:blipFill>
        <p:spPr bwMode="auto">
          <a:xfrm>
            <a:off x="4788024" y="1196752"/>
            <a:ext cx="3942200" cy="3034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4106" r="11436" b="22841"/>
          <a:stretch/>
        </p:blipFill>
        <p:spPr bwMode="auto">
          <a:xfrm>
            <a:off x="5148064" y="4230801"/>
            <a:ext cx="3393504" cy="227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5" t="4687" r="11026" b="10351"/>
          <a:stretch/>
        </p:blipFill>
        <p:spPr bwMode="auto">
          <a:xfrm>
            <a:off x="899592" y="4102832"/>
            <a:ext cx="3583304" cy="274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966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9" t="4542" r="16462" b="19065"/>
          <a:stretch/>
        </p:blipFill>
        <p:spPr bwMode="auto">
          <a:xfrm>
            <a:off x="1331640" y="1867656"/>
            <a:ext cx="5768688" cy="434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9877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824" y="1250859"/>
            <a:ext cx="5976664" cy="53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6172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without crab</a:t>
            </a: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95096"/>
            <a:ext cx="5976664" cy="3758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7277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FFS optics</a:t>
            </a:r>
            <a:br>
              <a:rPr lang="en-US" altLang="zh-CN" dirty="0"/>
            </a:br>
            <a:r>
              <a:rPr lang="zh-CN" altLang="en-US" sz="2700" dirty="0"/>
              <a:t>（</a:t>
            </a:r>
            <a:r>
              <a:rPr lang="en-US" altLang="zh-CN" sz="2700" dirty="0"/>
              <a:t>L*=</a:t>
            </a:r>
            <a:r>
              <a:rPr lang="en-US" altLang="zh-CN" sz="2700" dirty="0" smtClean="0"/>
              <a:t>2.2m,Betax=0.171m,Betay=0.002m</a:t>
            </a:r>
            <a:r>
              <a:rPr lang="zh-CN" altLang="en-US" sz="2700" dirty="0"/>
              <a:t>）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3" t="4177" r="10867" b="19935"/>
          <a:stretch/>
        </p:blipFill>
        <p:spPr bwMode="auto">
          <a:xfrm>
            <a:off x="2304" y="2808401"/>
            <a:ext cx="4818888" cy="334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75" t="3555" r="16729" b="18691"/>
          <a:stretch/>
        </p:blipFill>
        <p:spPr bwMode="auto">
          <a:xfrm>
            <a:off x="4790320" y="2719347"/>
            <a:ext cx="4149088" cy="355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5724128" y="1916832"/>
            <a:ext cx="224946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 smtClean="0"/>
              <a:t>Tune: 348.338/348.22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757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Parameter difference between CEPC and </a:t>
            </a:r>
            <a:r>
              <a:rPr lang="en-US" altLang="zh-CN" dirty="0" err="1" smtClean="0"/>
              <a:t>FCCee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149545"/>
              </p:ext>
            </p:extLst>
          </p:nvPr>
        </p:nvGraphicFramePr>
        <p:xfrm>
          <a:off x="1115616" y="1484784"/>
          <a:ext cx="6936432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656184"/>
                <a:gridCol w="1751856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CEPC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FCCee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N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/bunch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11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Momentum compaction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-5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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IP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x/y (m)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0.144 /0.002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1/0.002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Emittance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 x/y (nm)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1.56/0.0047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0.61/0.0012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Coupling factor (%)</a:t>
                      </a:r>
                      <a:endParaRPr kumimoji="0" lang="zh-CN" altLang="en-US" sz="1600" b="0" i="0" u="none" strike="noStrike" kern="1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x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kumimoji="0" lang="zh-CN" altLang="zh-CN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0.08/0.14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V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RF 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(GV)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f 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RF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(MHz)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Nature 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/>
                        </a:rPr>
                        <a:t>  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Total  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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(mm)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Energy acceptance  by RF (%)</a:t>
                      </a:r>
                      <a:endParaRPr kumimoji="0" lang="zh-CN" altLang="zh-CN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Energy acceptance  requirement (%)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L</a:t>
                      </a:r>
                      <a:r>
                        <a:rPr kumimoji="0" lang="en-US" altLang="zh-CN" sz="1600" b="0" i="1" u="none" strike="noStrike" kern="1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max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/IP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34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cm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-2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s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-1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997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64904"/>
            <a:ext cx="5550549" cy="3490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1988840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L*=2.2m</a:t>
            </a:r>
          </a:p>
          <a:p>
            <a:r>
              <a:rPr lang="en-US" altLang="zh-CN" dirty="0" err="1" smtClean="0"/>
              <a:t>Betax</a:t>
            </a:r>
            <a:r>
              <a:rPr lang="en-US" altLang="zh-CN" dirty="0" smtClean="0"/>
              <a:t>=0.171m</a:t>
            </a:r>
          </a:p>
          <a:p>
            <a:r>
              <a:rPr lang="en-US" altLang="zh-CN" dirty="0" err="1" smtClean="0"/>
              <a:t>Betay</a:t>
            </a:r>
            <a:r>
              <a:rPr lang="en-US" altLang="zh-CN" dirty="0" smtClean="0"/>
              <a:t>=0.002m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3252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optimization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112fam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70080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Damping open</a:t>
            </a:r>
            <a:endParaRPr lang="zh-CN" altLang="en-US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39744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01669"/>
            <a:ext cx="3771900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7617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7" t="3970" r="16437" b="18898"/>
          <a:stretch/>
        </p:blipFill>
        <p:spPr bwMode="auto">
          <a:xfrm>
            <a:off x="4211960" y="2544918"/>
            <a:ext cx="4696584" cy="356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FFS optics</a:t>
            </a:r>
            <a:br>
              <a:rPr lang="en-US" altLang="zh-CN" dirty="0" smtClean="0"/>
            </a:br>
            <a:r>
              <a:rPr lang="zh-CN" altLang="en-US" sz="2700" dirty="0" smtClean="0"/>
              <a:t>（</a:t>
            </a:r>
            <a:r>
              <a:rPr lang="en-US" altLang="zh-CN" sz="2700" dirty="0"/>
              <a:t>L*=</a:t>
            </a:r>
            <a:r>
              <a:rPr lang="en-US" altLang="zh-CN" sz="2700" dirty="0" smtClean="0"/>
              <a:t>2.2m,Betax=1.0m,Betay=0.002m</a:t>
            </a:r>
            <a:r>
              <a:rPr lang="zh-CN" altLang="en-US" sz="2700" dirty="0" smtClean="0"/>
              <a:t>）</a:t>
            </a:r>
            <a:endParaRPr lang="zh-CN" altLang="en-US" sz="27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6" t="4800" r="11893" b="18899"/>
          <a:stretch/>
        </p:blipFill>
        <p:spPr bwMode="auto">
          <a:xfrm>
            <a:off x="4600" y="2727208"/>
            <a:ext cx="4736592" cy="3364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5724128" y="1916832"/>
            <a:ext cx="224946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 smtClean="0"/>
              <a:t>Tune: 348.338/348.22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0397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1988840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L*=2.2m</a:t>
            </a:r>
          </a:p>
          <a:p>
            <a:r>
              <a:rPr lang="en-US" altLang="zh-CN" dirty="0" err="1" smtClean="0"/>
              <a:t>Betax</a:t>
            </a:r>
            <a:r>
              <a:rPr lang="en-US" altLang="zh-CN" dirty="0" smtClean="0"/>
              <a:t>=1.0m</a:t>
            </a:r>
          </a:p>
          <a:p>
            <a:r>
              <a:rPr lang="en-US" altLang="zh-CN" dirty="0" err="1" smtClean="0"/>
              <a:t>Betay</a:t>
            </a:r>
            <a:r>
              <a:rPr lang="en-US" altLang="zh-CN" dirty="0" smtClean="0"/>
              <a:t>=0.002m</a:t>
            </a:r>
            <a:endParaRPr lang="zh-CN" alt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36283"/>
            <a:ext cx="5400600" cy="3395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014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optimization </a:t>
            </a:r>
            <a:r>
              <a:rPr lang="zh-CN" altLang="en-US" dirty="0"/>
              <a:t>（</a:t>
            </a:r>
            <a:r>
              <a:rPr lang="en-US" altLang="zh-CN" dirty="0"/>
              <a:t>112fam</a:t>
            </a:r>
            <a:r>
              <a:rPr lang="zh-CN" altLang="en-US" dirty="0"/>
              <a:t>）</a:t>
            </a:r>
          </a:p>
        </p:txBody>
      </p:sp>
      <p:sp>
        <p:nvSpPr>
          <p:cNvPr id="3" name="矩形 2"/>
          <p:cNvSpPr/>
          <p:nvPr/>
        </p:nvSpPr>
        <p:spPr>
          <a:xfrm>
            <a:off x="827584" y="1628800"/>
            <a:ext cx="1561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Damping open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2624"/>
            <a:ext cx="4032448" cy="2759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772738"/>
            <a:ext cx="3771900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036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US" altLang="zh-CN" dirty="0" smtClean="0"/>
              <a:t>Constraints for parameter choice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0176" y="136719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Limit of Beam-beam tune shift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3056" y="270892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Beam lifetime due to </a:t>
            </a:r>
            <a:r>
              <a:rPr lang="en-US" altLang="zh-CN" sz="2400" dirty="0" err="1" smtClean="0"/>
              <a:t>beamstrahlung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20176" y="40770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energy spread 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3056" y="5087956"/>
            <a:ext cx="674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HOM power per cavity (coaxial coupler)</a:t>
            </a:r>
            <a:endParaRPr lang="zh-CN" altLang="en-US" sz="2400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317558"/>
              </p:ext>
            </p:extLst>
          </p:nvPr>
        </p:nvGraphicFramePr>
        <p:xfrm>
          <a:off x="2376577" y="1843428"/>
          <a:ext cx="2511960" cy="72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0" name="Equation" r:id="rId3" imgW="1688760" imgH="482400" progId="Equation.DSMT4">
                  <p:embed/>
                </p:oleObj>
              </mc:Choice>
              <mc:Fallback>
                <p:oleObj name="Equation" r:id="rId3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577" y="1843428"/>
                        <a:ext cx="2511960" cy="721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220072" y="1988840"/>
            <a:ext cx="333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>
                <a:solidFill>
                  <a:prstClr val="black"/>
                </a:solidFill>
              </a:rPr>
              <a:t>: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y </a:t>
            </a:r>
            <a:r>
              <a:rPr lang="en-US" altLang="zh-CN" dirty="0">
                <a:solidFill>
                  <a:prstClr val="black"/>
                </a:solidFill>
              </a:rPr>
              <a:t>enhancement by crab waist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184" y="6334780"/>
            <a:ext cx="8447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*J. Gao,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90224" y="3429000"/>
            <a:ext cx="19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BS life time: 30 min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297671"/>
              </p:ext>
            </p:extLst>
          </p:nvPr>
        </p:nvGraphicFramePr>
        <p:xfrm>
          <a:off x="4067944" y="3325534"/>
          <a:ext cx="1584176" cy="6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1" name="Equation" r:id="rId5" imgW="1117600" imgH="431800" progId="Equation.DSMT4">
                  <p:embed/>
                </p:oleObj>
              </mc:Choice>
              <mc:Fallback>
                <p:oleObj name="Equation" r:id="rId5" imgW="1117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325534"/>
                        <a:ext cx="1584176" cy="6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731129" y="4695408"/>
            <a:ext cx="1553630" cy="412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500"/>
              </a:lnSpc>
            </a:pPr>
            <a:r>
              <a:rPr lang="en-US" altLang="zh-CN" dirty="0">
                <a:solidFill>
                  <a:prstClr val="black"/>
                </a:solidFill>
              </a:rPr>
              <a:t>A=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0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/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BS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(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A3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603047"/>
              </p:ext>
            </p:extLst>
          </p:nvPr>
        </p:nvGraphicFramePr>
        <p:xfrm>
          <a:off x="2678113" y="5661025"/>
          <a:ext cx="30432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2" name="Equation" r:id="rId7" imgW="1752480" imgH="228600" progId="Equation.DSMT4">
                  <p:embed/>
                </p:oleObj>
              </mc:Choice>
              <mc:Fallback>
                <p:oleObj name="Equation" r:id="rId7" imgW="1752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5661025"/>
                        <a:ext cx="3043237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732240" y="3429000"/>
            <a:ext cx="112588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V.I. </a:t>
            </a:r>
            <a:r>
              <a:rPr lang="en-US" altLang="zh-CN" dirty="0" err="1"/>
              <a:t>Telnov</a:t>
            </a:r>
            <a:endParaRPr lang="zh-CN" altLang="en-US" dirty="0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6570661" y="649287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68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wangdou20161219-100km_1mm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44861"/>
              </p:ext>
            </p:extLst>
          </p:nvPr>
        </p:nvGraphicFramePr>
        <p:xfrm>
          <a:off x="179512" y="836712"/>
          <a:ext cx="8784975" cy="5983494"/>
        </p:xfrm>
        <a:graphic>
          <a:graphicData uri="http://schemas.openxmlformats.org/drawingml/2006/table">
            <a:tbl>
              <a:tblPr firstRow="1" bandRow="1"/>
              <a:tblGrid>
                <a:gridCol w="2016225"/>
                <a:gridCol w="936104"/>
                <a:gridCol w="1152128"/>
                <a:gridCol w="936104"/>
                <a:gridCol w="1008112"/>
                <a:gridCol w="936104"/>
                <a:gridCol w="908697"/>
                <a:gridCol w="891501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16666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65716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367.7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1449.7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 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 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16.4/0.09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0.0082/0.055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6.25(1cell)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18.0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3203848" y="5373216"/>
            <a:ext cx="2880320" cy="345632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9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wangdou20161202-100km_2mm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809500"/>
              </p:ext>
            </p:extLst>
          </p:nvPr>
        </p:nvGraphicFramePr>
        <p:xfrm>
          <a:off x="520089" y="952266"/>
          <a:ext cx="7796328" cy="5722814"/>
        </p:xfrm>
        <a:graphic>
          <a:graphicData uri="http://schemas.openxmlformats.org/drawingml/2006/table">
            <a:tbl>
              <a:tblPr firstRow="1" bandRow="1"/>
              <a:tblGrid>
                <a:gridCol w="3115807"/>
                <a:gridCol w="1584176"/>
                <a:gridCol w="1584176"/>
                <a:gridCol w="1512169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20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5436096" y="5459632"/>
            <a:ext cx="2592288" cy="345632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8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en-US" altLang="zh-CN" dirty="0" smtClean="0"/>
              <a:t>Luminosity vs. crossing angle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22042"/>
            <a:ext cx="6336704" cy="3809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1340768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Keep </a:t>
            </a: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life time constant (52min)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8652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08912" cy="1008112"/>
          </a:xfrm>
        </p:spPr>
        <p:txBody>
          <a:bodyPr/>
          <a:lstStyle/>
          <a:p>
            <a:r>
              <a:rPr lang="en-US" altLang="zh-CN" dirty="0"/>
              <a:t>Luminosity vs. crossing angle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208" y="2348880"/>
            <a:ext cx="6480720" cy="38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755576" y="1340768"/>
            <a:ext cx="4776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</a:rPr>
              <a:t>Keep </a:t>
            </a:r>
            <a:r>
              <a:rPr lang="en-US" altLang="zh-CN" sz="2400" dirty="0" err="1" smtClean="0">
                <a:solidFill>
                  <a:prstClr val="black"/>
                </a:solidFill>
              </a:rPr>
              <a:t>emittance</a:t>
            </a:r>
            <a:r>
              <a:rPr lang="en-US" altLang="zh-CN" sz="2400" dirty="0" smtClean="0">
                <a:solidFill>
                  <a:prstClr val="black"/>
                </a:solidFill>
              </a:rPr>
              <a:t> constant (1.56nm)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1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Luminosity vs. </a:t>
            </a:r>
            <a:r>
              <a:rPr lang="en-US" altLang="zh-CN" dirty="0" smtClean="0">
                <a:sym typeface="Symbol"/>
              </a:rPr>
              <a:t>y*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36912"/>
            <a:ext cx="6229189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827583" y="1628800"/>
            <a:ext cx="6949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Keep </a:t>
            </a:r>
            <a:r>
              <a:rPr lang="en-US" altLang="zh-CN" sz="2400" dirty="0" err="1">
                <a:solidFill>
                  <a:prstClr val="black"/>
                </a:solidFill>
              </a:rPr>
              <a:t>beamstrahlung</a:t>
            </a:r>
            <a:r>
              <a:rPr lang="en-US" altLang="zh-CN" sz="2400" dirty="0">
                <a:solidFill>
                  <a:prstClr val="black"/>
                </a:solidFill>
              </a:rPr>
              <a:t> life time </a:t>
            </a:r>
            <a:r>
              <a:rPr lang="en-US" altLang="zh-CN" sz="2400" dirty="0" smtClean="0">
                <a:solidFill>
                  <a:prstClr val="black"/>
                </a:solidFill>
              </a:rPr>
              <a:t>constant </a:t>
            </a:r>
            <a:r>
              <a:rPr lang="en-US" altLang="zh-CN" sz="2400" dirty="0"/>
              <a:t>(52min</a:t>
            </a:r>
            <a:r>
              <a:rPr lang="en-US" altLang="zh-CN" sz="2400" dirty="0" smtClean="0"/>
              <a:t>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5745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Luminosity vs. </a:t>
            </a:r>
            <a:r>
              <a:rPr lang="en-US" altLang="zh-CN" dirty="0">
                <a:sym typeface="Symbol"/>
              </a:rPr>
              <a:t>y*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92896"/>
            <a:ext cx="6365282" cy="382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995246" y="1556792"/>
            <a:ext cx="4776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Keep </a:t>
            </a:r>
            <a:r>
              <a:rPr lang="en-US" altLang="zh-CN" sz="2400" dirty="0" err="1">
                <a:solidFill>
                  <a:prstClr val="black"/>
                </a:solidFill>
              </a:rPr>
              <a:t>emittance</a:t>
            </a:r>
            <a:r>
              <a:rPr lang="en-US" altLang="zh-CN" sz="2400" dirty="0">
                <a:solidFill>
                  <a:prstClr val="black"/>
                </a:solidFill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</a:rPr>
              <a:t>constant </a:t>
            </a:r>
            <a:r>
              <a:rPr lang="en-US" altLang="zh-CN" sz="2400" dirty="0">
                <a:solidFill>
                  <a:prstClr val="black"/>
                </a:solidFill>
              </a:rPr>
              <a:t>(1.56nm</a:t>
            </a:r>
            <a:r>
              <a:rPr lang="en-US" altLang="zh-CN" sz="2400" dirty="0" smtClean="0">
                <a:solidFill>
                  <a:prstClr val="black"/>
                </a:solidFill>
              </a:rPr>
              <a:t>)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579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7972</TotalTime>
  <Words>1320</Words>
  <Application>Microsoft Office PowerPoint</Application>
  <PresentationFormat>全屏显示(4:3)</PresentationFormat>
  <Paragraphs>622</Paragraphs>
  <Slides>24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6" baseType="lpstr">
      <vt:lpstr>Office 主题</vt:lpstr>
      <vt:lpstr>Equation</vt:lpstr>
      <vt:lpstr>Parameters and DA of 100km CEPC</vt:lpstr>
      <vt:lpstr>Parameter difference between CEPC and FCCee</vt:lpstr>
      <vt:lpstr>Constraints for parameter choice</vt:lpstr>
      <vt:lpstr>parameters for CEPC double ring （wangdou20161219-100km_1mmy）</vt:lpstr>
      <vt:lpstr>parameters for CEPC double ring （wangdou20161202-100km_2mmy）</vt:lpstr>
      <vt:lpstr>Luminosity vs. crossing angle</vt:lpstr>
      <vt:lpstr>Luminosity vs. crossing angle</vt:lpstr>
      <vt:lpstr>Luminosity vs. y*</vt:lpstr>
      <vt:lpstr>Luminosity vs. y*</vt:lpstr>
      <vt:lpstr>Luminosity vs. SR power</vt:lpstr>
      <vt:lpstr>parameters for CEPC double ring （wangdou20170306-100km_2mmy）</vt:lpstr>
      <vt:lpstr>PowerPoint 演示文稿</vt:lpstr>
      <vt:lpstr>PowerPoint 演示文稿</vt:lpstr>
      <vt:lpstr>PowerPoint 演示文稿</vt:lpstr>
      <vt:lpstr>arc</vt:lpstr>
      <vt:lpstr>PowerPoint 演示文稿</vt:lpstr>
      <vt:lpstr>PowerPoint 演示文稿</vt:lpstr>
      <vt:lpstr>DA without crab</vt:lpstr>
      <vt:lpstr>FFS optics （L*=2.2m,Betax=0.171m,Betay=0.002m）</vt:lpstr>
      <vt:lpstr>PowerPoint 演示文稿</vt:lpstr>
      <vt:lpstr>DA optimization （112fam）</vt:lpstr>
      <vt:lpstr>FFS optics （L*=2.2m,Betax=1.0m,Betay=0.002m）</vt:lpstr>
      <vt:lpstr>PowerPoint 演示文稿</vt:lpstr>
      <vt:lpstr>DA optimization （112fam）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about CEPC Injection</dc:title>
  <dc:creator>Dou</dc:creator>
  <cp:lastModifiedBy>Dou</cp:lastModifiedBy>
  <cp:revision>56</cp:revision>
  <dcterms:created xsi:type="dcterms:W3CDTF">2017-02-09T07:10:05Z</dcterms:created>
  <dcterms:modified xsi:type="dcterms:W3CDTF">2017-03-24T00:34:24Z</dcterms:modified>
</cp:coreProperties>
</file>