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4" r:id="rId7"/>
    <p:sldId id="265" r:id="rId8"/>
    <p:sldId id="266" r:id="rId9"/>
    <p:sldId id="263" r:id="rId10"/>
    <p:sldId id="261" r:id="rId11"/>
    <p:sldId id="258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7F71-93E7-4A1A-A33A-FDA494073F75}" type="datetimeFigureOut">
              <a:rPr lang="zh-CN" altLang="en-US" smtClean="0"/>
              <a:t>2017-3-23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7EDE-82C6-4D00-86F2-6E4CB5BF65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8904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7F71-93E7-4A1A-A33A-FDA494073F75}" type="datetimeFigureOut">
              <a:rPr lang="zh-CN" altLang="en-US" smtClean="0"/>
              <a:t>2017-3-23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7EDE-82C6-4D00-86F2-6E4CB5BF65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2022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7F71-93E7-4A1A-A33A-FDA494073F75}" type="datetimeFigureOut">
              <a:rPr lang="zh-CN" altLang="en-US" smtClean="0"/>
              <a:t>2017-3-23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7EDE-82C6-4D00-86F2-6E4CB5BF65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6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7F71-93E7-4A1A-A33A-FDA494073F75}" type="datetimeFigureOut">
              <a:rPr lang="zh-CN" altLang="en-US" smtClean="0"/>
              <a:t>2017-3-23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7EDE-82C6-4D00-86F2-6E4CB5BF65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774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7F71-93E7-4A1A-A33A-FDA494073F75}" type="datetimeFigureOut">
              <a:rPr lang="zh-CN" altLang="en-US" smtClean="0"/>
              <a:t>2017-3-23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7EDE-82C6-4D00-86F2-6E4CB5BF65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419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7F71-93E7-4A1A-A33A-FDA494073F75}" type="datetimeFigureOut">
              <a:rPr lang="zh-CN" altLang="en-US" smtClean="0"/>
              <a:t>2017-3-23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7EDE-82C6-4D00-86F2-6E4CB5BF65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9888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7F71-93E7-4A1A-A33A-FDA494073F75}" type="datetimeFigureOut">
              <a:rPr lang="zh-CN" altLang="en-US" smtClean="0"/>
              <a:t>2017-3-23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7EDE-82C6-4D00-86F2-6E4CB5BF65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6441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7F71-93E7-4A1A-A33A-FDA494073F75}" type="datetimeFigureOut">
              <a:rPr lang="zh-CN" altLang="en-US" smtClean="0"/>
              <a:t>2017-3-23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7EDE-82C6-4D00-86F2-6E4CB5BF65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4868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7F71-93E7-4A1A-A33A-FDA494073F75}" type="datetimeFigureOut">
              <a:rPr lang="zh-CN" altLang="en-US" smtClean="0"/>
              <a:t>2017-3-23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7EDE-82C6-4D00-86F2-6E4CB5BF65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4106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7F71-93E7-4A1A-A33A-FDA494073F75}" type="datetimeFigureOut">
              <a:rPr lang="zh-CN" altLang="en-US" smtClean="0"/>
              <a:t>2017-3-23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7EDE-82C6-4D00-86F2-6E4CB5BF65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428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7F71-93E7-4A1A-A33A-FDA494073F75}" type="datetimeFigureOut">
              <a:rPr lang="zh-CN" altLang="en-US" smtClean="0"/>
              <a:t>2017-3-23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F7EDE-82C6-4D00-86F2-6E4CB5BF65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5133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47F71-93E7-4A1A-A33A-FDA494073F75}" type="datetimeFigureOut">
              <a:rPr lang="zh-CN" altLang="en-US" smtClean="0"/>
              <a:t>2017-3-23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F7EDE-82C6-4D00-86F2-6E4CB5BF65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5246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Parameters of CEPC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Cui </a:t>
            </a:r>
            <a:r>
              <a:rPr lang="en-US" altLang="zh-CN" dirty="0" err="1" smtClean="0"/>
              <a:t>Xiaohao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91017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322064" y="2587117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Backup Slides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9752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Injection from </a:t>
            </a:r>
            <a:r>
              <a:rPr lang="en-US" altLang="zh-CN" dirty="0" err="1" smtClean="0"/>
              <a:t>Linac</a:t>
            </a:r>
            <a:r>
              <a:rPr lang="en-US" altLang="zh-CN" dirty="0" smtClean="0"/>
              <a:t> to booster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Linac</a:t>
            </a:r>
            <a:r>
              <a:rPr lang="en-US" altLang="zh-CN" dirty="0" smtClean="0"/>
              <a:t> frequency: 50 Hz</a:t>
            </a:r>
          </a:p>
          <a:p>
            <a:r>
              <a:rPr lang="en-US" altLang="zh-CN" dirty="0" smtClean="0"/>
              <a:t>Time between </a:t>
            </a:r>
            <a:r>
              <a:rPr lang="en-US" altLang="zh-CN" dirty="0" err="1" smtClean="0"/>
              <a:t>Linac</a:t>
            </a:r>
            <a:r>
              <a:rPr lang="en-US" altLang="zh-CN" dirty="0" smtClean="0"/>
              <a:t> bunches: 20 </a:t>
            </a:r>
            <a:r>
              <a:rPr lang="en-US" altLang="zh-CN" dirty="0" err="1" smtClean="0"/>
              <a:t>ms</a:t>
            </a:r>
            <a:endParaRPr lang="en-US" altLang="zh-CN" dirty="0" smtClean="0"/>
          </a:p>
          <a:p>
            <a:r>
              <a:rPr lang="en-US" altLang="zh-CN" dirty="0" smtClean="0"/>
              <a:t>Recirculation time of the ring: 3.3356e-004 s</a:t>
            </a:r>
          </a:p>
          <a:p>
            <a:r>
              <a:rPr lang="en-US" altLang="zh-CN" dirty="0" smtClean="0"/>
              <a:t>RF frequency of the main collider: 650 MHz,  1.5385e-009 s</a:t>
            </a:r>
          </a:p>
          <a:p>
            <a:r>
              <a:rPr lang="en-US" altLang="zh-CN" dirty="0" smtClean="0"/>
              <a:t>Bunch separation: 5.1795e-007s/ 6.0275e-008s/ </a:t>
            </a:r>
            <a:r>
              <a:rPr lang="en-US" altLang="zh-CN" dirty="0" smtClean="0"/>
              <a:t>1.5660e-008s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1993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Main parameters of H,W and Z mode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1190609"/>
              </p:ext>
            </p:extLst>
          </p:nvPr>
        </p:nvGraphicFramePr>
        <p:xfrm>
          <a:off x="838200" y="2412221"/>
          <a:ext cx="10515600" cy="22250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Higgs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W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Z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Emittance</a:t>
                      </a:r>
                      <a:r>
                        <a:rPr lang="en-US" altLang="zh-CN" dirty="0" smtClean="0"/>
                        <a:t>(nm)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1.31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0.57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1.48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Bunch number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644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5534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21300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Bunch particle(E11)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0.968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0.365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0.455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Bunch Current</a:t>
                      </a:r>
                      <a:r>
                        <a:rPr lang="en-US" altLang="zh-CN" baseline="0" dirty="0" smtClean="0"/>
                        <a:t> (mA)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29.9021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96.8886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464.8702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5% Bunch charge (</a:t>
                      </a:r>
                      <a:r>
                        <a:rPr lang="en-US" altLang="zh-CN" dirty="0" err="1" smtClean="0"/>
                        <a:t>nC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0.7744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0.292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0.364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034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BhaBha</a:t>
            </a:r>
            <a:r>
              <a:rPr lang="en-US" altLang="zh-CN" dirty="0" smtClean="0"/>
              <a:t> lifetime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4756353"/>
              </p:ext>
            </p:extLst>
          </p:nvPr>
        </p:nvGraphicFramePr>
        <p:xfrm>
          <a:off x="838200" y="1825625"/>
          <a:ext cx="10515600" cy="2225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Higgs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W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Z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Bunch Number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 644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5534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21300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e-</a:t>
                      </a:r>
                      <a:r>
                        <a:rPr lang="en-US" altLang="zh-CN" baseline="0" dirty="0" smtClean="0"/>
                        <a:t> per bunch (E11)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0.968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0.365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0.455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N0(E13)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97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Luminosity (E34)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3.13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5.15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11.9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BhaBha</a:t>
                      </a:r>
                      <a:r>
                        <a:rPr lang="en-US" altLang="zh-CN" dirty="0" smtClean="0"/>
                        <a:t> Lifetime (</a:t>
                      </a:r>
                      <a:r>
                        <a:rPr lang="en-US" altLang="zh-CN" dirty="0" err="1" smtClean="0"/>
                        <a:t>hr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2.69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5.6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895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377230"/>
              </p:ext>
            </p:extLst>
          </p:nvPr>
        </p:nvGraphicFramePr>
        <p:xfrm>
          <a:off x="760562" y="2282825"/>
          <a:ext cx="10515600" cy="33375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Higgs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W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Z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Energy( </a:t>
                      </a:r>
                      <a:r>
                        <a:rPr lang="en-US" altLang="zh-CN" dirty="0" err="1" smtClean="0"/>
                        <a:t>GeV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45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Ramping</a:t>
                      </a:r>
                      <a:r>
                        <a:rPr lang="en-US" altLang="zh-CN" baseline="0" dirty="0" smtClean="0"/>
                        <a:t> Time (s)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4s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Lifetime ?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30 min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en-US" altLang="zh-CN" baseline="0" dirty="0" err="1" smtClean="0"/>
                        <a:t>hr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 </a:t>
                      </a:r>
                      <a:r>
                        <a:rPr lang="en-US" altLang="zh-CN" dirty="0" err="1" smtClean="0"/>
                        <a:t>hr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Time for 5% particle</a:t>
                      </a:r>
                      <a:r>
                        <a:rPr lang="en-US" altLang="zh-CN" baseline="0" dirty="0" smtClean="0"/>
                        <a:t> drop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90 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360 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740 s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Bunch Number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644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5534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21300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Bunch Charge (</a:t>
                      </a:r>
                      <a:r>
                        <a:rPr lang="en-US" altLang="zh-CN" dirty="0" err="1" smtClean="0"/>
                        <a:t>nC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15.49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5.84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7.28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5% Bunch Charge (</a:t>
                      </a:r>
                      <a:r>
                        <a:rPr lang="en-US" altLang="zh-CN" dirty="0" err="1" smtClean="0"/>
                        <a:t>nC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0.7745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0.292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0.364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Inject</a:t>
                      </a:r>
                      <a:r>
                        <a:rPr lang="en-US" altLang="zh-CN" baseline="0" dirty="0" smtClean="0"/>
                        <a:t> time from </a:t>
                      </a:r>
                      <a:r>
                        <a:rPr lang="en-US" altLang="zh-CN" baseline="0" dirty="0" err="1" smtClean="0"/>
                        <a:t>Linac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13 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110 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426 s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Injection Time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749808" y="5257800"/>
            <a:ext cx="10515600" cy="37490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55904" y="3782568"/>
            <a:ext cx="10515600" cy="37490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628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Can We cure this by injecting many times?</a:t>
            </a:r>
            <a:endParaRPr lang="zh-CN" altLang="en-US" dirty="0"/>
          </a:p>
        </p:txBody>
      </p:sp>
      <p:grpSp>
        <p:nvGrpSpPr>
          <p:cNvPr id="21" name="组合 20"/>
          <p:cNvGrpSpPr/>
          <p:nvPr/>
        </p:nvGrpSpPr>
        <p:grpSpPr>
          <a:xfrm>
            <a:off x="2313432" y="2880360"/>
            <a:ext cx="5510784" cy="1944624"/>
            <a:chOff x="2002536" y="2350008"/>
            <a:chExt cx="5510784" cy="1944624"/>
          </a:xfrm>
        </p:grpSpPr>
        <p:grpSp>
          <p:nvGrpSpPr>
            <p:cNvPr id="16" name="组合 15"/>
            <p:cNvGrpSpPr/>
            <p:nvPr/>
          </p:nvGrpSpPr>
          <p:grpSpPr>
            <a:xfrm>
              <a:off x="2002536" y="2350008"/>
              <a:ext cx="2761488" cy="1892808"/>
              <a:chOff x="2002536" y="2350008"/>
              <a:chExt cx="2761488" cy="1892808"/>
            </a:xfrm>
          </p:grpSpPr>
          <p:cxnSp>
            <p:nvCxnSpPr>
              <p:cNvPr id="5" name="直接连接符 4"/>
              <p:cNvCxnSpPr/>
              <p:nvPr/>
            </p:nvCxnSpPr>
            <p:spPr>
              <a:xfrm flipV="1">
                <a:off x="2002536" y="4169664"/>
                <a:ext cx="1545336" cy="9144"/>
              </a:xfrm>
              <a:prstGeom prst="line">
                <a:avLst/>
              </a:prstGeom>
              <a:ln w="635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接连接符 6"/>
              <p:cNvCxnSpPr/>
              <p:nvPr/>
            </p:nvCxnSpPr>
            <p:spPr>
              <a:xfrm flipV="1">
                <a:off x="3547872" y="2350008"/>
                <a:ext cx="603504" cy="1828800"/>
              </a:xfrm>
              <a:prstGeom prst="line">
                <a:avLst/>
              </a:prstGeom>
              <a:ln w="635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>
                <a:off x="4151376" y="2350008"/>
                <a:ext cx="612648" cy="1892808"/>
              </a:xfrm>
              <a:prstGeom prst="line">
                <a:avLst/>
              </a:prstGeom>
              <a:ln w="635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>
              <a:off x="4751832" y="2401824"/>
              <a:ext cx="2761488" cy="1892808"/>
              <a:chOff x="2002536" y="2350008"/>
              <a:chExt cx="2761488" cy="1892808"/>
            </a:xfrm>
          </p:grpSpPr>
          <p:cxnSp>
            <p:nvCxnSpPr>
              <p:cNvPr id="18" name="直接连接符 17"/>
              <p:cNvCxnSpPr/>
              <p:nvPr/>
            </p:nvCxnSpPr>
            <p:spPr>
              <a:xfrm flipV="1">
                <a:off x="2002536" y="4169664"/>
                <a:ext cx="1545336" cy="9144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/>
              <p:cNvCxnSpPr/>
              <p:nvPr/>
            </p:nvCxnSpPr>
            <p:spPr>
              <a:xfrm flipV="1">
                <a:off x="3547872" y="2350008"/>
                <a:ext cx="603504" cy="1828800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/>
              <p:cNvCxnSpPr/>
              <p:nvPr/>
            </p:nvCxnSpPr>
            <p:spPr>
              <a:xfrm>
                <a:off x="4151376" y="2350008"/>
                <a:ext cx="612648" cy="1892808"/>
              </a:xfrm>
              <a:prstGeom prst="line">
                <a:avLst/>
              </a:prstGeom>
              <a:ln w="635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3" name="直接箭头连接符 22"/>
          <p:cNvCxnSpPr/>
          <p:nvPr/>
        </p:nvCxnSpPr>
        <p:spPr>
          <a:xfrm flipV="1">
            <a:off x="2313432" y="5029200"/>
            <a:ext cx="1545336" cy="1828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2313432" y="5413248"/>
            <a:ext cx="1545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Inject 1/N bunches into booster</a:t>
            </a:r>
            <a:endParaRPr lang="zh-CN" altLang="en-US" dirty="0"/>
          </a:p>
        </p:txBody>
      </p:sp>
      <p:cxnSp>
        <p:nvCxnSpPr>
          <p:cNvPr id="27" name="直接箭头连接符 26"/>
          <p:cNvCxnSpPr/>
          <p:nvPr/>
        </p:nvCxnSpPr>
        <p:spPr>
          <a:xfrm flipV="1">
            <a:off x="6608064" y="5047488"/>
            <a:ext cx="1220724" cy="1828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6608064" y="5352288"/>
            <a:ext cx="1545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Inject 1/N bunches into booster</a:t>
            </a:r>
            <a:endParaRPr lang="zh-CN" altLang="en-US" dirty="0"/>
          </a:p>
        </p:txBody>
      </p:sp>
      <p:cxnSp>
        <p:nvCxnSpPr>
          <p:cNvPr id="33" name="直接箭头连接符 32"/>
          <p:cNvCxnSpPr/>
          <p:nvPr/>
        </p:nvCxnSpPr>
        <p:spPr>
          <a:xfrm flipH="1">
            <a:off x="4535424" y="2432304"/>
            <a:ext cx="438912" cy="3566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本框 33"/>
          <p:cNvSpPr txBox="1"/>
          <p:nvPr/>
        </p:nvSpPr>
        <p:spPr>
          <a:xfrm>
            <a:off x="4974336" y="1988266"/>
            <a:ext cx="1469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Inject into the collider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5143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Time Taken to inject into every bunch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571" y="2001294"/>
            <a:ext cx="5342857" cy="4000000"/>
          </a:xfrm>
        </p:spPr>
      </p:pic>
    </p:spTree>
    <p:extLst>
      <p:ext uri="{BB962C8B-B14F-4D97-AF65-F5344CB8AC3E}">
        <p14:creationId xmlns:p14="http://schemas.microsoft.com/office/powerpoint/2010/main" val="174663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Beam current drop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571" y="2001294"/>
            <a:ext cx="5342857" cy="4000000"/>
          </a:xfrm>
        </p:spPr>
      </p:pic>
    </p:spTree>
    <p:extLst>
      <p:ext uri="{BB962C8B-B14F-4D97-AF65-F5344CB8AC3E}">
        <p14:creationId xmlns:p14="http://schemas.microsoft.com/office/powerpoint/2010/main" val="161049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Bunch charge in the booster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571" y="2001294"/>
            <a:ext cx="5342857" cy="4000000"/>
          </a:xfrm>
        </p:spPr>
      </p:pic>
    </p:spTree>
    <p:extLst>
      <p:ext uri="{BB962C8B-B14F-4D97-AF65-F5344CB8AC3E}">
        <p14:creationId xmlns:p14="http://schemas.microsoft.com/office/powerpoint/2010/main" val="260517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Booster Current</a:t>
            </a:r>
            <a:endParaRPr lang="zh-CN" altLang="en-US" dirty="0"/>
          </a:p>
        </p:txBody>
      </p:sp>
      <p:pic>
        <p:nvPicPr>
          <p:cNvPr id="8" name="内容占位符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1" y="1690688"/>
            <a:ext cx="6975204" cy="5222078"/>
          </a:xfrm>
        </p:spPr>
      </p:pic>
    </p:spTree>
    <p:extLst>
      <p:ext uri="{BB962C8B-B14F-4D97-AF65-F5344CB8AC3E}">
        <p14:creationId xmlns:p14="http://schemas.microsoft.com/office/powerpoint/2010/main" val="53235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249</Words>
  <Application>Microsoft Office PowerPoint</Application>
  <PresentationFormat>宽屏</PresentationFormat>
  <Paragraphs>102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宋体</vt:lpstr>
      <vt:lpstr>Arial</vt:lpstr>
      <vt:lpstr>Calibri</vt:lpstr>
      <vt:lpstr>Calibri Light</vt:lpstr>
      <vt:lpstr>Office 主题</vt:lpstr>
      <vt:lpstr>Parameters of CEPC</vt:lpstr>
      <vt:lpstr>Main parameters of H,W and Z mode</vt:lpstr>
      <vt:lpstr>BhaBha lifetime</vt:lpstr>
      <vt:lpstr>Injection Time</vt:lpstr>
      <vt:lpstr>Can We cure this by injecting many times?</vt:lpstr>
      <vt:lpstr>Time Taken to inject into every bunch</vt:lpstr>
      <vt:lpstr>Beam current drop</vt:lpstr>
      <vt:lpstr>Bunch charge in the booster</vt:lpstr>
      <vt:lpstr>Booster Current</vt:lpstr>
      <vt:lpstr>Backup Slides</vt:lpstr>
      <vt:lpstr>Injection from Linac to booster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Parameters of CEPC</dc:title>
  <dc:creator>[崔小昊]</dc:creator>
  <cp:lastModifiedBy>[崔小昊]</cp:lastModifiedBy>
  <cp:revision>84</cp:revision>
  <dcterms:created xsi:type="dcterms:W3CDTF">2017-03-20T08:40:33Z</dcterms:created>
  <dcterms:modified xsi:type="dcterms:W3CDTF">2017-03-23T12:27:00Z</dcterms:modified>
</cp:coreProperties>
</file>