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75" r:id="rId10"/>
    <p:sldId id="267" r:id="rId11"/>
    <p:sldId id="276" r:id="rId12"/>
    <p:sldId id="277" r:id="rId13"/>
    <p:sldId id="26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5" r:id="rId22"/>
    <p:sldId id="288" r:id="rId23"/>
    <p:sldId id="290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7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17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1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7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2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1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B679-0100-418A-9E16-F42FE8E3AF55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4613-3DFA-4100-9C63-88AE883C99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1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Hough Transform with drift distance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	                         			    2017-3-30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582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44" y="2798425"/>
            <a:ext cx="2000250" cy="1766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36" y="2710127"/>
            <a:ext cx="2393815" cy="2043499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219590" y="3424474"/>
            <a:ext cx="2240692" cy="18947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163694" y="3175822"/>
            <a:ext cx="1296588" cy="11121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817708" y="3159145"/>
            <a:ext cx="2850292" cy="1260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Hits on 1</a:t>
            </a:r>
            <a:r>
              <a:rPr lang="en-US" altLang="zh-CN" baseline="30000" dirty="0"/>
              <a:t>st</a:t>
            </a:r>
            <a:r>
              <a:rPr lang="en-US" altLang="zh-CN" dirty="0"/>
              <a:t>  half and 2</a:t>
            </a:r>
            <a:r>
              <a:rPr lang="en-US" altLang="zh-CN" baseline="30000" dirty="0"/>
              <a:t>nd</a:t>
            </a:r>
            <a:r>
              <a:rPr lang="en-US" altLang="zh-CN" dirty="0"/>
              <a:t>  half have different </a:t>
            </a:r>
            <a:r>
              <a:rPr lang="en-US" altLang="zh-CN" dirty="0">
                <a:solidFill>
                  <a:srgbClr val="FF0000"/>
                </a:solidFill>
              </a:rPr>
              <a:t>sign </a:t>
            </a:r>
            <a:r>
              <a:rPr lang="en-US" altLang="zh-CN" dirty="0"/>
              <a:t>of </a:t>
            </a:r>
            <a:r>
              <a:rPr lang="en-US" altLang="zh-CN" dirty="0" smtClean="0"/>
              <a:t>slope </a:t>
            </a:r>
            <a:r>
              <a:rPr lang="en-US" altLang="zh-CN" dirty="0"/>
              <a:t>when there appears a track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41145" y="1665118"/>
            <a:ext cx="686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Same with the previous method </a:t>
            </a:r>
          </a:p>
          <a:p>
            <a:r>
              <a:rPr lang="en-US" altLang="zh-CN" dirty="0"/>
              <a:t>Determine by </a:t>
            </a:r>
            <a:r>
              <a:rPr lang="en-US" altLang="zh-CN" dirty="0">
                <a:solidFill>
                  <a:srgbClr val="FF0000"/>
                </a:solidFill>
              </a:rPr>
              <a:t>sign of </a:t>
            </a:r>
            <a:r>
              <a:rPr lang="en-US" altLang="zh-CN" dirty="0">
                <a:solidFill>
                  <a:srgbClr val="FF0000"/>
                </a:solidFill>
              </a:rPr>
              <a:t>slant &amp; sign of rho</a:t>
            </a:r>
          </a:p>
          <a:p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sign </a:t>
            </a:r>
            <a:r>
              <a:rPr lang="en-US" altLang="zh-CN" dirty="0">
                <a:solidFill>
                  <a:srgbClr val="FF0000"/>
                </a:solidFill>
              </a:rPr>
              <a:t>of slant</a:t>
            </a:r>
            <a:r>
              <a:rPr lang="en-US" altLang="zh-CN" dirty="0"/>
              <a:t>) *(</a:t>
            </a:r>
            <a:r>
              <a:rPr lang="en-US" altLang="zh-CN" dirty="0">
                <a:solidFill>
                  <a:srgbClr val="FF0000"/>
                </a:solidFill>
              </a:rPr>
              <a:t>sign of </a:t>
            </a:r>
            <a:r>
              <a:rPr lang="el-GR" altLang="zh-CN" dirty="0">
                <a:solidFill>
                  <a:srgbClr val="FF0000"/>
                </a:solidFill>
              </a:rPr>
              <a:t>ρ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(1)  Slope to diff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and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circle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65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(2) Slope to differ hits on the track corner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24" y="1909354"/>
            <a:ext cx="4664983" cy="405650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8876281">
            <a:off x="1578264" y="2431056"/>
            <a:ext cx="1840931" cy="8975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36044" y="1386699"/>
            <a:ext cx="511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Hits on the corner </a:t>
            </a:r>
          </a:p>
          <a:p>
            <a:r>
              <a:rPr lang="en-US" altLang="zh-CN" dirty="0" smtClean="0"/>
              <a:t>1 . big energy loss due to long flight length</a:t>
            </a:r>
          </a:p>
          <a:p>
            <a:r>
              <a:rPr lang="en-US" altLang="zh-CN" dirty="0" smtClean="0"/>
              <a:t>2.  Perhaps bad x-t calibration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44" y="2310029"/>
            <a:ext cx="3945924" cy="37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(2) Slope to differ hits on the track corner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44" y="4065533"/>
            <a:ext cx="4092946" cy="2371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9158" y="2145456"/>
            <a:ext cx="790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Calculate the slope of each sin line where the track appears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38" y="1863430"/>
            <a:ext cx="2213780" cy="1838184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026876" y="2285315"/>
            <a:ext cx="18617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136" y="4060107"/>
            <a:ext cx="3713102" cy="237170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2225" y="3778178"/>
            <a:ext cx="35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Slope of hits ( outer 2 layers)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526500" y="3754402"/>
            <a:ext cx="42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Slope of hits ( except outer 2 layers) 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858241" y="4229487"/>
            <a:ext cx="49427" cy="217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987572" y="4253039"/>
            <a:ext cx="49427" cy="217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026876" y="4136205"/>
            <a:ext cx="49427" cy="217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891848" y="4163799"/>
            <a:ext cx="49427" cy="217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545492" y="6488668"/>
            <a:ext cx="77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slope cut ,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half hits are reserve on Hough Map &amp; remove outer hits  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381" y="4216301"/>
            <a:ext cx="2489089" cy="22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4.Track detecting on Hough Map </a:t>
            </a:r>
            <a:endParaRPr lang="zh-CN" altLang="en-US" dirty="0"/>
          </a:p>
        </p:txBody>
      </p:sp>
      <p:pic>
        <p:nvPicPr>
          <p:cNvPr id="11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631" y="1828801"/>
            <a:ext cx="3680891" cy="21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4975653" y="3218331"/>
            <a:ext cx="359826" cy="353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156815" y="3422628"/>
            <a:ext cx="1251678" cy="7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5156815" y="2435695"/>
            <a:ext cx="25764" cy="1023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190149" y="2717114"/>
            <a:ext cx="579891" cy="10024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2" idx="7"/>
          </p:cNvCxnSpPr>
          <p:nvPr/>
        </p:nvCxnSpPr>
        <p:spPr>
          <a:xfrm flipV="1">
            <a:off x="5155566" y="3270079"/>
            <a:ext cx="127218" cy="1815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>
            <a:off x="5175488" y="3346847"/>
            <a:ext cx="104933" cy="112418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01800" y="3923845"/>
            <a:ext cx="698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alpha </a:t>
            </a:r>
            <a:r>
              <a:rPr lang="en-US" altLang="zh-CN" dirty="0"/>
              <a:t>-&gt; theta </a:t>
            </a:r>
            <a:r>
              <a:rPr lang="en-US" altLang="zh-CN" dirty="0" smtClean="0"/>
              <a:t>two </a:t>
            </a:r>
            <a:r>
              <a:rPr lang="en-US" altLang="zh-CN" dirty="0"/>
              <a:t>to one </a:t>
            </a:r>
            <a:r>
              <a:rPr lang="en-US" altLang="zh-CN" dirty="0" smtClean="0"/>
              <a:t>match      ( 0,2*pi) -&gt; (0,pi)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How to split the drift circle determine the theta bin on Hough map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By </a:t>
            </a:r>
            <a:r>
              <a:rPr lang="en-US" altLang="zh-CN" dirty="0"/>
              <a:t>this method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Each bin along theta axis of HS represent one possible position of the straight line in CFS</a:t>
            </a:r>
          </a:p>
          <a:p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7850659" y="2435695"/>
            <a:ext cx="359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Theta : line in CFS  0~pi</a:t>
            </a:r>
          </a:p>
          <a:p>
            <a:r>
              <a:rPr lang="en-US" altLang="zh-CN" dirty="0" smtClean="0"/>
              <a:t>Alpha : angel around the drift circle</a:t>
            </a:r>
            <a:endParaRPr lang="zh-CN" altLang="en-US" dirty="0"/>
          </a:p>
        </p:txBody>
      </p:sp>
      <p:pic>
        <p:nvPicPr>
          <p:cNvPr id="19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0" y="1926776"/>
            <a:ext cx="2560070" cy="1904289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960605" y="2878921"/>
            <a:ext cx="19143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003085" y="1301578"/>
            <a:ext cx="0" cy="157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960605" y="2435695"/>
            <a:ext cx="494271" cy="443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弧形 19"/>
          <p:cNvSpPr/>
          <p:nvPr/>
        </p:nvSpPr>
        <p:spPr>
          <a:xfrm>
            <a:off x="2057206" y="2740808"/>
            <a:ext cx="142297" cy="20667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endCxn id="17" idx="0"/>
          </p:cNvCxnSpPr>
          <p:nvPr/>
        </p:nvCxnSpPr>
        <p:spPr>
          <a:xfrm>
            <a:off x="2257168" y="2740808"/>
            <a:ext cx="2970786" cy="60603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4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Track detecting on Hough Map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53" y="1895462"/>
            <a:ext cx="5252509" cy="4536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9" y="2306595"/>
            <a:ext cx="3927785" cy="37007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V="1">
            <a:off x="2158314" y="4382530"/>
            <a:ext cx="3248939" cy="1375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403215" y="2903838"/>
            <a:ext cx="3248939" cy="1375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894805" y="1795850"/>
            <a:ext cx="18536" cy="45637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4193059" y="2392620"/>
            <a:ext cx="4691449" cy="803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181600" y="2586681"/>
            <a:ext cx="3702908" cy="18195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792627" y="3707027"/>
            <a:ext cx="593124" cy="1556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886567" y="2356608"/>
            <a:ext cx="8238" cy="25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3262184" y="2484294"/>
            <a:ext cx="5622324" cy="2219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1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How to split Hough 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number of bin of </a:t>
            </a:r>
            <a:r>
              <a:rPr lang="el-GR" altLang="zh-CN" dirty="0" smtClean="0"/>
              <a:t>θ</a:t>
            </a:r>
            <a:r>
              <a:rPr lang="en-US" altLang="zh-CN" dirty="0" smtClean="0"/>
              <a:t> axis in Hough Map correspond to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How many parts we split the drift circle</a:t>
            </a:r>
          </a:p>
          <a:p>
            <a:pPr lvl="1"/>
            <a:r>
              <a:rPr lang="en-US" altLang="zh-CN" dirty="0" smtClean="0"/>
              <a:t>Each point on </a:t>
            </a:r>
            <a:r>
              <a:rPr lang="en-US" altLang="zh-CN" dirty="0" err="1" smtClean="0"/>
              <a:t>sino</a:t>
            </a:r>
            <a:r>
              <a:rPr lang="en-US" altLang="zh-CN" dirty="0" smtClean="0"/>
              <a:t> curve in Hough Map correspond to a tangent line in Conformal Space</a:t>
            </a:r>
          </a:p>
          <a:p>
            <a:r>
              <a:rPr lang="en-US" altLang="zh-CN" dirty="0" smtClean="0"/>
              <a:t>The number of bin of </a:t>
            </a:r>
            <a:r>
              <a:rPr lang="el-GR" altLang="zh-CN" dirty="0" smtClean="0"/>
              <a:t>ρ</a:t>
            </a:r>
            <a:r>
              <a:rPr lang="en-US" altLang="zh-CN" dirty="0" smtClean="0"/>
              <a:t> axis in Hough Map influence the accurate of the straight line in Conformal Space</a:t>
            </a:r>
          </a:p>
          <a:p>
            <a:r>
              <a:rPr lang="en-US" altLang="zh-CN" dirty="0" smtClean="0"/>
              <a:t>So , the principle </a:t>
            </a:r>
          </a:p>
          <a:p>
            <a:pPr lvl="1"/>
            <a:r>
              <a:rPr lang="en-US" altLang="zh-CN" dirty="0" smtClean="0"/>
              <a:t>cut the bin in Hough Map as more as possible</a:t>
            </a:r>
          </a:p>
          <a:p>
            <a:pPr lvl="1"/>
            <a:r>
              <a:rPr lang="en-US" altLang="zh-CN" dirty="0" smtClean="0"/>
              <a:t>The number of </a:t>
            </a:r>
            <a:r>
              <a:rPr lang="el-GR" altLang="zh-CN" dirty="0" smtClean="0"/>
              <a:t>θ </a:t>
            </a:r>
            <a:r>
              <a:rPr lang="en-US" altLang="zh-CN" dirty="0" smtClean="0"/>
              <a:t>correspond to number of parts of drift circle</a:t>
            </a:r>
          </a:p>
          <a:p>
            <a:pPr lvl="1"/>
            <a:r>
              <a:rPr lang="en-US" altLang="zh-CN" dirty="0" smtClean="0"/>
              <a:t>1000*1000  , time need to improve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9217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5.Peak detecting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55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As the old method , look for the maximum bin in local area </a:t>
            </a:r>
          </a:p>
          <a:p>
            <a:r>
              <a:rPr lang="en-US" altLang="zh-CN" dirty="0" smtClean="0"/>
              <a:t>For the single track events , we use the maximum bin as the found track in Hough Map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57" y="2952420"/>
            <a:ext cx="3294035" cy="30004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51" y="3470454"/>
            <a:ext cx="3865439" cy="1964404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730881">
            <a:off x="3519349" y="4020152"/>
            <a:ext cx="3900881" cy="97847"/>
          </a:xfrm>
          <a:prstGeom prst="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342" y="3596152"/>
            <a:ext cx="2114511" cy="18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Peak in </a:t>
            </a:r>
            <a:r>
              <a:rPr lang="en-US" altLang="zh-CN" dirty="0" err="1" smtClean="0"/>
              <a:t>HoughMap</a:t>
            </a:r>
            <a:r>
              <a:rPr lang="en-US" altLang="zh-CN" dirty="0" smtClean="0"/>
              <a:t> - &gt; track in real space</a:t>
            </a:r>
            <a:endParaRPr lang="zh-CN" altLang="en-US" dirty="0"/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317157" y="1451790"/>
            <a:ext cx="10515600" cy="528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Rho -&gt; 1/</a:t>
            </a:r>
            <a:r>
              <a:rPr lang="en-US" altLang="zh-CN" dirty="0" err="1" smtClean="0"/>
              <a:t>radius_track</a:t>
            </a:r>
            <a:endParaRPr lang="en-US" altLang="zh-CN" dirty="0" smtClean="0"/>
          </a:p>
          <a:p>
            <a:r>
              <a:rPr lang="en-US" altLang="zh-CN" dirty="0" smtClean="0"/>
              <a:t>Theta -&gt; theta in real space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Circle track in real space :</a:t>
            </a:r>
          </a:p>
          <a:p>
            <a:pPr lvl="1"/>
            <a:r>
              <a:rPr lang="en-US" altLang="zh-CN" dirty="0" err="1" smtClean="0"/>
              <a:t>Rc</a:t>
            </a:r>
            <a:r>
              <a:rPr lang="en-US" altLang="zh-CN" dirty="0" smtClean="0"/>
              <a:t> = (1/rho)</a:t>
            </a:r>
          </a:p>
          <a:p>
            <a:pPr lvl="1"/>
            <a:r>
              <a:rPr lang="en-US" altLang="zh-CN" dirty="0" err="1" smtClean="0"/>
              <a:t>Xc</a:t>
            </a:r>
            <a:r>
              <a:rPr lang="en-US" altLang="zh-CN" dirty="0" smtClean="0"/>
              <a:t> = (1/rho)*cos(theta)</a:t>
            </a:r>
          </a:p>
          <a:p>
            <a:pPr lvl="1"/>
            <a:r>
              <a:rPr lang="en-US" altLang="zh-CN" dirty="0" err="1" smtClean="0"/>
              <a:t>Yc</a:t>
            </a:r>
            <a:r>
              <a:rPr lang="en-US" altLang="zh-CN" dirty="0" smtClean="0"/>
              <a:t> = (1/rho)*sin(theta)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66" y="1759722"/>
            <a:ext cx="3267809" cy="28415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68" y="1756591"/>
            <a:ext cx="3294035" cy="3000473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705600" y="2504303"/>
            <a:ext cx="24714" cy="2096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0635313" y="4104375"/>
            <a:ext cx="2100649" cy="8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0223157" y="3080951"/>
            <a:ext cx="45719" cy="4571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580605" y="1449859"/>
            <a:ext cx="1071184" cy="266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>
            <a:off x="9811264" y="3626842"/>
            <a:ext cx="1377013" cy="955065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812692" y="3822358"/>
            <a:ext cx="4020065" cy="84849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5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Resolution of track parameter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7874"/>
            <a:ext cx="10515600" cy="4351338"/>
          </a:xfrm>
        </p:spPr>
        <p:txBody>
          <a:bodyPr/>
          <a:lstStyle/>
          <a:p>
            <a:r>
              <a:rPr lang="en-US" altLang="zh-CN" dirty="0" err="1" smtClean="0"/>
              <a:t>Fixpt</a:t>
            </a:r>
            <a:r>
              <a:rPr lang="en-US" altLang="zh-CN" dirty="0" smtClean="0"/>
              <a:t> 60 MeV   1000 events , with background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842421" y="4554344"/>
            <a:ext cx="380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find the maximum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pt</a:t>
            </a:r>
            <a:r>
              <a:rPr lang="en-US" altLang="zh-CN" dirty="0"/>
              <a:t> </a:t>
            </a:r>
            <a:r>
              <a:rPr lang="en-US" altLang="zh-CN" dirty="0" smtClean="0"/>
              <a:t>resolution~0.2MeV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Theta resolution ~0.0052 rad  ( 0.3 )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077404" y="2290119"/>
            <a:ext cx="3114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 resolution: </a:t>
            </a:r>
            <a:r>
              <a:rPr lang="en-US" altLang="zh-CN" dirty="0" err="1" smtClean="0"/>
              <a:t>pt_peak-pt_truth</a:t>
            </a:r>
            <a:endParaRPr lang="en-US" altLang="zh-CN" dirty="0" smtClean="0"/>
          </a:p>
          <a:p>
            <a:r>
              <a:rPr lang="en-US" altLang="zh-CN" dirty="0" err="1" smtClean="0"/>
              <a:t>Pt_truth</a:t>
            </a:r>
            <a:r>
              <a:rPr lang="en-US" altLang="zh-CN" dirty="0" smtClean="0"/>
              <a:t> : </a:t>
            </a:r>
            <a:r>
              <a:rPr lang="en-US" altLang="zh-CN" dirty="0" smtClean="0"/>
              <a:t>by line fit of truth information </a:t>
            </a:r>
            <a:r>
              <a:rPr lang="en-US" altLang="zh-CN" dirty="0" smtClean="0"/>
              <a:t>o</a:t>
            </a:r>
            <a:r>
              <a:rPr lang="en-US" altLang="zh-CN" dirty="0" smtClean="0"/>
              <a:t>f </a:t>
            </a:r>
            <a:r>
              <a:rPr lang="en-US" altLang="zh-CN" dirty="0" smtClean="0">
                <a:solidFill>
                  <a:srgbClr val="FF0000"/>
                </a:solidFill>
              </a:rPr>
              <a:t>first 10 axial hits</a:t>
            </a:r>
          </a:p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65" y="2044667"/>
            <a:ext cx="3203256" cy="22908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57" y="2020771"/>
            <a:ext cx="3354576" cy="23466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37" y="4485423"/>
            <a:ext cx="3403456" cy="23725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42421" y="3145658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 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330113" y="3125450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Rho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36059" y="4831343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theta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249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: 0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46" y="2676135"/>
            <a:ext cx="4338014" cy="4181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91" y="2616190"/>
            <a:ext cx="5662579" cy="4117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67" y="290417"/>
            <a:ext cx="2756695" cy="22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Conformal transform</a:t>
            </a:r>
          </a:p>
          <a:p>
            <a:r>
              <a:rPr lang="en-US" altLang="zh-CN" dirty="0" smtClean="0"/>
              <a:t>Fill Hough Map</a:t>
            </a:r>
            <a:endParaRPr lang="en-US" altLang="zh-CN" dirty="0" smtClean="0"/>
          </a:p>
          <a:p>
            <a:r>
              <a:rPr lang="en-US" altLang="zh-CN" dirty="0" smtClean="0"/>
              <a:t>Use slant of </a:t>
            </a:r>
            <a:r>
              <a:rPr lang="en-US" altLang="zh-CN" dirty="0" err="1" smtClean="0"/>
              <a:t>sino</a:t>
            </a:r>
            <a:r>
              <a:rPr lang="en-US" altLang="zh-CN" dirty="0" smtClean="0"/>
              <a:t> line on Hough Map</a:t>
            </a:r>
            <a:endParaRPr lang="en-US" altLang="zh-CN" dirty="0" smtClean="0"/>
          </a:p>
          <a:p>
            <a:r>
              <a:rPr lang="en-US" altLang="zh-CN" dirty="0" smtClean="0"/>
              <a:t>The maximum bin on Hough Map - &gt; track</a:t>
            </a:r>
          </a:p>
          <a:p>
            <a:r>
              <a:rPr lang="en-US" altLang="zh-CN" dirty="0" smtClean="0"/>
              <a:t>Hits select method : in Real space</a:t>
            </a:r>
          </a:p>
          <a:p>
            <a:pPr lvl="1"/>
            <a:r>
              <a:rPr lang="en-US" altLang="zh-CN" dirty="0" err="1" smtClean="0"/>
              <a:t>deltaD</a:t>
            </a:r>
            <a:endParaRPr lang="en-US" altLang="zh-CN" dirty="0" smtClean="0"/>
          </a:p>
          <a:p>
            <a:r>
              <a:rPr lang="en-US" altLang="zh-CN" dirty="0" smtClean="0"/>
              <a:t>Multi turn tracks</a:t>
            </a:r>
          </a:p>
        </p:txBody>
      </p:sp>
    </p:spTree>
    <p:extLst>
      <p:ext uri="{BB962C8B-B14F-4D97-AF65-F5344CB8AC3E}">
        <p14:creationId xmlns:p14="http://schemas.microsoft.com/office/powerpoint/2010/main" val="346325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: 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9" y="2619633"/>
            <a:ext cx="5111740" cy="3991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50" y="2751589"/>
            <a:ext cx="5623628" cy="3764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611" y="167504"/>
            <a:ext cx="2973859" cy="24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1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6.Hits select method : in Real space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information on real space instead a rectangle in Hough Space to collect hits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48" y="3103465"/>
            <a:ext cx="4853571" cy="31906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29214" y="3629339"/>
            <a:ext cx="333571" cy="266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2916195" y="2758911"/>
            <a:ext cx="344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Old method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778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Hits select method : in Real space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22" y="1500368"/>
            <a:ext cx="5346346" cy="5128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90" y="1606378"/>
            <a:ext cx="5464863" cy="4061254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21191684">
            <a:off x="2193185" y="4411671"/>
            <a:ext cx="4653545" cy="42013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8377881" y="4423719"/>
            <a:ext cx="8237" cy="271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919329" y="5906530"/>
            <a:ext cx="509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deltaD</a:t>
            </a:r>
            <a:r>
              <a:rPr lang="en-US" altLang="zh-CN" dirty="0"/>
              <a:t> </a:t>
            </a:r>
            <a:r>
              <a:rPr lang="en-US" altLang="zh-CN" dirty="0" smtClean="0"/>
              <a:t>: distance of “fit track” and detect position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785729" y="6498555"/>
            <a:ext cx="565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 could select hits in a </a:t>
            </a:r>
            <a:r>
              <a:rPr lang="en-US" altLang="zh-CN" dirty="0" err="1" smtClean="0">
                <a:solidFill>
                  <a:srgbClr val="FF0000"/>
                </a:solidFill>
              </a:rPr>
              <a:t>deltaD</a:t>
            </a:r>
            <a:r>
              <a:rPr lang="en-US" altLang="zh-CN" dirty="0" smtClean="0">
                <a:solidFill>
                  <a:srgbClr val="FF0000"/>
                </a:solidFill>
              </a:rPr>
              <a:t> window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0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346" y="391114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err="1" smtClean="0"/>
              <a:t>deltaD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43" y="2405449"/>
            <a:ext cx="5464863" cy="406125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899718" y="1087394"/>
            <a:ext cx="98854" cy="4399006"/>
          </a:xfrm>
          <a:prstGeom prst="line">
            <a:avLst/>
          </a:prstGeom>
          <a:ln w="1905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90270" y="2601266"/>
            <a:ext cx="558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O1O2&gt;</a:t>
            </a:r>
            <a:r>
              <a:rPr lang="en-US" altLang="zh-CN" sz="2400" dirty="0" err="1" smtClean="0"/>
              <a:t>circle_track</a:t>
            </a:r>
            <a:r>
              <a:rPr lang="en-US" altLang="zh-CN" sz="2400" dirty="0" smtClean="0"/>
              <a:t> : </a:t>
            </a:r>
          </a:p>
          <a:p>
            <a:r>
              <a:rPr lang="en-US" altLang="zh-CN" sz="2400" dirty="0" smtClean="0"/>
              <a:t>	</a:t>
            </a:r>
            <a:r>
              <a:rPr lang="en-US" altLang="zh-CN" sz="2400" dirty="0" err="1"/>
              <a:t>d</a:t>
            </a:r>
            <a:r>
              <a:rPr lang="en-US" altLang="zh-CN" sz="2400" dirty="0" err="1" smtClean="0"/>
              <a:t>eltaD</a:t>
            </a:r>
            <a:r>
              <a:rPr lang="en-US" altLang="zh-CN" sz="2400" dirty="0" smtClean="0"/>
              <a:t> = O1O2-circle_track-drift</a:t>
            </a:r>
          </a:p>
          <a:p>
            <a:r>
              <a:rPr lang="en-US" altLang="zh-CN" sz="2400" dirty="0" smtClean="0"/>
              <a:t>O1O2&lt;</a:t>
            </a:r>
            <a:r>
              <a:rPr lang="en-US" altLang="zh-CN" sz="2400" dirty="0" err="1" smtClean="0"/>
              <a:t>circle_track</a:t>
            </a:r>
            <a:r>
              <a:rPr lang="en-US" altLang="zh-CN" sz="2400" dirty="0" smtClean="0"/>
              <a:t> :</a:t>
            </a:r>
          </a:p>
          <a:p>
            <a:r>
              <a:rPr lang="en-US" altLang="zh-CN" sz="2400" dirty="0" smtClean="0"/>
              <a:t>	</a:t>
            </a:r>
            <a:r>
              <a:rPr lang="en-US" altLang="zh-CN" sz="2400" dirty="0" err="1" smtClean="0"/>
              <a:t>deltaD</a:t>
            </a:r>
            <a:r>
              <a:rPr lang="en-US" altLang="zh-CN" sz="2400" dirty="0" smtClean="0"/>
              <a:t> = O1O2-circle_track+drift</a:t>
            </a:r>
            <a:endParaRPr lang="zh-CN" altLang="en-US" sz="2400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3130379" y="4205243"/>
            <a:ext cx="80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O2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899718" y="566241"/>
            <a:ext cx="80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O1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610506" y="5143264"/>
            <a:ext cx="4209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deltaD</a:t>
            </a:r>
            <a:r>
              <a:rPr lang="en-US" altLang="zh-CN" sz="2000" dirty="0" smtClean="0"/>
              <a:t>&lt;0 : circle radius of track is large</a:t>
            </a:r>
          </a:p>
          <a:p>
            <a:endParaRPr lang="en-US" altLang="zh-CN" sz="2000" dirty="0"/>
          </a:p>
          <a:p>
            <a:r>
              <a:rPr lang="en-US" altLang="zh-CN" sz="2000" dirty="0" err="1" smtClean="0"/>
              <a:t>deltaD</a:t>
            </a:r>
            <a:r>
              <a:rPr lang="en-US" altLang="zh-CN" sz="2000" dirty="0" smtClean="0"/>
              <a:t>&gt;</a:t>
            </a:r>
            <a:r>
              <a:rPr lang="en-US" altLang="zh-CN" sz="2000" dirty="0" smtClean="0"/>
              <a:t>0 : circle radius of track is small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904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735" y="63907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Flight length: r * theta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0" y="1114799"/>
            <a:ext cx="7192373" cy="566518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769708" y="2718486"/>
            <a:ext cx="238897" cy="255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5" idx="4"/>
          </p:cNvCxnSpPr>
          <p:nvPr/>
        </p:nvCxnSpPr>
        <p:spPr>
          <a:xfrm>
            <a:off x="4889157" y="2973859"/>
            <a:ext cx="12357" cy="30644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834185" y="1981200"/>
            <a:ext cx="304800" cy="2842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8" idx="2"/>
          </p:cNvCxnSpPr>
          <p:nvPr/>
        </p:nvCxnSpPr>
        <p:spPr>
          <a:xfrm flipV="1">
            <a:off x="5008605" y="2123303"/>
            <a:ext cx="2825580" cy="6940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弧形 15"/>
          <p:cNvSpPr/>
          <p:nvPr/>
        </p:nvSpPr>
        <p:spPr>
          <a:xfrm rot="4837748">
            <a:off x="4324866" y="2331309"/>
            <a:ext cx="1153297" cy="1029729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1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Relation between flight length , layer ,</a:t>
            </a:r>
            <a:r>
              <a:rPr lang="en-US" altLang="zh-CN" dirty="0" err="1" smtClean="0"/>
              <a:t>deltaD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8200" y="1629717"/>
            <a:ext cx="562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Fix </a:t>
            </a:r>
            <a:r>
              <a:rPr lang="en-US" altLang="zh-CN" sz="2400" dirty="0" err="1" smtClean="0"/>
              <a:t>pt</a:t>
            </a:r>
            <a:r>
              <a:rPr lang="en-US" altLang="zh-CN" sz="2400" dirty="0" smtClean="0"/>
              <a:t> 60 MeV   1000 events no back ground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6" y="2752651"/>
            <a:ext cx="5011967" cy="3895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43" y="3382453"/>
            <a:ext cx="4378426" cy="328732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976184" y="4580239"/>
            <a:ext cx="1931773" cy="126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76184" y="4843849"/>
            <a:ext cx="1931773" cy="41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22853" y="6463699"/>
            <a:ext cx="736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Most are inside 0.05 cm ( </a:t>
            </a:r>
            <a:r>
              <a:rPr lang="en-US" altLang="zh-CN" dirty="0" err="1" smtClean="0"/>
              <a:t>flt</a:t>
            </a:r>
            <a:r>
              <a:rPr lang="en-US" altLang="zh-CN" dirty="0" smtClean="0"/>
              <a:t>&lt;40)  4 times of spatial resolution(0.13 mm) 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923" y="2189711"/>
            <a:ext cx="2419620" cy="233252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3046319" y="4110681"/>
            <a:ext cx="1451540" cy="158990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20113822">
            <a:off x="4043840" y="3333861"/>
            <a:ext cx="3293651" cy="226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571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deltaD</a:t>
            </a:r>
            <a:r>
              <a:rPr lang="en-US" altLang="zh-CN" dirty="0" smtClean="0"/>
              <a:t> window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78" y="2931182"/>
            <a:ext cx="4100087" cy="3633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363" y="2931182"/>
            <a:ext cx="4097382" cy="36333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8200" y="1573667"/>
            <a:ext cx="5752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Fix </a:t>
            </a:r>
            <a:r>
              <a:rPr lang="en-US" altLang="zh-CN" sz="2400" dirty="0" err="1" smtClean="0"/>
              <a:t>pt</a:t>
            </a:r>
            <a:r>
              <a:rPr lang="en-US" altLang="zh-CN" sz="2400" dirty="0" smtClean="0"/>
              <a:t> 60 MeV   1000 events mix back ground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955589" y="2133600"/>
            <a:ext cx="49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Red :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 half circle hits </a:t>
            </a:r>
          </a:p>
          <a:p>
            <a:r>
              <a:rPr lang="en-US" altLang="zh-CN" dirty="0" smtClean="0"/>
              <a:t>Green : noise </a:t>
            </a:r>
          </a:p>
          <a:p>
            <a:r>
              <a:rPr lang="en-US" altLang="zh-CN" dirty="0" smtClean="0"/>
              <a:t>Blue: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half circle hits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6590865" y="4809625"/>
            <a:ext cx="749049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00800" y="4440293"/>
            <a:ext cx="16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Large scale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57384" y="6503855"/>
            <a:ext cx="706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deltaD</a:t>
            </a:r>
            <a:r>
              <a:rPr lang="en-US" altLang="zh-CN" dirty="0" smtClean="0"/>
              <a:t> window we can collect most hits and resist noise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8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 of hit select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 not do on </a:t>
            </a:r>
            <a:r>
              <a:rPr lang="en-US" altLang="zh-CN" dirty="0" err="1" smtClean="0"/>
              <a:t>HoughMap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The distribution of TH2D hard tell how to keep a hit select efficiency</a:t>
            </a:r>
          </a:p>
          <a:p>
            <a:pPr lvl="1"/>
            <a:r>
              <a:rPr lang="en-US" altLang="zh-CN" dirty="0" smtClean="0"/>
              <a:t>After peak detecting , we actually get a relatively accurate</a:t>
            </a:r>
          </a:p>
          <a:p>
            <a:pPr marL="457200" lvl="1" indent="0">
              <a:buNone/>
            </a:pPr>
            <a:r>
              <a:rPr lang="en-US" altLang="zh-CN" dirty="0" smtClean="0"/>
              <a:t>   2D track and know its information  (</a:t>
            </a:r>
            <a:r>
              <a:rPr lang="en-US" altLang="zh-CN" dirty="0" err="1" smtClean="0"/>
              <a:t>pt</a:t>
            </a:r>
            <a:r>
              <a:rPr lang="en-US" altLang="zh-CN" dirty="0" smtClean="0"/>
              <a:t> , position …)</a:t>
            </a:r>
          </a:p>
          <a:p>
            <a:pPr lvl="1"/>
            <a:r>
              <a:rPr lang="en-US" altLang="zh-CN" dirty="0" smtClean="0"/>
              <a:t>Hit –on-track information is clear ( flight length , </a:t>
            </a:r>
            <a:r>
              <a:rPr lang="en-US" altLang="zh-CN" dirty="0" err="1" smtClean="0"/>
              <a:t>deltaD</a:t>
            </a:r>
            <a:r>
              <a:rPr lang="en-US" altLang="zh-CN" dirty="0" smtClean="0"/>
              <a:t>..)</a:t>
            </a:r>
          </a:p>
          <a:p>
            <a:pPr lvl="1"/>
            <a:r>
              <a:rPr lang="en-US" altLang="zh-CN" dirty="0" smtClean="0"/>
              <a:t>Distance of a hit position to track(“</a:t>
            </a:r>
            <a:r>
              <a:rPr lang="en-US" altLang="zh-CN" dirty="0" err="1" smtClean="0"/>
              <a:t>deltaD</a:t>
            </a:r>
            <a:r>
              <a:rPr lang="en-US" altLang="zh-CN" dirty="0" smtClean="0"/>
              <a:t>”)  can </a:t>
            </a:r>
          </a:p>
          <a:p>
            <a:pPr marL="457200" lvl="1" indent="0">
              <a:buNone/>
            </a:pPr>
            <a:r>
              <a:rPr lang="en-US" altLang="zh-CN" dirty="0" smtClean="0"/>
              <a:t>    be related to the detect error in real space</a:t>
            </a:r>
          </a:p>
          <a:p>
            <a:r>
              <a:rPr lang="en-US" altLang="zh-CN" dirty="0" smtClean="0"/>
              <a:t>A curve about signal efficiency vs background efficiency </a:t>
            </a:r>
          </a:p>
          <a:p>
            <a:pPr marL="457200" lvl="1" indent="0">
              <a:buNone/>
            </a:pPr>
            <a:r>
              <a:rPr lang="en-US" altLang="zh-CN" dirty="0" smtClean="0"/>
              <a:t>    is on doing to collect hits in a “</a:t>
            </a:r>
            <a:r>
              <a:rPr lang="en-US" altLang="zh-CN" dirty="0" err="1" smtClean="0"/>
              <a:t>deltaD</a:t>
            </a:r>
            <a:r>
              <a:rPr lang="en-US" altLang="zh-CN" dirty="0" smtClean="0"/>
              <a:t>” window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53" y="2747705"/>
            <a:ext cx="3208607" cy="21092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68262" y="3059676"/>
            <a:ext cx="333571" cy="266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68725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focused question : multi turn tracks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737" y="2674543"/>
            <a:ext cx="4557348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411" y="365125"/>
            <a:ext cx="2181615" cy="21305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62" y="2842083"/>
            <a:ext cx="2880752" cy="27077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10" y="2899719"/>
            <a:ext cx="2725505" cy="265014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535576" y="4224791"/>
            <a:ext cx="749049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61038" y="3674174"/>
            <a:ext cx="16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Large scale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41710" y="2310982"/>
            <a:ext cx="46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70MeV : begin to make multi turn tracks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5016" y="5890054"/>
            <a:ext cx="500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Hits can be tell from different turns in 70MeV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34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80MeV 90MeV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76" y="1311747"/>
            <a:ext cx="2817084" cy="2725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210" y="1311747"/>
            <a:ext cx="2862726" cy="27353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43" y="4208312"/>
            <a:ext cx="2935117" cy="2421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687" y="4186041"/>
            <a:ext cx="2850249" cy="24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1.Conformal </a:t>
            </a:r>
            <a:r>
              <a:rPr lang="en-US" altLang="zh-CN" dirty="0" smtClean="0"/>
              <a:t>transform</a:t>
            </a:r>
            <a:endParaRPr lang="zh-CN" altLang="en-US" dirty="0"/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2007485" y="1672499"/>
            <a:ext cx="7886700" cy="54917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Conformal transform:</a:t>
            </a:r>
          </a:p>
          <a:p>
            <a:pPr lvl="1"/>
            <a:r>
              <a:rPr lang="en-US" altLang="zh-CN" sz="1800" dirty="0"/>
              <a:t>Circle -&gt; straight line </a:t>
            </a:r>
          </a:p>
          <a:p>
            <a:pPr lvl="1"/>
            <a:r>
              <a:rPr lang="en-US" altLang="zh-CN" sz="1800" dirty="0"/>
              <a:t>Like to stretching a “bend rope” to </a:t>
            </a:r>
            <a:r>
              <a:rPr lang="en-US" altLang="zh-CN" sz="1800" dirty="0" err="1"/>
              <a:t>staight</a:t>
            </a:r>
            <a:endParaRPr lang="en-US" altLang="zh-CN" sz="1800" dirty="0"/>
          </a:p>
          <a:p>
            <a:r>
              <a:rPr lang="en-US" altLang="zh-CN" sz="2000" dirty="0"/>
              <a:t>Previous conformal transform</a:t>
            </a:r>
          </a:p>
          <a:p>
            <a:pPr lvl="1"/>
            <a:r>
              <a:rPr lang="en-US" altLang="zh-CN" sz="1800" dirty="0"/>
              <a:t>u</a:t>
            </a:r>
            <a:r>
              <a:rPr lang="en-US" altLang="zh-CN" sz="1800" dirty="0"/>
              <a:t>=x/(x*</a:t>
            </a:r>
            <a:r>
              <a:rPr lang="en-US" altLang="zh-CN" sz="1800" dirty="0" err="1"/>
              <a:t>x+y</a:t>
            </a:r>
            <a:r>
              <a:rPr lang="en-US" altLang="zh-CN" sz="1800" dirty="0"/>
              <a:t>*y)</a:t>
            </a:r>
          </a:p>
          <a:p>
            <a:pPr lvl="1"/>
            <a:r>
              <a:rPr lang="en-US" altLang="zh-CN" sz="1800" dirty="0"/>
              <a:t>v</a:t>
            </a:r>
            <a:r>
              <a:rPr lang="en-US" altLang="zh-CN" sz="1800" dirty="0"/>
              <a:t>=y/(x*</a:t>
            </a:r>
            <a:r>
              <a:rPr lang="en-US" altLang="zh-CN" sz="1800" dirty="0" err="1"/>
              <a:t>x+y</a:t>
            </a:r>
            <a:r>
              <a:rPr lang="en-US" altLang="zh-CN" sz="1800" dirty="0"/>
              <a:t>*y)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</a:rPr>
              <a:t>(</a:t>
            </a:r>
            <a:r>
              <a:rPr lang="en-US" altLang="zh-CN" sz="1800" dirty="0" err="1">
                <a:solidFill>
                  <a:srgbClr val="FF0000"/>
                </a:solidFill>
              </a:rPr>
              <a:t>x,y</a:t>
            </a:r>
            <a:r>
              <a:rPr lang="en-US" altLang="zh-CN" sz="1800" dirty="0">
                <a:solidFill>
                  <a:srgbClr val="FF0000"/>
                </a:solidFill>
              </a:rPr>
              <a:t>)  midpoint of hits in real space     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</a:rPr>
              <a:t>(</a:t>
            </a:r>
            <a:r>
              <a:rPr lang="en-US" altLang="zh-CN" sz="1800" dirty="0" err="1">
                <a:solidFill>
                  <a:srgbClr val="FF0000"/>
                </a:solidFill>
              </a:rPr>
              <a:t>u,v</a:t>
            </a:r>
            <a:r>
              <a:rPr lang="en-US" altLang="zh-CN" sz="1800" dirty="0">
                <a:solidFill>
                  <a:srgbClr val="FF0000"/>
                </a:solidFill>
              </a:rPr>
              <a:t>) points in  CF space</a:t>
            </a:r>
          </a:p>
          <a:p>
            <a:r>
              <a:rPr lang="en-US" altLang="zh-CN" sz="2000" dirty="0"/>
              <a:t>use </a:t>
            </a:r>
            <a:r>
              <a:rPr lang="en-US" altLang="zh-CN" sz="2000" dirty="0"/>
              <a:t>only mid point of axial </a:t>
            </a:r>
            <a:r>
              <a:rPr lang="en-US" altLang="zh-CN" sz="2000" dirty="0"/>
              <a:t>hits</a:t>
            </a:r>
          </a:p>
          <a:p>
            <a:r>
              <a:rPr lang="en-US" altLang="zh-CN" sz="2000" dirty="0"/>
              <a:t>every points have big error due to neglect drift distance 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41" y="5091306"/>
            <a:ext cx="2008700" cy="18323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10" y="5190413"/>
            <a:ext cx="1827300" cy="15889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7300" y="6391600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First half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0835" y="5336424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2nd half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67673" y="5636507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Circle corner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4" name="弧形 13"/>
          <p:cNvSpPr/>
          <p:nvPr/>
        </p:nvSpPr>
        <p:spPr>
          <a:xfrm rot="17278751">
            <a:off x="7004029" y="2345606"/>
            <a:ext cx="1062788" cy="1237067"/>
          </a:xfrm>
          <a:prstGeom prst="arc">
            <a:avLst>
              <a:gd name="adj1" fmla="val 16184558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680257" y="2440765"/>
            <a:ext cx="806116" cy="348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箭头 16"/>
          <p:cNvSpPr/>
          <p:nvPr/>
        </p:nvSpPr>
        <p:spPr>
          <a:xfrm>
            <a:off x="7925238" y="2533582"/>
            <a:ext cx="416516" cy="16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46363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103" y="36576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100~120MeV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1" y="1254898"/>
            <a:ext cx="3020097" cy="26261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51" y="1254898"/>
            <a:ext cx="2938365" cy="2633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127" y="1319135"/>
            <a:ext cx="2683382" cy="26679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309" y="1398226"/>
            <a:ext cx="2728691" cy="2509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60" y="4059287"/>
            <a:ext cx="2751438" cy="26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552" y="4035429"/>
            <a:ext cx="2916763" cy="2725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127" y="4721695"/>
            <a:ext cx="2190554" cy="1908074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8650978" y="2842054"/>
            <a:ext cx="122319" cy="2314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52681" y="4059287"/>
            <a:ext cx="1874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loss is a reason but need to confirm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48511" y="980419"/>
            <a:ext cx="1779373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100MeV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048281" y="1021351"/>
            <a:ext cx="1779373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110MeV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070635" y="3814119"/>
            <a:ext cx="1779373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061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&amp; on doing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Method of is confirm</a:t>
            </a:r>
          </a:p>
          <a:p>
            <a:pPr lvl="1"/>
            <a:r>
              <a:rPr lang="en-US" altLang="zh-CN" dirty="0" smtClean="0"/>
              <a:t>Conformal </a:t>
            </a:r>
            <a:r>
              <a:rPr lang="en-US" altLang="zh-CN" dirty="0" err="1" smtClean="0"/>
              <a:t>transfrom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Fill Hough Map</a:t>
            </a:r>
          </a:p>
          <a:p>
            <a:pPr lvl="1"/>
            <a:r>
              <a:rPr lang="en-US" altLang="zh-CN" dirty="0" smtClean="0"/>
              <a:t>Split bin in Hough Map</a:t>
            </a:r>
          </a:p>
          <a:p>
            <a:pPr lvl="1"/>
            <a:r>
              <a:rPr lang="en-US" altLang="zh-CN" dirty="0" smtClean="0"/>
              <a:t>Find peaks </a:t>
            </a:r>
          </a:p>
          <a:p>
            <a:pPr lvl="1"/>
            <a:r>
              <a:rPr lang="en-US" altLang="zh-CN" dirty="0" smtClean="0"/>
              <a:t>Select hits </a:t>
            </a:r>
          </a:p>
          <a:p>
            <a:r>
              <a:rPr lang="en-US" altLang="zh-CN" dirty="0" smtClean="0"/>
              <a:t>A hit selecting cut curve is on doing for high signal-noise ratio</a:t>
            </a:r>
          </a:p>
          <a:p>
            <a:r>
              <a:rPr lang="en-US" altLang="zh-CN" dirty="0" smtClean="0"/>
              <a:t>Multi turn tracks are hopeful to solve</a:t>
            </a:r>
          </a:p>
          <a:p>
            <a:pPr lvl="1"/>
            <a:r>
              <a:rPr lang="en-US" altLang="zh-CN" dirty="0" smtClean="0"/>
              <a:t>Could be solve good at 70MeV</a:t>
            </a:r>
          </a:p>
          <a:p>
            <a:pPr lvl="1"/>
            <a:r>
              <a:rPr lang="en-US" altLang="zh-CN" dirty="0" smtClean="0"/>
              <a:t>Could reject most hits from at the inner axial hits layers</a:t>
            </a:r>
          </a:p>
          <a:p>
            <a:r>
              <a:rPr lang="en-US" altLang="zh-CN" dirty="0" smtClean="0"/>
              <a:t>Program time need to be optimized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89415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676" y="172368"/>
            <a:ext cx="10515600" cy="1325563"/>
          </a:xfrm>
        </p:spPr>
        <p:txBody>
          <a:bodyPr/>
          <a:lstStyle/>
          <a:p>
            <a:r>
              <a:rPr lang="en-US" altLang="zh-CN" dirty="0" err="1" smtClean="0"/>
              <a:t>Bakup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geantino</a:t>
            </a:r>
            <a:r>
              <a:rPr lang="en-US" altLang="zh-CN" dirty="0" smtClean="0"/>
              <a:t> 60MeV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94" y="1268723"/>
            <a:ext cx="3951624" cy="2759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38" y="1409023"/>
            <a:ext cx="2499511" cy="16857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1587" y="1155313"/>
            <a:ext cx="137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== 8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76" y="4242487"/>
            <a:ext cx="3692491" cy="2615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170" y="4163106"/>
            <a:ext cx="3863272" cy="27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93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Bakup</a:t>
            </a:r>
            <a:r>
              <a:rPr lang="en-US" altLang="zh-CN" dirty="0" smtClean="0"/>
              <a:t> tail in layer 8,9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0" y="2900233"/>
            <a:ext cx="3754238" cy="24815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95" y="2900233"/>
            <a:ext cx="3701786" cy="25449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972" y="2900234"/>
            <a:ext cx="3541506" cy="2544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34465" y="2430162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Truth drift , peak </a:t>
            </a:r>
            <a:r>
              <a:rPr lang="en-US" altLang="zh-CN" dirty="0" err="1" smtClean="0"/>
              <a:t>inf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931875" y="2498464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Truth drift , truth </a:t>
            </a:r>
            <a:r>
              <a:rPr lang="en-US" altLang="zh-CN" dirty="0" err="1" smtClean="0"/>
              <a:t>inf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79837" y="2430162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 drift , peak </a:t>
            </a:r>
            <a:r>
              <a:rPr lang="en-US" altLang="zh-CN" dirty="0" err="1" smtClean="0"/>
              <a:t>inf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94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Modified CFT and HT method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22" y="2903002"/>
            <a:ext cx="3455115" cy="30144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2651" y="1816364"/>
            <a:ext cx="5493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Circle not passed (0,0) will still be circle by modified CFT</a:t>
            </a:r>
          </a:p>
          <a:p>
            <a:endParaRPr lang="en-US" altLang="zh-CN" dirty="0"/>
          </a:p>
          <a:p>
            <a:r>
              <a:rPr lang="en-US" altLang="zh-CN" dirty="0"/>
              <a:t>For circle (</a:t>
            </a:r>
            <a:r>
              <a:rPr lang="en-US" altLang="zh-CN" dirty="0" err="1"/>
              <a:t>xc,yc,rc</a:t>
            </a:r>
            <a:r>
              <a:rPr lang="en-US" altLang="zh-CN" dirty="0"/>
              <a:t>) in real space :</a:t>
            </a:r>
          </a:p>
          <a:p>
            <a:r>
              <a:rPr lang="en-US" altLang="zh-CN" dirty="0"/>
              <a:t>         </a:t>
            </a:r>
          </a:p>
          <a:p>
            <a:r>
              <a:rPr lang="en-US" altLang="zh-CN" dirty="0"/>
              <a:t> </a:t>
            </a:r>
            <a:r>
              <a:rPr lang="en-US" altLang="zh-CN" dirty="0"/>
              <a:t>        </a:t>
            </a:r>
            <a:r>
              <a:rPr lang="en-US" altLang="zh-CN" dirty="0" err="1"/>
              <a:t>Xc</a:t>
            </a:r>
            <a:r>
              <a:rPr lang="en-US" altLang="zh-CN" dirty="0"/>
              <a:t>=2*x /(  xc*xc +  </a:t>
            </a:r>
            <a:r>
              <a:rPr lang="en-US" altLang="zh-CN" dirty="0" err="1"/>
              <a:t>yc</a:t>
            </a:r>
            <a:r>
              <a:rPr lang="en-US" altLang="zh-CN" dirty="0"/>
              <a:t>*</a:t>
            </a:r>
            <a:r>
              <a:rPr lang="en-US" altLang="zh-CN" dirty="0" err="1"/>
              <a:t>yc</a:t>
            </a:r>
            <a:r>
              <a:rPr lang="en-US" altLang="zh-CN" dirty="0"/>
              <a:t>  -  </a:t>
            </a:r>
            <a:r>
              <a:rPr lang="en-US" altLang="zh-CN" dirty="0" err="1"/>
              <a:t>rc</a:t>
            </a:r>
            <a:r>
              <a:rPr lang="en-US" altLang="zh-CN" dirty="0"/>
              <a:t>*</a:t>
            </a:r>
            <a:r>
              <a:rPr lang="en-US" altLang="zh-CN" dirty="0" err="1"/>
              <a:t>rc</a:t>
            </a:r>
            <a:r>
              <a:rPr lang="en-US" altLang="zh-CN" dirty="0"/>
              <a:t>)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 err="1"/>
              <a:t>Yc</a:t>
            </a:r>
            <a:r>
              <a:rPr lang="en-US" altLang="zh-CN" dirty="0"/>
              <a:t>=2*y / (  xc*xc +  </a:t>
            </a:r>
            <a:r>
              <a:rPr lang="en-US" altLang="zh-CN" dirty="0" err="1"/>
              <a:t>yc</a:t>
            </a:r>
            <a:r>
              <a:rPr lang="en-US" altLang="zh-CN" dirty="0"/>
              <a:t>*</a:t>
            </a:r>
            <a:r>
              <a:rPr lang="en-US" altLang="zh-CN" dirty="0" err="1"/>
              <a:t>yc</a:t>
            </a:r>
            <a:r>
              <a:rPr lang="en-US" altLang="zh-CN" dirty="0"/>
              <a:t>  -  </a:t>
            </a:r>
            <a:r>
              <a:rPr lang="en-US" altLang="zh-CN" dirty="0" err="1"/>
              <a:t>rc</a:t>
            </a:r>
            <a:r>
              <a:rPr lang="en-US" altLang="zh-CN" dirty="0"/>
              <a:t>*</a:t>
            </a:r>
            <a:r>
              <a:rPr lang="en-US" altLang="zh-CN" dirty="0" err="1"/>
              <a:t>rc</a:t>
            </a:r>
            <a:r>
              <a:rPr lang="en-US" altLang="zh-CN" dirty="0"/>
              <a:t>)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 err="1"/>
              <a:t>Rc</a:t>
            </a:r>
            <a:r>
              <a:rPr lang="en-US" altLang="zh-CN" dirty="0"/>
              <a:t>=2*</a:t>
            </a:r>
            <a:r>
              <a:rPr lang="en-US" altLang="zh-CN" dirty="0" err="1"/>
              <a:t>rc</a:t>
            </a:r>
            <a:r>
              <a:rPr lang="en-US" altLang="zh-CN" dirty="0"/>
              <a:t> /( xc*xc + </a:t>
            </a:r>
            <a:r>
              <a:rPr lang="en-US" altLang="zh-CN" dirty="0" err="1"/>
              <a:t>yc</a:t>
            </a:r>
            <a:r>
              <a:rPr lang="en-US" altLang="zh-CN" dirty="0"/>
              <a:t>*</a:t>
            </a:r>
            <a:r>
              <a:rPr lang="en-US" altLang="zh-CN" dirty="0" err="1"/>
              <a:t>yc</a:t>
            </a:r>
            <a:r>
              <a:rPr lang="en-US" altLang="zh-CN" dirty="0"/>
              <a:t>  -  </a:t>
            </a:r>
            <a:r>
              <a:rPr lang="en-US" altLang="zh-CN" dirty="0" err="1"/>
              <a:t>rc</a:t>
            </a:r>
            <a:r>
              <a:rPr lang="en-US" altLang="zh-CN" dirty="0"/>
              <a:t>*</a:t>
            </a:r>
            <a:r>
              <a:rPr lang="en-US" altLang="zh-CN" dirty="0" err="1"/>
              <a:t>rc</a:t>
            </a:r>
            <a:r>
              <a:rPr lang="en-US" altLang="zh-CN" dirty="0"/>
              <a:t>)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05" y="4009218"/>
            <a:ext cx="4513625" cy="139647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11180" y="5531370"/>
            <a:ext cx="44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Circle </a:t>
            </a:r>
            <a:r>
              <a:rPr lang="en-US" altLang="zh-CN" dirty="0"/>
              <a:t>(</a:t>
            </a:r>
            <a:r>
              <a:rPr lang="en-US" altLang="zh-CN" dirty="0" err="1"/>
              <a:t>xc,yc,rc</a:t>
            </a:r>
            <a:r>
              <a:rPr lang="en-US" altLang="zh-CN" dirty="0"/>
              <a:t>) turned to (</a:t>
            </a:r>
            <a:r>
              <a:rPr lang="en-US" altLang="zh-CN" dirty="0" err="1"/>
              <a:t>Xc,Yc,R</a:t>
            </a:r>
            <a:r>
              <a:rPr lang="en-US" altLang="zh-CN" dirty="0"/>
              <a:t>) in CF space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25427" y="5917435"/>
            <a:ext cx="738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Proved by </a:t>
            </a:r>
            <a:r>
              <a:rPr lang="en-US" altLang="zh-CN" dirty="0" err="1">
                <a:solidFill>
                  <a:srgbClr val="FF0000"/>
                </a:solidFill>
              </a:rPr>
              <a:t>legendre</a:t>
            </a:r>
            <a:r>
              <a:rPr lang="en-US" altLang="zh-CN" dirty="0">
                <a:solidFill>
                  <a:srgbClr val="FF0000"/>
                </a:solidFill>
              </a:rPr>
              <a:t> transform , circle tangent to the same circle will </a:t>
            </a:r>
            <a:r>
              <a:rPr lang="en-US" altLang="zh-CN" dirty="0" err="1">
                <a:solidFill>
                  <a:srgbClr val="FF0000"/>
                </a:solidFill>
              </a:rPr>
              <a:t>tagent</a:t>
            </a:r>
            <a:r>
              <a:rPr lang="en-US" altLang="zh-CN" dirty="0">
                <a:solidFill>
                  <a:srgbClr val="FF0000"/>
                </a:solidFill>
              </a:rPr>
              <a:t> to the straight line in CF space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Perform on </a:t>
            </a:r>
            <a:r>
              <a:rPr lang="en-US" altLang="zh-CN" dirty="0" smtClean="0"/>
              <a:t>Conformal Space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970" y="1809043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Every drift circle is transformed by CFT to CF space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81883" y="2458702"/>
            <a:ext cx="463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Xc</a:t>
            </a:r>
            <a:r>
              <a:rPr lang="en-US" altLang="zh-CN" dirty="0"/>
              <a:t> = x/(x*x  +  y*y  -  drift*drift )</a:t>
            </a:r>
          </a:p>
          <a:p>
            <a:r>
              <a:rPr lang="en-US" altLang="zh-CN" dirty="0" err="1"/>
              <a:t>Yc</a:t>
            </a:r>
            <a:r>
              <a:rPr lang="en-US" altLang="zh-CN" dirty="0"/>
              <a:t> = y/(x*x  +  y*y  -  drift*drift )</a:t>
            </a:r>
          </a:p>
          <a:p>
            <a:r>
              <a:rPr lang="en-US" altLang="zh-CN" dirty="0" err="1"/>
              <a:t>CFdrift</a:t>
            </a:r>
            <a:r>
              <a:rPr lang="en-US" altLang="zh-CN" dirty="0"/>
              <a:t> = drift/( x*x  +  y*y  -  drift*drift )</a:t>
            </a:r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64" y="3952123"/>
            <a:ext cx="2550527" cy="2326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17" y="4120310"/>
            <a:ext cx="2346081" cy="204007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28714" y="6268807"/>
            <a:ext cx="21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Old CFT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652260" y="6289572"/>
            <a:ext cx="21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CFT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689499" y="6219095"/>
            <a:ext cx="21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Real Space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984" y="3116564"/>
            <a:ext cx="5572499" cy="31621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3435" y="3642432"/>
            <a:ext cx="25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fix </a:t>
            </a:r>
            <a:r>
              <a:rPr lang="en-US" altLang="zh-CN" dirty="0" err="1" smtClean="0"/>
              <a:t>pt</a:t>
            </a:r>
            <a:r>
              <a:rPr lang="en-US" altLang="zh-CN" dirty="0" smtClean="0"/>
              <a:t> 60MeV event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769520" y="3305792"/>
            <a:ext cx="500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Blue points : truth position of hits in MC</a:t>
            </a:r>
          </a:p>
          <a:p>
            <a:r>
              <a:rPr lang="en-US" altLang="zh-CN" dirty="0" smtClean="0"/>
              <a:t>Circle </a:t>
            </a:r>
            <a:r>
              <a:rPr lang="en-US" altLang="zh-CN" dirty="0"/>
              <a:t>: each drift circle by CFT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577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2.Hough Transform based on Conformal Transform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008331" y="5853442"/>
            <a:ext cx="712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Hough transform aim to find a line as close to the above line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13" y="1690688"/>
            <a:ext cx="7162374" cy="3937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0961" y="1883241"/>
            <a:ext cx="500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Blue points : truth position of hits in MC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Blue line : by line fit of hit truth information 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Of first 10 axial hits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/>
              <a:t>Circle : each drift circle by </a:t>
            </a:r>
            <a:r>
              <a:rPr lang="en-US" altLang="zh-CN" dirty="0" smtClean="0"/>
              <a:t>CFT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8097795" y="2570205"/>
            <a:ext cx="2273643" cy="130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136154" y="3920655"/>
            <a:ext cx="170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Far ,mainly due to energy loss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2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Fill Hough Map </a:t>
            </a:r>
            <a:br>
              <a:rPr lang="en-US" altLang="zh-CN" dirty="0" smtClean="0"/>
            </a:br>
            <a:r>
              <a:rPr lang="en-US" altLang="zh-CN" dirty="0" smtClean="0"/>
              <a:t>CF </a:t>
            </a:r>
            <a:r>
              <a:rPr lang="en-US" altLang="zh-CN" dirty="0" smtClean="0"/>
              <a:t>Space -&gt; Hough Space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152651" y="1755530"/>
            <a:ext cx="676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straight line is tangent to each drift circle on CFS</a:t>
            </a:r>
          </a:p>
          <a:p>
            <a:endParaRPr lang="en-US" altLang="zh-CN" dirty="0"/>
          </a:p>
          <a:p>
            <a:r>
              <a:rPr lang="en-US" altLang="zh-CN" dirty="0"/>
              <a:t>Split the drift circle along alpha , for example (0~360) to 60 </a:t>
            </a:r>
            <a:r>
              <a:rPr lang="en-US" altLang="zh-CN" dirty="0" smtClean="0"/>
              <a:t>parts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86" y="2743702"/>
            <a:ext cx="2047094" cy="1858332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7523814" y="3672868"/>
            <a:ext cx="1251678" cy="7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543674" y="2743702"/>
            <a:ext cx="25764" cy="1023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63450" y="5216578"/>
            <a:ext cx="578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For each part there is a tangent line to the drift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More parts - &gt; more accurate of the track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84" y="2814892"/>
            <a:ext cx="2466667" cy="190476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4061254" y="3767273"/>
            <a:ext cx="2627870" cy="5493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39" y="1460608"/>
            <a:ext cx="2560070" cy="1904289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/>
              <a:t>CF Space -&gt; Hough Space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53732" y="2280828"/>
            <a:ext cx="6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Calculate tangent line of each points on the drift circle </a:t>
            </a:r>
          </a:p>
          <a:p>
            <a:r>
              <a:rPr lang="en-US" altLang="zh-CN" dirty="0"/>
              <a:t>Convert parameters to (</a:t>
            </a:r>
            <a:r>
              <a:rPr lang="en-US" altLang="zh-CN" dirty="0" err="1"/>
              <a:t>rho,theta</a:t>
            </a:r>
            <a:r>
              <a:rPr lang="en-US" altLang="zh-CN" dirty="0"/>
              <a:t>) , and fill Hough Space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457232" y="3306936"/>
            <a:ext cx="348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all drift circles on Hough Space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14" y="3618306"/>
            <a:ext cx="3867695" cy="32114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72" y="3572588"/>
            <a:ext cx="4614797" cy="31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3.Use slope of sin line on Hough Map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81" y="1525931"/>
            <a:ext cx="6219567" cy="51643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903" y="1439798"/>
            <a:ext cx="2935038" cy="25522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71642" y="4697347"/>
            <a:ext cx="50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Slope of line  means the position of that hit on track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20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1234</Words>
  <Application>Microsoft Office PowerPoint</Application>
  <PresentationFormat>宽屏</PresentationFormat>
  <Paragraphs>190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Office 主题</vt:lpstr>
      <vt:lpstr>Hough Transform with drift distance</vt:lpstr>
      <vt:lpstr>Outline </vt:lpstr>
      <vt:lpstr>1.Conformal transform</vt:lpstr>
      <vt:lpstr>Modified CFT and HT method</vt:lpstr>
      <vt:lpstr>Perform on Conformal Space</vt:lpstr>
      <vt:lpstr>2.Hough Transform based on Conformal Transform</vt:lpstr>
      <vt:lpstr>Fill Hough Map  CF Space -&gt; Hough Space</vt:lpstr>
      <vt:lpstr>PowerPoint 演示文稿</vt:lpstr>
      <vt:lpstr>3.Use slope of sin line on Hough Map</vt:lpstr>
      <vt:lpstr>(1)  Slope to diff 1st and 2nd circle</vt:lpstr>
      <vt:lpstr>(2) Slope to differ hits on the track corner</vt:lpstr>
      <vt:lpstr>(2) Slope to differ hits on the track corner</vt:lpstr>
      <vt:lpstr>4.Track detecting on Hough Map </vt:lpstr>
      <vt:lpstr>Track detecting on Hough Map </vt:lpstr>
      <vt:lpstr>How to split Hough Map</vt:lpstr>
      <vt:lpstr>5.Peak detecting </vt:lpstr>
      <vt:lpstr>Peak in HoughMap - &gt; track in real space</vt:lpstr>
      <vt:lpstr>Resolution of track parameter</vt:lpstr>
      <vt:lpstr>Event : 0 </vt:lpstr>
      <vt:lpstr>Event : 1</vt:lpstr>
      <vt:lpstr>6.Hits select method : in Real space</vt:lpstr>
      <vt:lpstr>Hits select method : in Real space</vt:lpstr>
      <vt:lpstr>deltaD</vt:lpstr>
      <vt:lpstr>Flight length: r * theta</vt:lpstr>
      <vt:lpstr>Relation between flight length , layer ,deltaD</vt:lpstr>
      <vt:lpstr>deltaD window</vt:lpstr>
      <vt:lpstr>Conclusion of hit select method</vt:lpstr>
      <vt:lpstr>A focused question : multi turn tracks </vt:lpstr>
      <vt:lpstr>80MeV 90MeV</vt:lpstr>
      <vt:lpstr>100~120MeV</vt:lpstr>
      <vt:lpstr>Summary &amp; on doing  </vt:lpstr>
      <vt:lpstr>Bakup  geantino 60MeV</vt:lpstr>
      <vt:lpstr>Bakup tail in layer 8,9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336</cp:revision>
  <dcterms:created xsi:type="dcterms:W3CDTF">2017-03-29T11:14:56Z</dcterms:created>
  <dcterms:modified xsi:type="dcterms:W3CDTF">2017-03-30T06:24:39Z</dcterms:modified>
</cp:coreProperties>
</file>