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70" r:id="rId15"/>
    <p:sldId id="269" r:id="rId16"/>
    <p:sldId id="267" r:id="rId17"/>
    <p:sldId id="271" r:id="rId18"/>
    <p:sldId id="272" r:id="rId19"/>
    <p:sldId id="268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58CE-B68C-4A6D-83E3-11D6AE41FF76}" type="datetimeFigureOut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A378C-F501-4A24-8DC2-A7D032C16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4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BF4B-CB42-483E-946B-955A0669942F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2D18-A015-45FF-9DB8-1E95E64FBB1B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CB28-2916-4245-84D8-ECCD5CBB0EEA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09E8-7C98-4A66-8AFE-8909C97DA8CA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001E-27D7-43B2-97D9-92A22091C713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14E-CBDA-4C65-96DC-352895F2C3C1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CE51-2D83-476F-9541-56879BD79012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42E-D7D0-4BC2-AA20-A9068BF1C327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B82B-50B0-4A0D-A804-2FDA20B81F95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AD0-53AB-415F-81FB-3A3C94BC607B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7617-051D-48E4-B10C-1CB5C665773A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5279-A448-4F75-97C8-B090D348B20D}" type="datetime1">
              <a:rPr lang="zh-CN" altLang="en-US" smtClean="0"/>
              <a:t>2017/4/10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6984776" cy="1470025"/>
          </a:xfrm>
        </p:spPr>
        <p:txBody>
          <a:bodyPr/>
          <a:lstStyle/>
          <a:p>
            <a:r>
              <a:rPr lang="en-US" altLang="zh-CN" dirty="0" smtClean="0"/>
              <a:t>Study of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Performance in TPC at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en-US" altLang="zh-CN" dirty="0" err="1" smtClean="0"/>
              <a:t>Fenfen</a:t>
            </a:r>
            <a:r>
              <a:rPr lang="en-US" altLang="zh-CN" dirty="0" smtClean="0"/>
              <a:t> An</a:t>
            </a:r>
          </a:p>
          <a:p>
            <a:r>
              <a:rPr lang="en-US" altLang="zh-CN" dirty="0" smtClean="0"/>
              <a:t>2017.04.19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44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err="1" smtClean="0"/>
              <a:t>dE</a:t>
            </a:r>
            <a:r>
              <a:rPr lang="en-US" altLang="zh-CN" dirty="0" smtClean="0"/>
              <a:t>/dx Resolution in Physics Events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159461" cy="21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31687"/>
            <a:ext cx="2154755" cy="21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79512" y="1268760"/>
                <a:ext cx="8640960" cy="2593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𝑑𝐸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𝑑𝑥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𝑑𝐸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d>
                      </m:den>
                    </m:f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200" dirty="0" smtClean="0"/>
                  <a:t>are consistent between physics events and single track MC in (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𝑝</m:t>
                    </m:r>
                    <m:r>
                      <a:rPr lang="en-US" altLang="zh-CN" sz="2200" b="0" i="1" smtClean="0">
                        <a:latin typeface="Cambria Math"/>
                      </a:rPr>
                      <m:t>, </m:t>
                    </m:r>
                    <m:r>
                      <a:rPr lang="en-US" altLang="zh-CN" sz="2200" b="0" i="1" smtClean="0">
                        <a:latin typeface="Cambria Math"/>
                      </a:rPr>
                      <m:t>𝑐𝑜𝑠</m:t>
                    </m:r>
                    <m:r>
                      <a:rPr lang="en-US" altLang="zh-CN" sz="22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200" dirty="0" smtClean="0"/>
                  <a:t>) space.</a:t>
                </a:r>
              </a:p>
              <a:p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Define </a:t>
                </a:r>
                <a:r>
                  <a:rPr lang="en-US" altLang="zh-CN" sz="2200" dirty="0" smtClean="0">
                    <a:solidFill>
                      <a:srgbClr val="C00000"/>
                    </a:solidFill>
                  </a:rPr>
                  <a:t>r=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altLang="zh-CN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𝑑𝐸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𝑑𝐸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e>
                                </m:d>
                              </m:den>
                            </m:f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zh-CN" sz="2200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200" b="0" i="0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b="0" i="0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200" b="0" i="0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o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altLang="zh-CN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𝑑𝐸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𝑑𝐸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altLang="zh-CN" sz="22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e>
                                </m:d>
                              </m:den>
                            </m:f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altLang="zh-CN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b="0" i="0" dirty="0" smtClean="0">
                    <a:latin typeface="Cambria Math"/>
                  </a:rPr>
                  <a:t>, </a:t>
                </a:r>
                <a:r>
                  <a:rPr lang="en-US" altLang="zh-CN" sz="2200" dirty="0"/>
                  <a:t>where the numerator and denominator are determined by single track and specific physics event MC, respectively</a:t>
                </a:r>
                <a:r>
                  <a:rPr lang="en-US" altLang="zh-CN" sz="2200" dirty="0" smtClean="0"/>
                  <a:t>.</a:t>
                </a:r>
                <a:endParaRPr lang="en-US" altLang="zh-CN" sz="2400" b="0" i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640960" cy="2593723"/>
              </a:xfrm>
              <a:prstGeom prst="rect">
                <a:avLst/>
              </a:prstGeom>
              <a:blipFill rotWithShape="1">
                <a:blip r:embed="rId4"/>
                <a:stretch>
                  <a:fillRect l="-917" t="-469" b="-3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79712" y="4355812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Bhabha@Z</a:t>
            </a:r>
            <a:r>
              <a:rPr lang="en-US" altLang="zh-CN" dirty="0" smtClean="0"/>
              <a:t> pole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3568" y="432354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dimu@Z</a:t>
            </a:r>
            <a:r>
              <a:rPr lang="en-US" altLang="zh-CN" dirty="0" smtClean="0"/>
              <a:t> pole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6429" y="4941168"/>
            <a:ext cx="79541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=1.32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291916"/>
            <a:ext cx="910827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r=1.265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Resolution in Physics Events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38" y="2276872"/>
            <a:ext cx="3409579" cy="27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0" y="2265848"/>
            <a:ext cx="3432968" cy="27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81803" y="1717648"/>
                <a:ext cx="2288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Pion,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</a:rPr>
                      <m:t>𝑍</m:t>
                    </m:r>
                    <m:r>
                      <a:rPr lang="en-US" altLang="zh-CN" b="0" i="1" smtClean="0">
                        <a:latin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03" y="1717648"/>
                <a:ext cx="2288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128" t="-8333" r="-930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88024" y="1700808"/>
                <a:ext cx="2762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Pion,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</a:rPr>
                      <m:t>𝐻𝑍</m:t>
                    </m:r>
                    <m:r>
                      <a:rPr lang="en-US" altLang="zh-CN" b="0" i="1" smtClean="0">
                        <a:latin typeface="Cambria Math"/>
                      </a:rPr>
                      <m:t>,  </m:t>
                    </m:r>
                    <m:r>
                      <a:rPr lang="en-US" altLang="zh-CN" b="0" i="1" smtClean="0">
                        <a:latin typeface="Cambria Math"/>
                      </a:rPr>
                      <m:t>𝑍</m:t>
                    </m:r>
                    <m:r>
                      <a:rPr lang="en-US" altLang="zh-CN" b="0" i="1" smtClean="0">
                        <a:latin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00808"/>
                <a:ext cx="27624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62" t="-8197" r="-748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07904" y="2116431"/>
            <a:ext cx="910827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r=1.243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𝑑𝐸</m:t>
                                </m:r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𝑑𝑥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𝑑𝐸</m:t>
                                </m:r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CN" sz="2200" i="1">
                                    <a:latin typeface="Cambria Math"/>
                                  </a:rPr>
                                  <m:t>𝑑𝑥</m:t>
                                </m:r>
                              </m:e>
                            </m:d>
                          </m:den>
                        </m:f>
                      </m:e>
                      <m:sub>
                        <m:r>
                          <a:rPr lang="en-US" altLang="zh-CN" sz="2200" i="1" dirty="0">
                            <a:latin typeface="Cambria Math"/>
                          </a:rPr>
                          <m:t>𝜃</m:t>
                        </m:r>
                        <m:r>
                          <a:rPr lang="en-US" altLang="zh-CN" sz="2200" dirty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2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200" dirty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sz="2200" dirty="0" smtClean="0"/>
                  <a:t> </a:t>
                </a:r>
                <a:r>
                  <a:rPr lang="en-US" altLang="zh-CN" sz="2200" dirty="0" smtClean="0"/>
                  <a:t>is obtained by single track MC, with the same geometry, gas and control sample as the experiment in contrast</a:t>
                </a:r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 smtClean="0"/>
                  <a:t>Correct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</a:rPr>
                          <m:t>𝑢𝑠𝑒𝑑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, </a:t>
                </a:r>
                <a:r>
                  <a:rPr lang="en-US" altLang="zh-CN" sz="2200" dirty="0"/>
                  <a:t>the </a:t>
                </a:r>
                <a:r>
                  <a:rPr lang="en-US" altLang="zh-CN" sz="2200" dirty="0" smtClean="0"/>
                  <a:t>number of the hits </a:t>
                </a:r>
                <a:r>
                  <a:rPr lang="en-US" altLang="zh-CN" sz="2200" dirty="0"/>
                  <a:t>used </a:t>
                </a:r>
                <a:r>
                  <a:rPr lang="en-US" altLang="zh-CN" sz="2200" dirty="0" smtClean="0"/>
                  <a:t>for </a:t>
                </a:r>
                <a:r>
                  <a:rPr lang="en-US" altLang="zh-CN" sz="2200" dirty="0" err="1" smtClean="0"/>
                  <a:t>dE</a:t>
                </a:r>
                <a:r>
                  <a:rPr lang="en-US" altLang="zh-CN" sz="2200" dirty="0" smtClean="0"/>
                  <a:t>/dx calculation</a:t>
                </a:r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 smtClean="0"/>
                  <a:t>Multiply the ratio r based on the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𝑐𝑜𝑠</m:t>
                    </m:r>
                    <m:r>
                      <a:rPr lang="en-US" altLang="zh-CN" sz="22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2200" dirty="0" smtClean="0"/>
                  <a:t> distribution of the control sample</a:t>
                </a:r>
              </a:p>
              <a:p>
                <a:pPr marL="0" indent="0">
                  <a:buNone/>
                </a:pPr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 smtClean="0"/>
                  <a:t>The remaining difference between MC prediction and experimental measurement, is due to imperfect DAQ and calibration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l="-889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With Previous Experiments</a:t>
            </a:r>
            <a:endParaRPr lang="zh-CN" altLang="en-US" sz="3900" dirty="0"/>
          </a:p>
        </p:txBody>
      </p:sp>
    </p:spTree>
    <p:extLst>
      <p:ext uri="{BB962C8B-B14F-4D97-AF65-F5344CB8AC3E}">
        <p14:creationId xmlns:p14="http://schemas.microsoft.com/office/powerpoint/2010/main" val="37357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With Previous Experiments</a:t>
            </a:r>
            <a:endParaRPr lang="zh-CN" altLang="en-US" sz="39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5458"/>
            <a:ext cx="7514158" cy="58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With Previous Experiments</a:t>
            </a:r>
            <a:endParaRPr lang="zh-CN" altLang="en-US" sz="3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374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900" dirty="0" smtClean="0"/>
              <a:t>Comparison With Previous Experiments</a:t>
            </a:r>
            <a:endParaRPr lang="zh-CN" altLang="en-US" sz="39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99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Separation Power</a:t>
            </a:r>
            <a:endParaRPr lang="zh-CN" altLang="en-US" dirty="0"/>
          </a:p>
        </p:txBody>
      </p:sp>
      <p:pic>
        <p:nvPicPr>
          <p:cNvPr id="10242" name="Picture 2" descr="C:\Users\安芬芬\Desktop\dedx\pic\sep2p2co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8665"/>
            <a:ext cx="4154265" cy="30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740"/>
            <a:ext cx="384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5536" y="1412776"/>
            <a:ext cx="3992116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504" y="3140968"/>
                <a:ext cx="468052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Assuming 70% of the hits can be used for </a:t>
                </a:r>
                <a:r>
                  <a:rPr lang="en-US" altLang="zh-CN" sz="2000" dirty="0" err="1" smtClean="0"/>
                  <a:t>dE</a:t>
                </a:r>
                <a:r>
                  <a:rPr lang="en-US" altLang="zh-CN" sz="2000" dirty="0" smtClean="0"/>
                  <a:t>/dx calculation, the best separation power between pion and kaon under the default TPC configuration in (</a:t>
                </a:r>
                <a14:m>
                  <m:oMath xmlns:m="http://schemas.openxmlformats.org/officeDocument/2006/math">
                    <m:r>
                      <a:rPr lang="en-US" altLang="zh-CN" sz="2000" b="0" i="1" smtClean="0"/>
                      <m:t>𝑝</m:t>
                    </m:r>
                    <m:r>
                      <a:rPr lang="en-US" altLang="zh-CN" sz="2000" b="0" i="1" smtClean="0"/>
                      <m:t>,</m:t>
                    </m:r>
                    <m:r>
                      <a:rPr lang="en-US" altLang="zh-CN" sz="2000" b="0" i="1" smtClean="0"/>
                      <m:t>𝑐𝑜𝑠</m:t>
                    </m:r>
                    <m:r>
                      <a:rPr lang="en-US" altLang="zh-CN" sz="2000" b="0" i="1" smtClean="0"/>
                      <m:t>𝜃</m:t>
                    </m:r>
                  </m:oMath>
                </a14:m>
                <a:r>
                  <a:rPr lang="en-US" altLang="zh-CN" sz="2000" dirty="0" smtClean="0"/>
                  <a:t>) space is as right.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 smtClean="0"/>
                  <a:t>2.4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 3.9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corresponds to a mid-id probability of 4.5% and 0.3%, respectively.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0968"/>
                <a:ext cx="4680520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1434" t="-1193" r="-2608" b="-3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/>
              <a:t>Separation Power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3921292" cy="1512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000" dirty="0" smtClean="0"/>
                  <a:t>In </a:t>
                </a:r>
                <a:r>
                  <a:rPr lang="en-US" altLang="zh-CN" sz="2000" dirty="0" err="1" smtClean="0"/>
                  <a:t>multihadronic</a:t>
                </a:r>
                <a:r>
                  <a:rPr lang="en-US" altLang="zh-CN" sz="2000" dirty="0" smtClean="0"/>
                  <a:t> events, separation power between particles under </a:t>
                </a:r>
                <a:r>
                  <a:rPr lang="en-US" altLang="zh-CN" sz="2000" dirty="0"/>
                  <a:t>the 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default TPC configuration </a:t>
                </a:r>
                <a:r>
                  <a:rPr lang="en-US" altLang="zh-CN" sz="2000" dirty="0" smtClean="0"/>
                  <a:t>versus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as right.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3921292" cy="1512168"/>
              </a:xfrm>
              <a:blipFill rotWithShape="1">
                <a:blip r:embed="rId2"/>
                <a:stretch>
                  <a:fillRect l="-1553" t="-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Users\安芬芬\Desktop\dedx\pic\sep2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513090" cy="330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299695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bands delimit the best case and when </a:t>
            </a:r>
            <a:r>
              <a:rPr lang="en-US" altLang="zh-CN" sz="2000" dirty="0" err="1" smtClean="0"/>
              <a:t>dE</a:t>
            </a:r>
            <a:r>
              <a:rPr lang="en-US" altLang="zh-CN" sz="2000" dirty="0" smtClean="0"/>
              <a:t>/dx resolution is 30% worse due to imperfect DAQ and calibration.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 TOF counter of 50ps is added to cover the hole, which can effectively separate kaon and pion of up to 2 GeV/c after a flight of 2m.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4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Proposal for TPC Optimization</a:t>
            </a:r>
            <a:endParaRPr lang="zh-CN" altLang="en-US" dirty="0"/>
          </a:p>
        </p:txBody>
      </p:sp>
      <p:pic>
        <p:nvPicPr>
          <p:cNvPr id="12290" name="Picture 2" descr="C:\Users\安芬芬\Desktop\dedx\pic\sep2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42" y="1556792"/>
            <a:ext cx="3751371" cy="29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520" y="1600439"/>
                <a:ext cx="4392488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/>
                  <a:t>Optimization would be a balance of cost, influence on the outer subdetectors and </a:t>
                </a:r>
                <a:r>
                  <a:rPr lang="en-US" altLang="zh-CN" sz="2200" dirty="0" err="1" smtClean="0"/>
                  <a:t>dE</a:t>
                </a:r>
                <a:r>
                  <a:rPr lang="en-US" altLang="zh-CN" sz="2200" dirty="0" smtClean="0"/>
                  <a:t>/dx performance.</a:t>
                </a:r>
              </a:p>
              <a:p>
                <a:endParaRPr lang="en-US" altLang="zh-CN" sz="2200" dirty="0"/>
              </a:p>
              <a:p>
                <a:r>
                  <a:rPr lang="en-US" altLang="zh-CN" sz="2200" dirty="0" smtClean="0"/>
                  <a:t>Working gas and pressure are not appropriate for optimization.</a:t>
                </a:r>
              </a:p>
              <a:p>
                <a:endParaRPr lang="en-US" altLang="zh-CN" sz="2200" dirty="0"/>
              </a:p>
              <a:p>
                <a:r>
                  <a:rPr lang="en-US" altLang="zh-CN" sz="2200" dirty="0" smtClean="0"/>
                  <a:t>The upper limit of separation power between pion and kaon versus the total number of pads and the effective radius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/>
                      </a:rPr>
                      <m:t>Δ</m:t>
                    </m:r>
                    <m:r>
                      <a:rPr lang="en-US" altLang="zh-CN" sz="22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zh-CN" altLang="en-US" sz="2200" dirty="0" smtClean="0"/>
                  <a:t> </a:t>
                </a:r>
                <a:r>
                  <a:rPr lang="en-US" altLang="zh-CN" sz="2200" dirty="0" smtClean="0"/>
                  <a:t>is as right.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00439"/>
                <a:ext cx="4392488" cy="3816429"/>
              </a:xfrm>
              <a:prstGeom prst="rect">
                <a:avLst/>
              </a:prstGeom>
              <a:blipFill rotWithShape="1">
                <a:blip r:embed="rId3"/>
                <a:stretch>
                  <a:fillRect l="-1664" t="-958" r="-139" b="-2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800" dirty="0" smtClean="0"/>
                  <a:t>Particle identification using </a:t>
                </a:r>
                <a:r>
                  <a:rPr lang="en-US" altLang="zh-CN" sz="2800" dirty="0" err="1" smtClean="0"/>
                  <a:t>dE</a:t>
                </a:r>
                <a:r>
                  <a:rPr lang="en-US" altLang="zh-CN" sz="2800" dirty="0" smtClean="0"/>
                  <a:t>/dx at TPC may provide useful information for physics analysis at CEPC</a:t>
                </a:r>
              </a:p>
              <a:p>
                <a:endParaRPr lang="en-US" altLang="zh-CN" sz="2800" dirty="0" smtClean="0"/>
              </a:p>
              <a:p>
                <a:r>
                  <a:rPr lang="en-US" altLang="zh-CN" sz="2800" dirty="0" smtClean="0"/>
                  <a:t>Comparison with previous experiments shows that the separation power between kaon and pion would be around 3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between 2-15 GeV/c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 smtClean="0"/>
                  <a:t>Optimization of the number of pads and the effective radius can be considered for </a:t>
                </a:r>
                <a:r>
                  <a:rPr lang="en-US" altLang="zh-CN" sz="2800" dirty="0" err="1" smtClean="0"/>
                  <a:t>dE</a:t>
                </a:r>
                <a:r>
                  <a:rPr lang="en-US" altLang="zh-CN" sz="2800" dirty="0" smtClean="0"/>
                  <a:t>/dx improvement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l="-1259" t="-1129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Sketch of ILD TPC Structure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4" y="1340768"/>
            <a:ext cx="744592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080968" cy="25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can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do at 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PID of pion and kaon would be useful for tagging the jet induced by b-quark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Same </a:t>
            </a:r>
            <a:r>
              <a:rPr lang="en-US" altLang="zh-CN" sz="2400" dirty="0"/>
              <a:t>Side </a:t>
            </a:r>
            <a:r>
              <a:rPr lang="en-US" altLang="zh-CN" sz="2400" dirty="0" smtClean="0"/>
              <a:t>Tagging algorithms determine the </a:t>
            </a:r>
            <a:r>
              <a:rPr lang="en-US" altLang="zh-CN" sz="2400" dirty="0"/>
              <a:t>B meson flavor at production </a:t>
            </a:r>
            <a:r>
              <a:rPr lang="en-US" altLang="zh-CN" sz="2400" dirty="0" smtClean="0"/>
              <a:t>time by </a:t>
            </a:r>
            <a:r>
              <a:rPr lang="en-US" altLang="zh-CN" sz="2400" dirty="0" err="1" smtClean="0"/>
              <a:t>exploting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the correlation between </a:t>
            </a:r>
            <a:r>
              <a:rPr lang="en-US" altLang="zh-CN" sz="2400" dirty="0" smtClean="0"/>
              <a:t>b-flavor and </a:t>
            </a:r>
            <a:r>
              <a:rPr lang="en-US" altLang="zh-CN" sz="2400" dirty="0"/>
              <a:t>the charge of the particles produced </a:t>
            </a:r>
            <a:r>
              <a:rPr lang="en-US" altLang="zh-CN" sz="2400" dirty="0" smtClean="0"/>
              <a:t>in the </a:t>
            </a:r>
            <a:r>
              <a:rPr lang="en-US" altLang="zh-CN" sz="2400" dirty="0" err="1" smtClean="0"/>
              <a:t>hadronisation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of the </a:t>
            </a:r>
            <a:r>
              <a:rPr lang="en-US" altLang="zh-CN" sz="2400" dirty="0" smtClean="0"/>
              <a:t>quark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87209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45124"/>
            <a:ext cx="293621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5124"/>
            <a:ext cx="2592288" cy="10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〈</m:t>
                    </m:r>
                  </m:oMath>
                </a14:m>
                <a:r>
                  <a:rPr lang="en-US" altLang="zh-CN" dirty="0" err="1" smtClean="0"/>
                  <a:t>dE</a:t>
                </a:r>
                <a:r>
                  <a:rPr lang="en-US" altLang="zh-CN" dirty="0" smtClean="0"/>
                  <a:t>/dx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dirty="0"/>
                  <a:t>O</a:t>
                </a:r>
                <a:r>
                  <a:rPr lang="en-US" altLang="zh-CN" dirty="0" smtClean="0"/>
                  <a:t>ne Track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2"/>
                <a:stretch>
                  <a:fillRect t="-14063" b="-36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77534" y="2098804"/>
            <a:ext cx="3906434" cy="4056179"/>
          </a:xfrm>
          <a:custGeom>
            <a:avLst/>
            <a:gdLst>
              <a:gd name="connsiteX0" fmla="*/ 0 w 3685592"/>
              <a:gd name="connsiteY0" fmla="*/ 3984171 h 3984171"/>
              <a:gd name="connsiteX1" fmla="*/ 1184988 w 3685592"/>
              <a:gd name="connsiteY1" fmla="*/ 1707502 h 3984171"/>
              <a:gd name="connsiteX2" fmla="*/ 2743200 w 3685592"/>
              <a:gd name="connsiteY2" fmla="*/ 317241 h 3984171"/>
              <a:gd name="connsiteX3" fmla="*/ 3685592 w 3685592"/>
              <a:gd name="connsiteY3" fmla="*/ 0 h 398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5592" h="3984171">
                <a:moveTo>
                  <a:pt x="0" y="3984171"/>
                </a:moveTo>
                <a:cubicBezTo>
                  <a:pt x="363894" y="3151414"/>
                  <a:pt x="727788" y="2318657"/>
                  <a:pt x="1184988" y="1707502"/>
                </a:cubicBezTo>
                <a:cubicBezTo>
                  <a:pt x="1642188" y="1096347"/>
                  <a:pt x="2326433" y="601825"/>
                  <a:pt x="2743200" y="317241"/>
                </a:cubicBezTo>
                <a:cubicBezTo>
                  <a:pt x="3159967" y="32657"/>
                  <a:pt x="3422779" y="16328"/>
                  <a:pt x="368559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25706" y="3068960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78106" y="3501008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13638" y="3897052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45786" y="2888940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753798" y="2492896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7754" y="2708920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313638" y="4437112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9562" y="5229200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3598" y="4581128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581890" y="2312876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869922" y="1988840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37574" y="5625244"/>
            <a:ext cx="114484" cy="10996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51520" y="1341929"/>
            <a:ext cx="6264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N independent energy loss measurements in one track</a:t>
            </a:r>
            <a:endParaRPr lang="zh-CN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006098" y="5157192"/>
                <a:ext cx="674236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 smtClean="0">
                    <a:solidFill>
                      <a:srgbClr val="C00000"/>
                    </a:solidFill>
                  </a:rPr>
                  <a:t>Truncated mean is calculated as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/>
                      </a:rPr>
                      <m:t>〈</m:t>
                    </m:r>
                  </m:oMath>
                </a14:m>
                <a:r>
                  <a:rPr lang="en-US" altLang="zh-CN" sz="2200" dirty="0" err="1">
                    <a:solidFill>
                      <a:srgbClr val="C00000"/>
                    </a:solidFill>
                  </a:rPr>
                  <a:t>dE</a:t>
                </a:r>
                <a:r>
                  <a:rPr lang="en-US" altLang="zh-CN" sz="2200" dirty="0">
                    <a:solidFill>
                      <a:srgbClr val="C00000"/>
                    </a:solidFill>
                  </a:rPr>
                  <a:t>/dx</a:t>
                </a:r>
                <a14:m>
                  <m:oMath xmlns:m="http://schemas.openxmlformats.org/officeDocument/2006/math">
                    <m:r>
                      <a:rPr lang="en-US" altLang="zh-CN" sz="2200" i="1">
                        <a:solidFill>
                          <a:srgbClr val="C00000"/>
                        </a:solidFill>
                        <a:latin typeface="Cambria Math"/>
                      </a:rPr>
                      <m:t>〉</m:t>
                    </m:r>
                  </m:oMath>
                </a14:m>
                <a:r>
                  <a:rPr lang="en-US" altLang="zh-CN" sz="22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altLang="zh-CN" sz="2000" dirty="0" smtClean="0"/>
                  <a:t>The mean value after rejecting several percentages of the highest and lowest of the N measured </a:t>
                </a:r>
                <a:r>
                  <a:rPr lang="en-US" altLang="zh-CN" sz="2000" dirty="0" err="1" smtClean="0"/>
                  <a:t>dE</a:t>
                </a:r>
                <a:r>
                  <a:rPr lang="en-US" altLang="zh-CN" sz="2000" dirty="0" smtClean="0"/>
                  <a:t>/dx values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98" y="5157192"/>
                <a:ext cx="6742366" cy="1046440"/>
              </a:xfrm>
              <a:prstGeom prst="rect">
                <a:avLst/>
              </a:prstGeom>
              <a:blipFill rotWithShape="1">
                <a:blip r:embed="rId3"/>
                <a:stretch>
                  <a:fillRect l="-1085" t="-3488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4834"/>
            <a:ext cx="3935377" cy="25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下箭头 37"/>
          <p:cNvSpPr/>
          <p:nvPr/>
        </p:nvSpPr>
        <p:spPr>
          <a:xfrm rot="1748971">
            <a:off x="6866836" y="3356672"/>
            <a:ext cx="148637" cy="576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347138" y="2688597"/>
                <a:ext cx="22573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C00000"/>
                    </a:solidFill>
                  </a:rPr>
                  <a:t>Large tail caused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zh-CN" alt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electrons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138" y="2688597"/>
                <a:ext cx="225731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703" t="-4310" r="-4595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Beth-Bloch Equation</a:t>
            </a:r>
            <a:endParaRPr lang="zh-CN" altLang="en-US" dirty="0"/>
          </a:p>
        </p:txBody>
      </p:sp>
      <p:pic>
        <p:nvPicPr>
          <p:cNvPr id="2050" name="Picture 2" descr="C:\Users\安芬芬\Desktop\dedx\pic\dedxMean2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353273" cy="33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3178021"/>
                <a:ext cx="34198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tx2"/>
                    </a:solidFill>
                  </a:rPr>
                  <a:t>The energy deposit due to ionization of the projectile, independent of its particle type, is a function of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𝛽𝛾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zh-CN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78021"/>
                <a:ext cx="3419871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1783" t="-2304" r="-2852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88032" y="1268760"/>
            <a:ext cx="8532440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1" y="1502984"/>
            <a:ext cx="83994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Particle Identification Using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8" y="1859140"/>
            <a:ext cx="3337542" cy="25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3168352" cy="300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228" y="5517232"/>
            <a:ext cx="5602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C00000"/>
                </a:solidFill>
              </a:rPr>
              <a:t>How apart can the peaks be separated at </a:t>
            </a:r>
            <a:r>
              <a:rPr lang="en-US" altLang="zh-CN" sz="2200" dirty="0" smtClean="0">
                <a:solidFill>
                  <a:srgbClr val="C00000"/>
                </a:solidFill>
              </a:rPr>
              <a:t>CEPC?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041684"/>
            <a:ext cx="115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OPAL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444208" y="1980129"/>
                <a:ext cx="5693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80129"/>
                <a:ext cx="5693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7092280" y="2988241"/>
                <a:ext cx="5132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988241"/>
                <a:ext cx="51328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5868144" y="3204265"/>
                <a:ext cx="5421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04265"/>
                <a:ext cx="5421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15816" y="1988840"/>
            <a:ext cx="11550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OPAL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941168"/>
            <a:ext cx="6274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chemeClr val="tx2"/>
                </a:solidFill>
              </a:rPr>
              <a:t>Interesting momentum range at CEPC: [1,100] GeV/c</a:t>
            </a:r>
            <a:endParaRPr lang="zh-CN" altLang="en-US" sz="2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940152" y="1484784"/>
                <a:ext cx="1636987" cy="40011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=6 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𝐺𝑒𝑉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/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84784"/>
                <a:ext cx="1636987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What determines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</a:t>
            </a:r>
            <a:r>
              <a:rPr lang="en-US" altLang="zh-CN" dirty="0"/>
              <a:t>r</a:t>
            </a:r>
            <a:r>
              <a:rPr lang="en-US" altLang="zh-CN" dirty="0" smtClean="0"/>
              <a:t>esolution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03" y="3312307"/>
            <a:ext cx="4867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线形标注 1 2"/>
          <p:cNvSpPr/>
          <p:nvPr/>
        </p:nvSpPr>
        <p:spPr>
          <a:xfrm>
            <a:off x="964703" y="5093460"/>
            <a:ext cx="2354560" cy="684656"/>
          </a:xfrm>
          <a:prstGeom prst="borderCallout1">
            <a:avLst>
              <a:gd name="adj1" fmla="val -5618"/>
              <a:gd name="adj2" fmla="val 51871"/>
              <a:gd name="adj3" fmla="val -159072"/>
              <a:gd name="adj4" fmla="val 1160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n</a:t>
            </a:r>
            <a:r>
              <a:rPr lang="en-US" altLang="zh-CN" dirty="0" smtClean="0">
                <a:solidFill>
                  <a:schemeClr val="tx1"/>
                </a:solidFill>
              </a:rPr>
              <a:t>: The number of </a:t>
            </a:r>
            <a:r>
              <a:rPr lang="en-US" altLang="zh-CN" dirty="0" err="1" smtClean="0">
                <a:solidFill>
                  <a:schemeClr val="tx1"/>
                </a:solidFill>
              </a:rPr>
              <a:t>dE</a:t>
            </a:r>
            <a:r>
              <a:rPr lang="en-US" altLang="zh-CN" dirty="0" smtClean="0">
                <a:solidFill>
                  <a:schemeClr val="tx1"/>
                </a:solidFill>
              </a:rPr>
              <a:t>/dx hits in one track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线形标注 1 5"/>
              <p:cNvSpPr/>
              <p:nvPr/>
            </p:nvSpPr>
            <p:spPr>
              <a:xfrm>
                <a:off x="4182691" y="4941168"/>
                <a:ext cx="2736304" cy="1171000"/>
              </a:xfrm>
              <a:prstGeom prst="borderCallout1">
                <a:avLst>
                  <a:gd name="adj1" fmla="val -5618"/>
                  <a:gd name="adj2" fmla="val 51871"/>
                  <a:gd name="adj3" fmla="val -76413"/>
                  <a:gd name="adj4" fmla="val 20004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The number of primary ionizations in one 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dE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/dx hit. 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h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 cell size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gas density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线形标注 1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91" y="4941168"/>
                <a:ext cx="2736304" cy="1171000"/>
              </a:xfrm>
              <a:prstGeom prst="borderCallout1">
                <a:avLst>
                  <a:gd name="adj1" fmla="val -5618"/>
                  <a:gd name="adj2" fmla="val 51871"/>
                  <a:gd name="adj3" fmla="val -76413"/>
                  <a:gd name="adj4" fmla="val 20004"/>
                </a:avLst>
              </a:prstGeom>
              <a:blipFill rotWithShape="1">
                <a:blip r:embed="rId3"/>
                <a:stretch>
                  <a:fillRect l="-1325" r="-4636" b="-4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线形标注 1 6"/>
              <p:cNvSpPr/>
              <p:nvPr/>
            </p:nvSpPr>
            <p:spPr>
              <a:xfrm>
                <a:off x="1850240" y="1633144"/>
                <a:ext cx="3340968" cy="951249"/>
              </a:xfrm>
              <a:prstGeom prst="borderCallout1">
                <a:avLst>
                  <a:gd name="adj1" fmla="val 105221"/>
                  <a:gd name="adj2" fmla="val 49916"/>
                  <a:gd name="adj3" fmla="val 190772"/>
                  <a:gd name="adj4" fmla="val 10468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Dependence on the projectile.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CN" b="0" dirty="0" smtClean="0">
                    <a:solidFill>
                      <a:schemeClr val="tx1"/>
                    </a:solidFill>
                  </a:rPr>
                  <a:t> momentum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: polar angle relative to the beam</a:t>
                </a:r>
              </a:p>
            </p:txBody>
          </p:sp>
        </mc:Choice>
        <mc:Fallback>
          <p:sp>
            <p:nvSpPr>
              <p:cNvPr id="7" name="线形标注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40" y="1633144"/>
                <a:ext cx="3340968" cy="951249"/>
              </a:xfrm>
              <a:prstGeom prst="borderCallout1">
                <a:avLst>
                  <a:gd name="adj1" fmla="val 105221"/>
                  <a:gd name="adj2" fmla="val 49916"/>
                  <a:gd name="adj3" fmla="val 190772"/>
                  <a:gd name="adj4" fmla="val 104685"/>
                </a:avLst>
              </a:prstGeom>
              <a:blipFill rotWithShape="1">
                <a:blip r:embed="rId4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31064" y="1736631"/>
                <a:ext cx="2880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zh-CN" altLang="en-US" sz="22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064" y="1736631"/>
                <a:ext cx="28803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083" r="-29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6018895" y="1470745"/>
            <a:ext cx="18002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18895" y="1190246"/>
            <a:ext cx="1512168" cy="15550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531063" y="1506223"/>
            <a:ext cx="0" cy="95978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18895" y="2466003"/>
            <a:ext cx="1728192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12297930" flipH="1" flipV="1">
            <a:off x="6267259" y="2280182"/>
            <a:ext cx="264759" cy="21185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22951" y="2105963"/>
            <a:ext cx="3353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200" b="1" dirty="0"/>
              <a:t>θ</a:t>
            </a:r>
            <a:endParaRPr lang="zh-CN" alt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81637" y="1601907"/>
            <a:ext cx="285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/>
              <a:t>s</a:t>
            </a:r>
            <a:endParaRPr lang="zh-CN" altLang="en-US" sz="2200" b="1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639075" y="1518061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162911" y="1444045"/>
            <a:ext cx="939196" cy="94995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387047" y="1485836"/>
            <a:ext cx="0" cy="95978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635896" y="2636912"/>
            <a:ext cx="2304256" cy="8640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Parameterization of </a:t>
            </a:r>
            <a:r>
              <a:rPr lang="en-US" altLang="zh-CN" dirty="0" err="1" smtClean="0"/>
              <a:t>dE</a:t>
            </a:r>
            <a:r>
              <a:rPr lang="en-US" altLang="zh-CN" dirty="0" smtClean="0"/>
              <a:t>/dx Resolution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2080"/>
            <a:ext cx="2736304" cy="22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5435"/>
            <a:ext cx="2741132" cy="230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5435"/>
            <a:ext cx="2664296" cy="217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5537" y="1453460"/>
                <a:ext cx="4320479" cy="13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The powers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are determined by MC: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Single pion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𝜃</m:t>
                    </m:r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Default geometry as the start point: </a:t>
                </a:r>
              </a:p>
              <a:p>
                <a:r>
                  <a:rPr lang="en-US" altLang="zh-CN" sz="2000" dirty="0" smtClean="0"/>
                  <a:t>     (n=222, h=6mm,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𝜌</m:t>
                    </m:r>
                    <m:r>
                      <a:rPr lang="en-US" altLang="zh-CN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sz="2000" dirty="0" smtClean="0"/>
                  <a:t>)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453460"/>
                <a:ext cx="4320479" cy="1348126"/>
              </a:xfrm>
              <a:prstGeom prst="rect">
                <a:avLst/>
              </a:prstGeom>
              <a:blipFill rotWithShape="1">
                <a:blip r:embed="rId5"/>
                <a:stretch>
                  <a:fillRect l="-1551" t="-2252" b="-6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Parameterization </a:t>
            </a:r>
            <a:r>
              <a:rPr lang="en-US" altLang="zh-CN" dirty="0"/>
              <a:t>of </a:t>
            </a:r>
            <a:r>
              <a:rPr lang="en-US" altLang="zh-CN" dirty="0" err="1"/>
              <a:t>dE</a:t>
            </a:r>
            <a:r>
              <a:rPr lang="en-US" altLang="zh-CN" dirty="0"/>
              <a:t>/dx Resolution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852936"/>
            <a:ext cx="3201092" cy="27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4993"/>
            <a:ext cx="3519892" cy="27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1268760"/>
                <a:ext cx="8352928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𝛽𝛾</m:t>
                        </m:r>
                      </m:e>
                    </m:d>
                    <m:r>
                      <a:rPr lang="en-US" altLang="zh-CN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validation range [6, 1000], corresponding to the logarithm rise region</a:t>
                </a:r>
              </a:p>
              <a:p>
                <a:endParaRPr lang="en-US" altLang="zh-CN" sz="500" dirty="0" smtClean="0"/>
              </a:p>
              <a:p>
                <a:r>
                  <a:rPr lang="en-US" altLang="zh-CN" dirty="0" smtClean="0"/>
                  <a:t>g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𝑐𝑜𝑠</m:t>
                    </m:r>
                    <m:r>
                      <a:rPr lang="en-US" altLang="zh-CN" b="0" i="1" smtClean="0">
                        <a:latin typeface="Cambria Math"/>
                      </a:rPr>
                      <m:t>𝜃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: single pion of 20 GeV/c</a:t>
                </a:r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reflecting combined influence of change of step      </a:t>
                </a:r>
              </a:p>
              <a:p>
                <a:r>
                  <a:rPr lang="en-US" altLang="zh-CN" dirty="0" smtClean="0"/>
                  <a:t>                length and number of </a:t>
                </a:r>
                <a:r>
                  <a:rPr lang="en-US" altLang="zh-CN" dirty="0" err="1" smtClean="0"/>
                  <a:t>dE</a:t>
                </a:r>
                <a:r>
                  <a:rPr lang="en-US" altLang="zh-CN" dirty="0" smtClean="0"/>
                  <a:t>/dx hits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352928" cy="1000274"/>
              </a:xfrm>
              <a:prstGeom prst="rect">
                <a:avLst/>
              </a:prstGeom>
              <a:blipFill rotWithShape="1">
                <a:blip r:embed="rId4"/>
                <a:stretch>
                  <a:fillRect l="-657" t="-3049" b="-9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805</Words>
  <Application>Microsoft Office PowerPoint</Application>
  <PresentationFormat>全屏显示(4:3)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Study of dE/dx Performance in TPC at CEPC</vt:lpstr>
      <vt:lpstr>Sketch of ILD TPC Structure</vt:lpstr>
      <vt:lpstr>What can dE/dx do at CEPC</vt:lpstr>
      <vt:lpstr>〈dE/dx〉 of One Track</vt:lpstr>
      <vt:lpstr>Beth-Bloch Equation</vt:lpstr>
      <vt:lpstr>Particle Identification Using dE/dx</vt:lpstr>
      <vt:lpstr>What determines dE/dx resolution</vt:lpstr>
      <vt:lpstr>Parameterization of dE/dx Resolution</vt:lpstr>
      <vt:lpstr>Parameterization of dE/dx Resolution</vt:lpstr>
      <vt:lpstr>dE/dx Resolution in Physics Events</vt:lpstr>
      <vt:lpstr>dE/dx Resolution in Physics Events</vt:lpstr>
      <vt:lpstr>Comparison With Previous Experiments</vt:lpstr>
      <vt:lpstr>Comparison With Previous Experiments</vt:lpstr>
      <vt:lpstr>Comparison With Previous Experiments</vt:lpstr>
      <vt:lpstr>Comparison With Previous Experiments</vt:lpstr>
      <vt:lpstr>Separation Power</vt:lpstr>
      <vt:lpstr>Separation Power</vt:lpstr>
      <vt:lpstr>Proposal for TPC Optimization</vt:lpstr>
      <vt:lpstr>Summary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dE/dx Performance in TPC at CEPC</dc:title>
  <dc:creator>anff</dc:creator>
  <cp:lastModifiedBy>安芬芬</cp:lastModifiedBy>
  <cp:revision>42</cp:revision>
  <dcterms:created xsi:type="dcterms:W3CDTF">2017-04-08T07:38:11Z</dcterms:created>
  <dcterms:modified xsi:type="dcterms:W3CDTF">2017-04-10T06:34:27Z</dcterms:modified>
</cp:coreProperties>
</file>