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78" r:id="rId3"/>
    <p:sldId id="26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62" d="100"/>
          <a:sy n="62" d="100"/>
        </p:scale>
        <p:origin x="60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9AC17-BA3B-4AFE-97A3-71DC1F918842}" type="datetimeFigureOut">
              <a:rPr lang="en-US" smtClean="0"/>
              <a:t>4/16/2017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F5B42-4140-456B-A2A4-9CCD379C6B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817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9AC17-BA3B-4AFE-97A3-71DC1F918842}" type="datetimeFigureOut">
              <a:rPr lang="en-US" smtClean="0"/>
              <a:t>4/16/2017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F5B42-4140-456B-A2A4-9CCD379C6B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789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9AC17-BA3B-4AFE-97A3-71DC1F918842}" type="datetimeFigureOut">
              <a:rPr lang="en-US" smtClean="0"/>
              <a:t>4/16/2017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F5B42-4140-456B-A2A4-9CCD379C6B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401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9AC17-BA3B-4AFE-97A3-71DC1F918842}" type="datetimeFigureOut">
              <a:rPr lang="en-US" smtClean="0"/>
              <a:t>4/16/2017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F5B42-4140-456B-A2A4-9CCD379C6B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839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9AC17-BA3B-4AFE-97A3-71DC1F918842}" type="datetimeFigureOut">
              <a:rPr lang="en-US" smtClean="0"/>
              <a:t>4/16/2017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F5B42-4140-456B-A2A4-9CCD379C6B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550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9AC17-BA3B-4AFE-97A3-71DC1F918842}" type="datetimeFigureOut">
              <a:rPr lang="en-US" smtClean="0"/>
              <a:t>4/16/2017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F5B42-4140-456B-A2A4-9CCD379C6B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919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9AC17-BA3B-4AFE-97A3-71DC1F918842}" type="datetimeFigureOut">
              <a:rPr lang="en-US" smtClean="0"/>
              <a:t>4/16/2017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F5B42-4140-456B-A2A4-9CCD379C6B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58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9AC17-BA3B-4AFE-97A3-71DC1F918842}" type="datetimeFigureOut">
              <a:rPr lang="en-US" smtClean="0"/>
              <a:t>4/16/2017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F5B42-4140-456B-A2A4-9CCD379C6B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255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9AC17-BA3B-4AFE-97A3-71DC1F918842}" type="datetimeFigureOut">
              <a:rPr lang="en-US" smtClean="0"/>
              <a:t>4/16/2017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F5B42-4140-456B-A2A4-9CCD379C6B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363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9AC17-BA3B-4AFE-97A3-71DC1F918842}" type="datetimeFigureOut">
              <a:rPr lang="en-US" smtClean="0"/>
              <a:t>4/16/2017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F5B42-4140-456B-A2A4-9CCD379C6B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326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9AC17-BA3B-4AFE-97A3-71DC1F918842}" type="datetimeFigureOut">
              <a:rPr lang="en-US" smtClean="0"/>
              <a:t>4/16/2017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F5B42-4140-456B-A2A4-9CCD379C6B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081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9AC17-BA3B-4AFE-97A3-71DC1F918842}" type="datetimeFigureOut">
              <a:rPr lang="en-US" smtClean="0"/>
              <a:t>4/16/2017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AF5B42-4140-456B-A2A4-9CCD379C6B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71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882602" y="2302681"/>
            <a:ext cx="2020793" cy="1996429"/>
            <a:chOff x="5148103" y="1340749"/>
            <a:chExt cx="2020793" cy="1996429"/>
          </a:xfrm>
        </p:grpSpPr>
        <p:pic>
          <p:nvPicPr>
            <p:cNvPr id="5" name="图片 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48103" y="1340749"/>
              <a:ext cx="2020793" cy="19964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" name="TextBox 2"/>
            <p:cNvSpPr txBox="1"/>
            <p:nvPr/>
          </p:nvSpPr>
          <p:spPr>
            <a:xfrm>
              <a:off x="5381244" y="2154297"/>
              <a:ext cx="17647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QD0 coil layout</a:t>
              </a:r>
              <a:endParaRPr lang="en-US" b="1" dirty="0"/>
            </a:p>
          </p:txBody>
        </p:sp>
      </p:grpSp>
      <p:pic>
        <p:nvPicPr>
          <p:cNvPr id="9" name="图片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964"/>
          <a:stretch/>
        </p:blipFill>
        <p:spPr bwMode="auto">
          <a:xfrm>
            <a:off x="3982181" y="4391954"/>
            <a:ext cx="4709223" cy="1602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03644"/>
          </a:xfrm>
        </p:spPr>
        <p:txBody>
          <a:bodyPr>
            <a:normAutofit/>
          </a:bodyPr>
          <a:lstStyle/>
          <a:p>
            <a:r>
              <a:rPr lang="en-US" sz="2800" dirty="0" smtClean="0"/>
              <a:t>Full Partial Double Ring</a:t>
            </a:r>
            <a:endParaRPr lang="en-US" sz="28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1047186"/>
            <a:ext cx="3120390" cy="31451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65201" y="4192381"/>
            <a:ext cx="3447288" cy="255454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70C0"/>
                </a:solidFill>
              </a:rPr>
              <a:t>Updated baseline parameters: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Head-on collision changed to crossing angle</a:t>
            </a:r>
            <a:r>
              <a:rPr lang="en-US" sz="2000" dirty="0"/>
              <a:t> </a:t>
            </a:r>
            <a:r>
              <a:rPr lang="en-US" sz="2000" dirty="0" smtClean="0"/>
              <a:t>of </a:t>
            </a:r>
            <a:r>
              <a:rPr lang="en-US" sz="2000" b="1" dirty="0" smtClean="0">
                <a:solidFill>
                  <a:srgbClr val="0070C0"/>
                </a:solidFill>
              </a:rPr>
              <a:t>33 mrad </a:t>
            </a:r>
            <a:endParaRPr lang="en-US" sz="2000" b="1" dirty="0" smtClean="0">
              <a:solidFill>
                <a:srgbClr val="0070C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Focal </a:t>
            </a:r>
            <a:r>
              <a:rPr lang="en-US" sz="2000" dirty="0" smtClean="0"/>
              <a:t>length (L*) increased from 1.5m to </a:t>
            </a:r>
            <a:r>
              <a:rPr lang="en-US" sz="2000" b="1" dirty="0" smtClean="0">
                <a:solidFill>
                  <a:srgbClr val="0070C0"/>
                </a:solidFill>
              </a:rPr>
              <a:t>2.2 m</a:t>
            </a:r>
            <a:r>
              <a:rPr lang="en-US" sz="2000" dirty="0" smtClean="0"/>
              <a:t> </a:t>
            </a: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Solenoid field </a:t>
            </a:r>
            <a:r>
              <a:rPr lang="en-US" sz="2000" dirty="0" smtClean="0"/>
              <a:t>reduced from</a:t>
            </a:r>
            <a:r>
              <a:rPr lang="en-US" sz="2000" dirty="0" smtClean="0"/>
              <a:t> </a:t>
            </a:r>
            <a:r>
              <a:rPr lang="en-US" sz="2000" dirty="0" smtClean="0"/>
              <a:t>3.5T </a:t>
            </a:r>
            <a:r>
              <a:rPr lang="en-US" sz="2000" dirty="0" smtClean="0"/>
              <a:t>to </a:t>
            </a:r>
            <a:r>
              <a:rPr lang="en-US" sz="2000" b="1" dirty="0" smtClean="0">
                <a:solidFill>
                  <a:srgbClr val="0070C0"/>
                </a:solidFill>
              </a:rPr>
              <a:t>3T</a:t>
            </a:r>
            <a:r>
              <a:rPr lang="en-US" sz="2000" dirty="0" smtClean="0"/>
              <a:t> </a:t>
            </a:r>
            <a:endParaRPr lang="en-US" sz="20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0491777"/>
              </p:ext>
            </p:extLst>
          </p:nvPr>
        </p:nvGraphicFramePr>
        <p:xfrm>
          <a:off x="3982181" y="1040906"/>
          <a:ext cx="4723956" cy="1123488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895066"/>
                <a:gridCol w="1367460"/>
                <a:gridCol w="1077393"/>
                <a:gridCol w="1384037"/>
              </a:tblGrid>
              <a:tr h="43882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Magnet</a:t>
                      </a:r>
                      <a:endParaRPr lang="en-US" sz="16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Field</a:t>
                      </a:r>
                      <a:r>
                        <a:rPr lang="en-US" sz="1600" baseline="0" dirty="0" smtClean="0"/>
                        <a:t> Strength</a:t>
                      </a:r>
                      <a:endParaRPr lang="en-US" sz="16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Length </a:t>
                      </a:r>
                      <a:endParaRPr lang="en-US" sz="16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Inner </a:t>
                      </a:r>
                      <a:r>
                        <a:rPr lang="en-US" sz="1600" dirty="0" smtClean="0"/>
                        <a:t>Radius</a:t>
                      </a:r>
                      <a:endParaRPr lang="en-US" sz="1600" dirty="0"/>
                    </a:p>
                  </a:txBody>
                  <a:tcPr anchor="ctr" anchorCtr="1"/>
                </a:tc>
              </a:tr>
              <a:tr h="342333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QD0</a:t>
                      </a:r>
                      <a:endParaRPr lang="en-US" sz="16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150</a:t>
                      </a:r>
                      <a:r>
                        <a:rPr lang="en-US" sz="1600" baseline="0" dirty="0" smtClean="0"/>
                        <a:t> T/m</a:t>
                      </a:r>
                      <a:endParaRPr lang="en-US" sz="16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1.7489 m</a:t>
                      </a:r>
                      <a:endParaRPr lang="en-US" sz="16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19 mm</a:t>
                      </a:r>
                      <a:endParaRPr lang="en-US" sz="1600" dirty="0"/>
                    </a:p>
                  </a:txBody>
                  <a:tcPr anchor="ctr" anchorCtr="1"/>
                </a:tc>
              </a:tr>
              <a:tr h="342333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QF1</a:t>
                      </a:r>
                      <a:endParaRPr lang="en-US" sz="16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106 T/m</a:t>
                      </a:r>
                      <a:endParaRPr lang="en-US" sz="16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1.4636 m</a:t>
                      </a:r>
                      <a:endParaRPr lang="en-US" sz="16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26 mm</a:t>
                      </a:r>
                      <a:endParaRPr lang="en-US" sz="1600" dirty="0"/>
                    </a:p>
                  </a:txBody>
                  <a:tcPr anchor="ctr" anchorCtr="1"/>
                </a:tc>
              </a:tr>
            </a:tbl>
          </a:graphicData>
        </a:graphic>
      </p:graphicFrame>
      <p:grpSp>
        <p:nvGrpSpPr>
          <p:cNvPr id="14" name="Group 13"/>
          <p:cNvGrpSpPr/>
          <p:nvPr/>
        </p:nvGrpSpPr>
        <p:grpSpPr>
          <a:xfrm>
            <a:off x="5862272" y="2175934"/>
            <a:ext cx="2935399" cy="2283223"/>
            <a:chOff x="5862272" y="2484154"/>
            <a:chExt cx="2935399" cy="2283223"/>
          </a:xfrm>
        </p:grpSpPr>
        <p:pic>
          <p:nvPicPr>
            <p:cNvPr id="10" name="图片 1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9007"/>
            <a:stretch/>
          </p:blipFill>
          <p:spPr bwMode="auto">
            <a:xfrm>
              <a:off x="5862272" y="2619783"/>
              <a:ext cx="2791088" cy="21475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TextBox 10"/>
            <p:cNvSpPr txBox="1"/>
            <p:nvPr/>
          </p:nvSpPr>
          <p:spPr>
            <a:xfrm>
              <a:off x="6869430" y="2484154"/>
              <a:ext cx="192824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accent2"/>
                  </a:solidFill>
                </a:rPr>
                <a:t>Detector solenoid</a:t>
              </a:r>
              <a:endParaRPr lang="en-US" dirty="0">
                <a:solidFill>
                  <a:schemeClr val="accent2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755495" y="3981707"/>
              <a:ext cx="192824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7030A0"/>
                  </a:solidFill>
                </a:rPr>
                <a:t>Compensating solenoid</a:t>
              </a:r>
              <a:endParaRPr lang="en-US" dirty="0">
                <a:solidFill>
                  <a:srgbClr val="7030A0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529300" y="2989115"/>
              <a:ext cx="10071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0070C0"/>
                  </a:solidFill>
                </a:rPr>
                <a:t>Total</a:t>
              </a:r>
              <a:endParaRPr lang="en-US" dirty="0">
                <a:solidFill>
                  <a:srgbClr val="0070C0"/>
                </a:solidFill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5733198" y="5332249"/>
            <a:ext cx="2599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Magnets with cryogenics</a:t>
            </a:r>
            <a:endParaRPr lang="en-US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3982181" y="5951902"/>
            <a:ext cx="50680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NEXT</a:t>
            </a:r>
            <a:r>
              <a:rPr lang="en-US" sz="2000" dirty="0" smtClean="0"/>
              <a:t>: iterative studies to decide the positions and designs of the magnets and LumiCal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787943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03644"/>
          </a:xfrm>
        </p:spPr>
        <p:txBody>
          <a:bodyPr>
            <a:normAutofit/>
          </a:bodyPr>
          <a:lstStyle/>
          <a:p>
            <a:r>
              <a:rPr lang="en-US" sz="2800" dirty="0" smtClean="0"/>
              <a:t>Radiation Backgrounds</a:t>
            </a:r>
            <a:endParaRPr lang="en-US" sz="2800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91" r="9829"/>
          <a:stretch/>
        </p:blipFill>
        <p:spPr>
          <a:xfrm>
            <a:off x="146023" y="1273161"/>
            <a:ext cx="4086252" cy="3004106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167249" y="4553203"/>
            <a:ext cx="4613097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Pair production from beamstrahlung: reduced solenoid requires adjusting the beam pipe and/or 1</a:t>
            </a:r>
            <a:r>
              <a:rPr lang="en-US" sz="2000" baseline="30000" dirty="0" smtClean="0"/>
              <a:t>st</a:t>
            </a:r>
            <a:r>
              <a:rPr lang="en-US" sz="2000" dirty="0" smtClean="0"/>
              <a:t> vertex detector layer</a:t>
            </a:r>
          </a:p>
        </p:txBody>
      </p:sp>
      <p:grpSp>
        <p:nvGrpSpPr>
          <p:cNvPr id="19" name="组合 8"/>
          <p:cNvGrpSpPr/>
          <p:nvPr/>
        </p:nvGrpSpPr>
        <p:grpSpPr>
          <a:xfrm>
            <a:off x="4253501" y="554801"/>
            <a:ext cx="4828360" cy="2461806"/>
            <a:chOff x="462703" y="1542360"/>
            <a:chExt cx="8350785" cy="5103220"/>
          </a:xfrm>
        </p:grpSpPr>
        <p:pic>
          <p:nvPicPr>
            <p:cNvPr id="20" name="图片 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2703" y="1542360"/>
              <a:ext cx="8350785" cy="2699139"/>
            </a:xfrm>
            <a:prstGeom prst="rect">
              <a:avLst/>
            </a:prstGeom>
          </p:spPr>
        </p:pic>
        <p:pic>
          <p:nvPicPr>
            <p:cNvPr id="21" name="图片 10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2703" y="3946442"/>
              <a:ext cx="8350785" cy="2699138"/>
            </a:xfrm>
            <a:prstGeom prst="rect">
              <a:avLst/>
            </a:prstGeom>
          </p:spPr>
        </p:pic>
        <p:cxnSp>
          <p:nvCxnSpPr>
            <p:cNvPr id="22" name="直接箭头连接符 11"/>
            <p:cNvCxnSpPr/>
            <p:nvPr/>
          </p:nvCxnSpPr>
          <p:spPr>
            <a:xfrm flipH="1" flipV="1">
              <a:off x="6521988" y="3222434"/>
              <a:ext cx="914398" cy="307694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接箭头连接符 12"/>
            <p:cNvCxnSpPr/>
            <p:nvPr/>
          </p:nvCxnSpPr>
          <p:spPr>
            <a:xfrm flipV="1">
              <a:off x="1760863" y="3244466"/>
              <a:ext cx="817084" cy="264403"/>
            </a:xfrm>
            <a:prstGeom prst="straightConnector1">
              <a:avLst/>
            </a:prstGeom>
            <a:ln w="38100"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接箭头连接符 13"/>
            <p:cNvCxnSpPr/>
            <p:nvPr/>
          </p:nvCxnSpPr>
          <p:spPr>
            <a:xfrm flipH="1" flipV="1">
              <a:off x="6553201" y="5622279"/>
              <a:ext cx="914398" cy="307694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接箭头连接符 14"/>
            <p:cNvCxnSpPr/>
            <p:nvPr/>
          </p:nvCxnSpPr>
          <p:spPr>
            <a:xfrm flipV="1">
              <a:off x="1792076" y="5644311"/>
              <a:ext cx="817084" cy="264403"/>
            </a:xfrm>
            <a:prstGeom prst="straightConnector1">
              <a:avLst/>
            </a:prstGeom>
            <a:ln w="38100"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椭圆 15"/>
            <p:cNvSpPr/>
            <p:nvPr/>
          </p:nvSpPr>
          <p:spPr>
            <a:xfrm>
              <a:off x="1299990" y="5875663"/>
              <a:ext cx="330506" cy="736866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/>
            </a:p>
          </p:txBody>
        </p:sp>
        <p:sp>
          <p:nvSpPr>
            <p:cNvPr id="27" name="椭圆 16"/>
            <p:cNvSpPr/>
            <p:nvPr/>
          </p:nvSpPr>
          <p:spPr>
            <a:xfrm>
              <a:off x="7622750" y="5875663"/>
              <a:ext cx="330506" cy="736866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/>
            </a:p>
          </p:txBody>
        </p:sp>
        <p:sp>
          <p:nvSpPr>
            <p:cNvPr id="28" name="椭圆 17"/>
            <p:cNvSpPr/>
            <p:nvPr/>
          </p:nvSpPr>
          <p:spPr>
            <a:xfrm>
              <a:off x="2697293" y="5433150"/>
              <a:ext cx="330506" cy="736866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/>
            </a:p>
          </p:txBody>
        </p:sp>
        <p:sp>
          <p:nvSpPr>
            <p:cNvPr id="29" name="椭圆 18"/>
            <p:cNvSpPr/>
            <p:nvPr/>
          </p:nvSpPr>
          <p:spPr>
            <a:xfrm>
              <a:off x="6211681" y="5444167"/>
              <a:ext cx="330506" cy="736866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/>
            </a:p>
          </p:txBody>
        </p:sp>
      </p:grpSp>
      <p:pic>
        <p:nvPicPr>
          <p:cNvPr id="30" name="图片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2981" y="3005335"/>
            <a:ext cx="2468880" cy="1788521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4680436" y="298124"/>
            <a:ext cx="4252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SR photon flux with &amp; without collimators</a:t>
            </a:r>
            <a:endParaRPr lang="en-US" dirty="0"/>
          </a:p>
        </p:txBody>
      </p:sp>
      <p:pic>
        <p:nvPicPr>
          <p:cNvPr id="32" name="图片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5573" y="3005335"/>
            <a:ext cx="2468880" cy="1788521"/>
          </a:xfrm>
          <a:prstGeom prst="rect">
            <a:avLst/>
          </a:prstGeom>
        </p:spPr>
      </p:pic>
      <p:sp>
        <p:nvSpPr>
          <p:cNvPr id="33" name="Arc 32"/>
          <p:cNvSpPr/>
          <p:nvPr/>
        </p:nvSpPr>
        <p:spPr>
          <a:xfrm rot="6983371">
            <a:off x="6333605" y="4112780"/>
            <a:ext cx="739959" cy="1052136"/>
          </a:xfrm>
          <a:prstGeom prst="arc">
            <a:avLst/>
          </a:pr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5035938" y="4850153"/>
            <a:ext cx="39995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Reduced power deposition after changing to the double ring design</a:t>
            </a:r>
            <a:endParaRPr lang="en-US" sz="2000" dirty="0"/>
          </a:p>
        </p:txBody>
      </p:sp>
      <p:sp>
        <p:nvSpPr>
          <p:cNvPr id="35" name="Rectangle 34"/>
          <p:cNvSpPr/>
          <p:nvPr/>
        </p:nvSpPr>
        <p:spPr>
          <a:xfrm>
            <a:off x="523770" y="5614336"/>
            <a:ext cx="809645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</a:rPr>
              <a:t>NEXT:  </a:t>
            </a:r>
            <a:r>
              <a:rPr lang="en-US" sz="2000" dirty="0" smtClean="0"/>
              <a:t>Detector </a:t>
            </a:r>
            <a:r>
              <a:rPr lang="en-US" sz="2000" dirty="0"/>
              <a:t>backgrounds, e.g. hit density and radiation levels, to be </a:t>
            </a:r>
            <a:r>
              <a:rPr lang="en-US" sz="2000" dirty="0" smtClean="0"/>
              <a:t>updated; collimation and shielding design; full estimation of SR backgrounds</a:t>
            </a:r>
            <a:endParaRPr lang="en-US" sz="2000" dirty="0"/>
          </a:p>
        </p:txBody>
      </p:sp>
      <p:sp>
        <p:nvSpPr>
          <p:cNvPr id="36" name="TextBox 35"/>
          <p:cNvSpPr txBox="1"/>
          <p:nvPr/>
        </p:nvSpPr>
        <p:spPr>
          <a:xfrm>
            <a:off x="2364283" y="6330452"/>
            <a:ext cx="47466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Updated Interaction Region Layout</a:t>
            </a:r>
            <a:endParaRPr lang="en-US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8410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03644"/>
          </a:xfrm>
        </p:spPr>
        <p:txBody>
          <a:bodyPr>
            <a:normAutofit/>
          </a:bodyPr>
          <a:lstStyle/>
          <a:p>
            <a:r>
              <a:rPr lang="en-US" sz="2800" dirty="0" smtClean="0"/>
              <a:t>Updated Machine Parameters</a:t>
            </a:r>
            <a:endParaRPr lang="en-US" sz="2800" dirty="0"/>
          </a:p>
        </p:txBody>
      </p:sp>
      <p:pic>
        <p:nvPicPr>
          <p:cNvPr id="5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7877" y="1134861"/>
            <a:ext cx="6608246" cy="5423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75101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742</TotalTime>
  <Words>151</Words>
  <Application>Microsoft Office PowerPoint</Application>
  <PresentationFormat>On-screen Show (4:3)</PresentationFormat>
  <Paragraphs>30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宋体</vt:lpstr>
      <vt:lpstr>Arial</vt:lpstr>
      <vt:lpstr>Calibri</vt:lpstr>
      <vt:lpstr>Calibri Light</vt:lpstr>
      <vt:lpstr>Office Theme</vt:lpstr>
      <vt:lpstr>Full Partial Double Ring</vt:lpstr>
      <vt:lpstr>Radiation Backgrounds</vt:lpstr>
      <vt:lpstr>Updated Machine Parameters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MDI Studies toward CDR</dc:title>
  <dc:creator>Hongbo Zhu</dc:creator>
  <cp:lastModifiedBy>Hongbo Zhu</cp:lastModifiedBy>
  <cp:revision>55</cp:revision>
  <dcterms:created xsi:type="dcterms:W3CDTF">2016-11-23T01:20:48Z</dcterms:created>
  <dcterms:modified xsi:type="dcterms:W3CDTF">2017-04-16T11:29:12Z</dcterms:modified>
</cp:coreProperties>
</file>