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3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693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47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48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17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46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402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54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92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44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656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F68ED-8A5F-421B-9C1D-4570252C7471}" type="datetimeFigureOut">
              <a:rPr lang="zh-CN" altLang="en-US" smtClean="0"/>
              <a:t>2017/4/13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321A-F209-44A0-BBC1-B430191135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4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Tracking efficiency </a:t>
            </a:r>
            <a:r>
              <a:rPr lang="en-US" altLang="zh-CN" smtClean="0"/>
              <a:t>and multi turn tracks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0533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120MeV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319" y="2281881"/>
            <a:ext cx="4053464" cy="294617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864932" y="5517866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84.4%</a:t>
            </a:r>
          </a:p>
          <a:p>
            <a:r>
              <a:rPr lang="en-US" altLang="zh-CN" dirty="0" smtClean="0"/>
              <a:t>90.0%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519" y="2281881"/>
            <a:ext cx="3941976" cy="286630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830678" y="5517866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89.3%</a:t>
            </a:r>
          </a:p>
          <a:p>
            <a:r>
              <a:rPr lang="en-US" altLang="zh-CN" dirty="0" smtClean="0"/>
              <a:t>91.5%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6655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Effi</a:t>
            </a:r>
            <a:r>
              <a:rPr lang="en-US" altLang="zh-CN" dirty="0" smtClean="0"/>
              <a:t>ciency improve when tracking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454" y="2434196"/>
            <a:ext cx="4258575" cy="385225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6360" y="2417715"/>
            <a:ext cx="4232669" cy="38240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593723" y="4819788"/>
            <a:ext cx="320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New 95.6%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Old 87.1%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56858" y="4896116"/>
            <a:ext cx="320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New 98.4%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Old  93.8%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65418" y="4094446"/>
            <a:ext cx="1062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After global 2D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777460" y="4006574"/>
            <a:ext cx="1062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After global 3D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1071155" y="1909525"/>
            <a:ext cx="804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Efficiency : track with at least 1 track inside (</a:t>
            </a:r>
            <a:r>
              <a:rPr lang="en-US" altLang="zh-CN" dirty="0" err="1" smtClean="0"/>
              <a:t>pt-ptTruth</a:t>
            </a:r>
            <a:r>
              <a:rPr lang="en-US" altLang="zh-CN" dirty="0" smtClean="0"/>
              <a:t>)&lt;100MeV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30585" y="1476695"/>
            <a:ext cx="18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60MeV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52463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Pt resolution &amp; </a:t>
            </a:r>
            <a:r>
              <a:rPr lang="en-US" altLang="zh-CN" dirty="0" err="1" smtClean="0"/>
              <a:t>kalman</a:t>
            </a:r>
            <a:r>
              <a:rPr lang="en-US" altLang="zh-CN" dirty="0" smtClean="0"/>
              <a:t> </a:t>
            </a:r>
            <a:r>
              <a:rPr lang="en-US" altLang="zh-CN" dirty="0" smtClean="0"/>
              <a:t>fit </a:t>
            </a:r>
            <a:r>
              <a:rPr lang="en-US" altLang="zh-CN" dirty="0" smtClean="0"/>
              <a:t>efficiency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731" y="1658785"/>
            <a:ext cx="3805646" cy="26603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355" y="1586185"/>
            <a:ext cx="3953015" cy="270103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3805" y="4429534"/>
            <a:ext cx="3692572" cy="24941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2355" y="4200385"/>
            <a:ext cx="3827147" cy="260559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925928" y="5161021"/>
            <a:ext cx="1680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Kalman</a:t>
            </a:r>
            <a:r>
              <a:rPr lang="en-US" altLang="zh-CN" dirty="0" smtClean="0"/>
              <a:t> success</a:t>
            </a:r>
          </a:p>
          <a:p>
            <a:r>
              <a:rPr lang="en-US" altLang="zh-CN" dirty="0" smtClean="0"/>
              <a:t>95.6%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8900091" y="5180018"/>
            <a:ext cx="1680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Kalman</a:t>
            </a:r>
            <a:r>
              <a:rPr lang="en-US" altLang="zh-CN" dirty="0" smtClean="0"/>
              <a:t> success</a:t>
            </a:r>
          </a:p>
          <a:p>
            <a:r>
              <a:rPr lang="en-US" altLang="zh-CN" dirty="0" smtClean="0"/>
              <a:t>89.6%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254153" y="1355352"/>
            <a:ext cx="18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60MeV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4744994" y="2866768"/>
            <a:ext cx="197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New Hough alone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271686" y="2936701"/>
            <a:ext cx="197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old Hough alone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443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 turn tracks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Multi turn axial hits could be tell 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239" y="2800865"/>
            <a:ext cx="3269138" cy="312319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506" y="2800865"/>
            <a:ext cx="3243606" cy="312319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88250" y="2317128"/>
            <a:ext cx="18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100MeV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7510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Efficiency improve 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find more tracks in tracking</a:t>
            </a:r>
          </a:p>
          <a:p>
            <a:pPr lvl="1"/>
            <a:r>
              <a:rPr lang="en-US" altLang="zh-CN" dirty="0" err="1" smtClean="0"/>
              <a:t>Kalman</a:t>
            </a:r>
            <a:r>
              <a:rPr lang="en-US" altLang="zh-CN" dirty="0" smtClean="0"/>
              <a:t> efficiency </a:t>
            </a:r>
          </a:p>
          <a:p>
            <a:r>
              <a:rPr lang="en-US" altLang="zh-CN" dirty="0" smtClean="0"/>
              <a:t>Multi turn tracks could be tell</a:t>
            </a:r>
          </a:p>
          <a:p>
            <a:r>
              <a:rPr lang="en-US" altLang="zh-CN" dirty="0" smtClean="0"/>
              <a:t>Next : combine multi turn tracks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4023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Cut condition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Hit : drift&lt;1000</a:t>
            </a:r>
          </a:p>
          <a:p>
            <a:r>
              <a:rPr lang="en-US" altLang="zh-CN" dirty="0" err="1" smtClean="0"/>
              <a:t>HoughMap</a:t>
            </a:r>
            <a:r>
              <a:rPr lang="en-US" altLang="zh-CN" dirty="0" smtClean="0"/>
              <a:t> : </a:t>
            </a:r>
          </a:p>
          <a:p>
            <a:pPr lvl="1"/>
            <a:r>
              <a:rPr lang="en-US" altLang="zh-CN" dirty="0" smtClean="0"/>
              <a:t>1000*1000</a:t>
            </a:r>
          </a:p>
          <a:p>
            <a:pPr lvl="1"/>
            <a:r>
              <a:rPr lang="en-US" altLang="zh-CN" dirty="0" smtClean="0"/>
              <a:t>Cut in split circle : 1000</a:t>
            </a:r>
          </a:p>
          <a:p>
            <a:pPr lvl="1"/>
            <a:r>
              <a:rPr lang="en-US" altLang="zh-CN" dirty="0" smtClean="0"/>
              <a:t>Slant : &lt;0.03</a:t>
            </a:r>
          </a:p>
          <a:p>
            <a:pPr lvl="1"/>
            <a:r>
              <a:rPr lang="en-US" altLang="zh-CN" dirty="0" smtClean="0"/>
              <a:t>Map minimum bin cut : ?(aver +10*sigma ) :5</a:t>
            </a:r>
          </a:p>
          <a:p>
            <a:r>
              <a:rPr lang="en-US" altLang="zh-CN" dirty="0" err="1" smtClean="0"/>
              <a:t>HoughPeak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least hit cut : 5 </a:t>
            </a:r>
          </a:p>
          <a:p>
            <a:pPr lvl="1"/>
            <a:r>
              <a:rPr lang="en-US" altLang="zh-CN" dirty="0" smtClean="0"/>
              <a:t>Hits select : abs(</a:t>
            </a:r>
            <a:r>
              <a:rPr lang="en-US" altLang="zh-CN" dirty="0" err="1" smtClean="0"/>
              <a:t>deltaD</a:t>
            </a:r>
            <a:r>
              <a:rPr lang="en-US" altLang="zh-CN" dirty="0" smtClean="0"/>
              <a:t>)&lt;0.2 &amp;&amp; </a:t>
            </a:r>
            <a:r>
              <a:rPr lang="en-US" altLang="zh-CN" dirty="0" err="1" smtClean="0"/>
              <a:t>flightlength</a:t>
            </a:r>
            <a:r>
              <a:rPr lang="en-US" altLang="zh-CN" dirty="0" smtClean="0"/>
              <a:t> &lt;=</a:t>
            </a:r>
            <a:r>
              <a:rPr lang="en-US" altLang="zh-CN" dirty="0" smtClean="0"/>
              <a:t>45 ; </a:t>
            </a:r>
          </a:p>
          <a:p>
            <a:pPr lvl="1"/>
            <a:r>
              <a:rPr lang="en-US" altLang="zh-CN" dirty="0" smtClean="0"/>
              <a:t>(60MeV: abs(</a:t>
            </a:r>
            <a:r>
              <a:rPr lang="en-US" altLang="zh-CN" dirty="0" err="1" smtClean="0"/>
              <a:t>deltaD</a:t>
            </a:r>
            <a:r>
              <a:rPr lang="en-US" altLang="zh-CN" dirty="0" smtClean="0"/>
              <a:t>)&lt;0.1 </a:t>
            </a:r>
            <a:r>
              <a:rPr lang="en-US" altLang="zh-CN" dirty="0"/>
              <a:t>when </a:t>
            </a:r>
            <a:r>
              <a:rPr lang="en-US" altLang="zh-CN" dirty="0" err="1" smtClean="0"/>
              <a:t>flightlength</a:t>
            </a:r>
            <a:r>
              <a:rPr lang="en-US" altLang="zh-CN" dirty="0" smtClean="0"/>
              <a:t>&gt;30 )</a:t>
            </a: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988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Tracking condition </a:t>
            </a:r>
            <a:endParaRPr lang="zh-CN" altLang="en-US" dirty="0"/>
          </a:p>
        </p:txBody>
      </p:sp>
      <p:sp>
        <p:nvSpPr>
          <p:cNvPr id="4" name="内容占位符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92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altLang="zh-CN" sz="2400" dirty="0" smtClean="0"/>
              <a:t>Event sample</a:t>
            </a:r>
          </a:p>
          <a:p>
            <a:pPr marL="742950" lvl="1" indent="-285750"/>
            <a:r>
              <a:rPr lang="en-US" altLang="zh-CN" sz="2000" dirty="0" smtClean="0"/>
              <a:t>1000 events</a:t>
            </a:r>
          </a:p>
          <a:p>
            <a:pPr marL="742950" lvl="1" indent="-285750"/>
            <a:r>
              <a:rPr lang="en-US" altLang="zh-CN" sz="2000" dirty="0" err="1" smtClean="0"/>
              <a:t>Fixpt</a:t>
            </a:r>
            <a:r>
              <a:rPr lang="en-US" altLang="zh-CN" sz="2000" dirty="0" smtClean="0"/>
              <a:t> from 60 ~ 120 MeV </a:t>
            </a:r>
          </a:p>
          <a:p>
            <a:pPr marL="742950" lvl="1" indent="-285750"/>
            <a:r>
              <a:rPr lang="en-US" altLang="zh-CN" sz="2000" dirty="0" smtClean="0"/>
              <a:t>No decay</a:t>
            </a:r>
          </a:p>
          <a:p>
            <a:pPr marL="742950" lvl="1" indent="-285750"/>
            <a:r>
              <a:rPr lang="en-US" altLang="zh-CN" sz="2000" dirty="0" smtClean="0"/>
              <a:t>No delta e- </a:t>
            </a:r>
          </a:p>
          <a:p>
            <a:pPr marL="742950" lvl="1" indent="-285750"/>
            <a:r>
              <a:rPr lang="en-US" altLang="zh-CN" sz="2000" dirty="0" smtClean="0"/>
              <a:t>Mix background</a:t>
            </a:r>
          </a:p>
          <a:p>
            <a:pPr marL="285750" indent="-285750"/>
            <a:r>
              <a:rPr lang="en-US" altLang="zh-CN" sz="2400" dirty="0" smtClean="0"/>
              <a:t>Track quality cut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pt</a:t>
            </a:r>
            <a:r>
              <a:rPr lang="en-US" altLang="zh-CN" sz="2000" dirty="0" smtClean="0"/>
              <a:t>:</a:t>
            </a:r>
            <a:r>
              <a:rPr lang="el-GR" altLang="zh-CN" sz="2000" dirty="0"/>
              <a:t> </a:t>
            </a:r>
            <a:r>
              <a:rPr lang="en-US" altLang="zh-CN" sz="2000" dirty="0" smtClean="0"/>
              <a:t>|</a:t>
            </a:r>
            <a:r>
              <a:rPr lang="el-GR" altLang="zh-CN" sz="2000" dirty="0" smtClean="0"/>
              <a:t>Δ</a:t>
            </a:r>
            <a:r>
              <a:rPr lang="en-US" altLang="zh-CN" sz="2000" dirty="0" err="1" smtClean="0"/>
              <a:t>pt</a:t>
            </a:r>
            <a:r>
              <a:rPr lang="en-US" altLang="zh-CN" sz="2000" dirty="0" smtClean="0"/>
              <a:t>|&lt;</a:t>
            </a:r>
            <a:r>
              <a:rPr lang="en-US" altLang="zh-CN" sz="2000" dirty="0"/>
              <a:t>10MeV </a:t>
            </a:r>
            <a:endParaRPr lang="en-US" altLang="zh-CN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P:   |</a:t>
            </a:r>
            <a:r>
              <a:rPr lang="el-GR" altLang="zh-CN" sz="2000" dirty="0" smtClean="0"/>
              <a:t>Δ</a:t>
            </a:r>
            <a:r>
              <a:rPr lang="en-US" altLang="zh-CN" sz="2000" dirty="0" smtClean="0"/>
              <a:t>p |&lt;15MeV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Vr</a:t>
            </a:r>
            <a:r>
              <a:rPr lang="en-US" altLang="zh-CN" sz="2000" dirty="0" smtClean="0"/>
              <a:t>:</a:t>
            </a:r>
            <a:r>
              <a:rPr lang="en-US" altLang="zh-CN" sz="2000" dirty="0"/>
              <a:t> |</a:t>
            </a:r>
            <a:r>
              <a:rPr lang="el-GR" altLang="zh-CN" sz="2000" dirty="0"/>
              <a:t>Δ</a:t>
            </a:r>
            <a:r>
              <a:rPr lang="en-US" altLang="zh-CN" sz="2000" dirty="0" err="1"/>
              <a:t>vr</a:t>
            </a:r>
            <a:r>
              <a:rPr lang="en-US" altLang="zh-CN" sz="2000" dirty="0"/>
              <a:t>|&lt;1cm </a:t>
            </a:r>
            <a:endParaRPr lang="en-US" altLang="zh-CN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Vz</a:t>
            </a:r>
            <a:r>
              <a:rPr lang="en-US" altLang="zh-CN" sz="2000" dirty="0" smtClean="0"/>
              <a:t>:</a:t>
            </a:r>
            <a:r>
              <a:rPr lang="en-US" altLang="zh-CN" sz="2000" dirty="0"/>
              <a:t> |</a:t>
            </a:r>
            <a:r>
              <a:rPr lang="el-GR" altLang="zh-CN" sz="2000" dirty="0"/>
              <a:t>Δ</a:t>
            </a:r>
            <a:r>
              <a:rPr lang="en-US" altLang="zh-CN" sz="2000" dirty="0" err="1" smtClean="0"/>
              <a:t>vz</a:t>
            </a:r>
            <a:r>
              <a:rPr lang="en-US" altLang="zh-CN" sz="2000" dirty="0" smtClean="0"/>
              <a:t>|&lt;</a:t>
            </a:r>
            <a:r>
              <a:rPr lang="en-US" altLang="zh-CN" sz="2000" dirty="0" smtClean="0"/>
              <a:t>10cm</a:t>
            </a:r>
          </a:p>
          <a:p>
            <a:pPr marL="285750" indent="-285750"/>
            <a:r>
              <a:rPr lang="en-US" altLang="zh-CN" sz="2400" dirty="0" smtClean="0"/>
              <a:t>Efficiency definition: 	</a:t>
            </a:r>
          </a:p>
          <a:p>
            <a:pPr marL="742950" lvl="1" indent="-285750"/>
            <a:r>
              <a:rPr lang="en-US" altLang="zh-CN" sz="2000" dirty="0" smtClean="0"/>
              <a:t> at least one track in the event pass quality cut 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1398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322" y="2383132"/>
            <a:ext cx="5383938" cy="380752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877" y="2520778"/>
            <a:ext cx="5222720" cy="364653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14616" y="1954018"/>
            <a:ext cx="3542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Hough method alone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201102" y="2013800"/>
            <a:ext cx="3542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 smtClean="0"/>
              <a:t>PatTsf</a:t>
            </a:r>
            <a:r>
              <a:rPr lang="en-US" altLang="zh-CN" dirty="0" smtClean="0"/>
              <a:t> + Hough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799438" y="1735429"/>
            <a:ext cx="1309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Old </a:t>
            </a:r>
          </a:p>
          <a:p>
            <a:r>
              <a:rPr lang="en-US" altLang="zh-CN" dirty="0" smtClean="0"/>
              <a:t>New 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6513260" y="2105688"/>
            <a:ext cx="148281" cy="14004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513260" y="1855549"/>
            <a:ext cx="148281" cy="14004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802659" y="2784389"/>
            <a:ext cx="1400433" cy="11285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3578291" y="6190653"/>
            <a:ext cx="534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110 120 MeV different due to outer axial chamber </a:t>
            </a:r>
            <a:endParaRPr lang="zh-CN" altLang="en-US" dirty="0"/>
          </a:p>
        </p:txBody>
      </p:sp>
      <p:sp>
        <p:nvSpPr>
          <p:cNvPr id="18" name="标题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dirty="0" smtClean="0"/>
              <a:t>Tracking efficiency compared with the old Hough Finder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334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60MeV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780" y="2029859"/>
            <a:ext cx="4401858" cy="322419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581" y="2029859"/>
            <a:ext cx="4545474" cy="322419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011513" y="5523119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66.0%</a:t>
            </a:r>
          </a:p>
          <a:p>
            <a:r>
              <a:rPr lang="en-US" altLang="zh-CN" dirty="0" smtClean="0"/>
              <a:t>70.3%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3229448" y="5593229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61.7%</a:t>
            </a:r>
          </a:p>
          <a:p>
            <a:r>
              <a:rPr lang="en-US" altLang="zh-CN" dirty="0" smtClean="0"/>
              <a:t>73.0%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88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7</a:t>
            </a:r>
            <a:r>
              <a:rPr lang="en-US" altLang="zh-CN" dirty="0" smtClean="0"/>
              <a:t>0MeV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288" y="2265406"/>
            <a:ext cx="4164383" cy="29604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421" y="2236965"/>
            <a:ext cx="4209536" cy="298890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423189" y="5448979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77.2%</a:t>
            </a:r>
          </a:p>
          <a:p>
            <a:r>
              <a:rPr lang="en-US" altLang="zh-CN" dirty="0" smtClean="0"/>
              <a:t>79.3%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451654" y="5477420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71.7%</a:t>
            </a:r>
          </a:p>
          <a:p>
            <a:r>
              <a:rPr lang="en-US" altLang="zh-CN" dirty="0" smtClean="0"/>
              <a:t>78.4%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788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80MeV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224" y="1769065"/>
            <a:ext cx="4442555" cy="32448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800865" y="5279711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77.9%</a:t>
            </a:r>
          </a:p>
          <a:p>
            <a:r>
              <a:rPr lang="en-US" altLang="zh-CN" dirty="0" smtClean="0"/>
              <a:t>87.3%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9881" y="1769065"/>
            <a:ext cx="4525464" cy="324480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382613" y="5279711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87.1%</a:t>
            </a:r>
          </a:p>
          <a:p>
            <a:r>
              <a:rPr lang="en-US" altLang="zh-CN" dirty="0" smtClean="0"/>
              <a:t>89.0%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55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90MeV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720364" y="5690663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86.8%</a:t>
            </a:r>
          </a:p>
          <a:p>
            <a:r>
              <a:rPr lang="en-US" altLang="zh-CN" dirty="0" smtClean="0"/>
              <a:t>90.0%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3364712" y="5690662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75.3%</a:t>
            </a:r>
          </a:p>
          <a:p>
            <a:r>
              <a:rPr lang="en-US" altLang="zh-CN" dirty="0" smtClean="0"/>
              <a:t>89.4%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668" y="1941447"/>
            <a:ext cx="5019181" cy="349845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367" y="1941447"/>
            <a:ext cx="4963552" cy="355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5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100MeV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494" y="1820562"/>
            <a:ext cx="4412215" cy="321016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82613" y="5279711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84.9%</a:t>
            </a:r>
          </a:p>
          <a:p>
            <a:r>
              <a:rPr lang="en-US" altLang="zh-CN" dirty="0" smtClean="0"/>
              <a:t>89.5%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486" y="1820562"/>
            <a:ext cx="4286146" cy="317570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172181" y="5254254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77.4%</a:t>
            </a:r>
          </a:p>
          <a:p>
            <a:r>
              <a:rPr lang="en-US" altLang="zh-CN" dirty="0" smtClean="0"/>
              <a:t>90.6%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366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110MeV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253" y="1691935"/>
            <a:ext cx="4270842" cy="31104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811" y="1763999"/>
            <a:ext cx="4224344" cy="296631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946007" y="5147906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86.4%</a:t>
            </a:r>
          </a:p>
          <a:p>
            <a:r>
              <a:rPr lang="en-US" altLang="zh-CN" dirty="0" smtClean="0"/>
              <a:t>89.9%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842667" y="5105974"/>
            <a:ext cx="17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82.1%</a:t>
            </a:r>
          </a:p>
          <a:p>
            <a:r>
              <a:rPr lang="en-US" altLang="zh-CN" dirty="0" smtClean="0"/>
              <a:t>87.7%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087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294</Words>
  <Application>Microsoft Office PowerPoint</Application>
  <PresentationFormat>宽屏</PresentationFormat>
  <Paragraphs>93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宋体</vt:lpstr>
      <vt:lpstr>Arial</vt:lpstr>
      <vt:lpstr>Calibri</vt:lpstr>
      <vt:lpstr>Calibri Light</vt:lpstr>
      <vt:lpstr>Office 主题</vt:lpstr>
      <vt:lpstr>Tracking efficiency and multi turn tracks</vt:lpstr>
      <vt:lpstr>Tracking condition </vt:lpstr>
      <vt:lpstr>PowerPoint 演示文稿</vt:lpstr>
      <vt:lpstr>60MeV</vt:lpstr>
      <vt:lpstr>70MeV</vt:lpstr>
      <vt:lpstr>80MeV</vt:lpstr>
      <vt:lpstr>90MeV</vt:lpstr>
      <vt:lpstr>100MeV</vt:lpstr>
      <vt:lpstr>110MeV</vt:lpstr>
      <vt:lpstr>120MeV</vt:lpstr>
      <vt:lpstr>Efficiency improve when tracking</vt:lpstr>
      <vt:lpstr>Pt resolution &amp; kalman fit efficiency </vt:lpstr>
      <vt:lpstr>Multi turn tracks</vt:lpstr>
      <vt:lpstr>Conclusion </vt:lpstr>
      <vt:lpstr>Cut condition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57</cp:revision>
  <dcterms:created xsi:type="dcterms:W3CDTF">2017-04-13T02:00:11Z</dcterms:created>
  <dcterms:modified xsi:type="dcterms:W3CDTF">2017-04-13T06:27:54Z</dcterms:modified>
</cp:coreProperties>
</file>