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5" r:id="rId3"/>
    <p:sldId id="264" r:id="rId4"/>
    <p:sldId id="263" r:id="rId5"/>
    <p:sldId id="257" r:id="rId6"/>
    <p:sldId id="258" r:id="rId7"/>
    <p:sldId id="259" r:id="rId8"/>
    <p:sldId id="260" r:id="rId9"/>
    <p:sldId id="261" r:id="rId10"/>
    <p:sldId id="262" r:id="rId11"/>
    <p:sldId id="266" r:id="rId12"/>
    <p:sldId id="267" r:id="rId13"/>
    <p:sldId id="269" r:id="rId14"/>
    <p:sldId id="270" r:id="rId15"/>
    <p:sldId id="268" r:id="rId16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F68ED-8A5F-421B-9C1D-4570252C7471}" type="datetimeFigureOut">
              <a:rPr lang="zh-CN" altLang="en-US" smtClean="0"/>
              <a:t>2017/4/13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7321A-F209-44A0-BBC1-B430191135A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569342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F68ED-8A5F-421B-9C1D-4570252C7471}" type="datetimeFigureOut">
              <a:rPr lang="zh-CN" altLang="en-US" smtClean="0"/>
              <a:t>2017/4/13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7321A-F209-44A0-BBC1-B430191135A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747714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F68ED-8A5F-421B-9C1D-4570252C7471}" type="datetimeFigureOut">
              <a:rPr lang="zh-CN" altLang="en-US" smtClean="0"/>
              <a:t>2017/4/13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7321A-F209-44A0-BBC1-B430191135A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74808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F68ED-8A5F-421B-9C1D-4570252C7471}" type="datetimeFigureOut">
              <a:rPr lang="zh-CN" altLang="en-US" smtClean="0"/>
              <a:t>2017/4/13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7321A-F209-44A0-BBC1-B430191135A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971721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F68ED-8A5F-421B-9C1D-4570252C7471}" type="datetimeFigureOut">
              <a:rPr lang="zh-CN" altLang="en-US" smtClean="0"/>
              <a:t>2017/4/13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7321A-F209-44A0-BBC1-B430191135A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614675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F68ED-8A5F-421B-9C1D-4570252C7471}" type="datetimeFigureOut">
              <a:rPr lang="zh-CN" altLang="en-US" smtClean="0"/>
              <a:t>2017/4/13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7321A-F209-44A0-BBC1-B430191135A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940229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F68ED-8A5F-421B-9C1D-4570252C7471}" type="datetimeFigureOut">
              <a:rPr lang="zh-CN" altLang="en-US" smtClean="0"/>
              <a:t>2017/4/13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7321A-F209-44A0-BBC1-B430191135A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665416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F68ED-8A5F-421B-9C1D-4570252C7471}" type="datetimeFigureOut">
              <a:rPr lang="zh-CN" altLang="en-US" smtClean="0"/>
              <a:t>2017/4/13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7321A-F209-44A0-BBC1-B430191135A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812034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F68ED-8A5F-421B-9C1D-4570252C7471}" type="datetimeFigureOut">
              <a:rPr lang="zh-CN" altLang="en-US" smtClean="0"/>
              <a:t>2017/4/13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7321A-F209-44A0-BBC1-B430191135A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439203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F68ED-8A5F-421B-9C1D-4570252C7471}" type="datetimeFigureOut">
              <a:rPr lang="zh-CN" altLang="en-US" smtClean="0"/>
              <a:t>2017/4/13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7321A-F209-44A0-BBC1-B430191135A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594492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F68ED-8A5F-421B-9C1D-4570252C7471}" type="datetimeFigureOut">
              <a:rPr lang="zh-CN" altLang="en-US" smtClean="0"/>
              <a:t>2017/4/13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7321A-F209-44A0-BBC1-B430191135A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565682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CF68ED-8A5F-421B-9C1D-4570252C7471}" type="datetimeFigureOut">
              <a:rPr lang="zh-CN" altLang="en-US" smtClean="0"/>
              <a:t>2017/4/13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B7321A-F209-44A0-BBC1-B430191135A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24418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2.png"/><Relationship Id="rId4" Type="http://schemas.openxmlformats.org/officeDocument/2006/relationships/image" Target="../media/image21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 dirty="0" smtClean="0"/>
              <a:t>Tracking efficiency </a:t>
            </a:r>
            <a:r>
              <a:rPr lang="en-US" altLang="zh-CN" smtClean="0"/>
              <a:t>and multi turn tracks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505339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120MeV</a:t>
            </a:r>
            <a:endParaRPr lang="zh-CN" altLang="en-US" dirty="0"/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04319" y="2281881"/>
            <a:ext cx="4053464" cy="2946176"/>
          </a:xfrm>
          <a:prstGeom prst="rect">
            <a:avLst/>
          </a:prstGeom>
        </p:spPr>
      </p:pic>
      <p:sp>
        <p:nvSpPr>
          <p:cNvPr id="5" name="文本框 4"/>
          <p:cNvSpPr txBox="1"/>
          <p:nvPr/>
        </p:nvSpPr>
        <p:spPr>
          <a:xfrm>
            <a:off x="2864932" y="5517866"/>
            <a:ext cx="17217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84.4%</a:t>
            </a:r>
          </a:p>
          <a:p>
            <a:r>
              <a:rPr lang="en-US" altLang="zh-CN" dirty="0" smtClean="0"/>
              <a:t>90.0%</a:t>
            </a:r>
            <a:endParaRPr lang="zh-CN" altLang="en-US" dirty="0"/>
          </a:p>
        </p:txBody>
      </p:sp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52519" y="2281881"/>
            <a:ext cx="3941976" cy="2866306"/>
          </a:xfrm>
          <a:prstGeom prst="rect">
            <a:avLst/>
          </a:prstGeom>
        </p:spPr>
      </p:pic>
      <p:sp>
        <p:nvSpPr>
          <p:cNvPr id="7" name="文本框 6"/>
          <p:cNvSpPr txBox="1"/>
          <p:nvPr/>
        </p:nvSpPr>
        <p:spPr>
          <a:xfrm>
            <a:off x="7830678" y="5517866"/>
            <a:ext cx="17217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89.3%</a:t>
            </a:r>
          </a:p>
          <a:p>
            <a:r>
              <a:rPr lang="en-US" altLang="zh-CN" dirty="0" smtClean="0"/>
              <a:t>91.5%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67665505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zh-CN" dirty="0" smtClean="0"/>
              <a:t>Effi</a:t>
            </a:r>
            <a:r>
              <a:rPr lang="en-US" altLang="zh-CN" dirty="0" smtClean="0"/>
              <a:t>ciency improve when tracking</a:t>
            </a:r>
            <a:endParaRPr lang="zh-CN" altLang="en-US" dirty="0"/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58454" y="2434196"/>
            <a:ext cx="4258575" cy="3852252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56360" y="2417715"/>
            <a:ext cx="4232669" cy="3824050"/>
          </a:xfrm>
          <a:prstGeom prst="rect">
            <a:avLst/>
          </a:prstGeom>
        </p:spPr>
      </p:pic>
      <p:sp>
        <p:nvSpPr>
          <p:cNvPr id="8" name="文本框 7"/>
          <p:cNvSpPr txBox="1"/>
          <p:nvPr/>
        </p:nvSpPr>
        <p:spPr>
          <a:xfrm>
            <a:off x="7593723" y="4819788"/>
            <a:ext cx="320475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>
                <a:solidFill>
                  <a:srgbClr val="FF0000"/>
                </a:solidFill>
              </a:rPr>
              <a:t>New 95.6%</a:t>
            </a:r>
          </a:p>
          <a:p>
            <a:r>
              <a:rPr lang="en-US" altLang="zh-CN" dirty="0" smtClean="0">
                <a:solidFill>
                  <a:srgbClr val="0070C0"/>
                </a:solidFill>
              </a:rPr>
              <a:t>Old 87.1%</a:t>
            </a:r>
            <a:endParaRPr lang="zh-CN" altLang="en-US" dirty="0">
              <a:solidFill>
                <a:srgbClr val="0070C0"/>
              </a:solidFill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3156858" y="4896116"/>
            <a:ext cx="320475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>
                <a:solidFill>
                  <a:srgbClr val="FF0000"/>
                </a:solidFill>
              </a:rPr>
              <a:t>New 98.4%</a:t>
            </a:r>
          </a:p>
          <a:p>
            <a:r>
              <a:rPr lang="en-US" altLang="zh-CN" dirty="0" smtClean="0">
                <a:solidFill>
                  <a:srgbClr val="0070C0"/>
                </a:solidFill>
              </a:rPr>
              <a:t>Old  93.8%</a:t>
            </a:r>
            <a:endParaRPr lang="zh-CN" altLang="en-US" dirty="0">
              <a:solidFill>
                <a:srgbClr val="0070C0"/>
              </a:solidFill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3065418" y="4094446"/>
            <a:ext cx="106244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After global 2D</a:t>
            </a:r>
            <a:endParaRPr lang="zh-CN" altLang="en-US" dirty="0"/>
          </a:p>
        </p:txBody>
      </p:sp>
      <p:sp>
        <p:nvSpPr>
          <p:cNvPr id="11" name="文本框 10"/>
          <p:cNvSpPr txBox="1"/>
          <p:nvPr/>
        </p:nvSpPr>
        <p:spPr>
          <a:xfrm>
            <a:off x="7777460" y="4006574"/>
            <a:ext cx="106244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After global 3D</a:t>
            </a:r>
            <a:endParaRPr lang="zh-CN" altLang="en-US" dirty="0"/>
          </a:p>
        </p:txBody>
      </p:sp>
      <p:sp>
        <p:nvSpPr>
          <p:cNvPr id="12" name="文本框 11"/>
          <p:cNvSpPr txBox="1"/>
          <p:nvPr/>
        </p:nvSpPr>
        <p:spPr>
          <a:xfrm>
            <a:off x="1071155" y="1909525"/>
            <a:ext cx="80467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Efficiency : track with at least 1 track inside (</a:t>
            </a:r>
            <a:r>
              <a:rPr lang="en-US" altLang="zh-CN" dirty="0" err="1" smtClean="0"/>
              <a:t>pt-ptTruth</a:t>
            </a:r>
            <a:r>
              <a:rPr lang="en-US" altLang="zh-CN" dirty="0" smtClean="0"/>
              <a:t>)&lt;100MeV</a:t>
            </a:r>
            <a:endParaRPr lang="zh-CN" altLang="en-US" dirty="0"/>
          </a:p>
        </p:txBody>
      </p:sp>
      <p:sp>
        <p:nvSpPr>
          <p:cNvPr id="3" name="文本框 2"/>
          <p:cNvSpPr txBox="1"/>
          <p:nvPr/>
        </p:nvSpPr>
        <p:spPr>
          <a:xfrm>
            <a:off x="1130585" y="1476695"/>
            <a:ext cx="18452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 smtClean="0"/>
              <a:t>60MeV</a:t>
            </a:r>
            <a:endParaRPr lang="zh-CN" altLang="en-US" sz="2400" dirty="0"/>
          </a:p>
        </p:txBody>
      </p:sp>
    </p:spTree>
    <p:extLst>
      <p:ext uri="{BB962C8B-B14F-4D97-AF65-F5344CB8AC3E}">
        <p14:creationId xmlns:p14="http://schemas.microsoft.com/office/powerpoint/2010/main" val="135246361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zh-CN" dirty="0" smtClean="0"/>
              <a:t>Pt resolution &amp; </a:t>
            </a:r>
            <a:r>
              <a:rPr lang="en-US" altLang="zh-CN" dirty="0" err="1" smtClean="0"/>
              <a:t>kalman</a:t>
            </a:r>
            <a:r>
              <a:rPr lang="en-US" altLang="zh-CN" dirty="0" smtClean="0"/>
              <a:t> </a:t>
            </a:r>
            <a:r>
              <a:rPr lang="en-US" altLang="zh-CN" dirty="0" smtClean="0"/>
              <a:t>fit </a:t>
            </a:r>
            <a:r>
              <a:rPr lang="en-US" altLang="zh-CN" dirty="0" smtClean="0"/>
              <a:t>efficiency </a:t>
            </a:r>
            <a:endParaRPr lang="zh-CN" altLang="en-US" dirty="0"/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40731" y="1658785"/>
            <a:ext cx="3805646" cy="2660336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12355" y="1586185"/>
            <a:ext cx="3953015" cy="2701033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053805" y="4429534"/>
            <a:ext cx="3692572" cy="2494106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012355" y="4200385"/>
            <a:ext cx="3827147" cy="2605598"/>
          </a:xfrm>
          <a:prstGeom prst="rect">
            <a:avLst/>
          </a:prstGeom>
        </p:spPr>
      </p:pic>
      <p:sp>
        <p:nvSpPr>
          <p:cNvPr id="10" name="文本框 9"/>
          <p:cNvSpPr txBox="1"/>
          <p:nvPr/>
        </p:nvSpPr>
        <p:spPr>
          <a:xfrm>
            <a:off x="3925928" y="5161021"/>
            <a:ext cx="168075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err="1" smtClean="0"/>
              <a:t>Kalman</a:t>
            </a:r>
            <a:r>
              <a:rPr lang="en-US" altLang="zh-CN" dirty="0" smtClean="0"/>
              <a:t> success</a:t>
            </a:r>
          </a:p>
          <a:p>
            <a:r>
              <a:rPr lang="en-US" altLang="zh-CN" dirty="0" smtClean="0"/>
              <a:t>95.6%</a:t>
            </a:r>
            <a:endParaRPr lang="zh-CN" altLang="en-US" dirty="0"/>
          </a:p>
        </p:txBody>
      </p:sp>
      <p:sp>
        <p:nvSpPr>
          <p:cNvPr id="13" name="文本框 12"/>
          <p:cNvSpPr txBox="1"/>
          <p:nvPr/>
        </p:nvSpPr>
        <p:spPr>
          <a:xfrm>
            <a:off x="8900091" y="5180018"/>
            <a:ext cx="168075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err="1" smtClean="0"/>
              <a:t>Kalman</a:t>
            </a:r>
            <a:r>
              <a:rPr lang="en-US" altLang="zh-CN" dirty="0" smtClean="0"/>
              <a:t> success</a:t>
            </a:r>
          </a:p>
          <a:p>
            <a:r>
              <a:rPr lang="en-US" altLang="zh-CN" dirty="0" smtClean="0"/>
              <a:t>89.6%</a:t>
            </a:r>
            <a:endParaRPr lang="zh-CN" altLang="en-US" dirty="0"/>
          </a:p>
        </p:txBody>
      </p:sp>
      <p:sp>
        <p:nvSpPr>
          <p:cNvPr id="11" name="文本框 10"/>
          <p:cNvSpPr txBox="1"/>
          <p:nvPr/>
        </p:nvSpPr>
        <p:spPr>
          <a:xfrm>
            <a:off x="1254153" y="1355352"/>
            <a:ext cx="18452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 smtClean="0"/>
              <a:t>60MeV</a:t>
            </a:r>
            <a:endParaRPr lang="zh-CN" altLang="en-US" sz="2400" dirty="0"/>
          </a:p>
        </p:txBody>
      </p:sp>
      <p:sp>
        <p:nvSpPr>
          <p:cNvPr id="3" name="文本框 2"/>
          <p:cNvSpPr txBox="1"/>
          <p:nvPr/>
        </p:nvSpPr>
        <p:spPr>
          <a:xfrm>
            <a:off x="4744994" y="2866768"/>
            <a:ext cx="19785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New Hough alone</a:t>
            </a:r>
            <a:endParaRPr lang="zh-CN" altLang="en-US" dirty="0"/>
          </a:p>
        </p:txBody>
      </p:sp>
      <p:sp>
        <p:nvSpPr>
          <p:cNvPr id="12" name="文本框 11"/>
          <p:cNvSpPr txBox="1"/>
          <p:nvPr/>
        </p:nvSpPr>
        <p:spPr>
          <a:xfrm>
            <a:off x="9271686" y="2936701"/>
            <a:ext cx="19785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old Hough alone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03443704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Multi turn tracks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Multi turn axial hits could be tell </a:t>
            </a:r>
          </a:p>
          <a:p>
            <a:endParaRPr lang="zh-CN" altLang="en-US" dirty="0"/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89239" y="2800865"/>
            <a:ext cx="3269138" cy="3123194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52506" y="2800865"/>
            <a:ext cx="3243606" cy="3123194"/>
          </a:xfrm>
          <a:prstGeom prst="rect">
            <a:avLst/>
          </a:prstGeom>
        </p:spPr>
      </p:pic>
      <p:sp>
        <p:nvSpPr>
          <p:cNvPr id="6" name="文本框 5"/>
          <p:cNvSpPr txBox="1"/>
          <p:nvPr/>
        </p:nvSpPr>
        <p:spPr>
          <a:xfrm>
            <a:off x="1188250" y="2317128"/>
            <a:ext cx="18452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 smtClean="0"/>
              <a:t>100MeV</a:t>
            </a:r>
            <a:endParaRPr lang="zh-CN" altLang="en-US" sz="2400" dirty="0"/>
          </a:p>
        </p:txBody>
      </p:sp>
    </p:spTree>
    <p:extLst>
      <p:ext uri="{BB962C8B-B14F-4D97-AF65-F5344CB8AC3E}">
        <p14:creationId xmlns:p14="http://schemas.microsoft.com/office/powerpoint/2010/main" val="174751039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Conclusion 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Efficiency improve </a:t>
            </a:r>
          </a:p>
          <a:p>
            <a:pPr lvl="1"/>
            <a:r>
              <a:rPr lang="en-US" altLang="zh-CN" dirty="0"/>
              <a:t> </a:t>
            </a:r>
            <a:r>
              <a:rPr lang="en-US" altLang="zh-CN" dirty="0" smtClean="0"/>
              <a:t>find more tracks in tracking</a:t>
            </a:r>
          </a:p>
          <a:p>
            <a:pPr lvl="1"/>
            <a:r>
              <a:rPr lang="en-US" altLang="zh-CN" dirty="0" err="1" smtClean="0"/>
              <a:t>Kalman</a:t>
            </a:r>
            <a:r>
              <a:rPr lang="en-US" altLang="zh-CN" dirty="0" smtClean="0"/>
              <a:t> efficiency </a:t>
            </a:r>
          </a:p>
          <a:p>
            <a:r>
              <a:rPr lang="en-US" altLang="zh-CN" dirty="0" smtClean="0"/>
              <a:t>Multi turn tracks could be tell</a:t>
            </a:r>
          </a:p>
          <a:p>
            <a:r>
              <a:rPr lang="en-US" altLang="zh-CN" dirty="0" smtClean="0"/>
              <a:t>Next : combine multi turn tracks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81402371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Cut condition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Hit : drift&lt;1000</a:t>
            </a:r>
          </a:p>
          <a:p>
            <a:r>
              <a:rPr lang="en-US" altLang="zh-CN" dirty="0" err="1" smtClean="0"/>
              <a:t>HoughMap</a:t>
            </a:r>
            <a:r>
              <a:rPr lang="en-US" altLang="zh-CN" dirty="0" smtClean="0"/>
              <a:t> : </a:t>
            </a:r>
          </a:p>
          <a:p>
            <a:pPr lvl="1"/>
            <a:r>
              <a:rPr lang="en-US" altLang="zh-CN" dirty="0" smtClean="0"/>
              <a:t>1000*1000</a:t>
            </a:r>
          </a:p>
          <a:p>
            <a:pPr lvl="1"/>
            <a:r>
              <a:rPr lang="en-US" altLang="zh-CN" dirty="0" smtClean="0"/>
              <a:t>Cut in split circle : 1000</a:t>
            </a:r>
          </a:p>
          <a:p>
            <a:pPr lvl="1"/>
            <a:r>
              <a:rPr lang="en-US" altLang="zh-CN" dirty="0" smtClean="0"/>
              <a:t>Slant : &lt;0.03</a:t>
            </a:r>
          </a:p>
          <a:p>
            <a:pPr lvl="1"/>
            <a:r>
              <a:rPr lang="en-US" altLang="zh-CN" dirty="0" smtClean="0"/>
              <a:t>Map minimum bin cut : ?(aver +10*sigma ) :5</a:t>
            </a:r>
          </a:p>
          <a:p>
            <a:r>
              <a:rPr lang="en-US" altLang="zh-CN" dirty="0" err="1" smtClean="0"/>
              <a:t>HoughPeak</a:t>
            </a:r>
            <a:r>
              <a:rPr lang="en-US" altLang="zh-CN" dirty="0" smtClean="0"/>
              <a:t> </a:t>
            </a:r>
          </a:p>
          <a:p>
            <a:pPr lvl="1"/>
            <a:r>
              <a:rPr lang="en-US" altLang="zh-CN" dirty="0" smtClean="0"/>
              <a:t>least hit cut : 5 </a:t>
            </a:r>
          </a:p>
          <a:p>
            <a:pPr lvl="1"/>
            <a:r>
              <a:rPr lang="en-US" altLang="zh-CN" dirty="0" smtClean="0"/>
              <a:t>Hits select : abs(</a:t>
            </a:r>
            <a:r>
              <a:rPr lang="en-US" altLang="zh-CN" dirty="0" err="1" smtClean="0"/>
              <a:t>deltaD</a:t>
            </a:r>
            <a:r>
              <a:rPr lang="en-US" altLang="zh-CN" dirty="0" smtClean="0"/>
              <a:t>)&lt;0.2 &amp;&amp; </a:t>
            </a:r>
            <a:r>
              <a:rPr lang="en-US" altLang="zh-CN" dirty="0" err="1" smtClean="0"/>
              <a:t>flightlength</a:t>
            </a:r>
            <a:r>
              <a:rPr lang="en-US" altLang="zh-CN" dirty="0" smtClean="0"/>
              <a:t> &lt;=</a:t>
            </a:r>
            <a:r>
              <a:rPr lang="en-US" altLang="zh-CN" dirty="0" smtClean="0"/>
              <a:t>45 ; </a:t>
            </a:r>
          </a:p>
          <a:p>
            <a:pPr lvl="1"/>
            <a:r>
              <a:rPr lang="en-US" altLang="zh-CN" dirty="0" smtClean="0"/>
              <a:t>(60MeV: abs(</a:t>
            </a:r>
            <a:r>
              <a:rPr lang="en-US" altLang="zh-CN" dirty="0" err="1" smtClean="0"/>
              <a:t>deltaD</a:t>
            </a:r>
            <a:r>
              <a:rPr lang="en-US" altLang="zh-CN" dirty="0" smtClean="0"/>
              <a:t>)&lt;0.1 </a:t>
            </a:r>
            <a:r>
              <a:rPr lang="en-US" altLang="zh-CN" dirty="0"/>
              <a:t>when </a:t>
            </a:r>
            <a:r>
              <a:rPr lang="en-US" altLang="zh-CN" dirty="0" err="1" smtClean="0"/>
              <a:t>flightlength</a:t>
            </a:r>
            <a:r>
              <a:rPr lang="en-US" altLang="zh-CN" dirty="0" smtClean="0"/>
              <a:t>&gt;30 )</a:t>
            </a:r>
            <a:endParaRPr lang="en-US" altLang="zh-CN" dirty="0" smtClean="0"/>
          </a:p>
          <a:p>
            <a:pPr marL="457200" lvl="1" indent="0">
              <a:buNone/>
            </a:pPr>
            <a:endParaRPr lang="en-US" altLang="zh-CN" dirty="0" smtClean="0"/>
          </a:p>
          <a:p>
            <a:pPr lvl="1"/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8898802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Tracking condition </a:t>
            </a:r>
            <a:endParaRPr lang="zh-CN" altLang="en-US" dirty="0"/>
          </a:p>
        </p:txBody>
      </p:sp>
      <p:sp>
        <p:nvSpPr>
          <p:cNvPr id="4" name="内容占位符 3"/>
          <p:cNvSpPr txBox="1">
            <a:spLocks noGrp="1"/>
          </p:cNvSpPr>
          <p:nvPr>
            <p:ph idx="1"/>
          </p:nvPr>
        </p:nvSpPr>
        <p:spPr>
          <a:xfrm>
            <a:off x="838200" y="1825625"/>
            <a:ext cx="10515600" cy="49233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/>
            <a:r>
              <a:rPr lang="en-US" altLang="zh-CN" sz="2400" dirty="0" smtClean="0"/>
              <a:t>Event sample</a:t>
            </a:r>
          </a:p>
          <a:p>
            <a:pPr marL="742950" lvl="1" indent="-285750"/>
            <a:r>
              <a:rPr lang="en-US" altLang="zh-CN" sz="2000" dirty="0" smtClean="0"/>
              <a:t>1000 events</a:t>
            </a:r>
          </a:p>
          <a:p>
            <a:pPr marL="742950" lvl="1" indent="-285750"/>
            <a:r>
              <a:rPr lang="en-US" altLang="zh-CN" sz="2000" dirty="0" err="1" smtClean="0"/>
              <a:t>Fixpt</a:t>
            </a:r>
            <a:r>
              <a:rPr lang="en-US" altLang="zh-CN" sz="2000" dirty="0" smtClean="0"/>
              <a:t> from 60 ~ 120 MeV </a:t>
            </a:r>
          </a:p>
          <a:p>
            <a:pPr marL="742950" lvl="1" indent="-285750"/>
            <a:r>
              <a:rPr lang="en-US" altLang="zh-CN" sz="2000" dirty="0" smtClean="0"/>
              <a:t>No decay</a:t>
            </a:r>
          </a:p>
          <a:p>
            <a:pPr marL="742950" lvl="1" indent="-285750"/>
            <a:r>
              <a:rPr lang="en-US" altLang="zh-CN" sz="2000" dirty="0" smtClean="0"/>
              <a:t>No delta e- </a:t>
            </a:r>
          </a:p>
          <a:p>
            <a:pPr marL="742950" lvl="1" indent="-285750"/>
            <a:r>
              <a:rPr lang="en-US" altLang="zh-CN" sz="2000" dirty="0" smtClean="0"/>
              <a:t>Mix background</a:t>
            </a:r>
          </a:p>
          <a:p>
            <a:pPr marL="285750" indent="-285750"/>
            <a:r>
              <a:rPr lang="en-US" altLang="zh-CN" sz="2400" dirty="0" smtClean="0"/>
              <a:t>Track quality cut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altLang="zh-CN" sz="2000" dirty="0" err="1" smtClean="0"/>
              <a:t>pt</a:t>
            </a:r>
            <a:r>
              <a:rPr lang="en-US" altLang="zh-CN" sz="2000" dirty="0" smtClean="0"/>
              <a:t>:</a:t>
            </a:r>
            <a:r>
              <a:rPr lang="el-GR" altLang="zh-CN" sz="2000" dirty="0"/>
              <a:t> </a:t>
            </a:r>
            <a:r>
              <a:rPr lang="en-US" altLang="zh-CN" sz="2000" dirty="0" smtClean="0"/>
              <a:t>|</a:t>
            </a:r>
            <a:r>
              <a:rPr lang="el-GR" altLang="zh-CN" sz="2000" dirty="0" smtClean="0"/>
              <a:t>Δ</a:t>
            </a:r>
            <a:r>
              <a:rPr lang="en-US" altLang="zh-CN" sz="2000" dirty="0" err="1" smtClean="0"/>
              <a:t>pt</a:t>
            </a:r>
            <a:r>
              <a:rPr lang="en-US" altLang="zh-CN" sz="2000" dirty="0" smtClean="0"/>
              <a:t>|&lt;</a:t>
            </a:r>
            <a:r>
              <a:rPr lang="en-US" altLang="zh-CN" sz="2000" dirty="0"/>
              <a:t>10MeV </a:t>
            </a:r>
            <a:endParaRPr lang="en-US" altLang="zh-CN" sz="2000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altLang="zh-CN" sz="2000" dirty="0" smtClean="0"/>
              <a:t>P:   |</a:t>
            </a:r>
            <a:r>
              <a:rPr lang="el-GR" altLang="zh-CN" sz="2000" dirty="0" smtClean="0"/>
              <a:t>Δ</a:t>
            </a:r>
            <a:r>
              <a:rPr lang="en-US" altLang="zh-CN" sz="2000" dirty="0" smtClean="0"/>
              <a:t>p |&lt;15MeV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altLang="zh-CN" sz="2000" dirty="0" err="1" smtClean="0"/>
              <a:t>Vr</a:t>
            </a:r>
            <a:r>
              <a:rPr lang="en-US" altLang="zh-CN" sz="2000" dirty="0" smtClean="0"/>
              <a:t>:</a:t>
            </a:r>
            <a:r>
              <a:rPr lang="en-US" altLang="zh-CN" sz="2000" dirty="0"/>
              <a:t> |</a:t>
            </a:r>
            <a:r>
              <a:rPr lang="el-GR" altLang="zh-CN" sz="2000" dirty="0"/>
              <a:t>Δ</a:t>
            </a:r>
            <a:r>
              <a:rPr lang="en-US" altLang="zh-CN" sz="2000" dirty="0" err="1"/>
              <a:t>vr</a:t>
            </a:r>
            <a:r>
              <a:rPr lang="en-US" altLang="zh-CN" sz="2000" dirty="0"/>
              <a:t>|&lt;1cm </a:t>
            </a:r>
            <a:endParaRPr lang="en-US" altLang="zh-CN" sz="2000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altLang="zh-CN" sz="2000" dirty="0" err="1" smtClean="0"/>
              <a:t>Vz</a:t>
            </a:r>
            <a:r>
              <a:rPr lang="en-US" altLang="zh-CN" sz="2000" dirty="0" smtClean="0"/>
              <a:t>:</a:t>
            </a:r>
            <a:r>
              <a:rPr lang="en-US" altLang="zh-CN" sz="2000" dirty="0"/>
              <a:t> |</a:t>
            </a:r>
            <a:r>
              <a:rPr lang="el-GR" altLang="zh-CN" sz="2000" dirty="0"/>
              <a:t>Δ</a:t>
            </a:r>
            <a:r>
              <a:rPr lang="en-US" altLang="zh-CN" sz="2000" dirty="0" err="1" smtClean="0"/>
              <a:t>vz</a:t>
            </a:r>
            <a:r>
              <a:rPr lang="en-US" altLang="zh-CN" sz="2000" dirty="0" smtClean="0"/>
              <a:t>|&lt;</a:t>
            </a:r>
            <a:r>
              <a:rPr lang="en-US" altLang="zh-CN" sz="2000" dirty="0" smtClean="0"/>
              <a:t>10cm</a:t>
            </a:r>
          </a:p>
          <a:p>
            <a:pPr marL="285750" indent="-285750"/>
            <a:r>
              <a:rPr lang="en-US" altLang="zh-CN" sz="2400" dirty="0" smtClean="0"/>
              <a:t>Efficiency definition: 	</a:t>
            </a:r>
          </a:p>
          <a:p>
            <a:pPr marL="742950" lvl="1" indent="-285750"/>
            <a:r>
              <a:rPr lang="en-US" altLang="zh-CN" sz="2000" dirty="0" smtClean="0"/>
              <a:t> at least one track in the event pass quality cut  </a:t>
            </a:r>
            <a:endParaRPr lang="zh-CN" altLang="en-US" sz="2000" dirty="0"/>
          </a:p>
        </p:txBody>
      </p:sp>
    </p:spTree>
    <p:extLst>
      <p:ext uri="{BB962C8B-B14F-4D97-AF65-F5344CB8AC3E}">
        <p14:creationId xmlns:p14="http://schemas.microsoft.com/office/powerpoint/2010/main" val="14139810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6322" y="2383132"/>
            <a:ext cx="5383938" cy="3807521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60877" y="2520778"/>
            <a:ext cx="5222720" cy="3646532"/>
          </a:xfrm>
          <a:prstGeom prst="rect">
            <a:avLst/>
          </a:prstGeom>
        </p:spPr>
      </p:pic>
      <p:sp>
        <p:nvSpPr>
          <p:cNvPr id="3" name="文本框 2"/>
          <p:cNvSpPr txBox="1"/>
          <p:nvPr/>
        </p:nvSpPr>
        <p:spPr>
          <a:xfrm>
            <a:off x="1614616" y="1954018"/>
            <a:ext cx="35422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dirty="0" smtClean="0"/>
              <a:t>Hough method alone</a:t>
            </a:r>
            <a:endParaRPr lang="zh-CN" altLang="en-US" dirty="0"/>
          </a:p>
        </p:txBody>
      </p:sp>
      <p:sp>
        <p:nvSpPr>
          <p:cNvPr id="6" name="文本框 5"/>
          <p:cNvSpPr txBox="1"/>
          <p:nvPr/>
        </p:nvSpPr>
        <p:spPr>
          <a:xfrm>
            <a:off x="7201102" y="2013800"/>
            <a:ext cx="35422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dirty="0" err="1" smtClean="0"/>
              <a:t>PatTsf</a:t>
            </a:r>
            <a:r>
              <a:rPr lang="en-US" altLang="zh-CN" dirty="0" smtClean="0"/>
              <a:t> + Hough</a:t>
            </a:r>
            <a:endParaRPr lang="zh-CN" altLang="en-US" dirty="0"/>
          </a:p>
        </p:txBody>
      </p:sp>
      <p:sp>
        <p:nvSpPr>
          <p:cNvPr id="9" name="文本框 8"/>
          <p:cNvSpPr txBox="1"/>
          <p:nvPr/>
        </p:nvSpPr>
        <p:spPr>
          <a:xfrm>
            <a:off x="5799438" y="1735429"/>
            <a:ext cx="13098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Old </a:t>
            </a:r>
          </a:p>
          <a:p>
            <a:r>
              <a:rPr lang="en-US" altLang="zh-CN" dirty="0" smtClean="0"/>
              <a:t>New </a:t>
            </a:r>
            <a:endParaRPr lang="zh-CN" altLang="en-US" dirty="0"/>
          </a:p>
        </p:txBody>
      </p:sp>
      <p:sp>
        <p:nvSpPr>
          <p:cNvPr id="13" name="椭圆 12"/>
          <p:cNvSpPr/>
          <p:nvPr/>
        </p:nvSpPr>
        <p:spPr>
          <a:xfrm>
            <a:off x="6513260" y="2105688"/>
            <a:ext cx="148281" cy="140043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4" name="椭圆 13"/>
          <p:cNvSpPr/>
          <p:nvPr/>
        </p:nvSpPr>
        <p:spPr>
          <a:xfrm>
            <a:off x="6513260" y="1855549"/>
            <a:ext cx="148281" cy="140043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6" name="椭圆 15"/>
          <p:cNvSpPr/>
          <p:nvPr/>
        </p:nvSpPr>
        <p:spPr>
          <a:xfrm>
            <a:off x="4802659" y="2784389"/>
            <a:ext cx="1400433" cy="112858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7" name="文本框 16"/>
          <p:cNvSpPr txBox="1"/>
          <p:nvPr/>
        </p:nvSpPr>
        <p:spPr>
          <a:xfrm>
            <a:off x="3578291" y="6190653"/>
            <a:ext cx="53463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110 120 MeV different due to outer axial chamber </a:t>
            </a:r>
            <a:endParaRPr lang="zh-CN" altLang="en-US" dirty="0"/>
          </a:p>
        </p:txBody>
      </p:sp>
      <p:sp>
        <p:nvSpPr>
          <p:cNvPr id="18" name="标题 1"/>
          <p:cNvSpPr txBox="1">
            <a:spLocks/>
          </p:cNvSpPr>
          <p:nvPr/>
        </p:nvSpPr>
        <p:spPr>
          <a:xfrm>
            <a:off x="990600" y="5175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altLang="zh-CN" dirty="0" smtClean="0"/>
              <a:t>Tracking efficiency compared with the old Hough Finder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2433443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60MeV</a:t>
            </a:r>
            <a:endParaRPr lang="zh-CN" altLang="en-US" dirty="0"/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2780" y="2029859"/>
            <a:ext cx="4401858" cy="3224199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70581" y="2029859"/>
            <a:ext cx="4545474" cy="3224199"/>
          </a:xfrm>
          <a:prstGeom prst="rect">
            <a:avLst/>
          </a:prstGeom>
        </p:spPr>
      </p:pic>
      <p:sp>
        <p:nvSpPr>
          <p:cNvPr id="6" name="文本框 5"/>
          <p:cNvSpPr txBox="1"/>
          <p:nvPr/>
        </p:nvSpPr>
        <p:spPr>
          <a:xfrm>
            <a:off x="8011513" y="5523119"/>
            <a:ext cx="17217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66.0%</a:t>
            </a:r>
          </a:p>
          <a:p>
            <a:r>
              <a:rPr lang="en-US" altLang="zh-CN" dirty="0" smtClean="0"/>
              <a:t>70.3%</a:t>
            </a:r>
            <a:endParaRPr lang="zh-CN" altLang="en-US" dirty="0"/>
          </a:p>
        </p:txBody>
      </p:sp>
      <p:sp>
        <p:nvSpPr>
          <p:cNvPr id="7" name="文本框 6"/>
          <p:cNvSpPr txBox="1"/>
          <p:nvPr/>
        </p:nvSpPr>
        <p:spPr>
          <a:xfrm>
            <a:off x="3229448" y="5593229"/>
            <a:ext cx="17217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61.7%</a:t>
            </a:r>
          </a:p>
          <a:p>
            <a:r>
              <a:rPr lang="en-US" altLang="zh-CN" dirty="0" smtClean="0"/>
              <a:t>73.0%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328823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7</a:t>
            </a:r>
            <a:r>
              <a:rPr lang="en-US" altLang="zh-CN" dirty="0" smtClean="0"/>
              <a:t>0MeV</a:t>
            </a:r>
            <a:endParaRPr lang="zh-CN" altLang="en-US" dirty="0"/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8288" y="2265406"/>
            <a:ext cx="4164383" cy="2960462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18421" y="2236965"/>
            <a:ext cx="4209536" cy="2988903"/>
          </a:xfrm>
          <a:prstGeom prst="rect">
            <a:avLst/>
          </a:prstGeom>
        </p:spPr>
      </p:pic>
      <p:sp>
        <p:nvSpPr>
          <p:cNvPr id="7" name="文本框 6"/>
          <p:cNvSpPr txBox="1"/>
          <p:nvPr/>
        </p:nvSpPr>
        <p:spPr>
          <a:xfrm>
            <a:off x="8423189" y="5448979"/>
            <a:ext cx="17217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77.2%</a:t>
            </a:r>
          </a:p>
          <a:p>
            <a:r>
              <a:rPr lang="en-US" altLang="zh-CN" dirty="0" smtClean="0"/>
              <a:t>79.3%</a:t>
            </a:r>
            <a:endParaRPr lang="zh-CN" altLang="en-US" dirty="0"/>
          </a:p>
        </p:txBody>
      </p:sp>
      <p:sp>
        <p:nvSpPr>
          <p:cNvPr id="8" name="文本框 7"/>
          <p:cNvSpPr txBox="1"/>
          <p:nvPr/>
        </p:nvSpPr>
        <p:spPr>
          <a:xfrm>
            <a:off x="3451654" y="5477420"/>
            <a:ext cx="17217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71.7%</a:t>
            </a:r>
          </a:p>
          <a:p>
            <a:r>
              <a:rPr lang="en-US" altLang="zh-CN" dirty="0" smtClean="0"/>
              <a:t>78.4%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8378826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80MeV</a:t>
            </a:r>
            <a:endParaRPr lang="zh-CN" altLang="en-US" dirty="0"/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26224" y="1769065"/>
            <a:ext cx="4442555" cy="3244808"/>
          </a:xfrm>
          <a:prstGeom prst="rect">
            <a:avLst/>
          </a:prstGeom>
        </p:spPr>
      </p:pic>
      <p:sp>
        <p:nvSpPr>
          <p:cNvPr id="5" name="文本框 4"/>
          <p:cNvSpPr txBox="1"/>
          <p:nvPr/>
        </p:nvSpPr>
        <p:spPr>
          <a:xfrm>
            <a:off x="2800865" y="5279711"/>
            <a:ext cx="17217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77.9%</a:t>
            </a:r>
          </a:p>
          <a:p>
            <a:r>
              <a:rPr lang="en-US" altLang="zh-CN" dirty="0" smtClean="0"/>
              <a:t>87.3%</a:t>
            </a:r>
            <a:endParaRPr lang="zh-CN" altLang="en-US" dirty="0"/>
          </a:p>
        </p:txBody>
      </p:sp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19881" y="1769065"/>
            <a:ext cx="4525464" cy="3244808"/>
          </a:xfrm>
          <a:prstGeom prst="rect">
            <a:avLst/>
          </a:prstGeom>
        </p:spPr>
      </p:pic>
      <p:sp>
        <p:nvSpPr>
          <p:cNvPr id="7" name="文本框 6"/>
          <p:cNvSpPr txBox="1"/>
          <p:nvPr/>
        </p:nvSpPr>
        <p:spPr>
          <a:xfrm>
            <a:off x="8382613" y="5279711"/>
            <a:ext cx="17217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87.1%</a:t>
            </a:r>
          </a:p>
          <a:p>
            <a:r>
              <a:rPr lang="en-US" altLang="zh-CN" dirty="0" smtClean="0"/>
              <a:t>89.0%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635558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90MeV</a:t>
            </a:r>
            <a:endParaRPr lang="zh-CN" altLang="en-US" dirty="0"/>
          </a:p>
        </p:txBody>
      </p:sp>
      <p:sp>
        <p:nvSpPr>
          <p:cNvPr id="6" name="文本框 5"/>
          <p:cNvSpPr txBox="1"/>
          <p:nvPr/>
        </p:nvSpPr>
        <p:spPr>
          <a:xfrm>
            <a:off x="8720364" y="5690663"/>
            <a:ext cx="17217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86.8%</a:t>
            </a:r>
          </a:p>
          <a:p>
            <a:r>
              <a:rPr lang="en-US" altLang="zh-CN" dirty="0" smtClean="0"/>
              <a:t>90.0%</a:t>
            </a:r>
            <a:endParaRPr lang="zh-CN" altLang="en-US" dirty="0"/>
          </a:p>
        </p:txBody>
      </p:sp>
      <p:sp>
        <p:nvSpPr>
          <p:cNvPr id="7" name="文本框 6"/>
          <p:cNvSpPr txBox="1"/>
          <p:nvPr/>
        </p:nvSpPr>
        <p:spPr>
          <a:xfrm>
            <a:off x="3364712" y="5690662"/>
            <a:ext cx="17217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75.3%</a:t>
            </a:r>
          </a:p>
          <a:p>
            <a:r>
              <a:rPr lang="en-US" altLang="zh-CN" dirty="0" smtClean="0"/>
              <a:t>89.4%</a:t>
            </a:r>
            <a:endParaRPr lang="zh-CN" altLang="en-US" dirty="0"/>
          </a:p>
        </p:txBody>
      </p:sp>
      <p:pic>
        <p:nvPicPr>
          <p:cNvPr id="10" name="图片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48668" y="1941447"/>
            <a:ext cx="5019181" cy="3498455"/>
          </a:xfrm>
          <a:prstGeom prst="rect">
            <a:avLst/>
          </a:prstGeom>
        </p:spPr>
      </p:pic>
      <p:pic>
        <p:nvPicPr>
          <p:cNvPr id="11" name="图片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24367" y="1941447"/>
            <a:ext cx="4963552" cy="35521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91508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100MeV</a:t>
            </a:r>
            <a:endParaRPr lang="zh-CN" altLang="en-US" dirty="0"/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27494" y="1820562"/>
            <a:ext cx="4412215" cy="3210169"/>
          </a:xfrm>
          <a:prstGeom prst="rect">
            <a:avLst/>
          </a:prstGeom>
        </p:spPr>
      </p:pic>
      <p:sp>
        <p:nvSpPr>
          <p:cNvPr id="5" name="文本框 4"/>
          <p:cNvSpPr txBox="1"/>
          <p:nvPr/>
        </p:nvSpPr>
        <p:spPr>
          <a:xfrm>
            <a:off x="8382613" y="5279711"/>
            <a:ext cx="17217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84.9%</a:t>
            </a:r>
          </a:p>
          <a:p>
            <a:r>
              <a:rPr lang="en-US" altLang="zh-CN" dirty="0" smtClean="0"/>
              <a:t>89.5%</a:t>
            </a:r>
            <a:endParaRPr lang="zh-CN" altLang="en-US" dirty="0"/>
          </a:p>
        </p:txBody>
      </p:sp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81486" y="1820562"/>
            <a:ext cx="4286146" cy="3175709"/>
          </a:xfrm>
          <a:prstGeom prst="rect">
            <a:avLst/>
          </a:prstGeom>
        </p:spPr>
      </p:pic>
      <p:sp>
        <p:nvSpPr>
          <p:cNvPr id="7" name="文本框 6"/>
          <p:cNvSpPr txBox="1"/>
          <p:nvPr/>
        </p:nvSpPr>
        <p:spPr>
          <a:xfrm>
            <a:off x="3172181" y="5254254"/>
            <a:ext cx="17217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77.4%</a:t>
            </a:r>
          </a:p>
          <a:p>
            <a:r>
              <a:rPr lang="en-US" altLang="zh-CN" dirty="0" smtClean="0"/>
              <a:t>90.6%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9236645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110MeV</a:t>
            </a:r>
            <a:endParaRPr lang="zh-CN" altLang="en-US" dirty="0"/>
          </a:p>
        </p:txBody>
      </p:sp>
      <p:pic>
        <p:nvPicPr>
          <p:cNvPr id="4" name="内容占位符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65253" y="1691935"/>
            <a:ext cx="4270842" cy="3110437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54811" y="1763999"/>
            <a:ext cx="4224344" cy="2966311"/>
          </a:xfrm>
          <a:prstGeom prst="rect">
            <a:avLst/>
          </a:prstGeom>
        </p:spPr>
      </p:pic>
      <p:sp>
        <p:nvSpPr>
          <p:cNvPr id="6" name="文本框 5"/>
          <p:cNvSpPr txBox="1"/>
          <p:nvPr/>
        </p:nvSpPr>
        <p:spPr>
          <a:xfrm>
            <a:off x="7946007" y="5147906"/>
            <a:ext cx="17217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86.4%</a:t>
            </a:r>
          </a:p>
          <a:p>
            <a:r>
              <a:rPr lang="en-US" altLang="zh-CN" dirty="0" smtClean="0"/>
              <a:t>89.9%</a:t>
            </a:r>
            <a:endParaRPr lang="zh-CN" altLang="en-US" dirty="0"/>
          </a:p>
        </p:txBody>
      </p:sp>
      <p:sp>
        <p:nvSpPr>
          <p:cNvPr id="7" name="文本框 6"/>
          <p:cNvSpPr txBox="1"/>
          <p:nvPr/>
        </p:nvSpPr>
        <p:spPr>
          <a:xfrm>
            <a:off x="2842667" y="5105974"/>
            <a:ext cx="17217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82.1%</a:t>
            </a:r>
          </a:p>
          <a:p>
            <a:r>
              <a:rPr lang="en-US" altLang="zh-CN" dirty="0" smtClean="0"/>
              <a:t>87.7%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5908706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152</TotalTime>
  <Words>294</Words>
  <Application>Microsoft Office PowerPoint</Application>
  <PresentationFormat>宽屏</PresentationFormat>
  <Paragraphs>93</Paragraphs>
  <Slides>15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15</vt:i4>
      </vt:variant>
    </vt:vector>
  </HeadingPairs>
  <TitlesOfParts>
    <vt:vector size="20" baseType="lpstr">
      <vt:lpstr>宋体</vt:lpstr>
      <vt:lpstr>Arial</vt:lpstr>
      <vt:lpstr>Calibri</vt:lpstr>
      <vt:lpstr>Calibri Light</vt:lpstr>
      <vt:lpstr>Office 主题</vt:lpstr>
      <vt:lpstr>Tracking efficiency and multi turn tracks</vt:lpstr>
      <vt:lpstr>Tracking condition </vt:lpstr>
      <vt:lpstr>PowerPoint 演示文稿</vt:lpstr>
      <vt:lpstr>60MeV</vt:lpstr>
      <vt:lpstr>70MeV</vt:lpstr>
      <vt:lpstr>80MeV</vt:lpstr>
      <vt:lpstr>90MeV</vt:lpstr>
      <vt:lpstr>100MeV</vt:lpstr>
      <vt:lpstr>110MeV</vt:lpstr>
      <vt:lpstr>120MeV</vt:lpstr>
      <vt:lpstr>Efficiency improve when tracking</vt:lpstr>
      <vt:lpstr>Pt resolution &amp; kalman fit efficiency </vt:lpstr>
      <vt:lpstr>Multi turn tracks</vt:lpstr>
      <vt:lpstr>Conclusion </vt:lpstr>
      <vt:lpstr>Cut condition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dell</dc:creator>
  <cp:lastModifiedBy>dell</cp:lastModifiedBy>
  <cp:revision>57</cp:revision>
  <dcterms:created xsi:type="dcterms:W3CDTF">2017-04-13T02:00:11Z</dcterms:created>
  <dcterms:modified xsi:type="dcterms:W3CDTF">2017-04-13T06:27:54Z</dcterms:modified>
</cp:coreProperties>
</file>