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5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90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9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4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3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4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7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2504-880A-4B79-8720-5F2DD0231915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B8FF-ED5E-4BB0-A329-4E8DDA3A89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2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0.0717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10.071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Evaluation of vertical emittance from solenoid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  YU, </a:t>
            </a:r>
            <a:r>
              <a:rPr lang="en-US" altLang="zh-CN" dirty="0" err="1" smtClean="0"/>
              <a:t>Chenghui</a:t>
            </a:r>
            <a:r>
              <a:rPr lang="en-US" altLang="zh-CN" dirty="0" smtClean="0"/>
              <a:t> 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 Zhu, </a:t>
            </a:r>
            <a:r>
              <a:rPr lang="en-US" altLang="zh-CN" dirty="0" err="1" smtClean="0"/>
              <a:t>Yingshun</a:t>
            </a:r>
            <a:endParaRPr lang="en-US" altLang="zh-CN" dirty="0" smtClean="0"/>
          </a:p>
          <a:p>
            <a:r>
              <a:rPr lang="en-US" altLang="zh-CN" dirty="0" smtClean="0"/>
              <a:t>CEPC AP Meeting</a:t>
            </a:r>
          </a:p>
          <a:p>
            <a:r>
              <a:rPr lang="en-US" altLang="zh-CN" dirty="0" smtClean="0"/>
              <a:t>2017-04-07</a:t>
            </a:r>
          </a:p>
        </p:txBody>
      </p:sp>
    </p:spTree>
    <p:extLst>
      <p:ext uri="{BB962C8B-B14F-4D97-AF65-F5344CB8AC3E}">
        <p14:creationId xmlns:p14="http://schemas.microsoft.com/office/powerpoint/2010/main" val="184475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Vertical Emittance versus scale of 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(Z, v170327)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000" y="2206056"/>
            <a:ext cx="6000000" cy="3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W/H</a:t>
            </a:r>
            <a:r>
              <a:rPr lang="en-US" altLang="zh-CN" dirty="0" smtClean="0"/>
              <a:t>: Sol On (</a:t>
            </a:r>
            <a:r>
              <a:rPr lang="en-US" altLang="zh-CN" dirty="0" err="1" smtClean="0"/>
              <a:t>Zhu,Yingshun</a:t>
            </a:r>
            <a:r>
              <a:rPr lang="en-US" altLang="zh-CN" dirty="0" smtClean="0"/>
              <a:t>  v170327)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" y="2411980"/>
            <a:ext cx="9982200" cy="10668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" y="4723040"/>
            <a:ext cx="9896475" cy="1047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6543" y="2013857"/>
            <a:ext cx="72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6543" y="4230915"/>
            <a:ext cx="57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42919" y="2013857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Design: 0.57nm /1.7 pm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2542919" y="4230915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Design: 1.31nm /4 pm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6162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Bz</a:t>
            </a:r>
            <a:r>
              <a:rPr lang="en-US" altLang="zh-CN" dirty="0" smtClean="0"/>
              <a:t> (including all magnet), v170405 </a:t>
            </a:r>
            <a:r>
              <a:rPr lang="en-US" altLang="zh-CN" sz="3200" dirty="0" smtClean="0"/>
              <a:t>(ZHU  </a:t>
            </a:r>
            <a:r>
              <a:rPr lang="en-US" altLang="zh-CN" sz="3200" dirty="0" err="1" smtClean="0"/>
              <a:t>Yingshun</a:t>
            </a:r>
            <a:r>
              <a:rPr lang="en-US" altLang="zh-CN" sz="3200" dirty="0" smtClean="0"/>
              <a:t>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187"/>
          <a:stretch/>
        </p:blipFill>
        <p:spPr>
          <a:xfrm>
            <a:off x="457200" y="1824903"/>
            <a:ext cx="5638800" cy="4351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15291"/>
          <a:stretch/>
        </p:blipFill>
        <p:spPr>
          <a:xfrm>
            <a:off x="5845629" y="1888773"/>
            <a:ext cx="5823858" cy="42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7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Z/W/H: Sol On (</a:t>
            </a:r>
            <a:r>
              <a:rPr lang="en-US" altLang="zh-CN" dirty="0" err="1" smtClean="0"/>
              <a:t>Zhu,Yingshun</a:t>
            </a:r>
            <a:r>
              <a:rPr lang="en-US" altLang="zh-CN" dirty="0" smtClean="0"/>
              <a:t>  v170405)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9131"/>
            <a:ext cx="10001250" cy="1076325"/>
          </a:xfrm>
        </p:spPr>
      </p:pic>
      <p:sp>
        <p:nvSpPr>
          <p:cNvPr id="5" name="矩形 4"/>
          <p:cNvSpPr/>
          <p:nvPr/>
        </p:nvSpPr>
        <p:spPr>
          <a:xfrm>
            <a:off x="838200" y="1569799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Z: </a:t>
            </a:r>
            <a:r>
              <a:rPr lang="en-US" altLang="zh-CN" dirty="0" smtClean="0"/>
              <a:t>1.48/0.0078 nm</a:t>
            </a:r>
            <a:endParaRPr lang="zh-CN" altLang="en-US" dirty="0" smtClean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2478"/>
            <a:ext cx="9944100" cy="1028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8200" y="3162509"/>
            <a:ext cx="2005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W: </a:t>
            </a:r>
            <a:r>
              <a:rPr lang="en-US" altLang="zh-CN" dirty="0" smtClean="0"/>
              <a:t>0.57/0.0017 nm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18200"/>
            <a:ext cx="9896475" cy="10572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70854" y="4650458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H: design </a:t>
            </a:r>
            <a:r>
              <a:rPr lang="en-US" altLang="zh-CN" dirty="0" smtClean="0"/>
              <a:t>1.31/0.004 nm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of </a:t>
            </a:r>
            <a:r>
              <a:rPr lang="en-US" altLang="zh-CN" dirty="0" err="1" smtClean="0"/>
              <a:t>Bz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44" y="2088331"/>
            <a:ext cx="5544241" cy="36048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95457" y="2088331"/>
            <a:ext cx="4158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helps to suppress vertical emittance: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Compensating solenoid is more closer to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change of BZ along s is more smooth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23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version of 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distribution (170405) is much better for vertical emittance suppression</a:t>
            </a:r>
          </a:p>
          <a:p>
            <a:r>
              <a:rPr lang="en-US" altLang="zh-CN" dirty="0" smtClean="0"/>
              <a:t>The coupling correction for W is more critical  than Z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2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Emitx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Emity</a:t>
            </a:r>
            <a:endParaRPr lang="en-US" altLang="zh-CN" dirty="0" smtClean="0"/>
          </a:p>
          <a:p>
            <a:r>
              <a:rPr lang="en-US" altLang="zh-CN" dirty="0" smtClean="0"/>
              <a:t>H:  1.31/0.004 nm</a:t>
            </a:r>
          </a:p>
          <a:p>
            <a:r>
              <a:rPr lang="en-US" altLang="zh-CN" dirty="0" smtClean="0"/>
              <a:t>W: 0.57/0.0017 nm</a:t>
            </a:r>
          </a:p>
          <a:p>
            <a:r>
              <a:rPr lang="en-US" altLang="zh-CN" dirty="0" smtClean="0"/>
              <a:t>Z:   1.48/0.0078 nm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391" y="1929344"/>
            <a:ext cx="5685714" cy="42476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17298" y="1302405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CEPC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V170306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68415" y="1301541"/>
            <a:ext cx="72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FCC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11097" y="6230953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0" u="none" strike="noStrike" smtClean="0">
                <a:effectLst/>
                <a:latin typeface="Lucida Grande"/>
                <a:hlinkClick r:id="rId3"/>
              </a:rPr>
              <a:t>arXiv:1610.07170</a:t>
            </a:r>
            <a:r>
              <a:rPr lang="en-US" altLang="zh-CN" b="1" i="0" smtClean="0">
                <a:solidFill>
                  <a:srgbClr val="000000"/>
                </a:solidFill>
                <a:effectLst/>
                <a:latin typeface="Lucida Grande"/>
              </a:rPr>
              <a:t> [</a:t>
            </a:r>
            <a:r>
              <a:rPr lang="en-US" altLang="zh-CN" b="1" i="0" dirty="0" err="1" smtClean="0">
                <a:solidFill>
                  <a:srgbClr val="000000"/>
                </a:solidFill>
                <a:effectLst/>
                <a:latin typeface="Lucida Grande"/>
              </a:rPr>
              <a:t>physics.acc-ph</a:t>
            </a:r>
            <a:r>
              <a:rPr lang="en-US" altLang="zh-CN" b="1" i="0" dirty="0" smtClean="0">
                <a:solidFill>
                  <a:srgbClr val="000000"/>
                </a:solidFill>
                <a:effectLst/>
                <a:latin typeface="Lucida Grande"/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 2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FCC-20160621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6" y="2327733"/>
            <a:ext cx="11066667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FCC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653"/>
            <a:ext cx="6492251" cy="4351338"/>
          </a:xfrm>
        </p:spPr>
      </p:pic>
      <p:sp>
        <p:nvSpPr>
          <p:cNvPr id="5" name="矩形 4"/>
          <p:cNvSpPr/>
          <p:nvPr/>
        </p:nvSpPr>
        <p:spPr>
          <a:xfrm>
            <a:off x="2638290" y="5697991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arXiv:1607.05446 [physics]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63486" y="365125"/>
            <a:ext cx="522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u="none" strike="noStrike" baseline="0" dirty="0" smtClean="0">
                <a:latin typeface="TimesNewRomanPSMT"/>
              </a:rPr>
              <a:t>“The emittance blow-up due to two interaction regions is computed to be </a:t>
            </a: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TimesNewRomanPSMT"/>
              </a:rPr>
              <a:t>0.11 pm</a:t>
            </a:r>
            <a:r>
              <a:rPr lang="en-US" altLang="zh-CN" b="0" i="0" u="none" strike="noStrike" baseline="0" dirty="0" smtClean="0">
                <a:latin typeface="TimesNewRomanPSMT"/>
              </a:rPr>
              <a:t>, which is about 10% of our vertical emittance budget.”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51" y="1690688"/>
            <a:ext cx="4448175" cy="3333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54249" y="5474936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0" u="none" strike="noStrike" smtClean="0">
                <a:effectLst/>
                <a:latin typeface="Lucida Grande"/>
                <a:hlinkClick r:id="rId4"/>
              </a:rPr>
              <a:t>arXiv:1610.07170</a:t>
            </a:r>
            <a:r>
              <a:rPr lang="en-US" altLang="zh-CN" b="1" i="0" smtClean="0">
                <a:solidFill>
                  <a:srgbClr val="000000"/>
                </a:solidFill>
                <a:effectLst/>
                <a:latin typeface="Lucida Grande"/>
              </a:rPr>
              <a:t> [</a:t>
            </a:r>
            <a:r>
              <a:rPr lang="en-US" altLang="zh-CN" b="1" i="0" dirty="0" err="1" smtClean="0">
                <a:solidFill>
                  <a:srgbClr val="000000"/>
                </a:solidFill>
                <a:effectLst/>
                <a:latin typeface="Lucida Grande"/>
              </a:rPr>
              <a:t>physics.acc-ph</a:t>
            </a:r>
            <a:r>
              <a:rPr lang="en-US" altLang="zh-CN" b="1" i="0" dirty="0" smtClean="0">
                <a:solidFill>
                  <a:srgbClr val="000000"/>
                </a:solidFill>
                <a:effectLst/>
                <a:latin typeface="Lucida Grande"/>
              </a:rPr>
              <a:t>]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95456" y="377156"/>
            <a:ext cx="496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u="none" strike="noStrike" baseline="0" dirty="0" smtClean="0">
                <a:latin typeface="CMR12"/>
              </a:rPr>
              <a:t>“The increase of the</a:t>
            </a:r>
          </a:p>
          <a:p>
            <a:r>
              <a:rPr lang="en-US" altLang="zh-CN" b="0" i="0" u="none" strike="noStrike" baseline="0" dirty="0" smtClean="0">
                <a:latin typeface="CMR12"/>
              </a:rPr>
              <a:t>vertical emittance is below </a:t>
            </a: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CMR12"/>
              </a:rPr>
              <a:t>0.2 pm</a:t>
            </a:r>
            <a:r>
              <a:rPr lang="en-US" altLang="zh-CN" b="0" i="0" u="none" strike="noStrike" baseline="0" dirty="0" smtClean="0">
                <a:latin typeface="CMR12"/>
              </a:rPr>
              <a:t>, for 2 IPs, with the step-function prole assuming 10 cm for the length of fringe.”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338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771335" y="1546225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IP1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5213" r="5235" b="5749"/>
          <a:stretch/>
        </p:blipFill>
        <p:spPr>
          <a:xfrm>
            <a:off x="838200" y="2040933"/>
            <a:ext cx="5363505" cy="403460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2199" r="5277" b="6228"/>
          <a:stretch/>
        </p:blipFill>
        <p:spPr>
          <a:xfrm>
            <a:off x="6559195" y="2040933"/>
            <a:ext cx="5313938" cy="4164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243585"/>
            <a:ext cx="10010775" cy="1181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00677" y="1527856"/>
            <a:ext cx="197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If the emittance come from coupling in arc?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4750" y="1590264"/>
            <a:ext cx="80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8355" y="365125"/>
            <a:ext cx="114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Hard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860" y="1271595"/>
            <a:ext cx="2365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-2m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-1m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-3T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-1m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+1m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3T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+1m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+2m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-3T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6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Z: If Amplitude of 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reduces from 3T to 2T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995601"/>
            <a:ext cx="10010775" cy="1181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4396014"/>
            <a:ext cx="10058400" cy="1085850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5730239" y="3481614"/>
            <a:ext cx="365760" cy="633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13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Vertical emittance versus BZ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220607"/>
            <a:ext cx="10515600" cy="956355"/>
          </a:xfrm>
        </p:spPr>
        <p:txBody>
          <a:bodyPr/>
          <a:lstStyle/>
          <a:p>
            <a:r>
              <a:rPr lang="en-US" altLang="zh-CN" dirty="0" smtClean="0"/>
              <a:t>3T seems good!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95" y="2055648"/>
            <a:ext cx="4565714" cy="27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76" y="2027076"/>
            <a:ext cx="4542857" cy="2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Bz</a:t>
            </a:r>
            <a:r>
              <a:rPr lang="en-US" altLang="zh-CN" dirty="0" smtClean="0"/>
              <a:t> (including all magnet), v170327 </a:t>
            </a:r>
            <a:r>
              <a:rPr lang="en-US" altLang="zh-CN" sz="3200" dirty="0" smtClean="0"/>
              <a:t>(ZHU  </a:t>
            </a:r>
            <a:r>
              <a:rPr lang="en-US" altLang="zh-CN" sz="3200" dirty="0" err="1" smtClean="0"/>
              <a:t>Yingshun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67" y="1800447"/>
            <a:ext cx="5387945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0447"/>
            <a:ext cx="5450296" cy="44016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1431115"/>
            <a:ext cx="573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Only consider 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( 0&lt;s&lt; 2.2m )</a:t>
            </a:r>
            <a:r>
              <a:rPr lang="en-US" altLang="zh-CN" dirty="0"/>
              <a:t> </a:t>
            </a:r>
            <a:r>
              <a:rPr lang="en-US" altLang="zh-CN" dirty="0" smtClean="0"/>
              <a:t>in the following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550436" y="3268735"/>
                <a:ext cx="2437719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2.2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=3.72×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36" y="3268735"/>
                <a:ext cx="2437719" cy="6227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579546" y="4260866"/>
                <a:ext cx="2375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=151.77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546" y="4260866"/>
                <a:ext cx="237552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821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579546" y="4775774"/>
                <a:ext cx="2561022" cy="625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546" y="4775774"/>
                <a:ext cx="2561022" cy="6256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 flipV="1">
            <a:off x="5566938" y="2688879"/>
            <a:ext cx="879129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821173" y="2504213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8261439" y="5639018"/>
            <a:ext cx="879129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477480" y="5454352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-4T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Z: Sol </a:t>
            </a:r>
            <a:r>
              <a:rPr lang="en-US" altLang="zh-CN" dirty="0" smtClean="0"/>
              <a:t>On (</a:t>
            </a:r>
            <a:r>
              <a:rPr lang="en-US" altLang="zh-CN" dirty="0" err="1" smtClean="0"/>
              <a:t>Zhu,Yingshun</a:t>
            </a:r>
            <a:r>
              <a:rPr lang="en-US" altLang="zh-CN" dirty="0" smtClean="0"/>
              <a:t>  </a:t>
            </a:r>
            <a:r>
              <a:rPr lang="en-US" altLang="zh-CN" dirty="0" smtClean="0"/>
              <a:t>v170327)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7066"/>
            <a:ext cx="5508836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9791"/>
            <a:ext cx="10039350" cy="1057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50460" y="2689208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Design Parameter </a:t>
            </a:r>
          </a:p>
          <a:p>
            <a:r>
              <a:rPr lang="en-US" altLang="zh-CN" dirty="0" smtClean="0"/>
              <a:t>Z</a:t>
            </a:r>
            <a:r>
              <a:rPr lang="en-US" altLang="zh-CN" dirty="0"/>
              <a:t>:   1.48/0.0078 nm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75646" y="3687681"/>
            <a:ext cx="2415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-2m</a:t>
            </a:r>
            <a:r>
              <a:rPr lang="zh-CN" altLang="en-US" dirty="0"/>
              <a:t>，</a:t>
            </a:r>
            <a:r>
              <a:rPr lang="en-US" altLang="zh-CN" dirty="0"/>
              <a:t>-1m</a:t>
            </a:r>
            <a:r>
              <a:rPr lang="zh-CN" altLang="en-US" dirty="0"/>
              <a:t>），</a:t>
            </a:r>
            <a:r>
              <a:rPr lang="en-US" altLang="zh-CN" dirty="0"/>
              <a:t>-3T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-1m</a:t>
            </a:r>
            <a:r>
              <a:rPr lang="zh-CN" altLang="en-US" dirty="0"/>
              <a:t>，</a:t>
            </a:r>
            <a:r>
              <a:rPr lang="en-US" altLang="zh-CN" dirty="0"/>
              <a:t>+1m</a:t>
            </a:r>
            <a:r>
              <a:rPr lang="zh-CN" altLang="en-US" dirty="0"/>
              <a:t>），</a:t>
            </a:r>
            <a:r>
              <a:rPr lang="en-US" altLang="zh-CN" dirty="0"/>
              <a:t>3T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+1m</a:t>
            </a:r>
            <a:r>
              <a:rPr lang="zh-CN" altLang="en-US" dirty="0"/>
              <a:t>，</a:t>
            </a:r>
            <a:r>
              <a:rPr lang="en-US" altLang="zh-CN" dirty="0"/>
              <a:t>+2m</a:t>
            </a:r>
            <a:r>
              <a:rPr lang="zh-CN" altLang="en-US" dirty="0"/>
              <a:t>），</a:t>
            </a:r>
            <a:r>
              <a:rPr lang="en-US" altLang="zh-CN" dirty="0"/>
              <a:t>-3T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8"/>
          <a:stretch/>
        </p:blipFill>
        <p:spPr>
          <a:xfrm>
            <a:off x="7435273" y="4686154"/>
            <a:ext cx="3703608" cy="8545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01164" y="3439066"/>
            <a:ext cx="4599709" cy="2522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67418" y="3687681"/>
            <a:ext cx="80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Hard Edge</a:t>
            </a:r>
          </a:p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486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357</Words>
  <Application>Microsoft Office PowerPoint</Application>
  <PresentationFormat>宽屏</PresentationFormat>
  <Paragraphs>64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CMR12</vt:lpstr>
      <vt:lpstr>Lucida Grande</vt:lpstr>
      <vt:lpstr>TimesNewRomanPSMT</vt:lpstr>
      <vt:lpstr>宋体</vt:lpstr>
      <vt:lpstr>Arial</vt:lpstr>
      <vt:lpstr>Calibri</vt:lpstr>
      <vt:lpstr>Calibri Light</vt:lpstr>
      <vt:lpstr>Cambria Math</vt:lpstr>
      <vt:lpstr>Office 主题</vt:lpstr>
      <vt:lpstr>Evaluation of vertical emittance from solenoid</vt:lpstr>
      <vt:lpstr>Memo</vt:lpstr>
      <vt:lpstr>Memo 2 </vt:lpstr>
      <vt:lpstr>FCC</vt:lpstr>
      <vt:lpstr>Z</vt:lpstr>
      <vt:lpstr>Z: If Amplitude of Bz reduces from 3T to 2T</vt:lpstr>
      <vt:lpstr>Vertical emittance versus BZ</vt:lpstr>
      <vt:lpstr>Bz (including all magnet), v170327 (ZHU  Yingshun)</vt:lpstr>
      <vt:lpstr>Z: Sol On (Zhu,Yingshun  v170327)</vt:lpstr>
      <vt:lpstr>Vertical Emittance versus scale of Bz  (Z, v170327)</vt:lpstr>
      <vt:lpstr>W/H: Sol On (Zhu,Yingshun  v170327)</vt:lpstr>
      <vt:lpstr>Bz (including all magnet), v170405 (ZHU  Yingshun)</vt:lpstr>
      <vt:lpstr>Z/W/H: Sol On (Zhu,Yingshun  v170405)</vt:lpstr>
      <vt:lpstr>Comparison of Bz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vertical emittance from solenoid</dc:title>
  <dc:creator>Yuan Zhang</dc:creator>
  <cp:lastModifiedBy>Yuan Zhang</cp:lastModifiedBy>
  <cp:revision>20</cp:revision>
  <dcterms:created xsi:type="dcterms:W3CDTF">2017-04-06T13:15:06Z</dcterms:created>
  <dcterms:modified xsi:type="dcterms:W3CDTF">2017-04-07T00:24:48Z</dcterms:modified>
</cp:coreProperties>
</file>