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9" r:id="rId3"/>
    <p:sldId id="277" r:id="rId4"/>
    <p:sldId id="260" r:id="rId5"/>
    <p:sldId id="286" r:id="rId6"/>
    <p:sldId id="271" r:id="rId7"/>
    <p:sldId id="300" r:id="rId8"/>
    <p:sldId id="261" r:id="rId9"/>
    <p:sldId id="294" r:id="rId10"/>
    <p:sldId id="298" r:id="rId11"/>
    <p:sldId id="268" r:id="rId12"/>
    <p:sldId id="274" r:id="rId13"/>
    <p:sldId id="266" r:id="rId14"/>
    <p:sldId id="263" r:id="rId15"/>
    <p:sldId id="267" r:id="rId16"/>
    <p:sldId id="265" r:id="rId17"/>
    <p:sldId id="262" r:id="rId18"/>
    <p:sldId id="272" r:id="rId19"/>
    <p:sldId id="288" r:id="rId20"/>
    <p:sldId id="289" r:id="rId21"/>
    <p:sldId id="290" r:id="rId22"/>
    <p:sldId id="291" r:id="rId23"/>
    <p:sldId id="292" r:id="rId24"/>
    <p:sldId id="279" r:id="rId25"/>
    <p:sldId id="283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60"/>
  </p:normalViewPr>
  <p:slideViewPr>
    <p:cSldViewPr>
      <p:cViewPr varScale="1">
        <p:scale>
          <a:sx n="83" d="100"/>
          <a:sy n="83" d="100"/>
        </p:scale>
        <p:origin x="154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158CE-B68C-4A6D-83E3-11D6AE41FF76}" type="datetimeFigureOut">
              <a:rPr lang="zh-CN" altLang="en-US" smtClean="0"/>
              <a:t>2017/4/16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A378C-F501-4A24-8DC2-A7D032C163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453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BF4B-CB42-483E-946B-955A0669942F}" type="datetime1">
              <a:rPr lang="zh-CN" altLang="en-US" smtClean="0"/>
              <a:t>2017/4/16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2D18-A015-45FF-9DB8-1E95E64FBB1B}" type="datetime1">
              <a:rPr lang="zh-CN" altLang="en-US" smtClean="0"/>
              <a:t>2017/4/16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CB28-2916-4245-84D8-ECCD5CBB0EEA}" type="datetime1">
              <a:rPr lang="zh-CN" altLang="en-US" smtClean="0"/>
              <a:t>2017/4/16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09E8-7C98-4A66-8AFE-8909C97DA8CA}" type="datetime1">
              <a:rPr lang="zh-CN" altLang="en-US" smtClean="0"/>
              <a:t>2017/4/16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001E-27D7-43B2-97D9-92A22091C713}" type="datetime1">
              <a:rPr lang="zh-CN" altLang="en-US" smtClean="0"/>
              <a:t>2017/4/16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514E-CBDA-4C65-96DC-352895F2C3C1}" type="datetime1">
              <a:rPr lang="zh-CN" altLang="en-US" smtClean="0"/>
              <a:t>2017/4/16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CE51-2D83-476F-9541-56879BD79012}" type="datetime1">
              <a:rPr lang="zh-CN" altLang="en-US" smtClean="0"/>
              <a:t>2017/4/16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A42E-D7D0-4BC2-AA20-A9068BF1C327}" type="datetime1">
              <a:rPr lang="zh-CN" altLang="en-US" smtClean="0"/>
              <a:t>2017/4/16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B82B-50B0-4A0D-A804-2FDA20B81F95}" type="datetime1">
              <a:rPr lang="zh-CN" altLang="en-US" smtClean="0"/>
              <a:t>2017/4/16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8AD0-53AB-415F-81FB-3A3C94BC607B}" type="datetime1">
              <a:rPr lang="zh-CN" altLang="en-US" smtClean="0"/>
              <a:t>2017/4/16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7617-051D-48E4-B10C-1CB5C665773A}" type="datetime1">
              <a:rPr lang="zh-CN" altLang="en-US" smtClean="0"/>
              <a:t>2017/4/16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15279-A448-4F75-97C8-B090D348B20D}" type="datetime1">
              <a:rPr lang="zh-CN" altLang="en-US" smtClean="0"/>
              <a:t>2017/4/16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70.png"/><Relationship Id="rId7" Type="http://schemas.openxmlformats.org/officeDocument/2006/relationships/image" Target="../media/image44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480.png"/><Relationship Id="rId4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png"/><Relationship Id="rId7" Type="http://schemas.openxmlformats.org/officeDocument/2006/relationships/image" Target="../media/image5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0.png"/><Relationship Id="rId5" Type="http://schemas.openxmlformats.org/officeDocument/2006/relationships/image" Target="../media/image51.png"/><Relationship Id="rId10" Type="http://schemas.openxmlformats.org/officeDocument/2006/relationships/image" Target="../media/image58.png"/><Relationship Id="rId4" Type="http://schemas.openxmlformats.org/officeDocument/2006/relationships/image" Target="../media/image50.png"/><Relationship Id="rId9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6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6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7.png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8.png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15616" y="1988840"/>
            <a:ext cx="6984776" cy="1470025"/>
          </a:xfrm>
        </p:spPr>
        <p:txBody>
          <a:bodyPr>
            <a:normAutofit/>
          </a:bodyPr>
          <a:lstStyle/>
          <a:p>
            <a:r>
              <a:rPr lang="en-US" altLang="zh-CN" sz="4800" dirty="0" smtClean="0"/>
              <a:t>Status Report</a:t>
            </a:r>
            <a:endParaRPr lang="zh-CN" altLang="en-US" sz="4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273696"/>
          </a:xfrm>
        </p:spPr>
        <p:txBody>
          <a:bodyPr/>
          <a:lstStyle/>
          <a:p>
            <a:r>
              <a:rPr lang="en-US" altLang="zh-CN" dirty="0" err="1" smtClean="0"/>
              <a:t>Fenfen</a:t>
            </a:r>
            <a:r>
              <a:rPr lang="en-US" altLang="zh-CN" dirty="0" smtClean="0"/>
              <a:t> An</a:t>
            </a:r>
          </a:p>
          <a:p>
            <a:r>
              <a:rPr lang="en-US" altLang="zh-CN" dirty="0" smtClean="0"/>
              <a:t>2017.04.17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244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zh-CN" sz="3900" dirty="0" smtClean="0"/>
              <a:t>Comparison </a:t>
            </a:r>
            <a:r>
              <a:rPr lang="en-US" altLang="zh-CN" sz="3900" dirty="0" smtClean="0"/>
              <a:t>Between </a:t>
            </a:r>
            <a:r>
              <a:rPr lang="en-US" altLang="zh-CN" sz="3900" dirty="0" smtClean="0"/>
              <a:t>G4 &amp; Exp. Meas.</a:t>
            </a:r>
            <a:endParaRPr lang="zh-CN" altLang="en-US" sz="39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3996181"/>
                  </p:ext>
                </p:extLst>
              </p:nvPr>
            </p:nvGraphicFramePr>
            <p:xfrm>
              <a:off x="35496" y="1052736"/>
              <a:ext cx="8208913" cy="53358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6751"/>
                    <a:gridCol w="1356751"/>
                    <a:gridCol w="1356751"/>
                    <a:gridCol w="1456916"/>
                    <a:gridCol w="1401800"/>
                    <a:gridCol w="1279944"/>
                  </a:tblGrid>
                  <a:tr h="411689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err="1" smtClean="0"/>
                            <a:t>MarkII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OPAL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Babar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Belle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BESIII</a:t>
                          </a:r>
                          <a:endParaRPr lang="zh-CN" altLang="en-US" sz="1900" dirty="0"/>
                        </a:p>
                      </a:txBody>
                      <a:tcPr/>
                    </a:tc>
                  </a:tr>
                  <a:tr h="4116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Year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1989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1990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1999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1999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2009</a:t>
                          </a:r>
                          <a:endParaRPr lang="zh-CN" altLang="en-US" sz="1900" dirty="0"/>
                        </a:p>
                      </a:txBody>
                      <a:tcPr/>
                    </a:tc>
                  </a:tr>
                  <a:tr h="9293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Gas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89%Ar+</a:t>
                          </a:r>
                        </a:p>
                        <a:p>
                          <a:pPr algn="ctr"/>
                          <a:r>
                            <a:rPr lang="en-US" altLang="zh-CN" sz="1900" dirty="0" smtClean="0"/>
                            <a:t>10%CO2+</a:t>
                          </a:r>
                        </a:p>
                        <a:p>
                          <a:pPr algn="ctr"/>
                          <a:r>
                            <a:rPr lang="en-US" altLang="zh-CN" sz="1900" dirty="0" smtClean="0"/>
                            <a:t>1%CH4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900" dirty="0" smtClean="0"/>
                            <a:t>88.2%Ar+</a:t>
                          </a:r>
                          <a:endParaRPr lang="zh-CN" altLang="en-US" sz="1900" dirty="0" smtClean="0"/>
                        </a:p>
                        <a:p>
                          <a:pPr algn="ctr"/>
                          <a:r>
                            <a:rPr lang="en-US" altLang="zh-CN" sz="1900" dirty="0" smtClean="0"/>
                            <a:t>9.8%CH4+</a:t>
                          </a:r>
                        </a:p>
                        <a:p>
                          <a:pPr algn="ctr"/>
                          <a:r>
                            <a:rPr lang="en-US" altLang="zh-CN" sz="1900" dirty="0" smtClean="0"/>
                            <a:t>2%iC4H10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80%He+</a:t>
                          </a:r>
                        </a:p>
                        <a:p>
                          <a:pPr algn="ctr"/>
                          <a:r>
                            <a:rPr lang="en-US" altLang="zh-CN" sz="1900" dirty="0" smtClean="0"/>
                            <a:t>20%iC4H10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50%He+</a:t>
                          </a:r>
                        </a:p>
                        <a:p>
                          <a:pPr algn="ctr"/>
                          <a:r>
                            <a:rPr lang="en-US" altLang="zh-CN" sz="1900" dirty="0" smtClean="0"/>
                            <a:t>50%C2H6</a:t>
                          </a:r>
                          <a:endParaRPr lang="zh-CN" altLang="en-US" sz="1900" dirty="0" smtClean="0"/>
                        </a:p>
                        <a:p>
                          <a:pPr algn="ctr"/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60%He+</a:t>
                          </a:r>
                        </a:p>
                        <a:p>
                          <a:pPr algn="ctr"/>
                          <a:r>
                            <a:rPr lang="en-US" altLang="zh-CN" sz="1900" dirty="0" smtClean="0"/>
                            <a:t>40%C3H8</a:t>
                          </a:r>
                          <a:endParaRPr lang="zh-CN" altLang="en-US" sz="1900" dirty="0" smtClean="0"/>
                        </a:p>
                        <a:p>
                          <a:pPr algn="ctr"/>
                          <a:endParaRPr lang="zh-CN" altLang="en-US" sz="1900" dirty="0"/>
                        </a:p>
                      </a:txBody>
                      <a:tcPr/>
                    </a:tc>
                  </a:tr>
                  <a:tr h="41168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9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oMath>
                          </a14:m>
                          <a:r>
                            <a:rPr lang="en-US" altLang="zh-CN" sz="1900" dirty="0" smtClean="0"/>
                            <a:t>(mg/ml)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1.7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6.3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0.63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900" dirty="0" smtClean="0"/>
                            <a:t>0.72</a:t>
                          </a:r>
                          <a:endParaRPr lang="zh-CN" altLang="en-US" sz="19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0.85</a:t>
                          </a:r>
                          <a:endParaRPr lang="zh-CN" altLang="en-US" sz="1900" dirty="0"/>
                        </a:p>
                      </a:txBody>
                      <a:tcPr/>
                    </a:tc>
                  </a:tr>
                  <a:tr h="4116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N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72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159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40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50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43</a:t>
                          </a:r>
                          <a:endParaRPr lang="zh-CN" altLang="en-US" sz="1900" dirty="0"/>
                        </a:p>
                      </a:txBody>
                      <a:tcPr/>
                    </a:tc>
                  </a:tr>
                  <a:tr h="4116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h(mm)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8.33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10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14.3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15.5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16.2</a:t>
                          </a:r>
                          <a:endParaRPr lang="zh-CN" altLang="en-US" sz="1900" dirty="0"/>
                        </a:p>
                      </a:txBody>
                      <a:tcPr/>
                    </a:tc>
                  </a:tr>
                  <a:tr h="6505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Control</a:t>
                          </a:r>
                          <a:r>
                            <a:rPr lang="en-US" altLang="zh-CN" sz="1900" baseline="0" dirty="0" smtClean="0"/>
                            <a:t> </a:t>
                          </a:r>
                          <a:r>
                            <a:rPr lang="en-US" altLang="zh-CN" sz="1900" dirty="0" smtClean="0"/>
                            <a:t>Sample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e(45)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9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altLang="zh-CN" sz="1900" b="0" i="1" smtClean="0">
                                    <a:latin typeface="Cambria Math" panose="02040503050406030204" pitchFamily="18" charset="0"/>
                                  </a:rPr>
                                  <m:t>(45)</m:t>
                                </m:r>
                              </m:oMath>
                            </m:oMathPara>
                          </a14:m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Cosmic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9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r>
                            <a:rPr lang="zh-CN" altLang="en-US" sz="1900" dirty="0" smtClean="0"/>
                            <a:t> </a:t>
                          </a:r>
                          <a:r>
                            <a:rPr lang="en-US" altLang="zh-CN" sz="1900" dirty="0" smtClean="0"/>
                            <a:t>(3.5)</a:t>
                          </a:r>
                          <a:endParaRPr lang="zh-CN" altLang="en-US" sz="1900" dirty="0"/>
                        </a:p>
                        <a:p>
                          <a:pPr algn="ctr"/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9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r>
                            <a:rPr lang="zh-CN" altLang="en-US" sz="1900" dirty="0" smtClean="0"/>
                            <a:t> </a:t>
                          </a:r>
                          <a:r>
                            <a:rPr lang="en-US" altLang="zh-CN" sz="1900" dirty="0" smtClean="0"/>
                            <a:t>(0.5)</a:t>
                          </a:r>
                          <a:endParaRPr lang="zh-CN" altLang="en-US" sz="1900" dirty="0"/>
                        </a:p>
                        <a:p>
                          <a:pPr algn="ctr"/>
                          <a:endParaRPr lang="zh-CN" altLang="en-US" sz="1900" dirty="0"/>
                        </a:p>
                      </a:txBody>
                      <a:tcPr/>
                    </a:tc>
                  </a:tr>
                  <a:tr h="41168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9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9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zh-CN" sz="1900" b="0" i="1" smtClean="0">
                                        <a:latin typeface="Cambria Math" panose="02040503050406030204" pitchFamily="18" charset="0"/>
                                      </a:rPr>
                                      <m:t>𝑒𝑓𝑓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N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130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N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N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39</a:t>
                          </a:r>
                          <a:endParaRPr lang="zh-CN" altLang="en-US" sz="1900" dirty="0"/>
                        </a:p>
                      </a:txBody>
                      <a:tcPr/>
                    </a:tc>
                  </a:tr>
                  <a:tr h="41168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9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altLang="zh-CN" sz="19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zh-CN" sz="19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 (G4)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4.8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2.2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5.3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5.1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5.9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4116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9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altLang="zh-CN" sz="19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zh-CN" sz="19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(</a:t>
                          </a:r>
                          <a:r>
                            <a:rPr lang="en-US" altLang="zh-CN" sz="1900" dirty="0" err="1" smtClean="0">
                              <a:solidFill>
                                <a:srgbClr val="C00000"/>
                              </a:solidFill>
                            </a:rPr>
                            <a:t>Exp</a:t>
                          </a:r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)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6.9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3.1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6.8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5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6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4116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err="1" smtClean="0">
                              <a:solidFill>
                                <a:srgbClr val="C00000"/>
                              </a:solidFill>
                            </a:rPr>
                            <a:t>Exp</a:t>
                          </a:r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/G4-1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44%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41%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28%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3996181"/>
                  </p:ext>
                </p:extLst>
              </p:nvPr>
            </p:nvGraphicFramePr>
            <p:xfrm>
              <a:off x="35496" y="1052736"/>
              <a:ext cx="8208913" cy="53358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6751"/>
                    <a:gridCol w="1356751"/>
                    <a:gridCol w="1356751"/>
                    <a:gridCol w="1456916"/>
                    <a:gridCol w="1401800"/>
                    <a:gridCol w="1279944"/>
                  </a:tblGrid>
                  <a:tr h="411689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err="1" smtClean="0"/>
                            <a:t>MarkII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OPAL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Babar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Belle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BESIII</a:t>
                          </a:r>
                          <a:endParaRPr lang="zh-CN" altLang="en-US" sz="1900" dirty="0"/>
                        </a:p>
                      </a:txBody>
                      <a:tcPr/>
                    </a:tc>
                  </a:tr>
                  <a:tr h="4116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Year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1989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1990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1999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1999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2009</a:t>
                          </a:r>
                          <a:endParaRPr lang="zh-CN" altLang="en-US" sz="1900" dirty="0"/>
                        </a:p>
                      </a:txBody>
                      <a:tcPr/>
                    </a:tc>
                  </a:tr>
                  <a:tr h="960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Gas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89%Ar+</a:t>
                          </a:r>
                        </a:p>
                        <a:p>
                          <a:pPr algn="ctr"/>
                          <a:r>
                            <a:rPr lang="en-US" altLang="zh-CN" sz="1900" dirty="0" smtClean="0"/>
                            <a:t>10%CO2+</a:t>
                          </a:r>
                        </a:p>
                        <a:p>
                          <a:pPr algn="ctr"/>
                          <a:r>
                            <a:rPr lang="en-US" altLang="zh-CN" sz="1900" dirty="0" smtClean="0"/>
                            <a:t>1%CH4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900" dirty="0" smtClean="0"/>
                            <a:t>88.2%Ar+</a:t>
                          </a:r>
                          <a:endParaRPr lang="zh-CN" altLang="en-US" sz="1900" dirty="0" smtClean="0"/>
                        </a:p>
                        <a:p>
                          <a:pPr algn="ctr"/>
                          <a:r>
                            <a:rPr lang="en-US" altLang="zh-CN" sz="1900" dirty="0" smtClean="0"/>
                            <a:t>9.8%CH4+</a:t>
                          </a:r>
                        </a:p>
                        <a:p>
                          <a:pPr algn="ctr"/>
                          <a:r>
                            <a:rPr lang="en-US" altLang="zh-CN" sz="1900" dirty="0" smtClean="0"/>
                            <a:t>2%iC4H10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80%He+</a:t>
                          </a:r>
                        </a:p>
                        <a:p>
                          <a:pPr algn="ctr"/>
                          <a:r>
                            <a:rPr lang="en-US" altLang="zh-CN" sz="1900" dirty="0" smtClean="0"/>
                            <a:t>20%iC4H10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50%He+</a:t>
                          </a:r>
                        </a:p>
                        <a:p>
                          <a:pPr algn="ctr"/>
                          <a:r>
                            <a:rPr lang="en-US" altLang="zh-CN" sz="1900" dirty="0" smtClean="0"/>
                            <a:t>50%C2H6</a:t>
                          </a:r>
                          <a:endParaRPr lang="zh-CN" altLang="en-US" sz="1900" dirty="0" smtClean="0"/>
                        </a:p>
                        <a:p>
                          <a:pPr algn="ctr"/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60%He+</a:t>
                          </a:r>
                        </a:p>
                        <a:p>
                          <a:pPr algn="ctr"/>
                          <a:r>
                            <a:rPr lang="en-US" altLang="zh-CN" sz="1900" dirty="0" smtClean="0"/>
                            <a:t>40%C3H8</a:t>
                          </a:r>
                          <a:endParaRPr lang="zh-CN" altLang="en-US" sz="1900" dirty="0" smtClean="0"/>
                        </a:p>
                        <a:p>
                          <a:pPr algn="ctr"/>
                          <a:endParaRPr lang="zh-CN" altLang="en-US" sz="1900" dirty="0"/>
                        </a:p>
                      </a:txBody>
                      <a:tcPr/>
                    </a:tc>
                  </a:tr>
                  <a:tr h="41168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8" t="-436765" r="-506278" b="-7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1.7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6.3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0.63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900" dirty="0" smtClean="0"/>
                            <a:t>0.72</a:t>
                          </a:r>
                          <a:endParaRPr lang="zh-CN" altLang="en-US" sz="19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0.85</a:t>
                          </a:r>
                          <a:endParaRPr lang="zh-CN" altLang="en-US" sz="1900" dirty="0"/>
                        </a:p>
                      </a:txBody>
                      <a:tcPr/>
                    </a:tc>
                  </a:tr>
                  <a:tr h="4116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N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72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159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40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50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43</a:t>
                          </a:r>
                          <a:endParaRPr lang="zh-CN" altLang="en-US" sz="1900" dirty="0"/>
                        </a:p>
                      </a:txBody>
                      <a:tcPr/>
                    </a:tc>
                  </a:tr>
                  <a:tr h="4116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h(mm)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8.33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10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14.3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15.5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16.2</a:t>
                          </a:r>
                          <a:endParaRPr lang="zh-CN" altLang="en-US" sz="1900" dirty="0"/>
                        </a:p>
                      </a:txBody>
                      <a:tcPr/>
                    </a:tc>
                  </a:tr>
                  <a:tr h="6705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Control</a:t>
                          </a:r>
                          <a:r>
                            <a:rPr lang="en-US" altLang="zh-CN" sz="1900" baseline="0" dirty="0" smtClean="0"/>
                            <a:t> </a:t>
                          </a:r>
                          <a:r>
                            <a:rPr lang="en-US" altLang="zh-CN" sz="1900" dirty="0" smtClean="0"/>
                            <a:t>Sample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e(45)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1351" t="-454545" r="-308108" b="-25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Cosmic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95217" t="-454545" r="-93043" b="-25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42381" t="-454545" r="-1905" b="-256364"/>
                          </a:stretch>
                        </a:blipFill>
                      </a:tcPr>
                    </a:tc>
                  </a:tr>
                  <a:tr h="41168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8" t="-897059" r="-506278" b="-31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N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130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N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N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39</a:t>
                          </a:r>
                          <a:endParaRPr lang="zh-CN" altLang="en-US" sz="1900" dirty="0"/>
                        </a:p>
                      </a:txBody>
                      <a:tcPr/>
                    </a:tc>
                  </a:tr>
                  <a:tr h="41168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8" t="-997059" r="-506278" b="-21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4.8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2.2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5.3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5.1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5.9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41168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8" t="-1113433" r="-506278" b="-117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6.9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3.1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6.8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5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6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4116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err="1" smtClean="0">
                              <a:solidFill>
                                <a:srgbClr val="C00000"/>
                              </a:solidFill>
                            </a:rPr>
                            <a:t>Exp</a:t>
                          </a:r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/G4-1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44%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41%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28%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矩形 4"/>
          <p:cNvSpPr/>
          <p:nvPr/>
        </p:nvSpPr>
        <p:spPr>
          <a:xfrm>
            <a:off x="0" y="4725144"/>
            <a:ext cx="8244408" cy="155919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38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78098"/>
          </a:xfrm>
        </p:spPr>
        <p:txBody>
          <a:bodyPr/>
          <a:lstStyle/>
          <a:p>
            <a:r>
              <a:rPr lang="en-US" altLang="zh-CN" dirty="0" smtClean="0"/>
              <a:t>Work Plan &amp; Discussion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96752"/>
                <a:ext cx="8507288" cy="5400600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2600" dirty="0" smtClean="0"/>
                  <a:t>CEPC work not done yet:</a:t>
                </a:r>
              </a:p>
              <a:p>
                <a:pPr lvl="1"/>
                <a:r>
                  <a:rPr lang="en-US" altLang="zh-CN" sz="2200" dirty="0" smtClean="0"/>
                  <a:t>Diagnosis package development, whole ILC Software establishment</a:t>
                </a:r>
              </a:p>
              <a:p>
                <a:pPr lvl="1"/>
                <a:r>
                  <a:rPr lang="en-US" altLang="zh-CN" sz="2200" dirty="0" smtClean="0"/>
                  <a:t>Reconstruction work content not decided</a:t>
                </a:r>
              </a:p>
              <a:p>
                <a:endParaRPr lang="en-US" altLang="zh-CN" sz="2600" dirty="0"/>
              </a:p>
              <a:p>
                <a:r>
                  <a:rPr lang="en-US" altLang="zh-CN" sz="2600" dirty="0" smtClean="0"/>
                  <a:t>The conferences that I expect to attend &amp; the reports expected to give</a:t>
                </a:r>
              </a:p>
              <a:p>
                <a:pPr lvl="1"/>
                <a:r>
                  <a:rPr lang="en-US" altLang="zh-CN" sz="2200" dirty="0" smtClean="0"/>
                  <a:t>CEPC collaboration meeting at the end of 2017</a:t>
                </a:r>
              </a:p>
              <a:p>
                <a:pPr lvl="1"/>
                <a:r>
                  <a:rPr lang="en-US" altLang="zh-CN" sz="2200" dirty="0" smtClean="0"/>
                  <a:t>ATLAS conferences &amp; reports?</a:t>
                </a:r>
              </a:p>
              <a:p>
                <a:pPr lvl="1"/>
                <a:endParaRPr lang="en-US" altLang="zh-CN" sz="2200" dirty="0"/>
              </a:p>
              <a:p>
                <a:r>
                  <a:rPr lang="en-US" altLang="zh-CN" sz="2600" dirty="0" smtClean="0"/>
                  <a:t>Any time limits on the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zh-CN" altLang="en-US" sz="2600" dirty="0" smtClean="0"/>
                  <a:t> </a:t>
                </a:r>
                <a:r>
                  <a:rPr lang="en-US" altLang="zh-CN" sz="2600" dirty="0" smtClean="0"/>
                  <a:t>analysis @ATLAS?</a:t>
                </a:r>
                <a:endParaRPr lang="zh-CN" altLang="en-US" sz="2600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96752"/>
                <a:ext cx="8507288" cy="5400600"/>
              </a:xfrm>
              <a:blipFill rotWithShape="0">
                <a:blip r:embed="rId2"/>
                <a:stretch>
                  <a:fillRect l="-1074" t="-10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26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778098"/>
          </a:xfrm>
        </p:spPr>
        <p:txBody>
          <a:bodyPr>
            <a:noAutofit/>
          </a:bodyPr>
          <a:lstStyle/>
          <a:p>
            <a:r>
              <a:rPr lang="en-US" altLang="zh-CN" sz="4800" dirty="0" smtClean="0"/>
              <a:t>Backup</a:t>
            </a:r>
            <a:endParaRPr lang="zh-CN" altLang="en-US" sz="4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571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3184" y="202630"/>
            <a:ext cx="8435280" cy="778098"/>
          </a:xfrm>
        </p:spPr>
        <p:txBody>
          <a:bodyPr>
            <a:noAutofit/>
          </a:bodyPr>
          <a:lstStyle/>
          <a:p>
            <a:r>
              <a:rPr lang="en-US" altLang="zh-CN" dirty="0" smtClean="0"/>
              <a:t>Considerations in Real </a:t>
            </a:r>
            <a:r>
              <a:rPr lang="en-US" altLang="zh-CN" dirty="0"/>
              <a:t>C</a:t>
            </a:r>
            <a:r>
              <a:rPr lang="en-US" altLang="zh-CN" dirty="0" smtClean="0"/>
              <a:t>ase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95536" y="1700808"/>
            <a:ext cx="874846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300" dirty="0" smtClean="0">
                <a:solidFill>
                  <a:srgbClr val="C00000"/>
                </a:solidFill>
              </a:rPr>
              <a:t>TPC geometry (radius, pads …) and gas (type, pressure …)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300" dirty="0" smtClean="0">
                <a:solidFill>
                  <a:schemeClr val="tx2"/>
                </a:solidFill>
              </a:rPr>
              <a:t>Perfectly estimated by Geant4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600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300" dirty="0" smtClean="0">
                <a:solidFill>
                  <a:srgbClr val="C00000"/>
                </a:solidFill>
              </a:rPr>
              <a:t>Hit loss due to multi hits overlapping in jets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300" dirty="0" smtClean="0">
                <a:solidFill>
                  <a:schemeClr val="tx2"/>
                </a:solidFill>
              </a:rPr>
              <a:t>~30% in previous experiments (STAR, OPAL, DELPHI …)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300" dirty="0" smtClean="0">
                <a:solidFill>
                  <a:schemeClr val="tx2"/>
                </a:solidFill>
              </a:rPr>
              <a:t>Hope it could lower to 10% at CEPC (Two hits &gt;2mm separable)</a:t>
            </a:r>
          </a:p>
          <a:p>
            <a:pPr lvl="1">
              <a:lnSpc>
                <a:spcPct val="150000"/>
              </a:lnSpc>
            </a:pPr>
            <a:endParaRPr lang="en-US" altLang="zh-CN" sz="600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300" dirty="0" smtClean="0">
                <a:solidFill>
                  <a:srgbClr val="C00000"/>
                </a:solidFill>
              </a:rPr>
              <a:t>Calibration (track length, saturation, …) and readout electronics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300" dirty="0" smtClean="0">
                <a:solidFill>
                  <a:schemeClr val="tx2"/>
                </a:solidFill>
              </a:rPr>
              <a:t>0-40% in </a:t>
            </a:r>
            <a:r>
              <a:rPr lang="en-US" altLang="zh-CN" sz="2300" dirty="0">
                <a:solidFill>
                  <a:schemeClr val="tx2"/>
                </a:solidFill>
              </a:rPr>
              <a:t>previous experiments </a:t>
            </a:r>
            <a:r>
              <a:rPr lang="en-US" altLang="zh-CN" sz="2300" dirty="0" smtClean="0">
                <a:solidFill>
                  <a:schemeClr val="tx2"/>
                </a:solidFill>
              </a:rPr>
              <a:t>(see the next page)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300" dirty="0" smtClean="0">
                <a:solidFill>
                  <a:schemeClr val="tx2"/>
                </a:solidFill>
              </a:rPr>
              <a:t>20% is expected for the current </a:t>
            </a:r>
            <a:endParaRPr lang="en-US" altLang="zh-CN" sz="2300" dirty="0">
              <a:solidFill>
                <a:schemeClr val="tx2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5536" y="1196752"/>
            <a:ext cx="6202339" cy="492443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r>
              <a:rPr lang="en-US" altLang="zh-CN" sz="2600" dirty="0" smtClean="0"/>
              <a:t>Factors that may influence </a:t>
            </a:r>
            <a:r>
              <a:rPr lang="en-US" altLang="zh-CN" sz="2600" dirty="0"/>
              <a:t>dE/dx </a:t>
            </a:r>
            <a:r>
              <a:rPr lang="en-US" altLang="zh-CN" sz="2600" dirty="0" smtClean="0"/>
              <a:t>resolution:</a:t>
            </a:r>
            <a:endParaRPr lang="en-US" altLang="zh-CN" sz="2600" dirty="0"/>
          </a:p>
        </p:txBody>
      </p:sp>
    </p:spTree>
    <p:extLst>
      <p:ext uri="{BB962C8B-B14F-4D97-AF65-F5344CB8AC3E}">
        <p14:creationId xmlns:p14="http://schemas.microsoft.com/office/powerpoint/2010/main" val="27716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778098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𝑑𝐸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sub>
                        </m:sSub>
                      </m:num>
                      <m:den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〈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𝑑𝐸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〉</m:t>
                        </m:r>
                      </m:den>
                    </m:f>
                  </m:oMath>
                </a14:m>
                <a:r>
                  <a:rPr lang="en-US" altLang="zh-CN" dirty="0" smtClean="0"/>
                  <a:t>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altLang="zh-CN" dirty="0" smtClean="0"/>
                  <a:t> Space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778098"/>
              </a:xfrm>
              <a:blipFill rotWithShape="0">
                <a:blip r:embed="rId2"/>
                <a:stretch>
                  <a:fillRect t="-16406" b="-210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03065"/>
            <a:ext cx="2907278" cy="249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47628"/>
            <a:ext cx="3087376" cy="240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27584" y="5347512"/>
            <a:ext cx="3174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accent4">
                    <a:lumMod val="50000"/>
                  </a:schemeClr>
                </a:solidFill>
              </a:rPr>
              <a:t>Single track MC results.</a:t>
            </a:r>
            <a:endParaRPr lang="zh-CN" alt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655857"/>
            <a:ext cx="3933298" cy="308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0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778098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altLang="zh-CN" dirty="0" smtClean="0"/>
                  <a:t>Separation Power </a:t>
                </a:r>
                <a:r>
                  <a:rPr lang="en-US" altLang="zh-CN" dirty="0"/>
                  <a:t>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altLang="zh-CN" dirty="0"/>
                  <a:t> Space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778098"/>
              </a:xfrm>
              <a:blipFill rotWithShape="0">
                <a:blip r:embed="rId2"/>
                <a:stretch>
                  <a:fillRect t="-9375" r="-963" b="-28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16" y="1582688"/>
            <a:ext cx="3848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827584" y="1411959"/>
            <a:ext cx="3992116" cy="10801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580112" y="2651428"/>
                <a:ext cx="352839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C00000"/>
                    </a:solidFill>
                  </a:rPr>
                  <a:t>2.4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𝜎</m:t>
                    </m:r>
                  </m:oMath>
                </a14:m>
                <a:r>
                  <a:rPr lang="zh-CN" altLang="en-US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400" dirty="0" smtClean="0">
                    <a:solidFill>
                      <a:srgbClr val="C00000"/>
                    </a:solidFill>
                  </a:rPr>
                  <a:t>and 3.9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𝜎</m:t>
                    </m:r>
                  </m:oMath>
                </a14:m>
                <a:r>
                  <a:rPr lang="zh-CN" altLang="en-US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400" dirty="0" smtClean="0">
                    <a:solidFill>
                      <a:srgbClr val="C00000"/>
                    </a:solidFill>
                  </a:rPr>
                  <a:t>corresponds to a mid-id probability of 4.5% and 0.3%, respectively.</a:t>
                </a:r>
                <a:endParaRPr lang="zh-CN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651428"/>
                <a:ext cx="3528392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2591" t="-3113" r="-2763" b="-81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91617"/>
            <a:ext cx="5167083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6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33056"/>
            <a:ext cx="3322712" cy="266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altLang="zh-CN" dirty="0"/>
              <a:t>Separation Power in Physics Events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33631"/>
            <a:ext cx="3299296" cy="262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5712572" y="1991198"/>
                <a:ext cx="22822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altLang="zh-CN" sz="2400" b="1" i="1"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altLang="zh-CN" sz="2400" b="1" i="1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altLang="zh-CN" sz="2400" b="1" i="1">
                          <a:latin typeface="Cambria Math"/>
                        </a:rPr>
                        <m:t>→</m:t>
                      </m:r>
                      <m:r>
                        <a:rPr lang="en-US" altLang="zh-CN" sz="2400" b="1" i="1">
                          <a:latin typeface="Cambria Math"/>
                        </a:rPr>
                        <m:t>𝒁</m:t>
                      </m:r>
                      <m:r>
                        <a:rPr lang="en-US" altLang="zh-CN" sz="2400" b="1" i="1">
                          <a:latin typeface="Cambria Math"/>
                        </a:rPr>
                        <m:t>→</m:t>
                      </m:r>
                      <m:r>
                        <a:rPr lang="en-US" altLang="zh-CN" sz="2400" b="1" i="1">
                          <a:latin typeface="Cambria Math"/>
                        </a:rPr>
                        <m:t>𝒒</m:t>
                      </m:r>
                      <m:acc>
                        <m:accPr>
                          <m:chr m:val="̅"/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b="1" i="1">
                              <a:latin typeface="Cambria Math"/>
                            </a:rPr>
                            <m:t>𝒒</m:t>
                          </m:r>
                        </m:e>
                      </m:acc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572" y="1991198"/>
                <a:ext cx="2282224" cy="461665"/>
              </a:xfrm>
              <a:prstGeom prst="rect">
                <a:avLst/>
              </a:prstGeom>
              <a:blipFill rotWithShape="0">
                <a:blip r:embed="rId4"/>
                <a:stretch>
                  <a:fillRect r="-21123"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950496" y="4655494"/>
                <a:ext cx="191611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altLang="zh-CN" sz="2400" b="1" i="1"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altLang="zh-CN" sz="2400" b="1" i="1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altLang="zh-CN" sz="2400" b="1" i="1">
                          <a:latin typeface="Cambria Math"/>
                        </a:rPr>
                        <m:t>→</m:t>
                      </m:r>
                      <m:r>
                        <a:rPr lang="en-US" altLang="zh-CN" sz="2400" b="1" i="1">
                          <a:latin typeface="Cambria Math"/>
                        </a:rPr>
                        <m:t>𝑯𝒒</m:t>
                      </m:r>
                      <m:acc>
                        <m:accPr>
                          <m:chr m:val="̅"/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b="1" i="1">
                              <a:latin typeface="Cambria Math"/>
                            </a:rPr>
                            <m:t>𝒒</m:t>
                          </m:r>
                        </m:e>
                      </m:acc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496" y="4655494"/>
                <a:ext cx="1916119" cy="461665"/>
              </a:xfrm>
              <a:prstGeom prst="rect">
                <a:avLst/>
              </a:prstGeom>
              <a:blipFill rotWithShape="0">
                <a:blip r:embed="rId5"/>
                <a:stretch>
                  <a:fillRect r="-24841" b="-18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779" y="2421061"/>
            <a:ext cx="4194755" cy="30239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817294" y="1416625"/>
                <a:ext cx="35386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C00000"/>
                    </a:solidFill>
                  </a:rPr>
                  <a:t>S~p by weighting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CN" altLang="en-US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400" dirty="0" smtClean="0">
                    <a:solidFill>
                      <a:srgbClr val="C00000"/>
                    </a:solidFill>
                  </a:rPr>
                  <a:t>in different physics events</a:t>
                </a:r>
                <a:endParaRPr lang="zh-CN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94" y="1416625"/>
                <a:ext cx="3538682" cy="830997"/>
              </a:xfrm>
              <a:prstGeom prst="rect">
                <a:avLst/>
              </a:prstGeom>
              <a:blipFill rotWithShape="0">
                <a:blip r:embed="rId7"/>
                <a:stretch>
                  <a:fillRect l="-2582" t="-5839" b="-15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16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778098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𝑑𝐸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sub>
                        </m:sSub>
                      </m:num>
                      <m:den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〈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𝑑𝐸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〉</m:t>
                        </m:r>
                      </m:den>
                    </m:f>
                  </m:oMath>
                </a14:m>
                <a:r>
                  <a:rPr lang="en-US" altLang="zh-CN" dirty="0" smtClean="0"/>
                  <a:t> ~ Geometry &amp; Gas</a:t>
                </a:r>
                <a:r>
                  <a:rPr lang="zh-CN" altLang="en-US" dirty="0" smtClean="0"/>
                  <a:t>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778098"/>
              </a:xfrm>
              <a:blipFill rotWithShape="0">
                <a:blip r:embed="rId2"/>
                <a:stretch>
                  <a:fillRect t="-16406" b="-210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17033"/>
            <a:ext cx="3162772" cy="261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058" y="4024960"/>
            <a:ext cx="3069926" cy="258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4024959"/>
            <a:ext cx="3161106" cy="258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7504" y="1739303"/>
                <a:ext cx="4608511" cy="1473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200" dirty="0" smtClean="0">
                    <a:solidFill>
                      <a:schemeClr val="tx2"/>
                    </a:solidFill>
                  </a:rPr>
                  <a:t>The powers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sz="22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200" dirty="0" smtClean="0">
                    <a:solidFill>
                      <a:schemeClr val="tx2"/>
                    </a:solidFill>
                  </a:rPr>
                  <a:t> are determined by MC: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200" dirty="0" smtClean="0">
                    <a:solidFill>
                      <a:schemeClr val="tx2"/>
                    </a:solidFill>
                  </a:rPr>
                  <a:t>Single pion with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solidFill>
                          <a:schemeClr val="tx2"/>
                        </a:solidFill>
                        <a:latin typeface="Cambria Math"/>
                      </a:rPr>
                      <m:t>𝜃</m:t>
                    </m:r>
                    <m:r>
                      <a:rPr lang="en-US" altLang="zh-CN" sz="2200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45</m:t>
                        </m:r>
                      </m:e>
                      <m:sup>
                        <m:r>
                          <a:rPr lang="en-US" altLang="zh-CN" sz="22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endParaRPr lang="en-US" altLang="zh-CN" sz="2200" dirty="0" smtClean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200" dirty="0" smtClean="0">
                    <a:solidFill>
                      <a:schemeClr val="tx2"/>
                    </a:solidFill>
                  </a:rPr>
                  <a:t>Default geometry as the start point: </a:t>
                </a:r>
              </a:p>
              <a:p>
                <a:r>
                  <a:rPr lang="en-US" altLang="zh-CN" sz="2200" dirty="0" smtClean="0">
                    <a:solidFill>
                      <a:schemeClr val="tx2"/>
                    </a:solidFill>
                  </a:rPr>
                  <a:t>     (n=222, h=6mm,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solidFill>
                          <a:schemeClr val="tx2"/>
                        </a:solidFill>
                        <a:latin typeface="Cambria Math"/>
                      </a:rPr>
                      <m:t>𝜌</m:t>
                    </m:r>
                    <m:r>
                      <a:rPr lang="en-US" altLang="zh-CN" sz="2200" b="0" i="1" smtClean="0">
                        <a:solidFill>
                          <a:schemeClr val="tx2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CN" sz="2200" dirty="0" smtClean="0">
                    <a:solidFill>
                      <a:schemeClr val="tx2"/>
                    </a:solidFill>
                  </a:rPr>
                  <a:t>)</a:t>
                </a:r>
                <a:endParaRPr lang="zh-CN" altLang="en-US" sz="2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739303"/>
                <a:ext cx="4608511" cy="1473673"/>
              </a:xfrm>
              <a:prstGeom prst="rect">
                <a:avLst/>
              </a:prstGeom>
              <a:blipFill rotWithShape="0">
                <a:blip r:embed="rId6"/>
                <a:stretch>
                  <a:fillRect l="-1720" t="-2479" b="-78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800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Proposal for TPC Geo. Optimization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9512" y="1527413"/>
                <a:ext cx="4387037" cy="3165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200" dirty="0" smtClean="0">
                    <a:solidFill>
                      <a:srgbClr val="C00000"/>
                    </a:solidFill>
                  </a:rPr>
                  <a:t>Suppose: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200" dirty="0" smtClean="0">
                    <a:solidFill>
                      <a:schemeClr val="tx2"/>
                    </a:solidFill>
                  </a:rPr>
                  <a:t>90% of the total pads can be used for dE/dx calibration;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200" dirty="0" smtClean="0">
                    <a:solidFill>
                      <a:schemeClr val="tx2"/>
                    </a:solidFill>
                  </a:rPr>
                  <a:t>20% degradation caused by calibration and DAQ;</a:t>
                </a:r>
              </a:p>
              <a:p>
                <a:endParaRPr lang="en-US" altLang="zh-CN" sz="2200" dirty="0" smtClean="0">
                  <a:solidFill>
                    <a:srgbClr val="C00000"/>
                  </a:solidFill>
                </a:endParaRPr>
              </a:p>
              <a:p>
                <a:r>
                  <a:rPr lang="en-US" altLang="zh-CN" sz="2200" dirty="0" smtClean="0">
                    <a:solidFill>
                      <a:srgbClr val="C00000"/>
                    </a:solidFill>
                  </a:rPr>
                  <a:t>TPC Geometry can be optimized on the total number of pads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𝑝𝑎𝑑</m:t>
                        </m:r>
                      </m:sub>
                    </m:sSub>
                  </m:oMath>
                </a14:m>
                <a:r>
                  <a:rPr lang="en-US" altLang="zh-CN" sz="2200" dirty="0" smtClean="0">
                    <a:solidFill>
                      <a:srgbClr val="C00000"/>
                    </a:solidFill>
                  </a:rPr>
                  <a:t>) and the effective radius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zh-CN" sz="2200" dirty="0" smtClean="0">
                    <a:solidFill>
                      <a:srgbClr val="C0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527413"/>
                <a:ext cx="4387037" cy="3165418"/>
              </a:xfrm>
              <a:prstGeom prst="rect">
                <a:avLst/>
              </a:prstGeom>
              <a:blipFill rotWithShape="0">
                <a:blip r:embed="rId2"/>
                <a:stretch>
                  <a:fillRect l="-1806" t="-1349" r="-694" b="-28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580112" y="1530643"/>
                <a:ext cx="2770630" cy="769441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200" b="0" dirty="0" smtClean="0"/>
                  <a:t>Single track MC,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/>
                      </a:rPr>
                      <m:t>𝑝</m:t>
                    </m:r>
                    <m:r>
                      <a:rPr lang="en-US" altLang="zh-CN" sz="2200" b="0" i="1" smtClean="0">
                        <a:latin typeface="Cambria Math"/>
                      </a:rPr>
                      <m:t>=5</m:t>
                    </m:r>
                    <m:r>
                      <m:rPr>
                        <m:sty m:val="p"/>
                      </m:rPr>
                      <a:rPr lang="en-US" altLang="zh-CN" sz="2200" b="0" i="0" smtClean="0">
                        <a:latin typeface="Cambria Math"/>
                      </a:rPr>
                      <m:t>GeV</m:t>
                    </m:r>
                    <m:r>
                      <a:rPr lang="en-US" altLang="zh-CN" sz="2200" b="0" i="0" smtClean="0"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200" b="0" i="0" smtClean="0">
                        <a:latin typeface="Cambria Math"/>
                      </a:rPr>
                      <m:t>c</m:t>
                    </m:r>
                  </m:oMath>
                </a14:m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/>
                      </a:rPr>
                      <m:t>𝜃</m:t>
                    </m:r>
                    <m:r>
                      <a:rPr lang="en-US" altLang="zh-CN" sz="2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b="0" i="1" smtClean="0">
                            <a:latin typeface="Cambria Math"/>
                          </a:rPr>
                          <m:t>45</m:t>
                        </m:r>
                      </m:e>
                      <m:sup>
                        <m:r>
                          <a:rPr lang="en-US" altLang="zh-CN" sz="2200" b="0" i="1" smtClean="0"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endParaRPr lang="zh-CN" altLang="en-US" sz="2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530643"/>
                <a:ext cx="2770630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2857" t="-5556" b="-158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549" y="2346548"/>
            <a:ext cx="4513768" cy="360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4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38" y="1527914"/>
            <a:ext cx="2503493" cy="20399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129190" y="1052736"/>
                <a:ext cx="1090464" cy="43204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𝐙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𝒃𝒃</m:t>
                      </m:r>
                    </m:oMath>
                  </m:oMathPara>
                </a14:m>
                <a:endParaRPr lang="en-US" altLang="zh-CN" sz="2400" b="1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9190" y="1052736"/>
                <a:ext cx="1090464" cy="432048"/>
              </a:xfrm>
              <a:blipFill rotWithShape="0">
                <a:blip r:embed="rId3"/>
                <a:stretch>
                  <a:fillRect r="-5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710" y="4293096"/>
            <a:ext cx="2095121" cy="21602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9327" y="1615392"/>
            <a:ext cx="2403292" cy="195250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0008" y="4281635"/>
            <a:ext cx="2112611" cy="2138064"/>
          </a:xfrm>
          <a:prstGeom prst="rect">
            <a:avLst/>
          </a:prstGeom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altLang="zh-CN" dirty="0" smtClean="0"/>
              <a:t>Pion Distribution @91GeV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内容占位符 2"/>
              <p:cNvSpPr txBox="1">
                <a:spLocks/>
              </p:cNvSpPr>
              <p:nvPr/>
            </p:nvSpPr>
            <p:spPr>
              <a:xfrm>
                <a:off x="4271081" y="1042501"/>
                <a:ext cx="1090464" cy="4320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smtClean="0">
                          <a:latin typeface="Cambria Math" panose="02040503050406030204" pitchFamily="18" charset="0"/>
                        </a:rPr>
                        <m:t>𝐙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𝒔𝒔</m:t>
                      </m:r>
                    </m:oMath>
                  </m:oMathPara>
                </a14:m>
                <a:endParaRPr lang="en-US" altLang="zh-CN" sz="2400" b="1" dirty="0"/>
              </a:p>
            </p:txBody>
          </p:sp>
        </mc:Choice>
        <mc:Fallback xmlns="">
          <p:sp>
            <p:nvSpPr>
              <p:cNvPr id="14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081" y="1042501"/>
                <a:ext cx="1090464" cy="43204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1342" y="4140936"/>
            <a:ext cx="2417314" cy="239797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9430" y="1510328"/>
            <a:ext cx="2921139" cy="23655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内容占位符 2"/>
              <p:cNvSpPr txBox="1">
                <a:spLocks/>
              </p:cNvSpPr>
              <p:nvPr/>
            </p:nvSpPr>
            <p:spPr>
              <a:xfrm>
                <a:off x="7074767" y="1032313"/>
                <a:ext cx="1090464" cy="4320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smtClean="0">
                          <a:latin typeface="Cambria Math" panose="02040503050406030204" pitchFamily="18" charset="0"/>
                        </a:rPr>
                        <m:t>𝐙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𝒒𝒒</m:t>
                      </m:r>
                    </m:oMath>
                  </m:oMathPara>
                </a14:m>
                <a:endParaRPr lang="en-US" altLang="zh-CN" sz="2400" b="1" dirty="0"/>
              </a:p>
            </p:txBody>
          </p:sp>
        </mc:Choice>
        <mc:Fallback xmlns="">
          <p:sp>
            <p:nvSpPr>
              <p:cNvPr id="21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767" y="1032313"/>
                <a:ext cx="1090464" cy="432048"/>
              </a:xfrm>
              <a:prstGeom prst="rect">
                <a:avLst/>
              </a:prstGeom>
              <a:blipFill rotWithShape="0">
                <a:blip r:embed="rId10"/>
                <a:stretch>
                  <a:fillRect r="-1124" b="-112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95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78098"/>
          </a:xfrm>
        </p:spPr>
        <p:txBody>
          <a:bodyPr>
            <a:noAutofit/>
          </a:bodyPr>
          <a:lstStyle/>
          <a:p>
            <a:r>
              <a:rPr lang="en-US" altLang="zh-CN" sz="4800" dirty="0"/>
              <a:t>O</a:t>
            </a:r>
            <a:r>
              <a:rPr lang="en-US" altLang="zh-CN" sz="4800" dirty="0" smtClean="0"/>
              <a:t>utline</a:t>
            </a:r>
            <a:endParaRPr lang="zh-CN" altLang="en-US" sz="4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13184" y="1412776"/>
            <a:ext cx="85792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3000" dirty="0" smtClean="0"/>
              <a:t>dE/dx performance study in TPC at CEPC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Get familiar with CEPC software and some physics.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dE/dx </a:t>
            </a:r>
            <a:r>
              <a:rPr lang="en-US" altLang="zh-CN" sz="2800" dirty="0" smtClean="0"/>
              <a:t>performance is predicted. </a:t>
            </a:r>
            <a:r>
              <a:rPr lang="en-US" altLang="zh-CN" sz="2800" dirty="0"/>
              <a:t>Report will be given in the workshop.</a:t>
            </a:r>
            <a:endParaRPr lang="en-US" altLang="zh-CN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Note is written. Paper is in preparation.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3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3000" dirty="0" smtClean="0"/>
              <a:t>Work plan &amp; 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4174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484784"/>
            <a:ext cx="3002298" cy="24018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22" y="4047060"/>
            <a:ext cx="2626246" cy="263326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872" y="4047060"/>
            <a:ext cx="2693491" cy="269349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840" y="1484784"/>
            <a:ext cx="2950523" cy="23441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内容占位符 2"/>
              <p:cNvSpPr txBox="1">
                <a:spLocks/>
              </p:cNvSpPr>
              <p:nvPr/>
            </p:nvSpPr>
            <p:spPr>
              <a:xfrm>
                <a:off x="4427855" y="1124744"/>
                <a:ext cx="1090464" cy="4320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smtClean="0">
                          <a:latin typeface="Cambria Math" panose="02040503050406030204" pitchFamily="18" charset="0"/>
                        </a:rPr>
                        <m:t>𝐙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𝒅𝒅</m:t>
                      </m:r>
                    </m:oMath>
                  </m:oMathPara>
                </a14:m>
                <a:endParaRPr lang="en-US" altLang="zh-CN" sz="2400" b="1" dirty="0"/>
              </a:p>
            </p:txBody>
          </p:sp>
        </mc:Choice>
        <mc:Fallback xmlns="">
          <p:sp>
            <p:nvSpPr>
              <p:cNvPr id="15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855" y="1124744"/>
                <a:ext cx="1090464" cy="43204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内容占位符 2"/>
              <p:cNvSpPr txBox="1">
                <a:spLocks/>
              </p:cNvSpPr>
              <p:nvPr/>
            </p:nvSpPr>
            <p:spPr>
              <a:xfrm>
                <a:off x="1043608" y="1124744"/>
                <a:ext cx="1090464" cy="4320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smtClean="0">
                          <a:latin typeface="Cambria Math" panose="02040503050406030204" pitchFamily="18" charset="0"/>
                        </a:rPr>
                        <m:t>𝐙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𝒖𝒖</m:t>
                      </m:r>
                    </m:oMath>
                  </m:oMathPara>
                </a14:m>
                <a:endParaRPr lang="en-US" altLang="zh-CN" sz="2400" b="1" dirty="0"/>
              </a:p>
            </p:txBody>
          </p:sp>
        </mc:Choice>
        <mc:Fallback xmlns="">
          <p:sp>
            <p:nvSpPr>
              <p:cNvPr id="16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124744"/>
                <a:ext cx="1090464" cy="43204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altLang="zh-CN" dirty="0" smtClean="0"/>
              <a:t>Pion Distribution @91GeV</a:t>
            </a:r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1467" y="4083960"/>
            <a:ext cx="2310467" cy="235400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1075" y="1484784"/>
            <a:ext cx="2819190" cy="23017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内容占位符 2"/>
              <p:cNvSpPr txBox="1">
                <a:spLocks/>
              </p:cNvSpPr>
              <p:nvPr/>
            </p:nvSpPr>
            <p:spPr>
              <a:xfrm>
                <a:off x="7174671" y="1152122"/>
                <a:ext cx="1090464" cy="4320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smtClean="0">
                          <a:latin typeface="Cambria Math" panose="02040503050406030204" pitchFamily="18" charset="0"/>
                        </a:rPr>
                        <m:t>𝐙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𝒄𝒄</m:t>
                      </m:r>
                    </m:oMath>
                  </m:oMathPara>
                </a14:m>
                <a:endParaRPr lang="en-US" altLang="zh-CN" sz="2400" b="1" dirty="0"/>
              </a:p>
            </p:txBody>
          </p:sp>
        </mc:Choice>
        <mc:Fallback xmlns="">
          <p:sp>
            <p:nvSpPr>
              <p:cNvPr id="20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671" y="1152122"/>
                <a:ext cx="1090464" cy="43204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872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altLang="zh-CN" dirty="0" smtClean="0"/>
              <a:t>What To Identify (Pion)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04373"/>
            <a:ext cx="3405302" cy="271671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437112"/>
            <a:ext cx="2635200" cy="25697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129190" y="1052736"/>
                <a:ext cx="2599640" cy="432048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𝒁𝑯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𝐙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𝒒𝒒</m:t>
                    </m:r>
                  </m:oMath>
                </a14:m>
                <a:endParaRPr lang="en-US" altLang="zh-CN" sz="2400" b="1" dirty="0"/>
              </a:p>
            </p:txBody>
          </p:sp>
        </mc:Choice>
        <mc:Fallback xmlns="">
          <p:sp>
            <p:nvSpPr>
              <p:cNvPr id="10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9190" y="1052736"/>
                <a:ext cx="2599640" cy="432048"/>
              </a:xfr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2687" y="4139989"/>
            <a:ext cx="2417314" cy="239797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0775" y="1509381"/>
            <a:ext cx="2921139" cy="23655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内容占位符 2"/>
              <p:cNvSpPr txBox="1">
                <a:spLocks/>
              </p:cNvSpPr>
              <p:nvPr/>
            </p:nvSpPr>
            <p:spPr>
              <a:xfrm>
                <a:off x="5286112" y="1031366"/>
                <a:ext cx="1090464" cy="4320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smtClean="0">
                          <a:latin typeface="Cambria Math" panose="02040503050406030204" pitchFamily="18" charset="0"/>
                        </a:rPr>
                        <m:t>𝐙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𝒒𝒒</m:t>
                      </m:r>
                    </m:oMath>
                  </m:oMathPara>
                </a14:m>
                <a:endParaRPr lang="en-US" altLang="zh-CN" sz="2400" b="1" dirty="0"/>
              </a:p>
            </p:txBody>
          </p:sp>
        </mc:Choice>
        <mc:Fallback xmlns="">
          <p:sp>
            <p:nvSpPr>
              <p:cNvPr id="13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112" y="1031366"/>
                <a:ext cx="1090464" cy="432048"/>
              </a:xfrm>
              <a:prstGeom prst="rect">
                <a:avLst/>
              </a:prstGeom>
              <a:blipFill rotWithShape="0">
                <a:blip r:embed="rId7"/>
                <a:stretch>
                  <a:fillRect r="-559" b="-112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255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altLang="zh-CN" dirty="0" smtClean="0"/>
              <a:t>What To Identify (</a:t>
            </a:r>
            <a:r>
              <a:rPr lang="en-US" altLang="zh-CN" dirty="0" err="1"/>
              <a:t>K</a:t>
            </a:r>
            <a:r>
              <a:rPr lang="en-US" altLang="zh-CN" dirty="0" err="1" smtClean="0"/>
              <a:t>aon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22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89" y="1623685"/>
            <a:ext cx="3283758" cy="26277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989" y="4112615"/>
            <a:ext cx="3020193" cy="27428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2"/>
              <p:cNvSpPr>
                <a:spLocks noGrp="1"/>
              </p:cNvSpPr>
              <p:nvPr/>
            </p:nvSpPr>
            <p:spPr>
              <a:xfrm>
                <a:off x="1331640" y="1268760"/>
                <a:ext cx="2599640" cy="4320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𝒁𝑯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𝐙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𝒒𝒒</m:t>
                    </m:r>
                  </m:oMath>
                </a14:m>
                <a:endParaRPr lang="en-US" altLang="zh-CN" sz="2400" b="1" dirty="0"/>
              </a:p>
            </p:txBody>
          </p:sp>
        </mc:Choice>
        <mc:Fallback xmlns="">
          <p:sp>
            <p:nvSpPr>
              <p:cNvPr id="9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268760"/>
                <a:ext cx="2599640" cy="4320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141190"/>
            <a:ext cx="2998384" cy="27168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7931" y="1403560"/>
            <a:ext cx="3238020" cy="2587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内容占位符 2"/>
              <p:cNvSpPr txBox="1">
                <a:spLocks/>
              </p:cNvSpPr>
              <p:nvPr/>
            </p:nvSpPr>
            <p:spPr>
              <a:xfrm>
                <a:off x="5286112" y="1031366"/>
                <a:ext cx="1090464" cy="4320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smtClean="0">
                          <a:latin typeface="Cambria Math" panose="02040503050406030204" pitchFamily="18" charset="0"/>
                        </a:rPr>
                        <m:t>𝐙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𝒒𝒒</m:t>
                      </m:r>
                    </m:oMath>
                  </m:oMathPara>
                </a14:m>
                <a:endParaRPr lang="en-US" altLang="zh-CN" sz="2400" b="1" dirty="0"/>
              </a:p>
            </p:txBody>
          </p:sp>
        </mc:Choice>
        <mc:Fallback xmlns="">
          <p:sp>
            <p:nvSpPr>
              <p:cNvPr id="12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112" y="1031366"/>
                <a:ext cx="1090464" cy="432048"/>
              </a:xfrm>
              <a:prstGeom prst="rect">
                <a:avLst/>
              </a:prstGeom>
              <a:blipFill rotWithShape="0">
                <a:blip r:embed="rId7"/>
                <a:stretch>
                  <a:fillRect r="-559" b="-112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422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altLang="zh-CN" dirty="0" smtClean="0"/>
              <a:t>What To Identify (Proton)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23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9" y="4022730"/>
            <a:ext cx="2946474" cy="26987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86" y="1144403"/>
            <a:ext cx="3451299" cy="27773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1" y="1144403"/>
            <a:ext cx="3528392" cy="289087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126946"/>
            <a:ext cx="3052390" cy="28481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129190" y="1052736"/>
                <a:ext cx="2599640" cy="432048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𝒁𝑯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𝐙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𝒒𝒒</m:t>
                    </m:r>
                  </m:oMath>
                </a14:m>
                <a:endParaRPr lang="en-US" altLang="zh-CN" sz="2400" b="1" dirty="0"/>
              </a:p>
            </p:txBody>
          </p:sp>
        </mc:Choice>
        <mc:Fallback xmlns="">
          <p:sp>
            <p:nvSpPr>
              <p:cNvPr id="10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9190" y="1052736"/>
                <a:ext cx="2599640" cy="432048"/>
              </a:xfr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内容占位符 2"/>
              <p:cNvSpPr txBox="1">
                <a:spLocks/>
              </p:cNvSpPr>
              <p:nvPr/>
            </p:nvSpPr>
            <p:spPr>
              <a:xfrm>
                <a:off x="5286112" y="1031366"/>
                <a:ext cx="1090464" cy="4320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smtClean="0">
                          <a:latin typeface="Cambria Math" panose="02040503050406030204" pitchFamily="18" charset="0"/>
                        </a:rPr>
                        <m:t>𝐙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𝒒𝒒</m:t>
                      </m:r>
                    </m:oMath>
                  </m:oMathPara>
                </a14:m>
                <a:endParaRPr lang="en-US" altLang="zh-CN" sz="2400" b="1" dirty="0"/>
              </a:p>
            </p:txBody>
          </p:sp>
        </mc:Choice>
        <mc:Fallback xmlns="">
          <p:sp>
            <p:nvSpPr>
              <p:cNvPr id="11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112" y="1031366"/>
                <a:ext cx="1090464" cy="432048"/>
              </a:xfrm>
              <a:prstGeom prst="rect">
                <a:avLst/>
              </a:prstGeom>
              <a:blipFill rotWithShape="0">
                <a:blip r:embed="rId7"/>
                <a:stretch>
                  <a:fillRect r="-559" b="-112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882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/>
        </p:nvCxnSpPr>
        <p:spPr>
          <a:xfrm>
            <a:off x="1979712" y="5860479"/>
            <a:ext cx="5040560" cy="0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altLang="zh-CN" dirty="0" smtClean="0"/>
              <a:t>TPC at CEPC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971600" y="1837556"/>
            <a:ext cx="2016224" cy="4007470"/>
          </a:xfrm>
          <a:prstGeom prst="ellipse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012160" y="1837556"/>
            <a:ext cx="2016224" cy="4007470"/>
          </a:xfrm>
          <a:prstGeom prst="ellipse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>
            <a:stCxn id="8" idx="0"/>
            <a:endCxn id="9" idx="0"/>
          </p:cNvCxnSpPr>
          <p:nvPr/>
        </p:nvCxnSpPr>
        <p:spPr>
          <a:xfrm>
            <a:off x="1979712" y="1837556"/>
            <a:ext cx="5040560" cy="0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任意多边形 20"/>
          <p:cNvSpPr/>
          <p:nvPr/>
        </p:nvSpPr>
        <p:spPr>
          <a:xfrm>
            <a:off x="6971159" y="1829147"/>
            <a:ext cx="1060280" cy="4048125"/>
          </a:xfrm>
          <a:custGeom>
            <a:avLst/>
            <a:gdLst>
              <a:gd name="connsiteX0" fmla="*/ 0 w 1060280"/>
              <a:gd name="connsiteY0" fmla="*/ 0 h 4048125"/>
              <a:gd name="connsiteX1" fmla="*/ 285750 w 1060280"/>
              <a:gd name="connsiteY1" fmla="*/ 57150 h 4048125"/>
              <a:gd name="connsiteX2" fmla="*/ 590550 w 1060280"/>
              <a:gd name="connsiteY2" fmla="*/ 333375 h 4048125"/>
              <a:gd name="connsiteX3" fmla="*/ 762000 w 1060280"/>
              <a:gd name="connsiteY3" fmla="*/ 638175 h 4048125"/>
              <a:gd name="connsiteX4" fmla="*/ 933450 w 1060280"/>
              <a:gd name="connsiteY4" fmla="*/ 1047750 h 4048125"/>
              <a:gd name="connsiteX5" fmla="*/ 1028700 w 1060280"/>
              <a:gd name="connsiteY5" fmla="*/ 1476375 h 4048125"/>
              <a:gd name="connsiteX6" fmla="*/ 1057275 w 1060280"/>
              <a:gd name="connsiteY6" fmla="*/ 1800225 h 4048125"/>
              <a:gd name="connsiteX7" fmla="*/ 1057275 w 1060280"/>
              <a:gd name="connsiteY7" fmla="*/ 2143125 h 4048125"/>
              <a:gd name="connsiteX8" fmla="*/ 1038225 w 1060280"/>
              <a:gd name="connsiteY8" fmla="*/ 2514600 h 4048125"/>
              <a:gd name="connsiteX9" fmla="*/ 990600 w 1060280"/>
              <a:gd name="connsiteY9" fmla="*/ 2828925 h 4048125"/>
              <a:gd name="connsiteX10" fmla="*/ 857250 w 1060280"/>
              <a:gd name="connsiteY10" fmla="*/ 3200400 h 4048125"/>
              <a:gd name="connsiteX11" fmla="*/ 762000 w 1060280"/>
              <a:gd name="connsiteY11" fmla="*/ 3467100 h 4048125"/>
              <a:gd name="connsiteX12" fmla="*/ 571500 w 1060280"/>
              <a:gd name="connsiteY12" fmla="*/ 3743325 h 4048125"/>
              <a:gd name="connsiteX13" fmla="*/ 381000 w 1060280"/>
              <a:gd name="connsiteY13" fmla="*/ 3905250 h 4048125"/>
              <a:gd name="connsiteX14" fmla="*/ 76200 w 1060280"/>
              <a:gd name="connsiteY14" fmla="*/ 4048125 h 404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60280" h="4048125">
                <a:moveTo>
                  <a:pt x="0" y="0"/>
                </a:moveTo>
                <a:cubicBezTo>
                  <a:pt x="93662" y="794"/>
                  <a:pt x="187325" y="1588"/>
                  <a:pt x="285750" y="57150"/>
                </a:cubicBezTo>
                <a:cubicBezTo>
                  <a:pt x="384175" y="112713"/>
                  <a:pt x="511175" y="236537"/>
                  <a:pt x="590550" y="333375"/>
                </a:cubicBezTo>
                <a:cubicBezTo>
                  <a:pt x="669925" y="430213"/>
                  <a:pt x="704850" y="519113"/>
                  <a:pt x="762000" y="638175"/>
                </a:cubicBezTo>
                <a:cubicBezTo>
                  <a:pt x="819150" y="757238"/>
                  <a:pt x="889000" y="908050"/>
                  <a:pt x="933450" y="1047750"/>
                </a:cubicBezTo>
                <a:cubicBezTo>
                  <a:pt x="977900" y="1187450"/>
                  <a:pt x="1008063" y="1350963"/>
                  <a:pt x="1028700" y="1476375"/>
                </a:cubicBezTo>
                <a:cubicBezTo>
                  <a:pt x="1049338" y="1601788"/>
                  <a:pt x="1052512" y="1689100"/>
                  <a:pt x="1057275" y="1800225"/>
                </a:cubicBezTo>
                <a:cubicBezTo>
                  <a:pt x="1062038" y="1911350"/>
                  <a:pt x="1060450" y="2024063"/>
                  <a:pt x="1057275" y="2143125"/>
                </a:cubicBezTo>
                <a:cubicBezTo>
                  <a:pt x="1054100" y="2262187"/>
                  <a:pt x="1049337" y="2400300"/>
                  <a:pt x="1038225" y="2514600"/>
                </a:cubicBezTo>
                <a:cubicBezTo>
                  <a:pt x="1027113" y="2628900"/>
                  <a:pt x="1020762" y="2714625"/>
                  <a:pt x="990600" y="2828925"/>
                </a:cubicBezTo>
                <a:cubicBezTo>
                  <a:pt x="960438" y="2943225"/>
                  <a:pt x="857250" y="3200400"/>
                  <a:pt x="857250" y="3200400"/>
                </a:cubicBezTo>
                <a:cubicBezTo>
                  <a:pt x="819150" y="3306762"/>
                  <a:pt x="809625" y="3376613"/>
                  <a:pt x="762000" y="3467100"/>
                </a:cubicBezTo>
                <a:cubicBezTo>
                  <a:pt x="714375" y="3557587"/>
                  <a:pt x="635000" y="3670300"/>
                  <a:pt x="571500" y="3743325"/>
                </a:cubicBezTo>
                <a:cubicBezTo>
                  <a:pt x="508000" y="3816350"/>
                  <a:pt x="463550" y="3854450"/>
                  <a:pt x="381000" y="3905250"/>
                </a:cubicBezTo>
                <a:cubicBezTo>
                  <a:pt x="298450" y="3956050"/>
                  <a:pt x="187325" y="4002087"/>
                  <a:pt x="76200" y="4048125"/>
                </a:cubicBezTo>
              </a:path>
            </a:pathLst>
          </a:cu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右箭头 24"/>
          <p:cNvSpPr/>
          <p:nvPr/>
        </p:nvSpPr>
        <p:spPr>
          <a:xfrm>
            <a:off x="3131840" y="3349724"/>
            <a:ext cx="1224136" cy="288032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右箭头 25"/>
          <p:cNvSpPr/>
          <p:nvPr/>
        </p:nvSpPr>
        <p:spPr>
          <a:xfrm rot="10800000">
            <a:off x="4644008" y="3349723"/>
            <a:ext cx="1152128" cy="286501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右箭头 26"/>
          <p:cNvSpPr/>
          <p:nvPr/>
        </p:nvSpPr>
        <p:spPr>
          <a:xfrm>
            <a:off x="3131840" y="3997796"/>
            <a:ext cx="2736304" cy="28803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563888" y="2852936"/>
            <a:ext cx="2020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00B0F0"/>
                </a:solidFill>
              </a:rPr>
              <a:t>E(300V/cm)</a:t>
            </a:r>
            <a:endParaRPr lang="zh-CN" altLang="en-US" sz="2800" b="1" dirty="0">
              <a:solidFill>
                <a:srgbClr val="00B0F0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841610" y="3624338"/>
            <a:ext cx="1351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6"/>
                </a:solidFill>
              </a:rPr>
              <a:t>B(3.5T)</a:t>
            </a:r>
            <a:endParaRPr lang="zh-CN" altLang="en-US" sz="2800" b="1" dirty="0">
              <a:solidFill>
                <a:schemeClr val="accent6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1763688" y="3284974"/>
            <a:ext cx="504056" cy="9288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6804248" y="3277716"/>
            <a:ext cx="504056" cy="928846"/>
          </a:xfrm>
          <a:prstGeom prst="ellipse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33" name="直接箭头连接符 32"/>
          <p:cNvCxnSpPr>
            <a:endCxn id="30" idx="0"/>
          </p:cNvCxnSpPr>
          <p:nvPr/>
        </p:nvCxnSpPr>
        <p:spPr>
          <a:xfrm flipV="1">
            <a:off x="1979712" y="3284974"/>
            <a:ext cx="36004" cy="4320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H="1">
            <a:off x="1057620" y="3697170"/>
            <a:ext cx="942399" cy="10642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755576" y="3210303"/>
            <a:ext cx="1292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/>
              <a:t>0.325m</a:t>
            </a:r>
            <a:endParaRPr lang="zh-CN" altLang="en-US" sz="2800" b="1" dirty="0"/>
          </a:p>
        </p:txBody>
      </p:sp>
      <p:sp>
        <p:nvSpPr>
          <p:cNvPr id="44" name="矩形 43"/>
          <p:cNvSpPr/>
          <p:nvPr/>
        </p:nvSpPr>
        <p:spPr>
          <a:xfrm>
            <a:off x="3961033" y="1343564"/>
            <a:ext cx="933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/>
              <a:t>4.4m</a:t>
            </a:r>
            <a:endParaRPr lang="zh-CN" altLang="en-US" sz="2800" b="1" dirty="0"/>
          </a:p>
        </p:txBody>
      </p:sp>
      <p:cxnSp>
        <p:nvCxnSpPr>
          <p:cNvPr id="45" name="直接箭头连接符 44"/>
          <p:cNvCxnSpPr/>
          <p:nvPr/>
        </p:nvCxnSpPr>
        <p:spPr>
          <a:xfrm>
            <a:off x="4881984" y="1625509"/>
            <a:ext cx="2089175" cy="121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>
            <a:stCxn id="44" idx="1"/>
          </p:cNvCxnSpPr>
          <p:nvPr/>
        </p:nvCxnSpPr>
        <p:spPr>
          <a:xfrm flipH="1">
            <a:off x="1997714" y="1605174"/>
            <a:ext cx="1963319" cy="287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1226947" y="4129916"/>
            <a:ext cx="933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/>
              <a:t>1.8m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8009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altLang="zh-CN" dirty="0" smtClean="0"/>
              <a:t>Sketch of ILD TPC Structure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94" y="1340768"/>
            <a:ext cx="7445922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6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2348880"/>
            <a:ext cx="4849576" cy="29022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altLang="zh-CN" dirty="0" smtClean="0"/>
              <a:t>TPC </a:t>
            </a:r>
            <a:r>
              <a:rPr lang="en-US" altLang="zh-CN" dirty="0"/>
              <a:t>@</a:t>
            </a:r>
            <a:r>
              <a:rPr lang="en-US" altLang="zh-CN" dirty="0" smtClean="0"/>
              <a:t>CEPC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7" name="矩形标注 6"/>
          <p:cNvSpPr/>
          <p:nvPr/>
        </p:nvSpPr>
        <p:spPr>
          <a:xfrm>
            <a:off x="4892898" y="5582730"/>
            <a:ext cx="3793901" cy="807122"/>
          </a:xfrm>
          <a:prstGeom prst="wedgeRectCallout">
            <a:avLst>
              <a:gd name="adj1" fmla="val 540"/>
              <a:gd name="adj2" fmla="val -1346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</a:rPr>
              <a:t>Gas volume</a:t>
            </a:r>
          </a:p>
          <a:p>
            <a:pPr algn="ctr"/>
            <a:r>
              <a:rPr lang="en-US" altLang="zh-CN" sz="2000" dirty="0" smtClean="0">
                <a:solidFill>
                  <a:schemeClr val="tx1"/>
                </a:solidFill>
              </a:rPr>
              <a:t> (95% Ar+3%CF4+2%iso-C4H10) 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矩形标注 7"/>
          <p:cNvSpPr/>
          <p:nvPr/>
        </p:nvSpPr>
        <p:spPr>
          <a:xfrm>
            <a:off x="6540541" y="1269692"/>
            <a:ext cx="2470956" cy="807122"/>
          </a:xfrm>
          <a:prstGeom prst="wedgeRectCallout">
            <a:avLst>
              <a:gd name="adj1" fmla="val 12188"/>
              <a:gd name="adj2" fmla="val 1493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200" dirty="0" smtClean="0">
                <a:solidFill>
                  <a:schemeClr val="tx1"/>
                </a:solidFill>
              </a:rPr>
              <a:t>222 rows of pads to detect signals</a:t>
            </a:r>
            <a:endParaRPr lang="zh-CN" altLang="en-US" sz="2200" dirty="0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597" y="1412776"/>
            <a:ext cx="3392275" cy="2569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300" dirty="0" smtClean="0"/>
              <a:t>Low material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3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300" dirty="0" smtClean="0"/>
              <a:t>Precise 3-d track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300" dirty="0" smtClean="0"/>
              <a:t>Particle ID by dE/dx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300" dirty="0" smtClean="0"/>
              <a:t>Long drift time </a:t>
            </a:r>
            <a:r>
              <a:rPr lang="en-US" altLang="zh-CN" sz="2300" dirty="0" smtClean="0"/>
              <a:t>(~</a:t>
            </a:r>
            <a:r>
              <a:rPr lang="en-US" altLang="zh-CN" sz="2300" dirty="0" smtClean="0"/>
              <a:t>25</a:t>
            </a:r>
            <a:r>
              <a:rPr lang="en-US" altLang="zh-CN" sz="2300" dirty="0" smtClean="0"/>
              <a:t>us</a:t>
            </a:r>
            <a:r>
              <a:rPr lang="en-US" altLang="zh-CN" sz="2300" dirty="0" smtClean="0"/>
              <a:t>) </a:t>
            </a:r>
            <a:endParaRPr lang="en-US" altLang="zh-CN" sz="2300" dirty="0"/>
          </a:p>
        </p:txBody>
      </p:sp>
    </p:spTree>
    <p:extLst>
      <p:ext uri="{BB962C8B-B14F-4D97-AF65-F5344CB8AC3E}">
        <p14:creationId xmlns:p14="http://schemas.microsoft.com/office/powerpoint/2010/main" val="8407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altLang="zh-CN" dirty="0" smtClean="0"/>
              <a:t>dE/dx Simulation @CEPC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62209"/>
            <a:ext cx="3209177" cy="28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264" y="4138215"/>
            <a:ext cx="3089871" cy="260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6372200" y="4613350"/>
                <a:ext cx="18816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solidFill>
                            <a:srgbClr val="AC1479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altLang="zh-CN" sz="2400" b="0" i="0" smtClean="0">
                          <a:solidFill>
                            <a:srgbClr val="AC1479"/>
                          </a:solidFill>
                          <a:latin typeface="Cambria Math" panose="02040503050406030204" pitchFamily="18" charset="0"/>
                        </a:rPr>
                        <m:t>=5 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solidFill>
                            <a:srgbClr val="AC1479"/>
                          </a:solidFill>
                          <a:latin typeface="Cambria Math" panose="02040503050406030204" pitchFamily="18" charset="0"/>
                        </a:rPr>
                        <m:t>GeV</m:t>
                      </m:r>
                      <m:r>
                        <a:rPr lang="en-US" altLang="zh-CN" sz="2400" b="0" i="0" smtClean="0">
                          <a:solidFill>
                            <a:srgbClr val="AC1479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solidFill>
                            <a:srgbClr val="AC1479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zh-CN" altLang="en-US" sz="2400" dirty="0">
                  <a:solidFill>
                    <a:srgbClr val="AC1479"/>
                  </a:solidFill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4613350"/>
                <a:ext cx="1881669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C:\Users\安芬芬\Desktop\dedx\pic\dedxMean2b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61" y="2830289"/>
            <a:ext cx="3600400" cy="273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107504" y="1556792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solidFill>
                  <a:srgbClr val="FF0000"/>
                </a:solidFill>
              </a:rPr>
              <a:t>Motivation: Explore the particle identification ability in the relativistic region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00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altLang="zh-CN" dirty="0" smtClean="0"/>
              <a:t>Typical Momentum Range @CEPC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2"/>
              <p:cNvSpPr txBox="1">
                <a:spLocks/>
              </p:cNvSpPr>
              <p:nvPr/>
            </p:nvSpPr>
            <p:spPr>
              <a:xfrm>
                <a:off x="3131840" y="1157019"/>
                <a:ext cx="3024336" cy="4320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p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p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2400" b="1" smtClean="0">
                          <a:latin typeface="Cambria Math" panose="02040503050406030204" pitchFamily="18" charset="0"/>
                        </a:rPr>
                        <m:t>𝐙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𝒒</m:t>
                      </m:r>
                      <m:acc>
                        <m:accPr>
                          <m:chr m:val="̅"/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acc>
                    </m:oMath>
                  </m:oMathPara>
                </a14:m>
                <a:endParaRPr lang="en-US" altLang="zh-CN" sz="2400" b="1" dirty="0"/>
              </a:p>
            </p:txBody>
          </p:sp>
        </mc:Choice>
        <mc:Fallback xmlns="">
          <p:sp>
            <p:nvSpPr>
              <p:cNvPr id="5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157019"/>
                <a:ext cx="3024336" cy="432048"/>
              </a:xfrm>
              <a:prstGeom prst="rect">
                <a:avLst/>
              </a:prstGeom>
              <a:blipFill rotWithShape="0">
                <a:blip r:embed="rId2"/>
                <a:stretch>
                  <a:fillRect r="-3024" b="-197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63" y="1611215"/>
            <a:ext cx="2773874" cy="275168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1690025"/>
            <a:ext cx="2952328" cy="26750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184" y="1690025"/>
            <a:ext cx="2864584" cy="26728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1187624" y="2273143"/>
                <a:ext cx="66396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000" b="1" i="1" smtClean="0">
                          <a:latin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zh-CN" altLang="en-US" sz="4000" b="1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273143"/>
                <a:ext cx="663964" cy="7078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4355976" y="2273143"/>
                <a:ext cx="70564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000" b="1" i="1" smtClean="0">
                          <a:latin typeface="Cambria Math" panose="02040503050406030204" pitchFamily="18" charset="0"/>
                        </a:rPr>
                        <m:t>𝑲</m:t>
                      </m:r>
                    </m:oMath>
                  </m:oMathPara>
                </a14:m>
                <a:endParaRPr lang="zh-CN" altLang="en-US" sz="4000" b="1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273143"/>
                <a:ext cx="705642" cy="7078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7380312" y="2273143"/>
                <a:ext cx="63190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000" b="1" i="1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zh-CN" altLang="en-US" sz="4000" b="1" dirty="0"/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2273143"/>
                <a:ext cx="631904" cy="70788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/>
          <p:cNvSpPr txBox="1"/>
          <p:nvPr/>
        </p:nvSpPr>
        <p:spPr>
          <a:xfrm>
            <a:off x="251520" y="4909917"/>
            <a:ext cx="843528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300" dirty="0" smtClean="0"/>
              <a:t>Much </a:t>
            </a:r>
            <a:r>
              <a:rPr lang="en-US" altLang="zh-CN" sz="2300" dirty="0"/>
              <a:t>m</a:t>
            </a:r>
            <a:r>
              <a:rPr lang="en-US" altLang="zh-CN" sz="2300" dirty="0" smtClean="0"/>
              <a:t>ore secondary </a:t>
            </a:r>
            <a:r>
              <a:rPr lang="en-US" altLang="zh-CN" sz="2300" dirty="0" err="1"/>
              <a:t>p</a:t>
            </a:r>
            <a:r>
              <a:rPr lang="en-US" altLang="zh-CN" sz="2300" dirty="0" err="1" smtClean="0"/>
              <a:t>ions</a:t>
            </a:r>
            <a:r>
              <a:rPr lang="en-US" altLang="zh-CN" sz="2300" dirty="0" smtClean="0"/>
              <a:t> compared to </a:t>
            </a:r>
            <a:r>
              <a:rPr lang="en-US" altLang="zh-CN" sz="2300" dirty="0" err="1" smtClean="0"/>
              <a:t>kaons</a:t>
            </a:r>
            <a:r>
              <a:rPr lang="en-US" altLang="zh-CN" sz="2300" dirty="0" smtClean="0"/>
              <a:t> and protons.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300" dirty="0" smtClean="0"/>
              <a:t>dE/dx would hopefully be an effective tool to identify the hadrons, especially for leading particles.</a:t>
            </a:r>
            <a:endParaRPr lang="zh-CN" altLang="en-US" sz="2300" dirty="0"/>
          </a:p>
        </p:txBody>
      </p:sp>
    </p:spTree>
    <p:extLst>
      <p:ext uri="{BB962C8B-B14F-4D97-AF65-F5344CB8AC3E}">
        <p14:creationId xmlns:p14="http://schemas.microsoft.com/office/powerpoint/2010/main" val="296339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780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Separation </a:t>
            </a:r>
            <a:r>
              <a:rPr lang="en-US" altLang="zh-CN" dirty="0" smtClean="0"/>
              <a:t>Power in </a:t>
            </a:r>
            <a:r>
              <a:rPr lang="en-US" altLang="zh-CN" dirty="0" err="1" smtClean="0"/>
              <a:t>MultiHadronic</a:t>
            </a:r>
            <a:r>
              <a:rPr lang="en-US" altLang="zh-CN" dirty="0" smtClean="0"/>
              <a:t> Events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9512" y="6093296"/>
            <a:ext cx="8507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A TOF counter of 50ps is added to cover the hole, which can effectively separate kaon and pion of up to 2 GeV/c after a flight of 2m.</a:t>
            </a:r>
            <a:endParaRPr lang="zh-CN" altLang="en-US" sz="20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96" y="2348880"/>
            <a:ext cx="4216896" cy="306084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257" y="2346085"/>
            <a:ext cx="4170119" cy="3063639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3376"/>
            <a:ext cx="3848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761921" y="1196752"/>
            <a:ext cx="3992116" cy="92272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2"/>
              <p:cNvSpPr txBox="1"/>
              <p:nvPr/>
            </p:nvSpPr>
            <p:spPr>
              <a:xfrm>
                <a:off x="179512" y="5559623"/>
                <a:ext cx="86229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dirty="0" smtClean="0">
                    <a:solidFill>
                      <a:srgbClr val="C00000"/>
                    </a:solidFill>
                  </a:rPr>
                  <a:t>2.4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𝜎</m:t>
                    </m:r>
                  </m:oMath>
                </a14:m>
                <a:r>
                  <a:rPr lang="zh-CN" altLang="en-US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400" dirty="0" smtClean="0">
                    <a:solidFill>
                      <a:srgbClr val="C00000"/>
                    </a:solidFill>
                  </a:rPr>
                  <a:t>and 3.9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𝜎</m:t>
                    </m:r>
                  </m:oMath>
                </a14:m>
                <a:r>
                  <a:rPr lang="zh-CN" altLang="en-US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400" dirty="0" smtClean="0">
                    <a:solidFill>
                      <a:srgbClr val="C00000"/>
                    </a:solidFill>
                  </a:rPr>
                  <a:t>corresponds to a mid-id probability of 4.5% and 0.3</a:t>
                </a:r>
                <a:r>
                  <a:rPr lang="en-US" altLang="zh-CN" sz="2400" dirty="0" smtClean="0">
                    <a:solidFill>
                      <a:srgbClr val="C00000"/>
                    </a:solidFill>
                  </a:rPr>
                  <a:t>%.</a:t>
                </a:r>
                <a:endParaRPr lang="zh-CN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2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559623"/>
                <a:ext cx="8622958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060" t="-10526" r="-1908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404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78098"/>
          </a:xfrm>
        </p:spPr>
        <p:txBody>
          <a:bodyPr>
            <a:noAutofit/>
          </a:bodyPr>
          <a:lstStyle/>
          <a:p>
            <a:r>
              <a:rPr lang="en-US" altLang="zh-CN" sz="4800" dirty="0" smtClean="0"/>
              <a:t>Main Problems</a:t>
            </a:r>
            <a:endParaRPr lang="zh-CN" altLang="en-US" sz="4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2"/>
              <p:cNvSpPr txBox="1"/>
              <p:nvPr/>
            </p:nvSpPr>
            <p:spPr>
              <a:xfrm>
                <a:off x="260521" y="1340768"/>
                <a:ext cx="862295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dirty="0" smtClean="0">
                    <a:solidFill>
                      <a:srgbClr val="C00000"/>
                    </a:solidFill>
                  </a:rPr>
                  <a:t>Understand the difference between G4 prediction and experimental measurements.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sz="2400" dirty="0" smtClean="0">
                    <a:solidFill>
                      <a:srgbClr val="C00000"/>
                    </a:solidFill>
                  </a:rPr>
                  <a:t> Can we achieve the G4 prediction?</a:t>
                </a:r>
              </a:p>
              <a:p>
                <a:endParaRPr lang="zh-CN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21" y="1340768"/>
                <a:ext cx="8622958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1132" t="-40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332529" y="2636912"/>
            <a:ext cx="85599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</a:rPr>
              <a:t>Research Method: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rgbClr val="0070C0"/>
                </a:solidFill>
              </a:rPr>
              <a:t>Simulate the previous experiments and obtain the dE/dx resolution predicted by G4;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rgbClr val="0070C0"/>
                </a:solidFill>
              </a:rPr>
              <a:t>Compare with the experimental measurements.</a:t>
            </a:r>
          </a:p>
        </p:txBody>
      </p:sp>
      <p:sp>
        <p:nvSpPr>
          <p:cNvPr id="7" name="矩形 6"/>
          <p:cNvSpPr/>
          <p:nvPr/>
        </p:nvSpPr>
        <p:spPr>
          <a:xfrm>
            <a:off x="332528" y="4653136"/>
            <a:ext cx="83542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accent3">
                    <a:lumMod val="50000"/>
                  </a:schemeClr>
                </a:solidFill>
              </a:rPr>
              <a:t>Difficulty:</a:t>
            </a:r>
            <a:endParaRPr lang="en-US" altLang="zh-CN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chemeClr val="accent3">
                    <a:lumMod val="50000"/>
                  </a:schemeClr>
                </a:solidFill>
              </a:rPr>
              <a:t>Limited by the information of the various experiments provided in the paper.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chemeClr val="accent3">
                    <a:lumMod val="50000"/>
                  </a:schemeClr>
                </a:solidFill>
              </a:rPr>
              <a:t>Hard to extract obvious support to estimate our future reach of PID ability. Recent and similar experiments are rare.</a:t>
            </a:r>
            <a:endParaRPr lang="zh-CN" alt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8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altLang="zh-CN" dirty="0" smtClean="0"/>
              <a:t>What determines dE/dx </a:t>
            </a:r>
            <a:r>
              <a:rPr lang="en-US" altLang="zh-CN" dirty="0"/>
              <a:t>r</a:t>
            </a:r>
            <a:r>
              <a:rPr lang="en-US" altLang="zh-CN" dirty="0" smtClean="0"/>
              <a:t>esolution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103" y="3312307"/>
            <a:ext cx="48672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3" name="线形标注 1 2"/>
          <p:cNvSpPr/>
          <p:nvPr/>
        </p:nvSpPr>
        <p:spPr>
          <a:xfrm>
            <a:off x="964703" y="5093460"/>
            <a:ext cx="2354560" cy="684656"/>
          </a:xfrm>
          <a:prstGeom prst="borderCallout1">
            <a:avLst>
              <a:gd name="adj1" fmla="val -5618"/>
              <a:gd name="adj2" fmla="val 51871"/>
              <a:gd name="adj3" fmla="val -159072"/>
              <a:gd name="adj4" fmla="val 11604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tx1"/>
                </a:solidFill>
              </a:rPr>
              <a:t>n</a:t>
            </a:r>
            <a:r>
              <a:rPr lang="en-US" altLang="zh-CN" dirty="0" smtClean="0">
                <a:solidFill>
                  <a:schemeClr val="tx1"/>
                </a:solidFill>
              </a:rPr>
              <a:t>: The number of dE/dx hits in one track</a:t>
            </a:r>
            <a:endParaRPr lang="zh-CN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线形标注 1 5"/>
              <p:cNvSpPr/>
              <p:nvPr/>
            </p:nvSpPr>
            <p:spPr>
              <a:xfrm>
                <a:off x="4182691" y="4941168"/>
                <a:ext cx="2736304" cy="1171000"/>
              </a:xfrm>
              <a:prstGeom prst="borderCallout1">
                <a:avLst>
                  <a:gd name="adj1" fmla="val -5618"/>
                  <a:gd name="adj2" fmla="val 51871"/>
                  <a:gd name="adj3" fmla="val -76413"/>
                  <a:gd name="adj4" fmla="val 20004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dirty="0" smtClean="0">
                    <a:solidFill>
                      <a:schemeClr val="tx1"/>
                    </a:solidFill>
                  </a:rPr>
                  <a:t>The number of primary ionizations in one dE/dx hit. </a:t>
                </a:r>
              </a:p>
              <a:p>
                <a:r>
                  <a:rPr lang="en-US" altLang="zh-CN" dirty="0">
                    <a:solidFill>
                      <a:schemeClr val="tx1"/>
                    </a:solidFill>
                  </a:rPr>
                  <a:t>h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: cell size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/>
                      </a:rPr>
                      <m:t>𝜌</m:t>
                    </m:r>
                  </m:oMath>
                </a14:m>
                <a:r>
                  <a:rPr lang="en-US" altLang="zh-CN" dirty="0" smtClean="0">
                    <a:solidFill>
                      <a:schemeClr val="tx1"/>
                    </a:solidFill>
                  </a:rPr>
                  <a:t>: gas density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线形标注 1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691" y="4941168"/>
                <a:ext cx="2736304" cy="1171000"/>
              </a:xfrm>
              <a:prstGeom prst="borderCallout1">
                <a:avLst>
                  <a:gd name="adj1" fmla="val -5618"/>
                  <a:gd name="adj2" fmla="val 51871"/>
                  <a:gd name="adj3" fmla="val -76413"/>
                  <a:gd name="adj4" fmla="val 20004"/>
                </a:avLst>
              </a:prstGeom>
              <a:blipFill rotWithShape="1">
                <a:blip r:embed="rId3"/>
                <a:stretch>
                  <a:fillRect l="-1325" r="-4636" b="-43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线形标注 1 6"/>
              <p:cNvSpPr/>
              <p:nvPr/>
            </p:nvSpPr>
            <p:spPr>
              <a:xfrm>
                <a:off x="1850240" y="1633144"/>
                <a:ext cx="3340968" cy="951249"/>
              </a:xfrm>
              <a:prstGeom prst="borderCallout1">
                <a:avLst>
                  <a:gd name="adj1" fmla="val 105221"/>
                  <a:gd name="adj2" fmla="val 49916"/>
                  <a:gd name="adj3" fmla="val 190772"/>
                  <a:gd name="adj4" fmla="val 104685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dirty="0" smtClean="0">
                    <a:solidFill>
                      <a:schemeClr val="tx1"/>
                    </a:solidFill>
                  </a:rPr>
                  <a:t>Dependence on the projectile.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altLang="zh-CN" b="0" dirty="0" smtClean="0">
                    <a:solidFill>
                      <a:schemeClr val="tx1"/>
                    </a:solidFill>
                  </a:rPr>
                  <a:t> momentum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/>
                      </a:rPr>
                      <m:t>𝜃</m:t>
                    </m:r>
                  </m:oMath>
                </a14:m>
                <a:r>
                  <a:rPr lang="en-US" altLang="zh-CN" dirty="0" smtClean="0">
                    <a:solidFill>
                      <a:schemeClr val="tx1"/>
                    </a:solidFill>
                  </a:rPr>
                  <a:t>: polar angle relative to the beam</a:t>
                </a:r>
              </a:p>
            </p:txBody>
          </p:sp>
        </mc:Choice>
        <mc:Fallback xmlns="">
          <p:sp>
            <p:nvSpPr>
              <p:cNvPr id="7" name="线形标注 1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240" y="1633144"/>
                <a:ext cx="3340968" cy="951249"/>
              </a:xfrm>
              <a:prstGeom prst="borderCallout1">
                <a:avLst>
                  <a:gd name="adj1" fmla="val 105221"/>
                  <a:gd name="adj2" fmla="val 49916"/>
                  <a:gd name="adj3" fmla="val 190772"/>
                  <a:gd name="adj4" fmla="val 104685"/>
                </a:avLst>
              </a:prstGeom>
              <a:blipFill rotWithShape="1">
                <a:blip r:embed="rId4"/>
                <a:stretch>
                  <a:fillRect l="-12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31064" y="1736631"/>
                <a:ext cx="28803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1" i="1" smtClean="0"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zh-CN" altLang="en-US" sz="22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1064" y="1736631"/>
                <a:ext cx="288032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2083" r="-29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连接符 8"/>
          <p:cNvCxnSpPr/>
          <p:nvPr/>
        </p:nvCxnSpPr>
        <p:spPr>
          <a:xfrm>
            <a:off x="6018895" y="1470745"/>
            <a:ext cx="18002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6018895" y="1190246"/>
            <a:ext cx="1512168" cy="1555093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7531063" y="1506223"/>
            <a:ext cx="0" cy="95978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018895" y="2466003"/>
            <a:ext cx="1728192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弧形 12"/>
          <p:cNvSpPr/>
          <p:nvPr/>
        </p:nvSpPr>
        <p:spPr>
          <a:xfrm rot="12297930" flipH="1" flipV="1">
            <a:off x="6267259" y="2280182"/>
            <a:ext cx="264759" cy="211852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522951" y="2105963"/>
            <a:ext cx="3353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CN" sz="2200" b="1" dirty="0"/>
              <a:t>θ</a:t>
            </a:r>
            <a:endParaRPr lang="zh-CN" altLang="en-US" sz="2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381637" y="1601907"/>
            <a:ext cx="2853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 smtClean="0"/>
              <a:t>s</a:t>
            </a:r>
            <a:endParaRPr lang="zh-CN" altLang="en-US" sz="2200" b="1" dirty="0"/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7639075" y="1518061"/>
            <a:ext cx="0" cy="936104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6162911" y="1444045"/>
            <a:ext cx="939196" cy="949952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7387047" y="1485836"/>
            <a:ext cx="0" cy="95978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635896" y="2636912"/>
            <a:ext cx="2304256" cy="86409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00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zh-CN" sz="3900" dirty="0" smtClean="0"/>
              <a:t>Comparison </a:t>
            </a:r>
            <a:r>
              <a:rPr lang="en-US" altLang="zh-CN" sz="3900" dirty="0" smtClean="0"/>
              <a:t>Between </a:t>
            </a:r>
            <a:r>
              <a:rPr lang="en-US" altLang="zh-CN" sz="3900" dirty="0" smtClean="0"/>
              <a:t>G4 &amp; Exp. Meas.</a:t>
            </a:r>
            <a:endParaRPr lang="zh-CN" altLang="en-US" sz="39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1857767"/>
                  </p:ext>
                </p:extLst>
              </p:nvPr>
            </p:nvGraphicFramePr>
            <p:xfrm>
              <a:off x="35496" y="1052736"/>
              <a:ext cx="9036496" cy="53358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2128"/>
                    <a:gridCol w="1052990"/>
                    <a:gridCol w="1102559"/>
                    <a:gridCol w="1183958"/>
                    <a:gridCol w="1139168"/>
                    <a:gridCol w="921925"/>
                    <a:gridCol w="1230041"/>
                    <a:gridCol w="1253727"/>
                  </a:tblGrid>
                  <a:tr h="411689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PEP-4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TOPAZ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DELPHI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ALEPH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STAR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ALICE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T2K</a:t>
                          </a:r>
                          <a:endParaRPr lang="zh-CN" altLang="en-US" sz="1900" dirty="0"/>
                        </a:p>
                      </a:txBody>
                      <a:tcPr/>
                    </a:tc>
                  </a:tr>
                  <a:tr h="4116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Year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1981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1987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1990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1990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2000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2009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2010</a:t>
                          </a:r>
                          <a:endParaRPr lang="zh-CN" altLang="en-US" sz="1900" dirty="0"/>
                        </a:p>
                      </a:txBody>
                      <a:tcPr/>
                    </a:tc>
                  </a:tr>
                  <a:tr h="9293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Gas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80%Ar+</a:t>
                          </a:r>
                        </a:p>
                        <a:p>
                          <a:pPr algn="ctr"/>
                          <a:r>
                            <a:rPr lang="en-US" altLang="zh-CN" sz="1900" dirty="0" smtClean="0"/>
                            <a:t>20%CH4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90%Ar+</a:t>
                          </a:r>
                        </a:p>
                        <a:p>
                          <a:pPr algn="ctr"/>
                          <a:r>
                            <a:rPr lang="en-US" altLang="zh-CN" sz="1900" dirty="0" smtClean="0"/>
                            <a:t>10CH4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80%Ar+</a:t>
                          </a:r>
                        </a:p>
                        <a:p>
                          <a:pPr algn="ctr"/>
                          <a:r>
                            <a:rPr lang="en-US" altLang="zh-CN" sz="1900" dirty="0" smtClean="0"/>
                            <a:t>20%CH4</a:t>
                          </a:r>
                          <a:endParaRPr lang="zh-CN" altLang="en-US" sz="19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91%Ar+</a:t>
                          </a:r>
                        </a:p>
                        <a:p>
                          <a:pPr algn="ctr"/>
                          <a:r>
                            <a:rPr lang="en-US" altLang="zh-CN" sz="1900" dirty="0" smtClean="0"/>
                            <a:t>9%CH4</a:t>
                          </a:r>
                          <a:endParaRPr lang="zh-CN" altLang="en-US" sz="19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90%Ar+</a:t>
                          </a:r>
                        </a:p>
                        <a:p>
                          <a:pPr algn="ctr"/>
                          <a:r>
                            <a:rPr lang="en-US" altLang="zh-CN" sz="1900" dirty="0" smtClean="0"/>
                            <a:t>10CH4</a:t>
                          </a:r>
                          <a:endParaRPr lang="zh-CN" altLang="en-US" sz="19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85.7Ne+</a:t>
                          </a:r>
                        </a:p>
                        <a:p>
                          <a:pPr algn="ctr"/>
                          <a:r>
                            <a:rPr lang="en-US" altLang="zh-CN" sz="1900" dirty="0" smtClean="0"/>
                            <a:t>9.5%CO2+4.8%N2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95%Ar+3%CF4+2%iC4H10</a:t>
                          </a:r>
                          <a:endParaRPr lang="zh-CN" altLang="en-US" sz="1900" dirty="0"/>
                        </a:p>
                      </a:txBody>
                      <a:tcPr/>
                    </a:tc>
                  </a:tr>
                  <a:tr h="41168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9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oMath>
                          </a14:m>
                          <a:r>
                            <a:rPr lang="en-US" altLang="zh-CN" sz="1900" dirty="0" smtClean="0"/>
                            <a:t>(mg/ml)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12.4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5.5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1.5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1.6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1.6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0.95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1.7</a:t>
                          </a:r>
                          <a:endParaRPr lang="zh-CN" altLang="en-US" sz="1900" dirty="0"/>
                        </a:p>
                      </a:txBody>
                      <a:tcPr/>
                    </a:tc>
                  </a:tr>
                  <a:tr h="4116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N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183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175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192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344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13,32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63,64,32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60</a:t>
                          </a:r>
                          <a:endParaRPr lang="zh-CN" altLang="en-US" sz="1900" dirty="0"/>
                        </a:p>
                      </a:txBody>
                      <a:tcPr/>
                    </a:tc>
                  </a:tr>
                  <a:tr h="4116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h(mm)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4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4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4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4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12,20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7.2,10,15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10</a:t>
                          </a:r>
                          <a:endParaRPr lang="zh-CN" altLang="en-US" sz="1900" dirty="0"/>
                        </a:p>
                      </a:txBody>
                      <a:tcPr/>
                    </a:tc>
                  </a:tr>
                  <a:tr h="6505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Control</a:t>
                          </a:r>
                          <a:r>
                            <a:rPr lang="en-US" altLang="zh-CN" sz="1900" baseline="0" dirty="0" smtClean="0"/>
                            <a:t> </a:t>
                          </a:r>
                          <a:r>
                            <a:rPr lang="en-US" altLang="zh-CN" sz="1900" dirty="0" smtClean="0"/>
                            <a:t>Sample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e</a:t>
                          </a:r>
                          <a:r>
                            <a:rPr lang="en-US" altLang="zh-CN" sz="1900" baseline="0" dirty="0" smtClean="0"/>
                            <a:t> (14)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9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r>
                            <a:rPr lang="zh-CN" altLang="en-US" sz="1900" dirty="0" smtClean="0"/>
                            <a:t> </a:t>
                          </a:r>
                          <a:r>
                            <a:rPr lang="en-US" altLang="zh-CN" sz="1900" dirty="0" smtClean="0"/>
                            <a:t>(0.5)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9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r>
                            <a:rPr lang="zh-CN" altLang="en-US" sz="1900" dirty="0" smtClean="0"/>
                            <a:t> </a:t>
                          </a:r>
                          <a:r>
                            <a:rPr lang="en-US" altLang="zh-CN" sz="1900" dirty="0" smtClean="0"/>
                            <a:t>(0.5)</a:t>
                          </a:r>
                          <a:endParaRPr lang="zh-CN" altLang="en-US" sz="1900" dirty="0"/>
                        </a:p>
                        <a:p>
                          <a:pPr algn="ctr"/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e</a:t>
                          </a:r>
                          <a:r>
                            <a:rPr lang="en-US" altLang="zh-CN" sz="1900" baseline="0" dirty="0" smtClean="0"/>
                            <a:t> </a:t>
                          </a:r>
                          <a:r>
                            <a:rPr lang="en-US" altLang="zh-CN" sz="1900" dirty="0" smtClean="0"/>
                            <a:t>(45.6)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Hadron,</a:t>
                          </a:r>
                        </a:p>
                        <a:p>
                          <a:pPr algn="ctr"/>
                          <a:r>
                            <a:rPr lang="en-US" altLang="zh-CN" sz="1900" dirty="0" smtClean="0"/>
                            <a:t>(&lt;1)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Cosmic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9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r>
                            <a:rPr lang="zh-CN" altLang="en-US" sz="1900" dirty="0" smtClean="0"/>
                            <a:t> </a:t>
                          </a:r>
                          <a:r>
                            <a:rPr lang="en-US" altLang="zh-CN" sz="1900" dirty="0" smtClean="0"/>
                            <a:t>(0.5)</a:t>
                          </a:r>
                          <a:endParaRPr lang="zh-CN" altLang="en-US" sz="1900" dirty="0"/>
                        </a:p>
                        <a:p>
                          <a:pPr algn="ctr"/>
                          <a:endParaRPr lang="zh-CN" altLang="en-US" sz="1900" dirty="0"/>
                        </a:p>
                      </a:txBody>
                      <a:tcPr/>
                    </a:tc>
                  </a:tr>
                  <a:tr h="41168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9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9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zh-CN" sz="1900" b="0" i="1" smtClean="0">
                                        <a:latin typeface="Cambria Math" panose="02040503050406030204" pitchFamily="18" charset="0"/>
                                      </a:rPr>
                                      <m:t>𝑒𝑓𝑓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N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900" dirty="0" smtClean="0"/>
                            <a:t>0.7N</a:t>
                          </a:r>
                          <a:endParaRPr lang="zh-CN" altLang="en-US" sz="19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900" dirty="0" smtClean="0"/>
                            <a:t>0.6N</a:t>
                          </a:r>
                          <a:endParaRPr lang="zh-CN" altLang="en-US" sz="19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338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0.7N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N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N</a:t>
                          </a:r>
                          <a:endParaRPr lang="zh-CN" altLang="en-US" sz="1900" dirty="0"/>
                        </a:p>
                      </a:txBody>
                      <a:tcPr/>
                    </a:tc>
                  </a:tr>
                  <a:tr h="41168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9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altLang="zh-CN" sz="19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zh-CN" sz="19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 (G4)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2.6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3.8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5.4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3.0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6.0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3.1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5.5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41168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9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altLang="zh-CN" sz="19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zh-CN" sz="19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(</a:t>
                          </a:r>
                          <a:r>
                            <a:rPr lang="en-US" altLang="zh-CN" sz="1900" dirty="0" err="1" smtClean="0">
                              <a:solidFill>
                                <a:srgbClr val="C00000"/>
                              </a:solidFill>
                            </a:rPr>
                            <a:t>Exp</a:t>
                          </a:r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)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3.5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4.6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6.2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4.4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8.0</a:t>
                          </a:r>
                          <a:endParaRPr lang="zh-CN" altLang="en-US" sz="1900" dirty="0" smtClean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4.2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7.8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4116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err="1" smtClean="0">
                              <a:solidFill>
                                <a:srgbClr val="C00000"/>
                              </a:solidFill>
                            </a:rPr>
                            <a:t>Exp</a:t>
                          </a:r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/G4-1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35%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21%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15%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47%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33%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35%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42%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1857767"/>
                  </p:ext>
                </p:extLst>
              </p:nvPr>
            </p:nvGraphicFramePr>
            <p:xfrm>
              <a:off x="35496" y="1052736"/>
              <a:ext cx="9036496" cy="53358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2128"/>
                    <a:gridCol w="1052990"/>
                    <a:gridCol w="1102559"/>
                    <a:gridCol w="1183958"/>
                    <a:gridCol w="1139168"/>
                    <a:gridCol w="921925"/>
                    <a:gridCol w="1230041"/>
                    <a:gridCol w="1253727"/>
                  </a:tblGrid>
                  <a:tr h="411689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PEP-4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TOPAZ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DELPHI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ALEPH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STAR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ALICE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T2K</a:t>
                          </a:r>
                          <a:endParaRPr lang="zh-CN" altLang="en-US" sz="1900" dirty="0"/>
                        </a:p>
                      </a:txBody>
                      <a:tcPr/>
                    </a:tc>
                  </a:tr>
                  <a:tr h="4116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Year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1981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1987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1990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1990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2000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2009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2010</a:t>
                          </a:r>
                          <a:endParaRPr lang="zh-CN" altLang="en-US" sz="1900" dirty="0"/>
                        </a:p>
                      </a:txBody>
                      <a:tcPr/>
                    </a:tc>
                  </a:tr>
                  <a:tr h="960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Gas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80%Ar+</a:t>
                          </a:r>
                        </a:p>
                        <a:p>
                          <a:pPr algn="ctr"/>
                          <a:r>
                            <a:rPr lang="en-US" altLang="zh-CN" sz="1900" dirty="0" smtClean="0"/>
                            <a:t>20%CH4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90%Ar+</a:t>
                          </a:r>
                        </a:p>
                        <a:p>
                          <a:pPr algn="ctr"/>
                          <a:r>
                            <a:rPr lang="en-US" altLang="zh-CN" sz="1900" dirty="0" smtClean="0"/>
                            <a:t>10CH4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80%Ar+</a:t>
                          </a:r>
                        </a:p>
                        <a:p>
                          <a:pPr algn="ctr"/>
                          <a:r>
                            <a:rPr lang="en-US" altLang="zh-CN" sz="1900" dirty="0" smtClean="0"/>
                            <a:t>20%CH4</a:t>
                          </a:r>
                          <a:endParaRPr lang="zh-CN" altLang="en-US" sz="19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91%Ar+</a:t>
                          </a:r>
                        </a:p>
                        <a:p>
                          <a:pPr algn="ctr"/>
                          <a:r>
                            <a:rPr lang="en-US" altLang="zh-CN" sz="1900" dirty="0" smtClean="0"/>
                            <a:t>9%CH4</a:t>
                          </a:r>
                          <a:endParaRPr lang="zh-CN" altLang="en-US" sz="19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90%Ar+</a:t>
                          </a:r>
                        </a:p>
                        <a:p>
                          <a:pPr algn="ctr"/>
                          <a:r>
                            <a:rPr lang="en-US" altLang="zh-CN" sz="1900" dirty="0" smtClean="0"/>
                            <a:t>10CH4</a:t>
                          </a:r>
                          <a:endParaRPr lang="zh-CN" altLang="en-US" sz="19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85.7Ne+</a:t>
                          </a:r>
                        </a:p>
                        <a:p>
                          <a:pPr algn="ctr"/>
                          <a:r>
                            <a:rPr lang="en-US" altLang="zh-CN" sz="1900" dirty="0" smtClean="0"/>
                            <a:t>9.5%CO2+4.8%N2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95%Ar+3%CF4+2%iC4H10</a:t>
                          </a:r>
                          <a:endParaRPr lang="zh-CN" altLang="en-US" sz="1900" dirty="0"/>
                        </a:p>
                      </a:txBody>
                      <a:tcPr/>
                    </a:tc>
                  </a:tr>
                  <a:tr h="41168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29" t="-436765" r="-687302" b="-7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12.4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5.5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1.5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1.6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1.6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0.95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1.7</a:t>
                          </a:r>
                          <a:endParaRPr lang="zh-CN" altLang="en-US" sz="1900" dirty="0"/>
                        </a:p>
                      </a:txBody>
                      <a:tcPr/>
                    </a:tc>
                  </a:tr>
                  <a:tr h="4116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N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183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175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192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344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13,32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63,64,32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60</a:t>
                          </a:r>
                          <a:endParaRPr lang="zh-CN" altLang="en-US" sz="1900" dirty="0"/>
                        </a:p>
                      </a:txBody>
                      <a:tcPr/>
                    </a:tc>
                  </a:tr>
                  <a:tr h="4116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h(mm)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4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4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4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4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12,20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7.2,10,15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10</a:t>
                          </a:r>
                          <a:endParaRPr lang="zh-CN" altLang="en-US" sz="1900" dirty="0"/>
                        </a:p>
                      </a:txBody>
                      <a:tcPr/>
                    </a:tc>
                  </a:tr>
                  <a:tr h="6705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Control</a:t>
                          </a:r>
                          <a:r>
                            <a:rPr lang="en-US" altLang="zh-CN" sz="1900" baseline="0" dirty="0" smtClean="0"/>
                            <a:t> </a:t>
                          </a:r>
                          <a:r>
                            <a:rPr lang="en-US" altLang="zh-CN" sz="1900" dirty="0" smtClean="0"/>
                            <a:t>Sample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e</a:t>
                          </a:r>
                          <a:r>
                            <a:rPr lang="en-US" altLang="zh-CN" sz="1900" baseline="0" dirty="0" smtClean="0"/>
                            <a:t> (14)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552" t="-454545" r="-522099" b="-25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78974" t="-454545" r="-384615" b="-25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e</a:t>
                          </a:r>
                          <a:r>
                            <a:rPr lang="en-US" altLang="zh-CN" sz="1900" baseline="0" dirty="0" smtClean="0"/>
                            <a:t> </a:t>
                          </a:r>
                          <a:r>
                            <a:rPr lang="en-US" altLang="zh-CN" sz="1900" dirty="0" smtClean="0"/>
                            <a:t>(45.6)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Hadron,</a:t>
                          </a:r>
                        </a:p>
                        <a:p>
                          <a:pPr algn="ctr"/>
                          <a:r>
                            <a:rPr lang="en-US" altLang="zh-CN" sz="1900" dirty="0" smtClean="0"/>
                            <a:t>(&lt;1)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Cosmic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20874" t="-454545" r="-1942" b="-256364"/>
                          </a:stretch>
                        </a:blipFill>
                      </a:tcPr>
                    </a:tc>
                  </a:tr>
                  <a:tr h="41168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29" t="-897059" r="-687302" b="-31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N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900" dirty="0" smtClean="0"/>
                            <a:t>0.7N</a:t>
                          </a:r>
                          <a:endParaRPr lang="zh-CN" altLang="en-US" sz="19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900" dirty="0" smtClean="0"/>
                            <a:t>0.6N</a:t>
                          </a:r>
                          <a:endParaRPr lang="zh-CN" altLang="en-US" sz="19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338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0.7N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N</a:t>
                          </a:r>
                          <a:endParaRPr lang="zh-CN" altLang="en-US" sz="1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/>
                            <a:t>N</a:t>
                          </a:r>
                          <a:endParaRPr lang="zh-CN" altLang="en-US" sz="1900" dirty="0"/>
                        </a:p>
                      </a:txBody>
                      <a:tcPr/>
                    </a:tc>
                  </a:tr>
                  <a:tr h="41168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29" t="-997059" r="-687302" b="-21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2.6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3.8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5.4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3.0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6.0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3.1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5.5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41168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29" t="-1113433" r="-687302" b="-117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3.5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4.6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6.2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4.4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8.0</a:t>
                          </a:r>
                          <a:endParaRPr lang="zh-CN" altLang="en-US" sz="1900" dirty="0" smtClean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4.2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7.8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4116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err="1" smtClean="0">
                              <a:solidFill>
                                <a:srgbClr val="C00000"/>
                              </a:solidFill>
                            </a:rPr>
                            <a:t>Exp</a:t>
                          </a:r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/G4-1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35%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21%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15%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47%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33%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35%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900" dirty="0" smtClean="0">
                              <a:solidFill>
                                <a:srgbClr val="C00000"/>
                              </a:solidFill>
                            </a:rPr>
                            <a:t>42%</a:t>
                          </a:r>
                          <a:endParaRPr lang="zh-CN" altLang="en-US" sz="19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矩形 4"/>
          <p:cNvSpPr/>
          <p:nvPr/>
        </p:nvSpPr>
        <p:spPr>
          <a:xfrm>
            <a:off x="0" y="4745037"/>
            <a:ext cx="9036496" cy="16362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92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pattFill prst="openDmnd">
          <a:fgClr>
            <a:schemeClr val="accent1"/>
          </a:fgClr>
          <a:bgClr>
            <a:schemeClr val="bg1"/>
          </a:bgClr>
        </a:patt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6036</TotalTime>
  <Words>924</Words>
  <Application>Microsoft Office PowerPoint</Application>
  <PresentationFormat>全屏显示(4:3)</PresentationFormat>
  <Paragraphs>314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宋体</vt:lpstr>
      <vt:lpstr>Arial</vt:lpstr>
      <vt:lpstr>Calibri</vt:lpstr>
      <vt:lpstr>Cambria Math</vt:lpstr>
      <vt:lpstr>Times New Roman</vt:lpstr>
      <vt:lpstr>Wingdings</vt:lpstr>
      <vt:lpstr>Office 主题</vt:lpstr>
      <vt:lpstr>Status Report</vt:lpstr>
      <vt:lpstr>Outline</vt:lpstr>
      <vt:lpstr>TPC @CEPC</vt:lpstr>
      <vt:lpstr>dE/dx Simulation @CEPC</vt:lpstr>
      <vt:lpstr>Typical Momentum Range @CEPC</vt:lpstr>
      <vt:lpstr>Separation Power in MultiHadronic Events</vt:lpstr>
      <vt:lpstr>Main Problems</vt:lpstr>
      <vt:lpstr>What determines dE/dx resolution</vt:lpstr>
      <vt:lpstr>Comparison Between G4 &amp; Exp. Meas.</vt:lpstr>
      <vt:lpstr>Comparison Between G4 &amp; Exp. Meas.</vt:lpstr>
      <vt:lpstr>Work Plan &amp; Discussion</vt:lpstr>
      <vt:lpstr>Backup</vt:lpstr>
      <vt:lpstr>Considerations in Real Case</vt:lpstr>
      <vt:lpstr>σ_(dE/dx)/(〈dE/dx〉) in (p,cosθ) Space </vt:lpstr>
      <vt:lpstr>Separation Power in (p,cosθ) Space </vt:lpstr>
      <vt:lpstr>Separation Power in Physics Events</vt:lpstr>
      <vt:lpstr>σ_(dE/dx)/(〈dE/dx〉) ~ Geometry &amp; Gas  </vt:lpstr>
      <vt:lpstr>Proposal for TPC Geo. Optimization</vt:lpstr>
      <vt:lpstr>Pion Distribution @91GeV</vt:lpstr>
      <vt:lpstr>Pion Distribution @91GeV</vt:lpstr>
      <vt:lpstr>What To Identify (Pion)</vt:lpstr>
      <vt:lpstr>What To Identify (Kaon)</vt:lpstr>
      <vt:lpstr>What To Identify (Proton)</vt:lpstr>
      <vt:lpstr>TPC at CEPC</vt:lpstr>
      <vt:lpstr>Sketch of ILD TPC Structure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of dE/dx Performance in TPC at CEPC</dc:title>
  <dc:creator>anff</dc:creator>
  <cp:lastModifiedBy>anff</cp:lastModifiedBy>
  <cp:revision>132</cp:revision>
  <dcterms:created xsi:type="dcterms:W3CDTF">2017-04-08T07:38:11Z</dcterms:created>
  <dcterms:modified xsi:type="dcterms:W3CDTF">2017-04-16T15:23:30Z</dcterms:modified>
</cp:coreProperties>
</file>