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4588" r:id="rId1"/>
  </p:sldMasterIdLst>
  <p:notesMasterIdLst>
    <p:notesMasterId r:id="rId36"/>
  </p:notesMasterIdLst>
  <p:handoutMasterIdLst>
    <p:handoutMasterId r:id="rId37"/>
  </p:handoutMasterIdLst>
  <p:sldIdLst>
    <p:sldId id="256" r:id="rId2"/>
    <p:sldId id="373" r:id="rId3"/>
    <p:sldId id="378" r:id="rId4"/>
    <p:sldId id="334" r:id="rId5"/>
    <p:sldId id="407" r:id="rId6"/>
    <p:sldId id="401" r:id="rId7"/>
    <p:sldId id="402" r:id="rId8"/>
    <p:sldId id="403" r:id="rId9"/>
    <p:sldId id="406" r:id="rId10"/>
    <p:sldId id="404" r:id="rId11"/>
    <p:sldId id="405" r:id="rId12"/>
    <p:sldId id="388" r:id="rId13"/>
    <p:sldId id="389" r:id="rId14"/>
    <p:sldId id="392" r:id="rId15"/>
    <p:sldId id="396" r:id="rId16"/>
    <p:sldId id="395" r:id="rId17"/>
    <p:sldId id="397" r:id="rId18"/>
    <p:sldId id="399" r:id="rId19"/>
    <p:sldId id="400" r:id="rId20"/>
    <p:sldId id="371" r:id="rId21"/>
    <p:sldId id="376" r:id="rId22"/>
    <p:sldId id="345" r:id="rId23"/>
    <p:sldId id="329" r:id="rId24"/>
    <p:sldId id="308" r:id="rId25"/>
    <p:sldId id="331" r:id="rId26"/>
    <p:sldId id="349" r:id="rId27"/>
    <p:sldId id="350" r:id="rId28"/>
    <p:sldId id="346" r:id="rId29"/>
    <p:sldId id="351" r:id="rId30"/>
    <p:sldId id="352" r:id="rId31"/>
    <p:sldId id="353" r:id="rId32"/>
    <p:sldId id="374" r:id="rId33"/>
    <p:sldId id="379" r:id="rId34"/>
    <p:sldId id="380" r:id="rId3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5" autoAdjust="0"/>
    <p:restoredTop sz="94819" autoAdjust="0"/>
  </p:normalViewPr>
  <p:slideViewPr>
    <p:cSldViewPr snapToGrid="0" snapToObjects="1">
      <p:cViewPr>
        <p:scale>
          <a:sx n="100" d="100"/>
          <a:sy n="100" d="100"/>
        </p:scale>
        <p:origin x="424" y="2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114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handoutMaster" Target="handoutMasters/handoutMaster1.xml"/><Relationship Id="rId38" Type="http://schemas.openxmlformats.org/officeDocument/2006/relationships/presProps" Target="presProps.xml"/><Relationship Id="rId39" Type="http://schemas.openxmlformats.org/officeDocument/2006/relationships/viewProps" Target="viewProps.xml"/><Relationship Id="rId40" Type="http://schemas.openxmlformats.org/officeDocument/2006/relationships/theme" Target="theme/theme1.xml"/><Relationship Id="rId41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390EF0-499D-2941-BA1D-49FA1DE397E5}" type="datetimeFigureOut">
              <a:rPr lang="en-US" smtClean="0"/>
              <a:t>7/13/17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4B1F42-0123-3D4E-A49B-DFF05871C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7066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5FC469-19E7-D94B-99D3-616997BA3817}" type="datetimeFigureOut">
              <a:rPr lang="en-US" smtClean="0"/>
              <a:t>7/13/17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39D611-A730-BC45-96EA-4B7FB3B2FD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30996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July/01/16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ICHEP2016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July/01/16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ICHEP2016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5AB6C-F47B-5844-B824-9938C44668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July/01/16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ICHEP2016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5AB6C-F47B-5844-B824-9938C44668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July/01/16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ICHEP2016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5AB6C-F47B-5844-B824-9938C44668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July/01/16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ICHEP2016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July/01/16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ICHEP2016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5AB6C-F47B-5844-B824-9938C44668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July/01/16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ICHEP2016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5AB6C-F47B-5844-B824-9938C446684C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July/01/16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ICHEP2016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5AB6C-F47B-5844-B824-9938C44668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July/01/16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ICHEP2016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5AB6C-F47B-5844-B824-9938C44668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July/01/16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ICHEP2016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July/01/16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ICHEP2016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5AB6C-F47B-5844-B824-9938C44668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988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0668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32056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altLang="zh-CN" smtClean="0"/>
              <a:t>July/01/16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6432056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292934"/>
                </a:solidFill>
              </a:defRPr>
            </a:lvl1pPr>
          </a:lstStyle>
          <a:p>
            <a:r>
              <a:rPr lang="en-US" smtClean="0"/>
              <a:t>ICHEP2016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6432056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rgbClr val="292934"/>
                </a:solidFill>
              </a:defRPr>
            </a:lvl1pPr>
          </a:lstStyle>
          <a:p>
            <a:fld id="{F155AB6C-F47B-5844-B824-9938C446684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89" r:id="rId1"/>
    <p:sldLayoutId id="2147484590" r:id="rId2"/>
    <p:sldLayoutId id="2147484591" r:id="rId3"/>
    <p:sldLayoutId id="2147484592" r:id="rId4"/>
    <p:sldLayoutId id="2147484593" r:id="rId5"/>
    <p:sldLayoutId id="2147484594" r:id="rId6"/>
    <p:sldLayoutId id="2147484595" r:id="rId7"/>
    <p:sldLayoutId id="2147484596" r:id="rId8"/>
    <p:sldLayoutId id="2147484597" r:id="rId9"/>
    <p:sldLayoutId id="2147484598" r:id="rId10"/>
    <p:sldLayoutId id="2147484599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cepc.ihep.ac.cn/preCDR/volume.html" TargetMode="External"/><Relationship Id="rId3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Relationship Id="rId3" Type="http://schemas.openxmlformats.org/officeDocument/2006/relationships/image" Target="../media/image25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cepc.ihep.ac.cn/preCDR/volume.html" TargetMode="External"/><Relationship Id="rId3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Relationship Id="rId3" Type="http://schemas.openxmlformats.org/officeDocument/2006/relationships/image" Target="../media/image27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4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cepc.ihep.ac.cn/preCDR/volume.html" TargetMode="External"/><Relationship Id="rId3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2796" y="1530435"/>
            <a:ext cx="7772400" cy="1470025"/>
          </a:xfrm>
        </p:spPr>
        <p:txBody>
          <a:bodyPr>
            <a:normAutofit/>
          </a:bodyPr>
          <a:lstStyle/>
          <a:p>
            <a:r>
              <a:rPr lang="en-US" altLang="zh-CN" sz="4000" dirty="0" smtClean="0"/>
              <a:t> </a:t>
            </a:r>
            <a:endParaRPr lang="en-US" sz="4000" cap="none" dirty="0">
              <a:cs typeface="Arial Narrow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7543" y="150181"/>
            <a:ext cx="7677557" cy="1500819"/>
          </a:xfrm>
          <a:prstGeom prst="rect">
            <a:avLst/>
          </a:prstGeom>
        </p:spPr>
      </p:pic>
      <p:sp>
        <p:nvSpPr>
          <p:cNvPr id="5" name="副标题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CN" dirty="0" err="1" smtClean="0"/>
              <a:t>Zhijun</a:t>
            </a:r>
            <a:r>
              <a:rPr lang="en-US" altLang="zh-CN" dirty="0" smtClean="0"/>
              <a:t> Liang  (IHEP)</a:t>
            </a:r>
            <a:endParaRPr lang="zh-CN" alt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95196" y="1682835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 cap="all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000" smtClean="0"/>
              <a:t>Electroweak Physics Towards the CDR</a:t>
            </a:r>
            <a:endParaRPr lang="en-US" sz="4000" cap="none" dirty="0"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298797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df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5AB6C-F47B-5844-B824-9938C446684C}" type="slidenum">
              <a:rPr lang="en-US" smtClean="0"/>
              <a:t>10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5865"/>
            <a:ext cx="9144000" cy="6486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3922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Weak</a:t>
            </a:r>
            <a:r>
              <a:rPr lang="zh-CN" altLang="en-US" dirty="0"/>
              <a:t> </a:t>
            </a:r>
            <a:r>
              <a:rPr lang="en-US" altLang="zh-CN" dirty="0"/>
              <a:t>mixing</a:t>
            </a:r>
            <a:r>
              <a:rPr lang="zh-CN" altLang="en-US" dirty="0"/>
              <a:t> </a:t>
            </a:r>
            <a:r>
              <a:rPr lang="en-US" altLang="zh-CN" dirty="0" smtClean="0"/>
              <a:t>angle analysis</a:t>
            </a:r>
            <a:r>
              <a:rPr lang="zh-CN" altLang="en-US" dirty="0" smtClean="0"/>
              <a:t> </a:t>
            </a:r>
            <a:r>
              <a:rPr lang="en-US" altLang="zh-CN" dirty="0" smtClean="0"/>
              <a:t>toward CDR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Key detector performance inputs are almost ready 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Lepton acceptance and efficiency map obtained  </a:t>
            </a:r>
          </a:p>
          <a:p>
            <a:r>
              <a:rPr lang="en-US" dirty="0" smtClean="0"/>
              <a:t>Towards CDR 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Estimate the expected precision using </a:t>
            </a:r>
            <a:r>
              <a:rPr lang="en-US" dirty="0" err="1" smtClean="0">
                <a:solidFill>
                  <a:srgbClr val="0070C0"/>
                </a:solidFill>
              </a:rPr>
              <a:t>Gfitter</a:t>
            </a:r>
            <a:r>
              <a:rPr lang="en-US" dirty="0" smtClean="0">
                <a:solidFill>
                  <a:srgbClr val="0070C0"/>
                </a:solidFill>
              </a:rPr>
              <a:t> framework with lepton performance inputs.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5AB6C-F47B-5844-B824-9938C446684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8391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3608889"/>
            <a:ext cx="4279900" cy="3053857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-3020"/>
            <a:ext cx="8229600" cy="990600"/>
          </a:xfrm>
        </p:spPr>
        <p:txBody>
          <a:bodyPr/>
          <a:lstStyle/>
          <a:p>
            <a:r>
              <a:rPr lang="en-US" altLang="zh-CN" dirty="0" smtClean="0"/>
              <a:t>Update in W </a:t>
            </a:r>
            <a:r>
              <a:rPr lang="en-US" altLang="zh-CN" dirty="0"/>
              <a:t>mass measurement 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-30098" y="766600"/>
            <a:ext cx="9060180" cy="4876800"/>
          </a:xfrm>
        </p:spPr>
        <p:txBody>
          <a:bodyPr>
            <a:normAutofit/>
          </a:bodyPr>
          <a:lstStyle/>
          <a:p>
            <a:pPr lvl="1"/>
            <a:r>
              <a:rPr lang="en-US" altLang="zh-CN" sz="2100" dirty="0">
                <a:solidFill>
                  <a:srgbClr val="FF6600"/>
                </a:solidFill>
                <a:latin typeface="Arial" charset="0"/>
              </a:rPr>
              <a:t>Threshold scan </a:t>
            </a:r>
            <a:r>
              <a:rPr lang="en-US" altLang="zh-CN" sz="2100" dirty="0" smtClean="0">
                <a:solidFill>
                  <a:srgbClr val="FF6600"/>
                </a:solidFill>
                <a:latin typeface="Arial" charset="0"/>
              </a:rPr>
              <a:t>method</a:t>
            </a:r>
          </a:p>
          <a:p>
            <a:pPr lvl="2"/>
            <a:r>
              <a:rPr lang="en-US" altLang="zh-CN" sz="2000" dirty="0">
                <a:latin typeface="Arial" charset="0"/>
              </a:rPr>
              <a:t>Optimize off-peak runs statistics </a:t>
            </a:r>
          </a:p>
          <a:p>
            <a:pPr lvl="2"/>
            <a:r>
              <a:rPr lang="en-US" altLang="zh-CN" sz="2000" dirty="0" smtClean="0">
                <a:latin typeface="Arial" charset="0"/>
              </a:rPr>
              <a:t>Check selection efficiency in different off-peak runs</a:t>
            </a:r>
            <a:endParaRPr lang="en-US" altLang="zh-CN" sz="2100" dirty="0" smtClean="0">
              <a:solidFill>
                <a:srgbClr val="FF6600"/>
              </a:solidFill>
              <a:latin typeface="Arial" charset="0"/>
            </a:endParaRPr>
          </a:p>
          <a:p>
            <a:pPr lvl="1"/>
            <a:r>
              <a:rPr lang="en-US" altLang="zh-CN" sz="2100" dirty="0" smtClean="0">
                <a:solidFill>
                  <a:srgbClr val="FF6600"/>
                </a:solidFill>
                <a:latin typeface="Arial" charset="0"/>
              </a:rPr>
              <a:t>Direct </a:t>
            </a:r>
            <a:r>
              <a:rPr lang="en-US" altLang="zh-CN" sz="2100" dirty="0">
                <a:solidFill>
                  <a:srgbClr val="FF6600"/>
                </a:solidFill>
                <a:latin typeface="Arial" charset="0"/>
              </a:rPr>
              <a:t>measurement of the hadronic mass  </a:t>
            </a:r>
            <a:r>
              <a:rPr lang="en-US" altLang="zh-CN" sz="2100" dirty="0" smtClean="0">
                <a:solidFill>
                  <a:srgbClr val="FF6600"/>
                </a:solidFill>
                <a:latin typeface="Arial" charset="0"/>
              </a:rPr>
              <a:t>(method </a:t>
            </a:r>
            <a:r>
              <a:rPr lang="en-US" altLang="zh-CN" sz="2100" dirty="0">
                <a:solidFill>
                  <a:srgbClr val="FF6600"/>
                </a:solidFill>
                <a:latin typeface="Arial" charset="0"/>
              </a:rPr>
              <a:t>for </a:t>
            </a:r>
            <a:r>
              <a:rPr lang="en-US" altLang="zh-CN" sz="2100" dirty="0" smtClean="0">
                <a:solidFill>
                  <a:srgbClr val="FF6600"/>
                </a:solidFill>
                <a:latin typeface="Arial" charset="0"/>
              </a:rPr>
              <a:t>pre-CDR)</a:t>
            </a:r>
          </a:p>
          <a:p>
            <a:pPr lvl="2"/>
            <a:r>
              <a:rPr lang="en-US" altLang="zh-CN" sz="2000" dirty="0"/>
              <a:t>Optimize W mass </a:t>
            </a:r>
            <a:r>
              <a:rPr lang="en-US" altLang="zh-CN" sz="2000" dirty="0" smtClean="0"/>
              <a:t>direct reconstruction method in ZH runs </a:t>
            </a:r>
          </a:p>
          <a:p>
            <a:pPr lvl="2"/>
            <a:r>
              <a:rPr lang="en-US" altLang="zh-CN" sz="2000" dirty="0"/>
              <a:t>J</a:t>
            </a:r>
            <a:r>
              <a:rPr lang="en-US" altLang="zh-CN" sz="2000" dirty="0" smtClean="0"/>
              <a:t>et </a:t>
            </a:r>
            <a:r>
              <a:rPr lang="en-US" altLang="zh-CN" sz="2000" dirty="0"/>
              <a:t>energy calibration  </a:t>
            </a:r>
            <a:endParaRPr lang="zh-CN" altLang="en-US" sz="2000" dirty="0"/>
          </a:p>
          <a:p>
            <a:pPr lvl="2"/>
            <a:endParaRPr lang="en-US" altLang="zh-CN" sz="1900" dirty="0" smtClean="0">
              <a:solidFill>
                <a:srgbClr val="FF6600"/>
              </a:solidFill>
              <a:latin typeface="Arial" charset="0"/>
            </a:endParaRPr>
          </a:p>
          <a:p>
            <a:pPr lvl="3"/>
            <a:endParaRPr lang="en-US" altLang="zh-CN" dirty="0" smtClean="0">
              <a:latin typeface="Arial" charset="0"/>
            </a:endParaRPr>
          </a:p>
          <a:p>
            <a:pPr lvl="2"/>
            <a:endParaRPr lang="en-US" altLang="zh-CN" dirty="0">
              <a:latin typeface="Arial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5AB6C-F47B-5844-B824-9938C446684C}" type="slidenum">
              <a:rPr lang="en-US" smtClean="0"/>
              <a:t>12</a:t>
            </a:fld>
            <a:endParaRPr lang="en-US"/>
          </a:p>
        </p:txBody>
      </p:sp>
      <p:sp>
        <p:nvSpPr>
          <p:cNvPr id="6" name="矩形 5"/>
          <p:cNvSpPr/>
          <p:nvPr/>
        </p:nvSpPr>
        <p:spPr>
          <a:xfrm>
            <a:off x="7132130" y="5023085"/>
            <a:ext cx="223875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err="1" smtClean="0">
                <a:solidFill>
                  <a:srgbClr val="FF0000"/>
                </a:solidFill>
              </a:rPr>
              <a:t>Fullsim</a:t>
            </a:r>
            <a:endParaRPr lang="en-US" altLang="zh-CN" dirty="0" smtClean="0">
              <a:solidFill>
                <a:srgbClr val="FF0000"/>
              </a:solidFill>
            </a:endParaRPr>
          </a:p>
          <a:p>
            <a:r>
              <a:rPr lang="en-US" altLang="zh-CN" dirty="0" smtClean="0">
                <a:solidFill>
                  <a:srgbClr val="FF0000"/>
                </a:solidFill>
              </a:rPr>
              <a:t>WW-&gt;</a:t>
            </a:r>
            <a:r>
              <a:rPr lang="en-US" altLang="zh-CN" dirty="0" err="1" smtClean="0">
                <a:solidFill>
                  <a:srgbClr val="FF0000"/>
                </a:solidFill>
              </a:rPr>
              <a:t>lvjj</a:t>
            </a:r>
            <a:r>
              <a:rPr lang="en-US" altLang="zh-CN" dirty="0" smtClean="0">
                <a:solidFill>
                  <a:srgbClr val="FF0000"/>
                </a:solidFill>
              </a:rPr>
              <a:t> in ZH run  </a:t>
            </a:r>
          </a:p>
          <a:p>
            <a:endParaRPr lang="zh-CN" altLang="en-US" dirty="0">
              <a:solidFill>
                <a:srgbClr val="FF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323" y="3523239"/>
            <a:ext cx="3904016" cy="323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矩形 7"/>
          <p:cNvSpPr/>
          <p:nvPr/>
        </p:nvSpPr>
        <p:spPr>
          <a:xfrm>
            <a:off x="605753" y="3107741"/>
            <a:ext cx="2634054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en-US" altLang="zh-CN" sz="2100" dirty="0">
                <a:solidFill>
                  <a:srgbClr val="FF6600"/>
                </a:solidFill>
                <a:latin typeface="Arial" charset="0"/>
              </a:rPr>
              <a:t>Threshold scan  </a:t>
            </a:r>
          </a:p>
        </p:txBody>
      </p:sp>
      <p:sp>
        <p:nvSpPr>
          <p:cNvPr id="9" name="矩形 8"/>
          <p:cNvSpPr/>
          <p:nvPr/>
        </p:nvSpPr>
        <p:spPr>
          <a:xfrm>
            <a:off x="6158347" y="3020334"/>
            <a:ext cx="23647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FF6600"/>
                </a:solidFill>
                <a:latin typeface="Arial" charset="0"/>
              </a:rPr>
              <a:t>Direct </a:t>
            </a:r>
            <a:r>
              <a:rPr lang="en-US" altLang="zh-CN" dirty="0" smtClean="0">
                <a:solidFill>
                  <a:srgbClr val="FF6600"/>
                </a:solidFill>
                <a:latin typeface="Arial" charset="0"/>
              </a:rPr>
              <a:t>reconstruction </a:t>
            </a:r>
            <a:endParaRPr lang="zh-CN" altLang="en-US" dirty="0"/>
          </a:p>
        </p:txBody>
      </p:sp>
      <p:sp>
        <p:nvSpPr>
          <p:cNvPr id="11" name="Rectangle 10"/>
          <p:cNvSpPr/>
          <p:nvPr/>
        </p:nvSpPr>
        <p:spPr>
          <a:xfrm>
            <a:off x="6699960" y="707426"/>
            <a:ext cx="23903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0070C0"/>
                </a:solidFill>
              </a:rPr>
              <a:t> </a:t>
            </a:r>
            <a:r>
              <a:rPr lang="en-US" altLang="zh-CN" dirty="0" smtClean="0">
                <a:solidFill>
                  <a:srgbClr val="0070C0"/>
                </a:solidFill>
              </a:rPr>
              <a:t>From Bo and</a:t>
            </a:r>
            <a:r>
              <a:rPr lang="zh-CN" altLang="en-US" dirty="0" smtClean="0">
                <a:solidFill>
                  <a:srgbClr val="0070C0"/>
                </a:solidFill>
              </a:rPr>
              <a:t> </a:t>
            </a:r>
            <a:r>
              <a:rPr lang="en-US" altLang="zh-CN" dirty="0" err="1" smtClean="0">
                <a:solidFill>
                  <a:srgbClr val="0070C0"/>
                </a:solidFill>
              </a:rPr>
              <a:t>Lesya</a:t>
            </a:r>
            <a:r>
              <a:rPr lang="en-US" altLang="zh-CN" dirty="0" smtClean="0">
                <a:solidFill>
                  <a:srgbClr val="0070C0"/>
                </a:solidFill>
              </a:rPr>
              <a:t> 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31227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5290" y="-56268"/>
            <a:ext cx="822960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Jet energy scale and resolution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5AB6C-F47B-5844-B824-9938C446684C}" type="slidenum">
              <a:rPr lang="en-US" smtClean="0"/>
              <a:t>13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16006"/>
            <a:ext cx="9144000" cy="3505588"/>
          </a:xfrm>
          <a:prstGeom prst="rect">
            <a:avLst/>
          </a:prstGeom>
        </p:spPr>
      </p:pic>
      <p:sp>
        <p:nvSpPr>
          <p:cNvPr id="7" name="内容占位符 2"/>
          <p:cNvSpPr>
            <a:spLocks noGrp="1"/>
          </p:cNvSpPr>
          <p:nvPr>
            <p:ph idx="1"/>
          </p:nvPr>
        </p:nvSpPr>
        <p:spPr>
          <a:xfrm>
            <a:off x="0" y="934332"/>
            <a:ext cx="9060180" cy="4876800"/>
          </a:xfrm>
        </p:spPr>
        <p:txBody>
          <a:bodyPr>
            <a:normAutofit/>
          </a:bodyPr>
          <a:lstStyle/>
          <a:p>
            <a:pPr lvl="1"/>
            <a:r>
              <a:rPr lang="en-US" altLang="zh-CN" sz="2100" dirty="0">
                <a:solidFill>
                  <a:srgbClr val="FF6600"/>
                </a:solidFill>
                <a:latin typeface="Arial" charset="0"/>
              </a:rPr>
              <a:t>Precision of Direct measurement depends strongly on </a:t>
            </a:r>
          </a:p>
          <a:p>
            <a:pPr lvl="2"/>
            <a:r>
              <a:rPr lang="en-US" altLang="zh-CN" sz="2000" dirty="0">
                <a:solidFill>
                  <a:srgbClr val="0070C0"/>
                </a:solidFill>
              </a:rPr>
              <a:t>Jet energy calibration </a:t>
            </a:r>
            <a:endParaRPr lang="en-US" altLang="zh-CN" sz="2100" dirty="0" smtClean="0">
              <a:solidFill>
                <a:srgbClr val="FF6600"/>
              </a:solidFill>
              <a:latin typeface="Arial" charset="0"/>
            </a:endParaRPr>
          </a:p>
          <a:p>
            <a:pPr lvl="1"/>
            <a:r>
              <a:rPr lang="en-US" altLang="zh-CN" sz="2100" dirty="0" smtClean="0">
                <a:solidFill>
                  <a:srgbClr val="FF6600"/>
                </a:solidFill>
                <a:latin typeface="Arial" charset="0"/>
              </a:rPr>
              <a:t>CEPC can collect 10</a:t>
            </a:r>
            <a:r>
              <a:rPr lang="en-US" altLang="zh-CN" sz="2100" baseline="30000" dirty="0" smtClean="0">
                <a:solidFill>
                  <a:srgbClr val="FF6600"/>
                </a:solidFill>
                <a:latin typeface="Arial" charset="0"/>
              </a:rPr>
              <a:t>11</a:t>
            </a:r>
            <a:r>
              <a:rPr lang="en-US" altLang="zh-CN" sz="2100" dirty="0" smtClean="0">
                <a:solidFill>
                  <a:srgbClr val="FF6600"/>
                </a:solidFill>
                <a:latin typeface="Arial" charset="0"/>
              </a:rPr>
              <a:t> Z-&gt;</a:t>
            </a:r>
            <a:r>
              <a:rPr lang="en-US" altLang="zh-CN" sz="2100" dirty="0" err="1" smtClean="0">
                <a:solidFill>
                  <a:srgbClr val="FF6600"/>
                </a:solidFill>
                <a:latin typeface="Arial" charset="0"/>
              </a:rPr>
              <a:t>qq</a:t>
            </a:r>
            <a:r>
              <a:rPr lang="en-US" altLang="zh-CN" sz="2100" dirty="0" smtClean="0">
                <a:solidFill>
                  <a:srgbClr val="FF6600"/>
                </a:solidFill>
                <a:latin typeface="Arial" charset="0"/>
              </a:rPr>
              <a:t> </a:t>
            </a:r>
            <a:r>
              <a:rPr lang="en-US" altLang="zh-CN" sz="2100" dirty="0" smtClean="0">
                <a:solidFill>
                  <a:srgbClr val="FF6600"/>
                </a:solidFill>
                <a:latin typeface="Arial" charset="0"/>
              </a:rPr>
              <a:t>events	</a:t>
            </a:r>
          </a:p>
          <a:p>
            <a:pPr lvl="2"/>
            <a:r>
              <a:rPr lang="en-US" altLang="zh-CN" sz="1900" dirty="0" smtClean="0">
                <a:solidFill>
                  <a:srgbClr val="0070C0"/>
                </a:solidFill>
                <a:latin typeface="Arial" charset="0"/>
              </a:rPr>
              <a:t> can obtain a good jet energy calibration </a:t>
            </a:r>
            <a:endParaRPr lang="en-US" altLang="zh-CN" sz="1900" baseline="30000" dirty="0" smtClean="0">
              <a:solidFill>
                <a:srgbClr val="0070C0"/>
              </a:solidFill>
              <a:latin typeface="Arial" charset="0"/>
            </a:endParaRPr>
          </a:p>
          <a:p>
            <a:pPr lvl="2"/>
            <a:endParaRPr lang="en-US" altLang="zh-CN" sz="1900" dirty="0" smtClean="0">
              <a:solidFill>
                <a:srgbClr val="FF6600"/>
              </a:solidFill>
              <a:latin typeface="Arial" charset="0"/>
            </a:endParaRPr>
          </a:p>
          <a:p>
            <a:pPr lvl="3"/>
            <a:endParaRPr lang="en-US" altLang="zh-CN" dirty="0" smtClean="0">
              <a:latin typeface="Arial" charset="0"/>
            </a:endParaRPr>
          </a:p>
          <a:p>
            <a:pPr lvl="2"/>
            <a:endParaRPr lang="en-US" altLang="zh-CN" dirty="0">
              <a:latin typeface="Arial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99960" y="720126"/>
            <a:ext cx="23903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0070C0"/>
                </a:solidFill>
              </a:rPr>
              <a:t> </a:t>
            </a:r>
            <a:r>
              <a:rPr lang="en-US" altLang="zh-CN" dirty="0" smtClean="0">
                <a:solidFill>
                  <a:srgbClr val="0070C0"/>
                </a:solidFill>
              </a:rPr>
              <a:t>From Bo and</a:t>
            </a:r>
            <a:r>
              <a:rPr lang="zh-CN" altLang="en-US" dirty="0" smtClean="0">
                <a:solidFill>
                  <a:srgbClr val="0070C0"/>
                </a:solidFill>
              </a:rPr>
              <a:t> </a:t>
            </a:r>
            <a:r>
              <a:rPr lang="en-US" altLang="zh-CN" dirty="0" err="1" smtClean="0">
                <a:solidFill>
                  <a:srgbClr val="0070C0"/>
                </a:solidFill>
              </a:rPr>
              <a:t>Lesya</a:t>
            </a:r>
            <a:r>
              <a:rPr lang="en-US" altLang="zh-CN" dirty="0" smtClean="0">
                <a:solidFill>
                  <a:srgbClr val="0070C0"/>
                </a:solidFill>
              </a:rPr>
              <a:t> 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03951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r>
              <a:rPr lang="en-US" dirty="0" smtClean="0"/>
              <a:t>W boson mass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876800"/>
          </a:xfrm>
        </p:spPr>
        <p:txBody>
          <a:bodyPr/>
          <a:lstStyle/>
          <a:p>
            <a:r>
              <a:rPr lang="en-US" dirty="0" smtClean="0"/>
              <a:t>Reconstructed the W boson mass from </a:t>
            </a:r>
            <a:r>
              <a:rPr lang="en-US" dirty="0" err="1" smtClean="0"/>
              <a:t>dijet</a:t>
            </a:r>
            <a:r>
              <a:rPr lang="en-US" dirty="0" smtClean="0"/>
              <a:t> can be improved a few percent after calibrations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5AB6C-F47B-5844-B824-9938C446684C}" type="slidenum">
              <a:rPr lang="en-US" smtClean="0"/>
              <a:t>14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5500" y="1973520"/>
            <a:ext cx="6038850" cy="451717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753602" y="241278"/>
            <a:ext cx="23903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0070C0"/>
                </a:solidFill>
              </a:rPr>
              <a:t> </a:t>
            </a:r>
            <a:r>
              <a:rPr lang="en-US" altLang="zh-CN" dirty="0" smtClean="0">
                <a:solidFill>
                  <a:srgbClr val="0070C0"/>
                </a:solidFill>
              </a:rPr>
              <a:t>From Bo and</a:t>
            </a:r>
            <a:r>
              <a:rPr lang="zh-CN" altLang="en-US" dirty="0" smtClean="0">
                <a:solidFill>
                  <a:srgbClr val="0070C0"/>
                </a:solidFill>
              </a:rPr>
              <a:t> </a:t>
            </a:r>
            <a:r>
              <a:rPr lang="en-US" altLang="zh-CN" dirty="0" err="1" smtClean="0">
                <a:solidFill>
                  <a:srgbClr val="0070C0"/>
                </a:solidFill>
              </a:rPr>
              <a:t>Lesya</a:t>
            </a:r>
            <a:r>
              <a:rPr lang="en-US" altLang="zh-CN" dirty="0" smtClean="0">
                <a:solidFill>
                  <a:srgbClr val="0070C0"/>
                </a:solidFill>
              </a:rPr>
              <a:t> 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66498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6896"/>
            <a:ext cx="1101090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 mass </a:t>
            </a:r>
            <a:r>
              <a:rPr lang="en-US" dirty="0"/>
              <a:t>and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flavor dependence of jet energy scale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Found flavor dependence on jet energy scale. </a:t>
            </a:r>
          </a:p>
          <a:p>
            <a:r>
              <a:rPr lang="en-US" dirty="0" smtClean="0"/>
              <a:t>Need to refine jet calibration, considering this dependence.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5AB6C-F47B-5844-B824-9938C446684C}" type="slidenum">
              <a:rPr lang="en-US" smtClean="0"/>
              <a:t>15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94627"/>
            <a:ext cx="9144000" cy="373742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753602" y="1077496"/>
            <a:ext cx="23903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0070C0"/>
                </a:solidFill>
              </a:rPr>
              <a:t> </a:t>
            </a:r>
            <a:r>
              <a:rPr lang="en-US" altLang="zh-CN" dirty="0" smtClean="0">
                <a:solidFill>
                  <a:srgbClr val="0070C0"/>
                </a:solidFill>
              </a:rPr>
              <a:t>From Bo and</a:t>
            </a:r>
            <a:r>
              <a:rPr lang="zh-CN" altLang="en-US" dirty="0" smtClean="0">
                <a:solidFill>
                  <a:srgbClr val="0070C0"/>
                </a:solidFill>
              </a:rPr>
              <a:t> </a:t>
            </a:r>
            <a:r>
              <a:rPr lang="en-US" altLang="zh-CN" dirty="0" err="1" smtClean="0">
                <a:solidFill>
                  <a:srgbClr val="0070C0"/>
                </a:solidFill>
              </a:rPr>
              <a:t>Lesya</a:t>
            </a:r>
            <a:r>
              <a:rPr lang="en-US" altLang="zh-CN" dirty="0" smtClean="0">
                <a:solidFill>
                  <a:srgbClr val="0070C0"/>
                </a:solidFill>
              </a:rPr>
              <a:t> 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01272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 </a:t>
            </a:r>
            <a:r>
              <a:rPr lang="en-US" dirty="0" smtClean="0"/>
              <a:t>mass reconstructed from </a:t>
            </a:r>
            <a:r>
              <a:rPr lang="en-US" dirty="0" err="1" smtClean="0"/>
              <a:t>dijet</a:t>
            </a:r>
            <a:r>
              <a:rPr lang="en-US" dirty="0" smtClean="0"/>
              <a:t> mass in semi </a:t>
            </a:r>
            <a:r>
              <a:rPr lang="en-US" dirty="0" err="1" smtClean="0"/>
              <a:t>leptonic</a:t>
            </a:r>
            <a:r>
              <a:rPr lang="en-US" dirty="0" smtClean="0"/>
              <a:t> decay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df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5AB6C-F47B-5844-B824-9938C446684C}" type="slidenum">
              <a:rPr lang="en-US" smtClean="0"/>
              <a:t>16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06680"/>
            <a:ext cx="8216900" cy="516398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753602" y="934833"/>
            <a:ext cx="23903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0070C0"/>
                </a:solidFill>
              </a:rPr>
              <a:t> </a:t>
            </a:r>
            <a:r>
              <a:rPr lang="en-US" altLang="zh-CN" dirty="0" smtClean="0">
                <a:solidFill>
                  <a:srgbClr val="0070C0"/>
                </a:solidFill>
              </a:rPr>
              <a:t>From Bo and</a:t>
            </a:r>
            <a:r>
              <a:rPr lang="zh-CN" altLang="en-US" dirty="0" smtClean="0">
                <a:solidFill>
                  <a:srgbClr val="0070C0"/>
                </a:solidFill>
              </a:rPr>
              <a:t> </a:t>
            </a:r>
            <a:r>
              <a:rPr lang="en-US" altLang="zh-CN" dirty="0" err="1" smtClean="0">
                <a:solidFill>
                  <a:srgbClr val="0070C0"/>
                </a:solidFill>
              </a:rPr>
              <a:t>Lesya</a:t>
            </a:r>
            <a:r>
              <a:rPr lang="en-US" altLang="zh-CN" dirty="0" smtClean="0">
                <a:solidFill>
                  <a:srgbClr val="0070C0"/>
                </a:solidFill>
              </a:rPr>
              <a:t> 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40208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 mass analysis toward CDR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Finalize Z-&gt;</a:t>
            </a:r>
            <a:r>
              <a:rPr lang="en-US" dirty="0" err="1" smtClean="0"/>
              <a:t>qq</a:t>
            </a:r>
            <a:r>
              <a:rPr lang="en-US" dirty="0" smtClean="0"/>
              <a:t> jet calibrations. 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Quantify the jet energy resolution and jet angular resolution </a:t>
            </a:r>
            <a:endParaRPr lang="en-US" dirty="0" smtClean="0"/>
          </a:p>
          <a:p>
            <a:r>
              <a:rPr lang="en-US" dirty="0" smtClean="0"/>
              <a:t>Apply jet energy calibration on WW-&gt;</a:t>
            </a:r>
            <a:r>
              <a:rPr lang="en-US" dirty="0" err="1" smtClean="0"/>
              <a:t>lvjj</a:t>
            </a:r>
            <a:r>
              <a:rPr lang="en-US" dirty="0" smtClean="0"/>
              <a:t> events 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Quantify the uncertainty due to jet resolution  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5AB6C-F47B-5844-B824-9938C446684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512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-101600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/>
              <a:t>Major systematics in EWK measurement</a:t>
            </a:r>
            <a:endParaRPr lang="zh-CN" altLang="en-US" dirty="0"/>
          </a:p>
        </p:txBody>
      </p:sp>
      <p:graphicFrame>
        <p:nvGraphicFramePr>
          <p:cNvPr id="6" name="内容占位符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68999197"/>
              </p:ext>
            </p:extLst>
          </p:nvPr>
        </p:nvGraphicFramePr>
        <p:xfrm>
          <a:off x="228600" y="733580"/>
          <a:ext cx="7713980" cy="5897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4500"/>
                <a:gridCol w="2832100"/>
                <a:gridCol w="3167380"/>
              </a:tblGrid>
              <a:tr h="338455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Major</a:t>
                      </a:r>
                      <a:r>
                        <a:rPr lang="en-US" altLang="zh-CN" baseline="0" dirty="0" smtClean="0"/>
                        <a:t> systematics 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Other systematics 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err="1" smtClean="0"/>
                        <a:t>m</a:t>
                      </a:r>
                      <a:r>
                        <a:rPr lang="en-US" altLang="zh-CN" baseline="-25000" dirty="0" err="1" smtClean="0"/>
                        <a:t>Z</a:t>
                      </a:r>
                      <a:endParaRPr lang="zh-CN" alt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Beam energy </a:t>
                      </a:r>
                      <a:r>
                        <a:rPr lang="en-US" altLang="zh-CN" baseline="0" dirty="0" smtClean="0"/>
                        <a:t> (</a:t>
                      </a:r>
                      <a:r>
                        <a:rPr lang="en-US" altLang="zh-CN" sz="1800" dirty="0" smtClean="0">
                          <a:solidFill>
                            <a:srgbClr val="FF0000"/>
                          </a:solidFill>
                        </a:rPr>
                        <a:t>10</a:t>
                      </a:r>
                      <a:r>
                        <a:rPr lang="en-US" altLang="zh-CN" sz="1800" baseline="30000" dirty="0" smtClean="0">
                          <a:solidFill>
                            <a:srgbClr val="FF0000"/>
                          </a:solidFill>
                        </a:rPr>
                        <a:t>-5 ~</a:t>
                      </a:r>
                      <a:r>
                        <a:rPr lang="en-US" altLang="zh-CN" sz="1800" dirty="0" smtClean="0">
                          <a:solidFill>
                            <a:srgbClr val="FF0000"/>
                          </a:solidFill>
                        </a:rPr>
                        <a:t>10</a:t>
                      </a:r>
                      <a:r>
                        <a:rPr lang="en-US" altLang="zh-CN" sz="1800" baseline="30000" dirty="0" smtClean="0">
                          <a:solidFill>
                            <a:srgbClr val="FF0000"/>
                          </a:solidFill>
                        </a:rPr>
                        <a:t>-6 </a:t>
                      </a:r>
                      <a:r>
                        <a:rPr lang="en-US" altLang="zh-CN" sz="2000" baseline="0" dirty="0" smtClean="0"/>
                        <a:t>)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Luminosity measurement </a:t>
                      </a:r>
                      <a:r>
                        <a:rPr lang="en-US" altLang="zh-CN" baseline="0" dirty="0" smtClean="0"/>
                        <a:t>(</a:t>
                      </a:r>
                      <a:r>
                        <a:rPr lang="en-US" altLang="zh-CN" sz="1800" dirty="0" smtClean="0">
                          <a:solidFill>
                            <a:srgbClr val="FF0000"/>
                          </a:solidFill>
                        </a:rPr>
                        <a:t>10</a:t>
                      </a:r>
                      <a:r>
                        <a:rPr lang="en-US" altLang="zh-CN" sz="1800" baseline="30000" dirty="0" smtClean="0">
                          <a:solidFill>
                            <a:srgbClr val="FF0000"/>
                          </a:solidFill>
                        </a:rPr>
                        <a:t>-4</a:t>
                      </a:r>
                      <a:r>
                        <a:rPr lang="en-US" altLang="zh-CN" sz="2000" baseline="0" dirty="0" smtClean="0"/>
                        <a:t>)</a:t>
                      </a:r>
                      <a:endParaRPr lang="zh-CN" altLang="en-US" sz="20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A</a:t>
                      </a:r>
                      <a:r>
                        <a:rPr lang="en-US" altLang="zh-CN" baseline="-25000" dirty="0" smtClean="0"/>
                        <a:t>FB</a:t>
                      </a:r>
                      <a:r>
                        <a:rPr lang="en-US" altLang="zh-CN" dirty="0" smtClean="0"/>
                        <a:t>(lepton)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Beam energy </a:t>
                      </a:r>
                      <a:r>
                        <a:rPr lang="en-US" altLang="zh-CN" baseline="0" dirty="0" smtClean="0"/>
                        <a:t> (</a:t>
                      </a:r>
                      <a:r>
                        <a:rPr lang="en-US" altLang="zh-CN" sz="1800" dirty="0" smtClean="0">
                          <a:solidFill>
                            <a:srgbClr val="FF0000"/>
                          </a:solidFill>
                        </a:rPr>
                        <a:t>10</a:t>
                      </a:r>
                      <a:r>
                        <a:rPr lang="en-US" altLang="zh-CN" sz="1800" baseline="30000" dirty="0" smtClean="0">
                          <a:solidFill>
                            <a:srgbClr val="FF0000"/>
                          </a:solidFill>
                        </a:rPr>
                        <a:t>-5 ~</a:t>
                      </a:r>
                      <a:r>
                        <a:rPr lang="en-US" altLang="zh-CN" sz="1800" dirty="0" smtClean="0">
                          <a:solidFill>
                            <a:srgbClr val="FF0000"/>
                          </a:solidFill>
                        </a:rPr>
                        <a:t>10</a:t>
                      </a:r>
                      <a:r>
                        <a:rPr lang="en-US" altLang="zh-CN" sz="1800" baseline="30000" dirty="0" smtClean="0">
                          <a:solidFill>
                            <a:srgbClr val="FF0000"/>
                          </a:solidFill>
                        </a:rPr>
                        <a:t>-6 </a:t>
                      </a:r>
                      <a:r>
                        <a:rPr lang="en-US" altLang="zh-CN" sz="2000" baseline="0" dirty="0" smtClean="0"/>
                        <a:t>)</a:t>
                      </a:r>
                      <a:endParaRPr lang="zh-CN" altLang="en-US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Track</a:t>
                      </a:r>
                      <a:r>
                        <a:rPr lang="en-US" altLang="zh-CN" baseline="0" dirty="0" smtClean="0"/>
                        <a:t> </a:t>
                      </a:r>
                      <a:r>
                        <a:rPr lang="en-US" altLang="zh-CN" dirty="0" smtClean="0"/>
                        <a:t>Alignment in forward </a:t>
                      </a:r>
                      <a:r>
                        <a:rPr lang="en-US" altLang="zh-CN" dirty="0" smtClean="0"/>
                        <a:t>region</a:t>
                      </a:r>
                      <a:r>
                        <a:rPr lang="en-US" altLang="zh-CN" baseline="0" dirty="0" smtClean="0"/>
                        <a:t> Track </a:t>
                      </a:r>
                      <a:r>
                        <a:rPr lang="en-US" altLang="zh-CN" baseline="0" dirty="0" smtClean="0"/>
                        <a:t>angular resolution </a:t>
                      </a:r>
                      <a:r>
                        <a:rPr lang="en-US" altLang="zh-CN" baseline="0" dirty="0" smtClean="0">
                          <a:solidFill>
                            <a:srgbClr val="FF0000"/>
                          </a:solidFill>
                        </a:rPr>
                        <a:t>(&lt;0.05%)</a:t>
                      </a:r>
                      <a:endParaRPr lang="zh-CN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err="1" smtClean="0"/>
                        <a:t>R_b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baseline="0" dirty="0" smtClean="0"/>
                        <a:t>flavor tagging (light </a:t>
                      </a:r>
                      <a:r>
                        <a:rPr lang="en-US" altLang="zh-CN" baseline="0" dirty="0" smtClean="0"/>
                        <a:t>jet </a:t>
                      </a:r>
                      <a:r>
                        <a:rPr lang="en-US" altLang="zh-CN" baseline="0" dirty="0" err="1" smtClean="0"/>
                        <a:t>Bkg</a:t>
                      </a:r>
                      <a:r>
                        <a:rPr lang="en-US" altLang="zh-CN" baseline="0" dirty="0" smtClean="0"/>
                        <a:t>). </a:t>
                      </a:r>
                      <a:endParaRPr lang="en-US" altLang="zh-CN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Gluon splitting modeling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A</a:t>
                      </a:r>
                      <a:r>
                        <a:rPr lang="en-US" altLang="zh-CN" baseline="-25000" dirty="0" smtClean="0"/>
                        <a:t>FB</a:t>
                      </a:r>
                      <a:r>
                        <a:rPr lang="en-US" altLang="zh-CN" dirty="0" smtClean="0"/>
                        <a:t>(b)</a:t>
                      </a:r>
                    </a:p>
                    <a:p>
                      <a:endParaRPr lang="zh-CN" alt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baseline="0" dirty="0" smtClean="0"/>
                        <a:t>flavor tagging (light jet and c jet background).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Jet charge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err="1" smtClean="0"/>
                        <a:t>m</a:t>
                      </a:r>
                      <a:r>
                        <a:rPr lang="en-US" altLang="zh-CN" baseline="-25000" dirty="0" err="1" smtClean="0"/>
                        <a:t>W</a:t>
                      </a:r>
                      <a:r>
                        <a:rPr lang="en-US" altLang="zh-CN" baseline="-25000" dirty="0" smtClean="0"/>
                        <a:t> </a:t>
                      </a:r>
                      <a:r>
                        <a:rPr lang="en-US" altLang="zh-CN" baseline="0" dirty="0" smtClean="0"/>
                        <a:t>(</a:t>
                      </a:r>
                      <a:r>
                        <a:rPr lang="en-US" altLang="zh-CN" baseline="0" dirty="0" smtClean="0"/>
                        <a:t>direct measurement)</a:t>
                      </a:r>
                      <a:endParaRPr lang="en-US" altLang="zh-CN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Jet energy scale and resolution </a:t>
                      </a:r>
                      <a:r>
                        <a:rPr lang="en-US" altLang="zh-CN" dirty="0" smtClean="0">
                          <a:solidFill>
                            <a:srgbClr val="FF0000"/>
                          </a:solidFill>
                        </a:rPr>
                        <a:t>(&lt;3% JER</a:t>
                      </a:r>
                      <a:r>
                        <a:rPr lang="en-US" altLang="zh-CN" dirty="0" smtClean="0"/>
                        <a:t>)</a:t>
                      </a:r>
                      <a:endParaRPr lang="zh-CN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err="1" smtClean="0"/>
                        <a:t>m</a:t>
                      </a:r>
                      <a:r>
                        <a:rPr lang="en-US" altLang="zh-CN" baseline="-25000" dirty="0" err="1" smtClean="0"/>
                        <a:t>W</a:t>
                      </a:r>
                      <a:r>
                        <a:rPr lang="en-US" altLang="zh-CN" baseline="-25000" dirty="0" smtClean="0"/>
                        <a:t> </a:t>
                      </a:r>
                      <a:r>
                        <a:rPr lang="en-US" altLang="zh-CN" baseline="-25000" dirty="0" smtClean="0"/>
                        <a:t> </a:t>
                      </a:r>
                      <a:r>
                        <a:rPr lang="en-US" altLang="zh-CN" baseline="0" dirty="0" smtClean="0"/>
                        <a:t>(threshold can</a:t>
                      </a:r>
                      <a:r>
                        <a:rPr lang="en-US" altLang="zh-CN" baseline="0" dirty="0" smtClean="0"/>
                        <a:t>) 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Beam energy 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Luminosity measurement 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altLang="zh-CN" dirty="0" smtClean="0">
                          <a:latin typeface="+mn-lt"/>
                          <a:cs typeface="Arial"/>
                        </a:rPr>
                        <a:t>α</a:t>
                      </a:r>
                      <a:r>
                        <a:rPr lang="en-US" altLang="zh-CN" baseline="-25000" dirty="0" smtClean="0">
                          <a:latin typeface="+mn-lt"/>
                          <a:cs typeface="Arial"/>
                        </a:rPr>
                        <a:t>QCD </a:t>
                      </a:r>
                      <a:endParaRPr lang="zh-CN" altLang="en-US" baseline="-25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To be study 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altLang="zh-CN" dirty="0" smtClean="0">
                          <a:latin typeface="+mn-lt"/>
                          <a:cs typeface="Arial"/>
                        </a:rPr>
                        <a:t>α</a:t>
                      </a:r>
                      <a:r>
                        <a:rPr lang="en-US" altLang="zh-CN" baseline="-25000" dirty="0" smtClean="0">
                          <a:latin typeface="+mn-lt"/>
                          <a:cs typeface="Arial"/>
                        </a:rPr>
                        <a:t>QED</a:t>
                      </a:r>
                      <a:endParaRPr lang="zh-CN" altLang="en-US" baseline="-25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To be study </a:t>
                      </a:r>
                      <a:endParaRPr lang="zh-CN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baseline="-25000" dirty="0" smtClean="0"/>
                        <a:t>TGC</a:t>
                      </a:r>
                      <a:endParaRPr lang="zh-CN" altLang="en-US" baseline="-25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Lepton angular resolution</a:t>
                      </a:r>
                      <a:endParaRPr lang="zh-CN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5AB6C-F47B-5844-B824-9938C446684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735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Expected precision for electroweak measurements can be done  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In generator level with key detector performance input from </a:t>
            </a:r>
            <a:r>
              <a:rPr lang="en-US" dirty="0" smtClean="0">
                <a:solidFill>
                  <a:srgbClr val="0070C0"/>
                </a:solidFill>
              </a:rPr>
              <a:t>full simulation </a:t>
            </a:r>
            <a:endParaRPr lang="en-US" dirty="0" smtClean="0"/>
          </a:p>
          <a:p>
            <a:r>
              <a:rPr lang="en-US" dirty="0" smtClean="0"/>
              <a:t>Updates in understanding key detector performance in precision electroweak measurements .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Jet energy calibration 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Lepton </a:t>
            </a:r>
            <a:r>
              <a:rPr lang="en-US" dirty="0" err="1" smtClean="0">
                <a:solidFill>
                  <a:srgbClr val="0070C0"/>
                </a:solidFill>
              </a:rPr>
              <a:t>accetance</a:t>
            </a:r>
            <a:r>
              <a:rPr lang="en-US" dirty="0" smtClean="0">
                <a:solidFill>
                  <a:srgbClr val="0070C0"/>
                </a:solidFill>
              </a:rPr>
              <a:t> in CEPC detector </a:t>
            </a:r>
          </a:p>
          <a:p>
            <a:r>
              <a:rPr lang="en-US" dirty="0" smtClean="0"/>
              <a:t>Similar study can be done for other EWK topics.</a:t>
            </a:r>
            <a:endParaRPr lang="en-US" dirty="0"/>
          </a:p>
          <a:p>
            <a:pPr lvl="1"/>
            <a:r>
              <a:rPr lang="en-US" dirty="0" err="1">
                <a:solidFill>
                  <a:srgbClr val="0070C0"/>
                </a:solidFill>
              </a:rPr>
              <a:t>Eg</a:t>
            </a:r>
            <a:r>
              <a:rPr lang="en-US" dirty="0">
                <a:solidFill>
                  <a:srgbClr val="0070C0"/>
                </a:solidFill>
              </a:rPr>
              <a:t>: triple-gauge coupling (TGC) from WW events 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Lepton performance and jet energy resolutions in place. </a:t>
            </a:r>
            <a:endParaRPr lang="en-US" dirty="0" smtClean="0"/>
          </a:p>
          <a:p>
            <a:r>
              <a:rPr lang="en-US" dirty="0"/>
              <a:t>Welcome to join this effort 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5AB6C-F47B-5844-B824-9938C446684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2819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" y="-285694"/>
            <a:ext cx="8229600" cy="9906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CEPC electroweak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" y="1896073"/>
            <a:ext cx="8928100" cy="487680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/>
              <a:t>Electron-positron </a:t>
            </a:r>
            <a:r>
              <a:rPr lang="en-US" dirty="0" smtClean="0"/>
              <a:t>circular collider </a:t>
            </a:r>
          </a:p>
          <a:p>
            <a:pPr lvl="1"/>
            <a:r>
              <a:rPr lang="en-US" dirty="0">
                <a:solidFill>
                  <a:srgbClr val="0000FF"/>
                </a:solidFill>
              </a:rPr>
              <a:t>Higgs </a:t>
            </a:r>
            <a:r>
              <a:rPr lang="en-US" dirty="0" err="1">
                <a:solidFill>
                  <a:srgbClr val="0000FF"/>
                </a:solidFill>
              </a:rPr>
              <a:t>Factory（E</a:t>
            </a:r>
            <a:r>
              <a:rPr lang="en-US" baseline="-25000" dirty="0" err="1">
                <a:solidFill>
                  <a:srgbClr val="0000FF"/>
                </a:solidFill>
              </a:rPr>
              <a:t>cms</a:t>
            </a:r>
            <a:r>
              <a:rPr lang="en-US" dirty="0">
                <a:solidFill>
                  <a:srgbClr val="0000FF"/>
                </a:solidFill>
              </a:rPr>
              <a:t>=250GeV , 10</a:t>
            </a:r>
            <a:r>
              <a:rPr lang="en-US" baseline="30000" dirty="0">
                <a:solidFill>
                  <a:srgbClr val="0000FF"/>
                </a:solidFill>
              </a:rPr>
              <a:t>6</a:t>
            </a:r>
            <a:r>
              <a:rPr lang="en-US" dirty="0">
                <a:solidFill>
                  <a:srgbClr val="0000FF"/>
                </a:solidFill>
              </a:rPr>
              <a:t> Higgs)</a:t>
            </a:r>
          </a:p>
          <a:p>
            <a:pPr lvl="2"/>
            <a:r>
              <a:rPr lang="en-US" b="1" dirty="0"/>
              <a:t>Precision study of Higgs coupling </a:t>
            </a:r>
            <a:r>
              <a:rPr lang="en-US" b="1" dirty="0" smtClean="0"/>
              <a:t>in ZH runs  </a:t>
            </a:r>
          </a:p>
          <a:p>
            <a:pPr lvl="2"/>
            <a:r>
              <a:rPr lang="en-US" b="1" dirty="0" smtClean="0"/>
              <a:t>complementary </a:t>
            </a:r>
            <a:r>
              <a:rPr lang="en-US" b="1" dirty="0"/>
              <a:t>to </a:t>
            </a:r>
            <a:r>
              <a:rPr lang="en-US" b="1" dirty="0" smtClean="0"/>
              <a:t>ILC</a:t>
            </a:r>
          </a:p>
          <a:p>
            <a:pPr lvl="2"/>
            <a:r>
              <a:rPr lang="en-US" b="1" dirty="0"/>
              <a:t>See </a:t>
            </a:r>
            <a:r>
              <a:rPr lang="en-US" b="1" dirty="0" err="1"/>
              <a:t>Manqi</a:t>
            </a:r>
            <a:r>
              <a:rPr lang="en-US" b="1" dirty="0"/>
              <a:t> and Gang’s talk this morning in Higgs </a:t>
            </a:r>
            <a:r>
              <a:rPr lang="en-US" b="1" dirty="0" smtClean="0"/>
              <a:t>section for more details </a:t>
            </a:r>
            <a:endParaRPr lang="en-US" b="1" dirty="0"/>
          </a:p>
          <a:p>
            <a:pPr lvl="1"/>
            <a:r>
              <a:rPr lang="pl-PL" dirty="0">
                <a:solidFill>
                  <a:srgbClr val="0000FF"/>
                </a:solidFill>
              </a:rPr>
              <a:t>Z  </a:t>
            </a:r>
            <a:r>
              <a:rPr lang="pl-PL" dirty="0" err="1">
                <a:solidFill>
                  <a:srgbClr val="0000FF"/>
                </a:solidFill>
              </a:rPr>
              <a:t>factory</a:t>
            </a:r>
            <a:r>
              <a:rPr lang="pl-PL" dirty="0">
                <a:solidFill>
                  <a:srgbClr val="0000FF"/>
                </a:solidFill>
              </a:rPr>
              <a:t>（</a:t>
            </a:r>
            <a:r>
              <a:rPr lang="en-US" dirty="0" err="1">
                <a:solidFill>
                  <a:srgbClr val="0000FF"/>
                </a:solidFill>
              </a:rPr>
              <a:t>E</a:t>
            </a:r>
            <a:r>
              <a:rPr lang="en-US" baseline="-25000" dirty="0" err="1">
                <a:solidFill>
                  <a:srgbClr val="0000FF"/>
                </a:solidFill>
              </a:rPr>
              <a:t>cms</a:t>
            </a:r>
            <a:r>
              <a:rPr lang="en-US" dirty="0">
                <a:solidFill>
                  <a:srgbClr val="0000FF"/>
                </a:solidFill>
              </a:rPr>
              <a:t>=91 </a:t>
            </a:r>
            <a:r>
              <a:rPr lang="en-US" dirty="0" err="1">
                <a:solidFill>
                  <a:srgbClr val="0000FF"/>
                </a:solidFill>
              </a:rPr>
              <a:t>GeV</a:t>
            </a:r>
            <a:r>
              <a:rPr lang="en-US" dirty="0">
                <a:solidFill>
                  <a:srgbClr val="0000FF"/>
                </a:solidFill>
              </a:rPr>
              <a:t>, </a:t>
            </a:r>
            <a:r>
              <a:rPr lang="pl-PL" dirty="0">
                <a:solidFill>
                  <a:srgbClr val="0000FF"/>
                </a:solidFill>
              </a:rPr>
              <a:t>10</a:t>
            </a:r>
            <a:r>
              <a:rPr lang="pl-PL" baseline="30000" dirty="0">
                <a:solidFill>
                  <a:srgbClr val="0000FF"/>
                </a:solidFill>
              </a:rPr>
              <a:t>10</a:t>
            </a:r>
            <a:r>
              <a:rPr lang="pl-PL" dirty="0">
                <a:solidFill>
                  <a:srgbClr val="0000FF"/>
                </a:solidFill>
              </a:rPr>
              <a:t> Z </a:t>
            </a:r>
            <a:r>
              <a:rPr lang="pl-PL" dirty="0" err="1">
                <a:solidFill>
                  <a:srgbClr val="0000FF"/>
                </a:solidFill>
              </a:rPr>
              <a:t>Boson</a:t>
            </a:r>
            <a:r>
              <a:rPr lang="pl-PL" dirty="0">
                <a:solidFill>
                  <a:srgbClr val="0000FF"/>
                </a:solidFill>
              </a:rPr>
              <a:t>）</a:t>
            </a:r>
            <a:r>
              <a:rPr lang="pl-PL" dirty="0" smtClean="0">
                <a:solidFill>
                  <a:srgbClr val="0000FF"/>
                </a:solidFill>
              </a:rPr>
              <a:t>:</a:t>
            </a:r>
          </a:p>
          <a:p>
            <a:pPr lvl="2"/>
            <a:r>
              <a:rPr lang="en-US" b="1" dirty="0"/>
              <a:t>Precision </a:t>
            </a:r>
            <a:r>
              <a:rPr lang="en-US" b="1" dirty="0" smtClean="0"/>
              <a:t>Electroweak measurement in Z pole running </a:t>
            </a:r>
          </a:p>
          <a:p>
            <a:pPr lvl="2"/>
            <a:r>
              <a:rPr lang="en-US" b="1" dirty="0" smtClean="0">
                <a:solidFill>
                  <a:srgbClr val="FF6600"/>
                </a:solidFill>
              </a:rPr>
              <a:t>Major focus of this talk </a:t>
            </a:r>
            <a:endParaRPr lang="en-US" dirty="0" smtClean="0">
              <a:solidFill>
                <a:srgbClr val="FF6600"/>
              </a:solidFill>
            </a:endParaRPr>
          </a:p>
          <a:p>
            <a:r>
              <a:rPr lang="en-US" dirty="0"/>
              <a:t>Preliminary Conceptual Design </a:t>
            </a:r>
            <a:r>
              <a:rPr lang="en-US" dirty="0" smtClean="0"/>
              <a:t>Report( Pre-CDR) available : </a:t>
            </a:r>
          </a:p>
          <a:p>
            <a:pPr lvl="1"/>
            <a:r>
              <a:rPr lang="pl-PL" dirty="0">
                <a:hlinkClick r:id="rId2"/>
              </a:rPr>
              <a:t>http://cepc.ihep.ac.cn/preCDR/</a:t>
            </a:r>
            <a:r>
              <a:rPr lang="pl-PL" dirty="0" smtClean="0">
                <a:hlinkClick r:id="rId2"/>
              </a:rPr>
              <a:t>volume.html</a:t>
            </a:r>
            <a:endParaRPr lang="en-US" dirty="0" smtClean="0"/>
          </a:p>
          <a:p>
            <a:r>
              <a:rPr lang="en-US" dirty="0" smtClean="0"/>
              <a:t>Aiming to finalize </a:t>
            </a:r>
            <a:r>
              <a:rPr lang="en-US" dirty="0"/>
              <a:t>Conceptual Design </a:t>
            </a:r>
            <a:r>
              <a:rPr lang="en-US" dirty="0" smtClean="0"/>
              <a:t>Report (CDR) 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5AB6C-F47B-5844-B824-9938C446684C}" type="slidenum">
              <a:rPr lang="en-US" smtClean="0"/>
              <a:t>2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0431" y="0"/>
            <a:ext cx="5511969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8487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80" y="119801"/>
            <a:ext cx="8229600" cy="9906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/>
              <a:t>B tagging performance in Branching ratio ( </a:t>
            </a:r>
            <a:r>
              <a:rPr lang="en-US" dirty="0" err="1" smtClean="0"/>
              <a:t>R</a:t>
            </a:r>
            <a:r>
              <a:rPr lang="en-US" baseline="30000" dirty="0" err="1" smtClean="0"/>
              <a:t>b</a:t>
            </a:r>
            <a:r>
              <a:rPr lang="en-US" dirty="0" smtClean="0"/>
              <a:t>)</a:t>
            </a:r>
            <a:endParaRPr lang="en-US" baseline="300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27000" y="1214120"/>
            <a:ext cx="8039100" cy="48768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Major systematics is from </a:t>
            </a:r>
            <a:r>
              <a:rPr lang="en-US" altLang="zh-CN" dirty="0"/>
              <a:t>light jet and c jet </a:t>
            </a:r>
            <a:r>
              <a:rPr lang="en-US" altLang="zh-CN" dirty="0" smtClean="0"/>
              <a:t>background</a:t>
            </a:r>
          </a:p>
          <a:p>
            <a:pPr>
              <a:defRPr/>
            </a:pPr>
            <a:r>
              <a:rPr lang="en-US" dirty="0" smtClean="0"/>
              <a:t>can be reduced by improving the b tagging performance</a:t>
            </a:r>
          </a:p>
          <a:p>
            <a:pPr>
              <a:defRPr/>
            </a:pPr>
            <a:r>
              <a:rPr lang="en-US" sz="2100" dirty="0" smtClean="0">
                <a:solidFill>
                  <a:srgbClr val="0000FF"/>
                </a:solidFill>
              </a:rPr>
              <a:t>Need </a:t>
            </a:r>
            <a:r>
              <a:rPr lang="en-US" sz="2100" dirty="0" err="1" smtClean="0">
                <a:solidFill>
                  <a:srgbClr val="0000FF"/>
                </a:solidFill>
              </a:rPr>
              <a:t>fullsim</a:t>
            </a:r>
            <a:r>
              <a:rPr lang="en-US" sz="2100" dirty="0" smtClean="0">
                <a:solidFill>
                  <a:srgbClr val="0000FF"/>
                </a:solidFill>
              </a:rPr>
              <a:t> to validate its performance </a:t>
            </a:r>
          </a:p>
          <a:p>
            <a:pPr lvl="2" eaLnBrk="1" hangingPunct="1">
              <a:defRPr/>
            </a:pPr>
            <a:endParaRPr lang="en-US" dirty="0" smtClean="0"/>
          </a:p>
          <a:p>
            <a:pPr lvl="2" eaLnBrk="1" hangingPunct="1">
              <a:defRPr/>
            </a:pPr>
            <a:endParaRPr lang="en-US" dirty="0" smtClean="0"/>
          </a:p>
          <a:p>
            <a:pPr lvl="2" eaLnBrk="1" hangingPunct="1">
              <a:defRPr/>
            </a:pPr>
            <a:endParaRPr lang="en-US" dirty="0"/>
          </a:p>
          <a:p>
            <a:pPr eaLnBrk="1" hangingPunct="1">
              <a:defRPr/>
            </a:pPr>
            <a:endParaRPr lang="en-US" dirty="0" smtClean="0"/>
          </a:p>
          <a:p>
            <a:pPr lvl="1" eaLnBrk="1" hangingPunct="1">
              <a:defRPr/>
            </a:pP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FD1CC0-42D6-9946-A3B2-ACB8A667F351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pic>
        <p:nvPicPr>
          <p:cNvPr id="22532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99" y="645685"/>
            <a:ext cx="1324610" cy="639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9763" y="2156460"/>
            <a:ext cx="2940473" cy="2756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3188732"/>
              </p:ext>
            </p:extLst>
          </p:nvPr>
        </p:nvGraphicFramePr>
        <p:xfrm>
          <a:off x="127000" y="4913154"/>
          <a:ext cx="9017000" cy="100584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3311525"/>
                <a:gridCol w="1196975"/>
                <a:gridCol w="860425"/>
                <a:gridCol w="3648075"/>
              </a:tblGrid>
              <a:tr h="361525">
                <a:tc>
                  <a:txBody>
                    <a:bodyPr/>
                    <a:lstStyle/>
                    <a:p>
                      <a:r>
                        <a:rPr lang="en-US" dirty="0" smtClean="0"/>
                        <a:t>Uncertainty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LEP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CEPC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CEPC</a:t>
                      </a:r>
                      <a:r>
                        <a:rPr lang="en-US" baseline="0" dirty="0" smtClean="0"/>
                        <a:t> improvement</a:t>
                      </a:r>
                      <a:endParaRPr lang="en-US" dirty="0"/>
                    </a:p>
                  </a:txBody>
                  <a:tcPr/>
                </a:tc>
              </a:tr>
              <a:tr h="329889">
                <a:tc>
                  <a:txBody>
                    <a:bodyPr/>
                    <a:lstStyle/>
                    <a:p>
                      <a:r>
                        <a:rPr lang="en-US" sz="1800" u="none" strike="noStrike" kern="1200" baseline="0" dirty="0" smtClean="0"/>
                        <a:t>hemisphere tag correlations for b events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0.2%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0.1%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Higher b tagging efficiency 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129581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" y="0"/>
            <a:ext cx="8229600" cy="990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Backward-forward asymmetry</a:t>
            </a:r>
            <a:br>
              <a:rPr lang="en-US" dirty="0" smtClean="0">
                <a:ea typeface="+mj-ea"/>
                <a:cs typeface="+mj-cs"/>
              </a:rPr>
            </a:br>
            <a:r>
              <a:rPr lang="en-US" dirty="0" smtClean="0">
                <a:ea typeface="+mj-ea"/>
                <a:cs typeface="+mj-cs"/>
              </a:rPr>
              <a:t>measured from b jet 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87440"/>
            <a:ext cx="8229600" cy="6273800"/>
          </a:xfrm>
        </p:spPr>
        <p:txBody>
          <a:bodyPr rtlCol="0">
            <a:normAutofit/>
          </a:bodyPr>
          <a:lstStyle/>
          <a:p>
            <a:pPr marL="182880" indent="-18288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>
              <a:ea typeface="+mn-ea"/>
              <a:cs typeface="+mn-cs"/>
            </a:endParaRPr>
          </a:p>
          <a:p>
            <a:pPr marL="182880" indent="-18288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LEP measurement : 0.1000+-0.0017 (Z peak) </a:t>
            </a:r>
          </a:p>
          <a:p>
            <a:pPr marL="731520" lvl="2" indent="-18288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rgbClr val="FF6600"/>
                </a:solidFill>
                <a:ea typeface="+mn-ea"/>
              </a:rPr>
              <a:t>Method 1: Soft lepton from </a:t>
            </a:r>
            <a:r>
              <a:rPr lang="en-US" dirty="0">
                <a:solidFill>
                  <a:srgbClr val="FF6600"/>
                </a:solidFill>
                <a:ea typeface="+mn-ea"/>
              </a:rPr>
              <a:t>b/c decay </a:t>
            </a:r>
            <a:r>
              <a:rPr lang="en-US" dirty="0" smtClean="0">
                <a:solidFill>
                  <a:srgbClr val="FF6600"/>
                </a:solidFill>
                <a:ea typeface="+mn-ea"/>
              </a:rPr>
              <a:t> (~2%)</a:t>
            </a:r>
          </a:p>
          <a:p>
            <a:pPr lvl="3">
              <a:defRPr/>
            </a:pPr>
            <a:r>
              <a:rPr lang="en-US" dirty="0" smtClean="0">
                <a:solidFill>
                  <a:srgbClr val="0070C0"/>
                </a:solidFill>
              </a:rPr>
              <a:t>Select one lepton from b/c decay, and one b jets </a:t>
            </a:r>
          </a:p>
          <a:p>
            <a:pPr lvl="3">
              <a:defRPr/>
            </a:pPr>
            <a:r>
              <a:rPr lang="en-US" dirty="0" smtClean="0">
                <a:solidFill>
                  <a:srgbClr val="0070C0"/>
                </a:solidFill>
              </a:rPr>
              <a:t>Select  lepton charge (</a:t>
            </a:r>
            <a:r>
              <a:rPr lang="en-US" dirty="0" err="1" smtClean="0">
                <a:solidFill>
                  <a:srgbClr val="0070C0"/>
                </a:solidFill>
              </a:rPr>
              <a:t>Q_lepton</a:t>
            </a:r>
            <a:r>
              <a:rPr lang="en-US" dirty="0" smtClean="0">
                <a:solidFill>
                  <a:srgbClr val="0070C0"/>
                </a:solidFill>
              </a:rPr>
              <a:t>) and jet charge (</a:t>
            </a:r>
            <a:r>
              <a:rPr lang="en-US" dirty="0" err="1" smtClean="0">
                <a:solidFill>
                  <a:srgbClr val="0070C0"/>
                </a:solidFill>
              </a:rPr>
              <a:t>Q_jet</a:t>
            </a:r>
            <a:r>
              <a:rPr lang="en-US" dirty="0" smtClean="0">
                <a:solidFill>
                  <a:srgbClr val="0070C0"/>
                </a:solidFill>
              </a:rPr>
              <a:t>) </a:t>
            </a:r>
            <a:endParaRPr lang="en-US" dirty="0">
              <a:solidFill>
                <a:srgbClr val="0070C0"/>
              </a:solidFill>
            </a:endParaRPr>
          </a:p>
          <a:p>
            <a:pPr marL="731520" lvl="2" indent="-18288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rgbClr val="FF6600"/>
                </a:solidFill>
                <a:ea typeface="+mn-ea"/>
              </a:rPr>
              <a:t>Method 2: jet </a:t>
            </a:r>
            <a:r>
              <a:rPr lang="en-US" dirty="0">
                <a:solidFill>
                  <a:srgbClr val="FF6600"/>
                </a:solidFill>
                <a:ea typeface="+mn-ea"/>
              </a:rPr>
              <a:t>charge method </a:t>
            </a:r>
            <a:r>
              <a:rPr lang="en-US" dirty="0" smtClean="0">
                <a:solidFill>
                  <a:srgbClr val="FF6600"/>
                </a:solidFill>
                <a:ea typeface="+mn-ea"/>
              </a:rPr>
              <a:t>using Inclusive </a:t>
            </a:r>
            <a:r>
              <a:rPr lang="en-US" dirty="0">
                <a:solidFill>
                  <a:srgbClr val="FF6600"/>
                </a:solidFill>
                <a:ea typeface="+mn-ea"/>
              </a:rPr>
              <a:t>b jet </a:t>
            </a:r>
            <a:r>
              <a:rPr lang="en-US" dirty="0" smtClean="0">
                <a:solidFill>
                  <a:srgbClr val="FF6600"/>
                </a:solidFill>
                <a:ea typeface="+mn-ea"/>
              </a:rPr>
              <a:t> (~1.2%)</a:t>
            </a:r>
          </a:p>
          <a:p>
            <a:pPr lvl="3">
              <a:defRPr/>
            </a:pPr>
            <a:r>
              <a:rPr lang="en-US" dirty="0" smtClean="0">
                <a:solidFill>
                  <a:srgbClr val="0070C0"/>
                </a:solidFill>
              </a:rPr>
              <a:t>Select two b jets </a:t>
            </a:r>
          </a:p>
          <a:p>
            <a:pPr lvl="3">
              <a:defRPr/>
            </a:pPr>
            <a:r>
              <a:rPr lang="en-US" dirty="0" smtClean="0">
                <a:solidFill>
                  <a:srgbClr val="0070C0"/>
                </a:solidFill>
              </a:rPr>
              <a:t>use event Thrust to define the forward and background  </a:t>
            </a:r>
          </a:p>
          <a:p>
            <a:pPr lvl="3">
              <a:defRPr/>
            </a:pPr>
            <a:r>
              <a:rPr lang="en-US" dirty="0" smtClean="0">
                <a:solidFill>
                  <a:srgbClr val="0070C0"/>
                </a:solidFill>
                <a:ea typeface="+mn-ea"/>
              </a:rPr>
              <a:t>Use jet charge difference (Q_F - Q_B)	</a:t>
            </a:r>
          </a:p>
          <a:p>
            <a:pPr marL="548640" lvl="2" indent="0" eaLnBrk="1" fontAlgn="auto" hangingPunct="1">
              <a:spcAft>
                <a:spcPts val="0"/>
              </a:spcAft>
              <a:buNone/>
              <a:defRPr/>
            </a:pPr>
            <a:endParaRPr lang="en-US" dirty="0" smtClean="0">
              <a:ea typeface="+mn-ea"/>
            </a:endParaRPr>
          </a:p>
          <a:p>
            <a:pPr marL="731520" lvl="2" indent="-18288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>
              <a:ea typeface="+mn-ea"/>
            </a:endParaRPr>
          </a:p>
          <a:p>
            <a:pPr marL="182880" indent="-18288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>
              <a:ea typeface="+mn-ea"/>
              <a:cs typeface="+mn-cs"/>
            </a:endParaRPr>
          </a:p>
          <a:p>
            <a:pPr marL="1005840" lvl="3" indent="-18288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>
              <a:ea typeface="+mn-ea"/>
            </a:endParaRPr>
          </a:p>
          <a:p>
            <a:pPr marL="731520" lvl="2" indent="-18288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>
              <a:ea typeface="+mn-ea"/>
            </a:endParaRPr>
          </a:p>
          <a:p>
            <a:pPr marL="731520" lvl="2" indent="-18288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>
              <a:ea typeface="+mn-ea"/>
            </a:endParaRPr>
          </a:p>
          <a:p>
            <a:pPr marL="731520" lvl="2" indent="-18288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>
              <a:ea typeface="+mn-ea"/>
            </a:endParaRPr>
          </a:p>
          <a:p>
            <a:pPr marL="182880" indent="-18288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>
              <a:ea typeface="+mn-ea"/>
              <a:cs typeface="+mn-cs"/>
            </a:endParaRPr>
          </a:p>
        </p:txBody>
      </p:sp>
      <p:pic>
        <p:nvPicPr>
          <p:cNvPr id="14339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1075" y="266700"/>
            <a:ext cx="162242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75F47A-1013-B249-A3AC-7AE92FF4EE51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4439716"/>
            <a:ext cx="3947160" cy="1992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9665" y="3379938"/>
            <a:ext cx="3452622" cy="3447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矩形 6"/>
          <p:cNvSpPr/>
          <p:nvPr/>
        </p:nvSpPr>
        <p:spPr>
          <a:xfrm>
            <a:off x="1224342" y="4089164"/>
            <a:ext cx="25699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Q_F - </a:t>
            </a:r>
            <a:r>
              <a:rPr lang="en-US" altLang="zh-CN" dirty="0" smtClean="0">
                <a:solidFill>
                  <a:srgbClr val="FF0000"/>
                </a:solidFill>
              </a:rPr>
              <a:t>Q_B in method 2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5572353" y="3149552"/>
            <a:ext cx="31470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err="1" smtClean="0">
                <a:solidFill>
                  <a:srgbClr val="FF0000"/>
                </a:solidFill>
              </a:rPr>
              <a:t>Q_lepton</a:t>
            </a:r>
            <a:r>
              <a:rPr lang="en-US" altLang="zh-CN" dirty="0" smtClean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- </a:t>
            </a:r>
            <a:r>
              <a:rPr lang="en-US" altLang="zh-CN" dirty="0" err="1" smtClean="0">
                <a:solidFill>
                  <a:srgbClr val="FF0000"/>
                </a:solidFill>
              </a:rPr>
              <a:t>Q_jet</a:t>
            </a:r>
            <a:r>
              <a:rPr lang="en-US" altLang="zh-CN" dirty="0" smtClean="0">
                <a:solidFill>
                  <a:srgbClr val="FF0000"/>
                </a:solidFill>
              </a:rPr>
              <a:t> in method 1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350019" y="3525857"/>
            <a:ext cx="189026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err="1" smtClean="0">
                <a:solidFill>
                  <a:srgbClr val="0070C0"/>
                </a:solidFill>
              </a:rPr>
              <a:t>Arxiv</a:t>
            </a:r>
            <a:r>
              <a:rPr lang="en-US" altLang="zh-CN" dirty="0" smtClean="0">
                <a:solidFill>
                  <a:srgbClr val="0070C0"/>
                </a:solidFill>
              </a:rPr>
              <a:t>:</a:t>
            </a:r>
          </a:p>
          <a:p>
            <a:r>
              <a:rPr lang="en-US" altLang="zh-CN" dirty="0" err="1" smtClean="0">
                <a:solidFill>
                  <a:srgbClr val="0070C0"/>
                </a:solidFill>
              </a:rPr>
              <a:t>Hep</a:t>
            </a:r>
            <a:r>
              <a:rPr lang="en-US" altLang="zh-CN" dirty="0" smtClean="0">
                <a:solidFill>
                  <a:srgbClr val="0070C0"/>
                </a:solidFill>
              </a:rPr>
              <a:t>-ex/0107033</a:t>
            </a:r>
            <a:endParaRPr lang="zh-CN" altLang="en-US" dirty="0">
              <a:solidFill>
                <a:srgbClr val="0070C0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7298260" y="4318754"/>
            <a:ext cx="189026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err="1" smtClean="0">
                <a:solidFill>
                  <a:srgbClr val="0070C0"/>
                </a:solidFill>
              </a:rPr>
              <a:t>Arxiv</a:t>
            </a:r>
            <a:r>
              <a:rPr lang="en-US" altLang="zh-CN" dirty="0" smtClean="0">
                <a:solidFill>
                  <a:srgbClr val="0070C0"/>
                </a:solidFill>
              </a:rPr>
              <a:t>:</a:t>
            </a:r>
          </a:p>
          <a:p>
            <a:r>
              <a:rPr lang="en-US" altLang="zh-CN" dirty="0" err="1" smtClean="0">
                <a:solidFill>
                  <a:srgbClr val="0070C0"/>
                </a:solidFill>
              </a:rPr>
              <a:t>Hep</a:t>
            </a:r>
            <a:r>
              <a:rPr lang="en-US" altLang="zh-CN" dirty="0" smtClean="0">
                <a:solidFill>
                  <a:srgbClr val="0070C0"/>
                </a:solidFill>
              </a:rPr>
              <a:t>-ex/0403041</a:t>
            </a:r>
            <a:endParaRPr lang="zh-CN" alt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31636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3575460"/>
            <a:ext cx="3289300" cy="3282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84710"/>
            <a:ext cx="9613900" cy="4876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LEP</a:t>
            </a:r>
            <a:r>
              <a:rPr lang="en-US" altLang="zh-CN" dirty="0" smtClean="0"/>
              <a:t>/SLD: </a:t>
            </a:r>
            <a:r>
              <a:rPr lang="en-US" dirty="0" smtClean="0"/>
              <a:t>0.23153 </a:t>
            </a:r>
            <a:r>
              <a:rPr lang="en-US" dirty="0"/>
              <a:t>± 0.00016 </a:t>
            </a:r>
            <a:endParaRPr lang="en-US" dirty="0" smtClean="0"/>
          </a:p>
          <a:p>
            <a:pPr lvl="1" eaLnBrk="1" hangingPunct="1">
              <a:defRPr/>
            </a:pPr>
            <a:r>
              <a:rPr lang="en-US" dirty="0" smtClean="0">
                <a:solidFill>
                  <a:srgbClr val="3366FF"/>
                </a:solidFill>
              </a:rPr>
              <a:t>0.1% precision. </a:t>
            </a:r>
          </a:p>
          <a:p>
            <a:pPr lvl="1" eaLnBrk="1" hangingPunct="1">
              <a:defRPr/>
            </a:pPr>
            <a:r>
              <a:rPr lang="en-US" dirty="0" smtClean="0">
                <a:solidFill>
                  <a:srgbClr val="0000FF"/>
                </a:solidFill>
              </a:rPr>
              <a:t>Stat error is one of limiting factor. </a:t>
            </a:r>
          </a:p>
          <a:p>
            <a:pPr marL="182880" indent="-18288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CEPC  </a:t>
            </a:r>
          </a:p>
          <a:p>
            <a:pPr marL="457517" lvl="1" indent="-18288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800" dirty="0" smtClean="0"/>
              <a:t>systematics error : 0.01%</a:t>
            </a:r>
          </a:p>
          <a:p>
            <a:pPr marL="731837" lvl="2">
              <a:defRPr/>
            </a:pPr>
            <a:r>
              <a:rPr lang="en-US" dirty="0" smtClean="0">
                <a:solidFill>
                  <a:srgbClr val="0000FF"/>
                </a:solidFill>
              </a:rPr>
              <a:t>Input From Backward</a:t>
            </a:r>
            <a:r>
              <a:rPr lang="en-US" dirty="0">
                <a:solidFill>
                  <a:srgbClr val="0000FF"/>
                </a:solidFill>
              </a:rPr>
              <a:t>-forward </a:t>
            </a:r>
            <a:r>
              <a:rPr lang="en-US" dirty="0" smtClean="0">
                <a:solidFill>
                  <a:srgbClr val="0000FF"/>
                </a:solidFill>
              </a:rPr>
              <a:t>asymmetry measurement </a:t>
            </a:r>
          </a:p>
          <a:p>
            <a:pPr marL="731837" lvl="2">
              <a:defRPr/>
            </a:pPr>
            <a:r>
              <a:rPr lang="en-US" dirty="0" smtClean="0">
                <a:solidFill>
                  <a:srgbClr val="0000FF"/>
                </a:solidFill>
              </a:rPr>
              <a:t>The precision </a:t>
            </a:r>
            <a:r>
              <a:rPr lang="en-US" dirty="0" err="1" smtClean="0">
                <a:solidFill>
                  <a:srgbClr val="0000FF"/>
                </a:solidFill>
              </a:rPr>
              <a:t>mZ</a:t>
            </a:r>
            <a:r>
              <a:rPr lang="en-US" dirty="0" smtClean="0">
                <a:solidFill>
                  <a:srgbClr val="0000FF"/>
                </a:solidFill>
              </a:rPr>
              <a:t> is another limiting factor ( uncertainty on </a:t>
            </a:r>
            <a:r>
              <a:rPr lang="en-US" altLang="zh-CN" dirty="0" err="1" smtClean="0">
                <a:solidFill>
                  <a:srgbClr val="0070C0"/>
                </a:solidFill>
              </a:rPr>
              <a:t>P</a:t>
            </a:r>
            <a:r>
              <a:rPr lang="en-US" altLang="zh-CN" baseline="-25000" dirty="0" err="1" smtClean="0">
                <a:solidFill>
                  <a:srgbClr val="0070C0"/>
                </a:solidFill>
              </a:rPr>
              <a:t>beam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altLang="zh-CN" dirty="0" smtClean="0">
                <a:solidFill>
                  <a:srgbClr val="0000FF"/>
                </a:solidFill>
              </a:rPr>
              <a:t>)</a:t>
            </a:r>
            <a:endParaRPr lang="en-US" dirty="0" smtClean="0">
              <a:solidFill>
                <a:srgbClr val="0000FF"/>
              </a:solidFill>
            </a:endParaRPr>
          </a:p>
          <a:p>
            <a:pPr lvl="1" indent="-18288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CN" sz="1800" dirty="0" smtClean="0">
                <a:solidFill>
                  <a:srgbClr val="FF0000"/>
                </a:solidFill>
              </a:rPr>
              <a:t>If </a:t>
            </a:r>
            <a:r>
              <a:rPr lang="en-US" altLang="zh-CN" sz="1800" dirty="0" err="1" smtClean="0">
                <a:solidFill>
                  <a:srgbClr val="FF0000"/>
                </a:solidFill>
              </a:rPr>
              <a:t>mZ</a:t>
            </a:r>
            <a:r>
              <a:rPr lang="en-US" altLang="zh-CN" sz="1800" dirty="0" smtClean="0">
                <a:solidFill>
                  <a:srgbClr val="FF0000"/>
                </a:solidFill>
              </a:rPr>
              <a:t> is not well measured in CEPC ,</a:t>
            </a:r>
          </a:p>
          <a:p>
            <a:pPr lvl="2">
              <a:defRPr/>
            </a:pPr>
            <a:r>
              <a:rPr lang="en-US" altLang="zh-CN" sz="1600" dirty="0" smtClean="0"/>
              <a:t>We need a large statistics of off-Z peak runs for weak mixing angle</a:t>
            </a:r>
          </a:p>
          <a:p>
            <a:pPr lvl="1" indent="-18288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altLang="zh-CN" dirty="0" smtClean="0"/>
          </a:p>
          <a:p>
            <a:pPr lvl="1" indent="-18288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altLang="zh-CN" dirty="0" smtClean="0"/>
          </a:p>
          <a:p>
            <a:pPr marL="274320" lvl="1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altLang="zh-CN" baseline="30000" dirty="0"/>
          </a:p>
          <a:p>
            <a:pPr lvl="1" indent="-18288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  <a:p>
            <a:pPr lvl="2" eaLnBrk="1" hangingPunct="1"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300" y="-229870"/>
            <a:ext cx="8229600" cy="9906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CN" dirty="0" smtClean="0"/>
              <a:t>Weak</a:t>
            </a:r>
            <a:r>
              <a:rPr lang="zh-CN" altLang="en-US" dirty="0" smtClean="0"/>
              <a:t> </a:t>
            </a:r>
            <a:r>
              <a:rPr lang="en-US" altLang="zh-CN" dirty="0" smtClean="0"/>
              <a:t>mixing</a:t>
            </a:r>
            <a:r>
              <a:rPr lang="zh-CN" altLang="en-US" dirty="0" smtClean="0"/>
              <a:t> </a:t>
            </a:r>
            <a:r>
              <a:rPr lang="en-US" altLang="zh-CN" dirty="0" smtClean="0"/>
              <a:t>angle</a:t>
            </a:r>
            <a:r>
              <a:rPr lang="zh-CN" altLang="en-US" dirty="0" smtClean="0"/>
              <a:t> 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064500" y="6432056"/>
            <a:ext cx="1066800" cy="329184"/>
          </a:xfrm>
        </p:spPr>
        <p:txBody>
          <a:bodyPr/>
          <a:lstStyle/>
          <a:p>
            <a:pPr>
              <a:defRPr/>
            </a:pPr>
            <a:fld id="{C5B0FA73-B677-D541-B750-A22E4FB789CB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pic>
        <p:nvPicPr>
          <p:cNvPr id="21508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7400" y="0"/>
            <a:ext cx="12573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5226050" y="3847068"/>
            <a:ext cx="26693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CEPC off-peak runs stat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333719" y="5746234"/>
            <a:ext cx="6168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LEP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96211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75419"/>
            <a:ext cx="8229600" cy="9906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Branching ratio ( </a:t>
            </a:r>
            <a:r>
              <a:rPr lang="en-US" dirty="0" err="1" smtClean="0"/>
              <a:t>R</a:t>
            </a:r>
            <a:r>
              <a:rPr lang="en-US" baseline="30000" dirty="0" err="1" smtClean="0"/>
              <a:t>b</a:t>
            </a:r>
            <a:r>
              <a:rPr lang="en-US" dirty="0" smtClean="0"/>
              <a:t>)</a:t>
            </a:r>
            <a:endParaRPr lang="en-US" baseline="300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588169"/>
            <a:ext cx="8039100" cy="48768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/>
              <a:t>LEP measurement </a:t>
            </a:r>
            <a:r>
              <a:rPr lang="en-US" dirty="0" smtClean="0"/>
              <a:t> 0.21594 </a:t>
            </a:r>
            <a:r>
              <a:rPr lang="en-US" dirty="0"/>
              <a:t>±</a:t>
            </a:r>
            <a:r>
              <a:rPr lang="en-US" dirty="0" smtClean="0"/>
              <a:t>0.00066</a:t>
            </a:r>
          </a:p>
          <a:p>
            <a:pPr lvl="1" eaLnBrk="1" hangingPunct="1">
              <a:defRPr/>
            </a:pPr>
            <a:r>
              <a:rPr lang="en-US" sz="1600" dirty="0">
                <a:solidFill>
                  <a:srgbClr val="0000FF"/>
                </a:solidFill>
              </a:rPr>
              <a:t>Stat error : 0.44% </a:t>
            </a:r>
          </a:p>
          <a:p>
            <a:pPr lvl="1" eaLnBrk="1" hangingPunct="1">
              <a:defRPr/>
            </a:pPr>
            <a:r>
              <a:rPr lang="en-US" sz="1600" dirty="0" err="1">
                <a:solidFill>
                  <a:srgbClr val="0000FF"/>
                </a:solidFill>
              </a:rPr>
              <a:t>Syst</a:t>
            </a:r>
            <a:r>
              <a:rPr lang="en-US" sz="1600" dirty="0">
                <a:solidFill>
                  <a:srgbClr val="0000FF"/>
                </a:solidFill>
              </a:rPr>
              <a:t> error : 0.35</a:t>
            </a:r>
            <a:r>
              <a:rPr lang="en-US" sz="1600" dirty="0" smtClean="0">
                <a:solidFill>
                  <a:srgbClr val="0000FF"/>
                </a:solidFill>
              </a:rPr>
              <a:t>%</a:t>
            </a:r>
          </a:p>
          <a:p>
            <a:pPr lvl="1" eaLnBrk="1" hangingPunct="1">
              <a:defRPr/>
            </a:pPr>
            <a:r>
              <a:rPr lang="en-US" sz="1600" dirty="0" smtClean="0">
                <a:solidFill>
                  <a:srgbClr val="0000FF"/>
                </a:solidFill>
              </a:rPr>
              <a:t>Typically using 65% working points</a:t>
            </a:r>
            <a:endParaRPr lang="en-US" sz="1600" dirty="0">
              <a:solidFill>
                <a:srgbClr val="0000FF"/>
              </a:solidFill>
            </a:endParaRPr>
          </a:p>
          <a:p>
            <a:pPr eaLnBrk="1" hangingPunct="1">
              <a:defRPr/>
            </a:pPr>
            <a:r>
              <a:rPr lang="en-US" dirty="0" smtClean="0"/>
              <a:t>CEPC pre-CDR</a:t>
            </a:r>
          </a:p>
          <a:p>
            <a:pPr lvl="1">
              <a:defRPr/>
            </a:pPr>
            <a:r>
              <a:rPr lang="en-US" dirty="0"/>
              <a:t>Expected Stat error ( 0.04%)</a:t>
            </a:r>
          </a:p>
          <a:p>
            <a:pPr lvl="1">
              <a:defRPr/>
            </a:pPr>
            <a:r>
              <a:rPr lang="en-US" dirty="0"/>
              <a:t>Expected </a:t>
            </a:r>
            <a:r>
              <a:rPr lang="en-US" dirty="0" err="1"/>
              <a:t>Syst</a:t>
            </a:r>
            <a:r>
              <a:rPr lang="en-US" dirty="0"/>
              <a:t> error   (0.07%</a:t>
            </a:r>
            <a:r>
              <a:rPr lang="en-US" dirty="0" smtClean="0"/>
              <a:t>)</a:t>
            </a:r>
          </a:p>
          <a:p>
            <a:pPr lvl="1" eaLnBrk="1" hangingPunct="1">
              <a:defRPr/>
            </a:pPr>
            <a:r>
              <a:rPr lang="en-US" sz="2100" dirty="0" smtClean="0"/>
              <a:t>Expect to use 80% working points</a:t>
            </a:r>
          </a:p>
          <a:p>
            <a:pPr lvl="2">
              <a:defRPr/>
            </a:pPr>
            <a:r>
              <a:rPr lang="en-US" sz="2100" dirty="0" smtClean="0">
                <a:solidFill>
                  <a:srgbClr val="0000FF"/>
                </a:solidFill>
              </a:rPr>
              <a:t>15% higher efficiency than SLD</a:t>
            </a:r>
          </a:p>
          <a:p>
            <a:pPr lvl="2">
              <a:defRPr/>
            </a:pPr>
            <a:r>
              <a:rPr lang="en-US" sz="2100" dirty="0" smtClean="0">
                <a:solidFill>
                  <a:srgbClr val="0000FF"/>
                </a:solidFill>
              </a:rPr>
              <a:t>20-30% higher in purity than SLD</a:t>
            </a:r>
          </a:p>
          <a:p>
            <a:pPr lvl="2" eaLnBrk="1" hangingPunct="1">
              <a:defRPr/>
            </a:pPr>
            <a:endParaRPr lang="en-US" dirty="0" smtClean="0"/>
          </a:p>
          <a:p>
            <a:pPr lvl="2" eaLnBrk="1" hangingPunct="1">
              <a:defRPr/>
            </a:pPr>
            <a:endParaRPr lang="en-US" dirty="0" smtClean="0"/>
          </a:p>
          <a:p>
            <a:pPr lvl="2" eaLnBrk="1" hangingPunct="1">
              <a:defRPr/>
            </a:pPr>
            <a:endParaRPr lang="en-US" dirty="0"/>
          </a:p>
          <a:p>
            <a:pPr eaLnBrk="1" hangingPunct="1">
              <a:defRPr/>
            </a:pPr>
            <a:endParaRPr lang="en-US" dirty="0" smtClean="0"/>
          </a:p>
          <a:p>
            <a:pPr lvl="1" eaLnBrk="1" hangingPunct="1">
              <a:defRPr/>
            </a:pP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FD1CC0-42D6-9946-A3B2-ACB8A667F351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pic>
        <p:nvPicPr>
          <p:cNvPr id="22532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1600" y="65088"/>
            <a:ext cx="1968500" cy="950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8700" y="1016000"/>
            <a:ext cx="3848100" cy="3607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7610116"/>
              </p:ext>
            </p:extLst>
          </p:nvPr>
        </p:nvGraphicFramePr>
        <p:xfrm>
          <a:off x="127000" y="4666825"/>
          <a:ext cx="9017000" cy="1768704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3311525"/>
                <a:gridCol w="1196975"/>
                <a:gridCol w="860425"/>
                <a:gridCol w="3648075"/>
              </a:tblGrid>
              <a:tr h="329889">
                <a:tc>
                  <a:txBody>
                    <a:bodyPr/>
                    <a:lstStyle/>
                    <a:p>
                      <a:r>
                        <a:rPr lang="en-US" dirty="0" smtClean="0"/>
                        <a:t>Uncertainty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LEP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CEPC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CEPC</a:t>
                      </a:r>
                      <a:r>
                        <a:rPr lang="en-US" baseline="0" dirty="0" smtClean="0"/>
                        <a:t> improvement</a:t>
                      </a:r>
                      <a:endParaRPr lang="en-US" dirty="0"/>
                    </a:p>
                  </a:txBody>
                  <a:tcPr/>
                </a:tc>
              </a:tr>
              <a:tr h="397104">
                <a:tc>
                  <a:txBody>
                    <a:bodyPr/>
                    <a:lstStyle/>
                    <a:p>
                      <a:r>
                        <a:rPr lang="en-US" dirty="0" smtClean="0"/>
                        <a:t>charm physics modeling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0.2%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0.05%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tighter b tagging working</a:t>
                      </a:r>
                      <a:r>
                        <a:rPr lang="en-US" baseline="0" dirty="0" smtClean="0"/>
                        <a:t> point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/>
                </a:tc>
              </a:tr>
              <a:tr h="329889">
                <a:tc>
                  <a:txBody>
                    <a:bodyPr/>
                    <a:lstStyle/>
                    <a:p>
                      <a:r>
                        <a:rPr lang="en-US" sz="1800" u="none" strike="noStrike" kern="1200" baseline="0" dirty="0" smtClean="0"/>
                        <a:t>hemisphere tag correlations for b events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0.2%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0.1%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Higher b tagging efficiency </a:t>
                      </a:r>
                      <a:endParaRPr lang="en-US" dirty="0"/>
                    </a:p>
                  </a:txBody>
                  <a:tcPr/>
                </a:tc>
              </a:tr>
              <a:tr h="329889">
                <a:tc>
                  <a:txBody>
                    <a:bodyPr/>
                    <a:lstStyle/>
                    <a:p>
                      <a:r>
                        <a:rPr lang="fi-FI" sz="1800" b="0" i="0" u="none" strike="noStrike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gluon</a:t>
                      </a:r>
                      <a:r>
                        <a:rPr lang="fi-FI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i-FI" sz="1800" b="0" i="0" u="none" strike="noStrike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splitting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0.15%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0.08%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Better</a:t>
                      </a:r>
                      <a:r>
                        <a:rPr lang="en-US" baseline="0" dirty="0" smtClean="0"/>
                        <a:t> </a:t>
                      </a:r>
                      <a:r>
                        <a:rPr lang="ro-RO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granularity in Calo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4585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" y="0"/>
            <a:ext cx="8229600" cy="990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Backward-forward asymmetry</a:t>
            </a:r>
            <a:br>
              <a:rPr lang="en-US" dirty="0" smtClean="0">
                <a:ea typeface="+mj-ea"/>
                <a:cs typeface="+mj-cs"/>
              </a:rPr>
            </a:br>
            <a:r>
              <a:rPr lang="en-US" dirty="0" smtClean="0">
                <a:ea typeface="+mj-ea"/>
                <a:cs typeface="+mj-cs"/>
              </a:rPr>
              <a:t>measured from b jet 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87440"/>
            <a:ext cx="8229600" cy="6273800"/>
          </a:xfrm>
        </p:spPr>
        <p:txBody>
          <a:bodyPr rtlCol="0">
            <a:normAutofit/>
          </a:bodyPr>
          <a:lstStyle/>
          <a:p>
            <a:pPr marL="182880" indent="-18288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>
              <a:ea typeface="+mn-ea"/>
              <a:cs typeface="+mn-cs"/>
            </a:endParaRPr>
          </a:p>
          <a:p>
            <a:pPr marL="182880" indent="-18288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LEP measurement : 0.1000+-0.0017 (Z peak) </a:t>
            </a:r>
          </a:p>
          <a:p>
            <a:pPr marL="731520" lvl="2" indent="-18288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rgbClr val="FF6600"/>
                </a:solidFill>
                <a:ea typeface="+mn-ea"/>
              </a:rPr>
              <a:t>Method 1: Soft lepton </a:t>
            </a:r>
            <a:r>
              <a:rPr lang="en-US" dirty="0">
                <a:solidFill>
                  <a:srgbClr val="FF6600"/>
                </a:solidFill>
                <a:ea typeface="+mn-ea"/>
              </a:rPr>
              <a:t>from b/c decay </a:t>
            </a:r>
            <a:r>
              <a:rPr lang="en-US" dirty="0" smtClean="0">
                <a:solidFill>
                  <a:srgbClr val="FF6600"/>
                </a:solidFill>
                <a:ea typeface="+mn-ea"/>
              </a:rPr>
              <a:t> (~2%)</a:t>
            </a:r>
            <a:endParaRPr lang="en-US" dirty="0">
              <a:solidFill>
                <a:srgbClr val="FF6600"/>
              </a:solidFill>
              <a:ea typeface="+mn-ea"/>
            </a:endParaRPr>
          </a:p>
          <a:p>
            <a:pPr marL="731520" lvl="2" indent="-18288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rgbClr val="FF6600"/>
                </a:solidFill>
                <a:ea typeface="+mn-ea"/>
              </a:rPr>
              <a:t>Method 2: jet </a:t>
            </a:r>
            <a:r>
              <a:rPr lang="en-US" dirty="0">
                <a:solidFill>
                  <a:srgbClr val="FF6600"/>
                </a:solidFill>
                <a:ea typeface="+mn-ea"/>
              </a:rPr>
              <a:t>charge method </a:t>
            </a:r>
            <a:r>
              <a:rPr lang="en-US" dirty="0" smtClean="0">
                <a:solidFill>
                  <a:srgbClr val="FF6600"/>
                </a:solidFill>
                <a:ea typeface="+mn-ea"/>
              </a:rPr>
              <a:t>using Inclusive </a:t>
            </a:r>
            <a:r>
              <a:rPr lang="en-US" dirty="0">
                <a:solidFill>
                  <a:srgbClr val="FF6600"/>
                </a:solidFill>
                <a:ea typeface="+mn-ea"/>
              </a:rPr>
              <a:t>b jet </a:t>
            </a:r>
            <a:r>
              <a:rPr lang="en-US" dirty="0" smtClean="0">
                <a:solidFill>
                  <a:srgbClr val="FF6600"/>
                </a:solidFill>
                <a:ea typeface="+mn-ea"/>
              </a:rPr>
              <a:t> (~1.2%)	</a:t>
            </a:r>
          </a:p>
          <a:p>
            <a:pPr marL="731520" lvl="2" indent="-18288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rgbClr val="FF6600"/>
                </a:solidFill>
                <a:ea typeface="+mn-ea"/>
              </a:rPr>
              <a:t>Method 3: D </a:t>
            </a:r>
            <a:r>
              <a:rPr lang="en-US" dirty="0">
                <a:solidFill>
                  <a:srgbClr val="FF6600"/>
                </a:solidFill>
                <a:ea typeface="+mn-ea"/>
              </a:rPr>
              <a:t>meson method </a:t>
            </a:r>
            <a:r>
              <a:rPr lang="en-US" dirty="0" smtClean="0">
                <a:solidFill>
                  <a:srgbClr val="FF6600"/>
                </a:solidFill>
                <a:ea typeface="+mn-ea"/>
              </a:rPr>
              <a:t>(&gt;8%, less important method) </a:t>
            </a:r>
            <a:endParaRPr lang="en-US" dirty="0" smtClean="0">
              <a:ea typeface="+mn-ea"/>
            </a:endParaRPr>
          </a:p>
          <a:p>
            <a:pPr marL="182880" indent="-18288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ea typeface="+mn-ea"/>
                <a:cs typeface="+mn-cs"/>
              </a:rPr>
              <a:t>CEPC </a:t>
            </a:r>
            <a:r>
              <a:rPr lang="en-US" dirty="0" smtClean="0"/>
              <a:t>pre-CDR</a:t>
            </a:r>
            <a:endParaRPr lang="en-US" dirty="0" smtClean="0">
              <a:ea typeface="+mn-ea"/>
              <a:cs typeface="+mn-cs"/>
            </a:endParaRPr>
          </a:p>
          <a:p>
            <a:pPr lvl="1" indent="-18288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</a:rPr>
              <a:t>Focus more on method 2 (inclusive b jet measurement) </a:t>
            </a:r>
          </a:p>
          <a:p>
            <a:pPr marL="731520" lvl="2" indent="-18288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rgbClr val="FF6600"/>
                </a:solidFill>
                <a:ea typeface="+mn-ea"/>
              </a:rPr>
              <a:t>Expected Systematics (0.15%)</a:t>
            </a:r>
            <a:r>
              <a:rPr lang="en-US" dirty="0" smtClean="0">
                <a:solidFill>
                  <a:srgbClr val="3366FF"/>
                </a:solidFill>
                <a:ea typeface="+mn-ea"/>
              </a:rPr>
              <a:t> : </a:t>
            </a:r>
            <a:endParaRPr lang="en-US" dirty="0">
              <a:solidFill>
                <a:srgbClr val="3366FF"/>
              </a:solidFill>
              <a:ea typeface="+mn-ea"/>
            </a:endParaRPr>
          </a:p>
          <a:p>
            <a:pPr marL="731520" lvl="2" indent="-18288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>
              <a:ea typeface="+mn-ea"/>
            </a:endParaRPr>
          </a:p>
          <a:p>
            <a:pPr marL="731520" lvl="2" indent="-18288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>
              <a:ea typeface="+mn-ea"/>
            </a:endParaRPr>
          </a:p>
          <a:p>
            <a:pPr marL="182880" indent="-18288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>
              <a:ea typeface="+mn-ea"/>
              <a:cs typeface="+mn-cs"/>
            </a:endParaRPr>
          </a:p>
          <a:p>
            <a:pPr marL="1005840" lvl="3" indent="-18288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>
              <a:ea typeface="+mn-ea"/>
            </a:endParaRPr>
          </a:p>
          <a:p>
            <a:pPr marL="731520" lvl="2" indent="-18288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>
              <a:ea typeface="+mn-ea"/>
            </a:endParaRPr>
          </a:p>
          <a:p>
            <a:pPr marL="731520" lvl="2" indent="-18288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>
              <a:ea typeface="+mn-ea"/>
            </a:endParaRPr>
          </a:p>
          <a:p>
            <a:pPr marL="731520" lvl="2" indent="-18288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>
              <a:ea typeface="+mn-ea"/>
            </a:endParaRPr>
          </a:p>
          <a:p>
            <a:pPr marL="182880" indent="-18288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>
              <a:ea typeface="+mn-ea"/>
              <a:cs typeface="+mn-cs"/>
            </a:endParaRPr>
          </a:p>
        </p:txBody>
      </p:sp>
      <p:pic>
        <p:nvPicPr>
          <p:cNvPr id="14339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1075" y="266700"/>
            <a:ext cx="162242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75F47A-1013-B249-A3AC-7AE92FF4EE51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1186442"/>
              </p:ext>
            </p:extLst>
          </p:nvPr>
        </p:nvGraphicFramePr>
        <p:xfrm>
          <a:off x="79375" y="3936136"/>
          <a:ext cx="9017000" cy="2134464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3311525"/>
                <a:gridCol w="1196975"/>
                <a:gridCol w="860425"/>
                <a:gridCol w="3648075"/>
              </a:tblGrid>
              <a:tr h="329889">
                <a:tc>
                  <a:txBody>
                    <a:bodyPr/>
                    <a:lstStyle/>
                    <a:p>
                      <a:r>
                        <a:rPr lang="en-US" dirty="0" smtClean="0"/>
                        <a:t>Uncertainty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LEP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CEPC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CEPC</a:t>
                      </a:r>
                      <a:r>
                        <a:rPr lang="en-US" baseline="0" dirty="0" smtClean="0"/>
                        <a:t> improvement</a:t>
                      </a:r>
                      <a:endParaRPr lang="en-US" dirty="0"/>
                    </a:p>
                  </a:txBody>
                  <a:tcPr/>
                </a:tc>
              </a:tr>
              <a:tr h="397104">
                <a:tc>
                  <a:txBody>
                    <a:bodyPr/>
                    <a:lstStyle/>
                    <a:p>
                      <a:r>
                        <a:rPr lang="en-US" dirty="0" smtClean="0"/>
                        <a:t>charm physics modeling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0.2%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0.05%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tighter b tagging working</a:t>
                      </a:r>
                      <a:r>
                        <a:rPr lang="en-US" baseline="0" dirty="0" smtClean="0"/>
                        <a:t> point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/>
                </a:tc>
              </a:tr>
              <a:tr h="329889">
                <a:tc>
                  <a:txBody>
                    <a:bodyPr/>
                    <a:lstStyle/>
                    <a:p>
                      <a:r>
                        <a:rPr lang="en-US" sz="1800" u="none" strike="noStrike" kern="1200" baseline="0" dirty="0" smtClean="0">
                          <a:solidFill>
                            <a:srgbClr val="0000FF"/>
                          </a:solidFill>
                        </a:rPr>
                        <a:t>tracking resolution</a:t>
                      </a:r>
                      <a:endParaRPr lang="en-US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FF"/>
                          </a:solidFill>
                        </a:rPr>
                        <a:t>0.8%</a:t>
                      </a:r>
                      <a:endParaRPr lang="en-US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FF"/>
                          </a:solidFill>
                        </a:rPr>
                        <a:t>0.05%</a:t>
                      </a:r>
                      <a:endParaRPr lang="en-US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FF"/>
                          </a:solidFill>
                        </a:rPr>
                        <a:t>better tracking resolution </a:t>
                      </a:r>
                      <a:endParaRPr lang="en-US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  <a:tr h="329889">
                <a:tc>
                  <a:txBody>
                    <a:bodyPr/>
                    <a:lstStyle/>
                    <a:p>
                      <a:r>
                        <a:rPr lang="en-US" sz="1800" u="none" strike="noStrike" kern="1200" baseline="0" dirty="0" smtClean="0"/>
                        <a:t>hemisphere tag correlations for b events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1.2%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0.1%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Higher b tagging efficiency </a:t>
                      </a:r>
                      <a:endParaRPr lang="en-US" dirty="0"/>
                    </a:p>
                  </a:txBody>
                  <a:tcPr/>
                </a:tc>
              </a:tr>
              <a:tr h="329889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FF"/>
                          </a:solidFill>
                        </a:rPr>
                        <a:t>QCD and thrust axis correction </a:t>
                      </a:r>
                      <a:endParaRPr lang="en-US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FF"/>
                          </a:solidFill>
                        </a:rPr>
                        <a:t>0.7%</a:t>
                      </a:r>
                      <a:endParaRPr lang="en-US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FF"/>
                          </a:solidFill>
                        </a:rPr>
                        <a:t>0.1%</a:t>
                      </a:r>
                      <a:endParaRPr lang="en-US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FF"/>
                          </a:solidFill>
                        </a:rPr>
                        <a:t>Better</a:t>
                      </a:r>
                      <a:r>
                        <a:rPr lang="en-US" baseline="0" dirty="0" smtClean="0">
                          <a:solidFill>
                            <a:srgbClr val="0000FF"/>
                          </a:solidFill>
                        </a:rPr>
                        <a:t> </a:t>
                      </a:r>
                      <a:r>
                        <a:rPr lang="ro-RO" sz="1800" b="0" i="0" u="none" strike="noStrike" kern="1200" baseline="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granularity in Calo</a:t>
                      </a:r>
                      <a:endParaRPr lang="en-US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216845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06680"/>
            <a:ext cx="8940800" cy="48768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CEPC electroweak physics in </a:t>
            </a:r>
            <a:r>
              <a:rPr lang="en-US" sz="2000" dirty="0"/>
              <a:t>Preliminary Conceptual Design </a:t>
            </a:r>
            <a:r>
              <a:rPr lang="en-US" sz="2000" dirty="0" smtClean="0"/>
              <a:t>Report.</a:t>
            </a:r>
          </a:p>
          <a:p>
            <a:pPr lvl="1"/>
            <a:r>
              <a:rPr lang="en-US" dirty="0">
                <a:solidFill>
                  <a:srgbClr val="0000FF"/>
                </a:solidFill>
              </a:rPr>
              <a:t>Expected precision based on </a:t>
            </a:r>
            <a:r>
              <a:rPr lang="fr-FR" dirty="0">
                <a:solidFill>
                  <a:srgbClr val="0000FF"/>
                </a:solidFill>
              </a:rPr>
              <a:t>projections </a:t>
            </a:r>
            <a:r>
              <a:rPr lang="fr-FR" dirty="0" err="1">
                <a:solidFill>
                  <a:srgbClr val="0000FF"/>
                </a:solidFill>
              </a:rPr>
              <a:t>from</a:t>
            </a:r>
            <a:r>
              <a:rPr lang="fr-FR" dirty="0">
                <a:solidFill>
                  <a:srgbClr val="0000FF"/>
                </a:solidFill>
              </a:rPr>
              <a:t> LEP and ILC</a:t>
            </a:r>
            <a:r>
              <a:rPr lang="fr-FR" dirty="0" smtClean="0">
                <a:solidFill>
                  <a:srgbClr val="0000FF"/>
                </a:solidFill>
              </a:rPr>
              <a:t>.</a:t>
            </a:r>
            <a:endParaRPr lang="en-US" dirty="0" smtClean="0"/>
          </a:p>
          <a:p>
            <a:r>
              <a:rPr lang="en-US" sz="2000" dirty="0" smtClean="0"/>
              <a:t>Aim for more realistic study with full simulation for CDR next year. 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Mainly focus on a few key measurements. </a:t>
            </a:r>
          </a:p>
          <a:p>
            <a:pPr lvl="2"/>
            <a:r>
              <a:rPr lang="en-US" sz="2000" dirty="0" err="1" smtClean="0"/>
              <a:t>m</a:t>
            </a:r>
            <a:r>
              <a:rPr lang="en-US" sz="2000" baseline="-25000" dirty="0" err="1" smtClean="0"/>
              <a:t>W</a:t>
            </a:r>
            <a:endParaRPr lang="en-US" sz="2000" baseline="-25000" dirty="0" smtClean="0"/>
          </a:p>
          <a:p>
            <a:pPr lvl="2"/>
            <a:r>
              <a:rPr lang="en-US" sz="2000" dirty="0" smtClean="0"/>
              <a:t>Weak mixing angle</a:t>
            </a:r>
          </a:p>
          <a:p>
            <a:pPr lvl="2"/>
            <a:r>
              <a:rPr lang="en-US" sz="2000" dirty="0" err="1" smtClean="0"/>
              <a:t>mZ</a:t>
            </a:r>
            <a:r>
              <a:rPr lang="en-US" sz="2000" dirty="0" smtClean="0"/>
              <a:t>  </a:t>
            </a:r>
          </a:p>
          <a:p>
            <a:pPr lvl="2"/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Welcome to join this effort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5AB6C-F47B-5844-B824-9938C446684C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7113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42900" y="-86840"/>
            <a:ext cx="8229600" cy="990600"/>
          </a:xfrm>
        </p:spPr>
        <p:txBody>
          <a:bodyPr/>
          <a:lstStyle/>
          <a:p>
            <a:r>
              <a:rPr lang="en-US" altLang="zh-CN" dirty="0" smtClean="0"/>
              <a:t>Urgent open task 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08560"/>
            <a:ext cx="8229600" cy="4876800"/>
          </a:xfrm>
        </p:spPr>
        <p:txBody>
          <a:bodyPr/>
          <a:lstStyle/>
          <a:p>
            <a:r>
              <a:rPr lang="en-US" altLang="zh-CN" dirty="0" smtClean="0"/>
              <a:t>1. W mass measurement </a:t>
            </a:r>
          </a:p>
          <a:p>
            <a:pPr lvl="1"/>
            <a:r>
              <a:rPr lang="en-US" altLang="zh-CN" dirty="0" smtClean="0">
                <a:solidFill>
                  <a:srgbClr val="FF6600"/>
                </a:solidFill>
                <a:latin typeface="Arial" charset="0"/>
              </a:rPr>
              <a:t>Try to understand the precision with direct measurement approach </a:t>
            </a:r>
          </a:p>
          <a:p>
            <a:pPr lvl="1"/>
            <a:r>
              <a:rPr lang="en-US" altLang="zh-CN" dirty="0" smtClean="0">
                <a:solidFill>
                  <a:srgbClr val="FF6600"/>
                </a:solidFill>
                <a:latin typeface="Arial" charset="0"/>
              </a:rPr>
              <a:t>Design dedicated runs for WW threshold scan approach</a:t>
            </a:r>
            <a:endParaRPr lang="en-US" altLang="zh-CN" dirty="0" smtClean="0"/>
          </a:p>
          <a:p>
            <a:r>
              <a:rPr lang="en-US" altLang="zh-CN" dirty="0"/>
              <a:t>2</a:t>
            </a:r>
            <a:r>
              <a:rPr lang="en-US" altLang="zh-CN" dirty="0" smtClean="0"/>
              <a:t>. Detector optimization using Z-&gt;bb R(b) measurement as benchmark model. </a:t>
            </a:r>
          </a:p>
          <a:p>
            <a:pPr lvl="1"/>
            <a:r>
              <a:rPr lang="en-US" altLang="zh-CN" dirty="0" smtClean="0">
                <a:solidFill>
                  <a:srgbClr val="0070C0"/>
                </a:solidFill>
              </a:rPr>
              <a:t>Pixel size optimization:</a:t>
            </a:r>
          </a:p>
          <a:p>
            <a:pPr lvl="2"/>
            <a:r>
              <a:rPr lang="en-US" altLang="zh-CN" dirty="0" smtClean="0"/>
              <a:t>Baseline 16x16</a:t>
            </a:r>
            <a:r>
              <a:rPr lang="el-GR" altLang="zh-CN" dirty="0" smtClean="0">
                <a:latin typeface="Arial"/>
                <a:cs typeface="Arial"/>
              </a:rPr>
              <a:t>μ</a:t>
            </a:r>
            <a:r>
              <a:rPr lang="en-US" altLang="zh-CN" dirty="0" smtClean="0">
                <a:latin typeface="Arial"/>
                <a:cs typeface="Arial"/>
              </a:rPr>
              <a:t>m</a:t>
            </a:r>
          </a:p>
          <a:p>
            <a:pPr lvl="2"/>
            <a:r>
              <a:rPr lang="en-US" altLang="zh-CN" dirty="0" smtClean="0">
                <a:latin typeface="Arial"/>
                <a:cs typeface="Arial"/>
              </a:rPr>
              <a:t>Whether we need high resolution both </a:t>
            </a:r>
            <a:r>
              <a:rPr lang="en-US" altLang="zh-CN" dirty="0" err="1" smtClean="0">
                <a:latin typeface="Arial"/>
                <a:cs typeface="Arial"/>
              </a:rPr>
              <a:t>direcction</a:t>
            </a:r>
            <a:r>
              <a:rPr lang="en-US" altLang="zh-CN" dirty="0" smtClean="0">
                <a:latin typeface="Arial"/>
                <a:cs typeface="Arial"/>
              </a:rPr>
              <a:t> </a:t>
            </a:r>
          </a:p>
          <a:p>
            <a:pPr lvl="2"/>
            <a:r>
              <a:rPr lang="en-US" altLang="zh-CN" dirty="0" smtClean="0">
                <a:latin typeface="Arial"/>
                <a:cs typeface="Arial"/>
              </a:rPr>
              <a:t>Is 16x32</a:t>
            </a:r>
            <a:r>
              <a:rPr lang="el-GR" altLang="zh-CN" dirty="0">
                <a:cs typeface="Arial"/>
              </a:rPr>
              <a:t> μ</a:t>
            </a:r>
            <a:r>
              <a:rPr lang="en-US" altLang="zh-CN" dirty="0" smtClean="0">
                <a:cs typeface="Arial"/>
              </a:rPr>
              <a:t>m OK ? </a:t>
            </a:r>
          </a:p>
          <a:p>
            <a:pPr lvl="1"/>
            <a:r>
              <a:rPr lang="en-US" altLang="zh-CN" dirty="0" smtClean="0">
                <a:solidFill>
                  <a:srgbClr val="0070C0"/>
                </a:solidFill>
                <a:cs typeface="Arial"/>
              </a:rPr>
              <a:t>Momentum resolution requirement </a:t>
            </a:r>
          </a:p>
          <a:p>
            <a:pPr lvl="1"/>
            <a:r>
              <a:rPr lang="en-US" altLang="zh-CN" dirty="0" smtClean="0">
                <a:solidFill>
                  <a:srgbClr val="0070C0"/>
                </a:solidFill>
                <a:cs typeface="Arial"/>
              </a:rPr>
              <a:t>Impact parameter requirement </a:t>
            </a:r>
            <a:endParaRPr lang="en-US" altLang="zh-CN" dirty="0" smtClean="0">
              <a:solidFill>
                <a:srgbClr val="0070C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5AB6C-F47B-5844-B824-9938C446684C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7416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From Pre-CDR to CDR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Propagate beam momentum scale uncertainty to all EW measurement.</a:t>
            </a:r>
          </a:p>
          <a:p>
            <a:r>
              <a:rPr lang="en-US" altLang="zh-CN" dirty="0"/>
              <a:t>Give a clear physics requirement to accelerator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5AB6C-F47B-5844-B824-9938C446684C}" type="slidenum">
              <a:rPr lang="en-US" smtClean="0"/>
              <a:t>27</a:t>
            </a:fld>
            <a:endParaRPr lang="en-US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178" y="3592056"/>
            <a:ext cx="7414845" cy="2633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92024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85192" y="-243408"/>
            <a:ext cx="8229600" cy="1143000"/>
          </a:xfrm>
        </p:spPr>
        <p:txBody>
          <a:bodyPr/>
          <a:lstStyle/>
          <a:p>
            <a:r>
              <a:rPr lang="en-US" altLang="zh-CN" dirty="0" smtClean="0"/>
              <a:t>Plan for Weak mixing angle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19024" y="692696"/>
            <a:ext cx="8229600" cy="4525963"/>
          </a:xfrm>
        </p:spPr>
        <p:txBody>
          <a:bodyPr/>
          <a:lstStyle/>
          <a:p>
            <a:r>
              <a:rPr lang="en-US" altLang="zh-CN" dirty="0" smtClean="0"/>
              <a:t>More details in </a:t>
            </a:r>
            <a:r>
              <a:rPr lang="en-US" altLang="zh-CN" dirty="0" err="1" smtClean="0"/>
              <a:t>Mengran’s</a:t>
            </a:r>
            <a:r>
              <a:rPr lang="en-US" altLang="zh-CN" dirty="0" smtClean="0"/>
              <a:t> talk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304144" y="4847456"/>
            <a:ext cx="2232248" cy="13681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 smtClean="0"/>
              <a:t>Truth  distribution</a:t>
            </a:r>
          </a:p>
          <a:p>
            <a:pPr algn="ctr"/>
            <a:r>
              <a:rPr lang="en-US" altLang="zh-CN" sz="2800" dirty="0" smtClean="0"/>
              <a:t>From Z fitter </a:t>
            </a:r>
            <a:endParaRPr lang="zh-CN" altLang="en-US" sz="2800" dirty="0"/>
          </a:p>
        </p:txBody>
      </p:sp>
      <p:sp>
        <p:nvSpPr>
          <p:cNvPr id="5" name="矩形 4"/>
          <p:cNvSpPr/>
          <p:nvPr/>
        </p:nvSpPr>
        <p:spPr>
          <a:xfrm>
            <a:off x="3059832" y="5113736"/>
            <a:ext cx="2494564" cy="11304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 err="1" smtClean="0"/>
              <a:t>unFolding</a:t>
            </a:r>
            <a:r>
              <a:rPr lang="en-US" altLang="zh-CN" sz="2400" dirty="0" smtClean="0"/>
              <a:t> matrix</a:t>
            </a:r>
            <a:endParaRPr lang="zh-CN" altLang="en-US" sz="2400" dirty="0"/>
          </a:p>
        </p:txBody>
      </p:sp>
      <p:sp>
        <p:nvSpPr>
          <p:cNvPr id="6" name="矩形 5"/>
          <p:cNvSpPr/>
          <p:nvPr/>
        </p:nvSpPr>
        <p:spPr>
          <a:xfrm>
            <a:off x="6444208" y="5122292"/>
            <a:ext cx="1872208" cy="1274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 err="1" smtClean="0"/>
              <a:t>Reco</a:t>
            </a:r>
            <a:r>
              <a:rPr lang="en-US" altLang="zh-CN" sz="2400" dirty="0" smtClean="0"/>
              <a:t> level distribution </a:t>
            </a:r>
            <a:endParaRPr lang="zh-CN" altLang="en-US" sz="2400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95C8A-6A5A-4DA8-BDB1-2D9FC5F4E5FB}" type="slidenum">
              <a:rPr lang="zh-CN" altLang="en-US" smtClean="0"/>
              <a:t>28</a:t>
            </a:fld>
            <a:endParaRPr lang="zh-CN" altLang="en-US"/>
          </a:p>
        </p:txBody>
      </p:sp>
      <p:cxnSp>
        <p:nvCxnSpPr>
          <p:cNvPr id="9" name="直接箭头连接符 8"/>
          <p:cNvCxnSpPr/>
          <p:nvPr/>
        </p:nvCxnSpPr>
        <p:spPr>
          <a:xfrm>
            <a:off x="2627784" y="5506380"/>
            <a:ext cx="43204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箭头连接符 9"/>
          <p:cNvCxnSpPr/>
          <p:nvPr/>
        </p:nvCxnSpPr>
        <p:spPr>
          <a:xfrm>
            <a:off x="5796136" y="5506380"/>
            <a:ext cx="43204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832834"/>
            <a:ext cx="3444666" cy="3199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04" y="2156764"/>
            <a:ext cx="3549299" cy="2551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468626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" y="-285694"/>
            <a:ext cx="8229600" cy="9906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CEPC accelerator 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" y="1896073"/>
            <a:ext cx="8928100" cy="487680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/>
              <a:t>Electron-positron </a:t>
            </a:r>
            <a:r>
              <a:rPr lang="en-US" dirty="0" smtClean="0"/>
              <a:t>circular collider </a:t>
            </a:r>
          </a:p>
          <a:p>
            <a:pPr lvl="1"/>
            <a:r>
              <a:rPr lang="en-US" dirty="0">
                <a:solidFill>
                  <a:srgbClr val="0000FF"/>
                </a:solidFill>
              </a:rPr>
              <a:t>Higgs </a:t>
            </a:r>
            <a:r>
              <a:rPr lang="en-US" dirty="0" err="1">
                <a:solidFill>
                  <a:srgbClr val="0000FF"/>
                </a:solidFill>
              </a:rPr>
              <a:t>Factory（E</a:t>
            </a:r>
            <a:r>
              <a:rPr lang="en-US" baseline="-25000" dirty="0" err="1">
                <a:solidFill>
                  <a:srgbClr val="0000FF"/>
                </a:solidFill>
              </a:rPr>
              <a:t>cms</a:t>
            </a:r>
            <a:r>
              <a:rPr lang="en-US" dirty="0">
                <a:solidFill>
                  <a:srgbClr val="0000FF"/>
                </a:solidFill>
              </a:rPr>
              <a:t>=250GeV , 10</a:t>
            </a:r>
            <a:r>
              <a:rPr lang="en-US" baseline="30000" dirty="0">
                <a:solidFill>
                  <a:srgbClr val="0000FF"/>
                </a:solidFill>
              </a:rPr>
              <a:t>6</a:t>
            </a:r>
            <a:r>
              <a:rPr lang="en-US" dirty="0">
                <a:solidFill>
                  <a:srgbClr val="0000FF"/>
                </a:solidFill>
              </a:rPr>
              <a:t> Higgs)</a:t>
            </a:r>
          </a:p>
          <a:p>
            <a:pPr lvl="2"/>
            <a:r>
              <a:rPr lang="en-US" b="1" dirty="0"/>
              <a:t>Precision study of Higgs coupling </a:t>
            </a:r>
            <a:r>
              <a:rPr lang="en-US" b="1" dirty="0" smtClean="0"/>
              <a:t>in ZH runs  </a:t>
            </a:r>
          </a:p>
          <a:p>
            <a:pPr lvl="2"/>
            <a:r>
              <a:rPr lang="en-US" b="1" dirty="0" smtClean="0"/>
              <a:t>complementary </a:t>
            </a:r>
            <a:r>
              <a:rPr lang="en-US" b="1" dirty="0"/>
              <a:t>to </a:t>
            </a:r>
            <a:r>
              <a:rPr lang="en-US" b="1" dirty="0" smtClean="0"/>
              <a:t>ILC</a:t>
            </a:r>
          </a:p>
          <a:p>
            <a:pPr lvl="2"/>
            <a:r>
              <a:rPr lang="en-US" b="1" dirty="0"/>
              <a:t>See </a:t>
            </a:r>
            <a:r>
              <a:rPr lang="en-US" b="1" dirty="0" err="1"/>
              <a:t>Manqi</a:t>
            </a:r>
            <a:r>
              <a:rPr lang="en-US" b="1" dirty="0"/>
              <a:t> and Gang’s talk this morning in Higgs </a:t>
            </a:r>
            <a:r>
              <a:rPr lang="en-US" b="1" dirty="0" smtClean="0"/>
              <a:t>section for more details </a:t>
            </a:r>
            <a:endParaRPr lang="en-US" b="1" dirty="0"/>
          </a:p>
          <a:p>
            <a:pPr lvl="1"/>
            <a:r>
              <a:rPr lang="pl-PL" dirty="0">
                <a:solidFill>
                  <a:srgbClr val="0000FF"/>
                </a:solidFill>
              </a:rPr>
              <a:t>Z  </a:t>
            </a:r>
            <a:r>
              <a:rPr lang="pl-PL" dirty="0" err="1">
                <a:solidFill>
                  <a:srgbClr val="0000FF"/>
                </a:solidFill>
              </a:rPr>
              <a:t>factory</a:t>
            </a:r>
            <a:r>
              <a:rPr lang="pl-PL" dirty="0">
                <a:solidFill>
                  <a:srgbClr val="0000FF"/>
                </a:solidFill>
              </a:rPr>
              <a:t>（</a:t>
            </a:r>
            <a:r>
              <a:rPr lang="en-US" dirty="0" err="1">
                <a:solidFill>
                  <a:srgbClr val="0000FF"/>
                </a:solidFill>
              </a:rPr>
              <a:t>E</a:t>
            </a:r>
            <a:r>
              <a:rPr lang="en-US" baseline="-25000" dirty="0" err="1">
                <a:solidFill>
                  <a:srgbClr val="0000FF"/>
                </a:solidFill>
              </a:rPr>
              <a:t>cms</a:t>
            </a:r>
            <a:r>
              <a:rPr lang="en-US" dirty="0">
                <a:solidFill>
                  <a:srgbClr val="0000FF"/>
                </a:solidFill>
              </a:rPr>
              <a:t>=91 </a:t>
            </a:r>
            <a:r>
              <a:rPr lang="en-US" dirty="0" err="1">
                <a:solidFill>
                  <a:srgbClr val="0000FF"/>
                </a:solidFill>
              </a:rPr>
              <a:t>GeV</a:t>
            </a:r>
            <a:r>
              <a:rPr lang="en-US" dirty="0">
                <a:solidFill>
                  <a:srgbClr val="0000FF"/>
                </a:solidFill>
              </a:rPr>
              <a:t>, </a:t>
            </a:r>
            <a:r>
              <a:rPr lang="pl-PL" dirty="0">
                <a:solidFill>
                  <a:srgbClr val="0000FF"/>
                </a:solidFill>
              </a:rPr>
              <a:t>10</a:t>
            </a:r>
            <a:r>
              <a:rPr lang="pl-PL" baseline="30000" dirty="0">
                <a:solidFill>
                  <a:srgbClr val="0000FF"/>
                </a:solidFill>
              </a:rPr>
              <a:t>10</a:t>
            </a:r>
            <a:r>
              <a:rPr lang="pl-PL" dirty="0">
                <a:solidFill>
                  <a:srgbClr val="0000FF"/>
                </a:solidFill>
              </a:rPr>
              <a:t> Z </a:t>
            </a:r>
            <a:r>
              <a:rPr lang="pl-PL" dirty="0" err="1">
                <a:solidFill>
                  <a:srgbClr val="0000FF"/>
                </a:solidFill>
              </a:rPr>
              <a:t>Boson</a:t>
            </a:r>
            <a:r>
              <a:rPr lang="pl-PL" dirty="0">
                <a:solidFill>
                  <a:srgbClr val="0000FF"/>
                </a:solidFill>
              </a:rPr>
              <a:t>）</a:t>
            </a:r>
            <a:r>
              <a:rPr lang="pl-PL" dirty="0" smtClean="0">
                <a:solidFill>
                  <a:srgbClr val="0000FF"/>
                </a:solidFill>
              </a:rPr>
              <a:t>:</a:t>
            </a:r>
          </a:p>
          <a:p>
            <a:pPr lvl="2"/>
            <a:r>
              <a:rPr lang="en-US" b="1" dirty="0"/>
              <a:t>Precision </a:t>
            </a:r>
            <a:r>
              <a:rPr lang="en-US" b="1" dirty="0" smtClean="0"/>
              <a:t>Electroweak measurement in Z pole running </a:t>
            </a:r>
          </a:p>
          <a:p>
            <a:pPr lvl="2"/>
            <a:r>
              <a:rPr lang="en-US" b="1" dirty="0" smtClean="0">
                <a:solidFill>
                  <a:srgbClr val="FF6600"/>
                </a:solidFill>
              </a:rPr>
              <a:t>Major focus of this talk </a:t>
            </a:r>
            <a:endParaRPr lang="en-US" dirty="0" smtClean="0">
              <a:solidFill>
                <a:srgbClr val="FF6600"/>
              </a:solidFill>
            </a:endParaRPr>
          </a:p>
          <a:p>
            <a:r>
              <a:rPr lang="en-US" dirty="0"/>
              <a:t>Preliminary Conceptual Design </a:t>
            </a:r>
            <a:r>
              <a:rPr lang="en-US" dirty="0" smtClean="0"/>
              <a:t>Report( Pre-CDR) available : </a:t>
            </a:r>
          </a:p>
          <a:p>
            <a:pPr lvl="1"/>
            <a:r>
              <a:rPr lang="pl-PL" dirty="0">
                <a:hlinkClick r:id="rId2"/>
              </a:rPr>
              <a:t>http://cepc.ihep.ac.cn/preCDR/</a:t>
            </a:r>
            <a:r>
              <a:rPr lang="pl-PL" dirty="0" smtClean="0">
                <a:hlinkClick r:id="rId2"/>
              </a:rPr>
              <a:t>volume.html</a:t>
            </a:r>
            <a:endParaRPr lang="en-US" dirty="0" smtClean="0"/>
          </a:p>
          <a:p>
            <a:r>
              <a:rPr lang="en-US" dirty="0" smtClean="0"/>
              <a:t>Aiming to finalize </a:t>
            </a:r>
            <a:r>
              <a:rPr lang="en-US" dirty="0"/>
              <a:t>Conceptual Design </a:t>
            </a:r>
            <a:r>
              <a:rPr lang="en-US" dirty="0" smtClean="0"/>
              <a:t>Report (CDR) next year 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5AB6C-F47B-5844-B824-9938C446684C}" type="slidenum">
              <a:rPr lang="en-US" smtClean="0"/>
              <a:t>29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0431" y="0"/>
            <a:ext cx="5511969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8926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0500"/>
            <a:ext cx="8229600" cy="9906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Motivation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900" y="1181100"/>
            <a:ext cx="9055100" cy="48768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>
                <a:latin typeface="Arial" charset="0"/>
              </a:rPr>
              <a:t>CEPC have very good potential in electroweak </a:t>
            </a:r>
            <a:r>
              <a:rPr lang="en-US" dirty="0" smtClean="0">
                <a:latin typeface="Arial" charset="0"/>
              </a:rPr>
              <a:t>physics.</a:t>
            </a:r>
            <a:endParaRPr lang="en-US" dirty="0">
              <a:latin typeface="Arial" charset="0"/>
            </a:endParaRPr>
          </a:p>
          <a:p>
            <a:pPr eaLnBrk="1" hangingPunct="1">
              <a:defRPr/>
            </a:pPr>
            <a:r>
              <a:rPr lang="en-US" dirty="0" smtClean="0">
                <a:latin typeface="Arial" charset="0"/>
              </a:rPr>
              <a:t>Precision measurement is important </a:t>
            </a:r>
          </a:p>
          <a:p>
            <a:pPr lvl="2" eaLnBrk="1" hangingPunct="1">
              <a:defRPr/>
            </a:pPr>
            <a:r>
              <a:rPr lang="en-US" dirty="0" smtClean="0">
                <a:solidFill>
                  <a:srgbClr val="3366FF"/>
                </a:solidFill>
                <a:latin typeface="Arial" charset="0"/>
              </a:rPr>
              <a:t>It constrain new physics beyond the standard model. </a:t>
            </a:r>
            <a:endParaRPr lang="en-US" dirty="0" smtClean="0">
              <a:solidFill>
                <a:srgbClr val="0000FF"/>
              </a:solidFill>
              <a:latin typeface="Arial" charset="0"/>
            </a:endParaRPr>
          </a:p>
          <a:p>
            <a:pPr lvl="2" eaLnBrk="1" hangingPunct="1">
              <a:defRPr/>
            </a:pPr>
            <a:r>
              <a:rPr lang="en-US" dirty="0" err="1" smtClean="0">
                <a:solidFill>
                  <a:srgbClr val="0000FF"/>
                </a:solidFill>
                <a:latin typeface="Arial" charset="0"/>
              </a:rPr>
              <a:t>Eg</a:t>
            </a:r>
            <a:r>
              <a:rPr lang="en-US" dirty="0" smtClean="0">
                <a:solidFill>
                  <a:srgbClr val="0000FF"/>
                </a:solidFill>
                <a:latin typeface="Arial" charset="0"/>
              </a:rPr>
              <a:t>: </a:t>
            </a:r>
            <a:r>
              <a:rPr lang="en-US" dirty="0" err="1" smtClean="0">
                <a:solidFill>
                  <a:srgbClr val="0000FF"/>
                </a:solidFill>
                <a:latin typeface="Arial" charset="0"/>
              </a:rPr>
              <a:t>Radiative</a:t>
            </a:r>
            <a:r>
              <a:rPr lang="en-US" dirty="0" smtClean="0">
                <a:solidFill>
                  <a:srgbClr val="0000FF"/>
                </a:solidFill>
                <a:latin typeface="Arial" charset="0"/>
              </a:rPr>
              <a:t> corrections of the W or Z boson is sensitive to new physics </a:t>
            </a:r>
          </a:p>
          <a:p>
            <a:pPr lvl="2" eaLnBrk="1" hangingPunct="1">
              <a:defRPr/>
            </a:pPr>
            <a:endParaRPr lang="en-US" dirty="0" smtClean="0">
              <a:solidFill>
                <a:srgbClr val="0000FF"/>
              </a:solidFill>
              <a:latin typeface="Arial" charset="0"/>
            </a:endParaRPr>
          </a:p>
          <a:p>
            <a:pPr lvl="1" eaLnBrk="1" hangingPunct="1">
              <a:defRPr/>
            </a:pPr>
            <a:endParaRPr lang="en-US" dirty="0" smtClean="0">
              <a:solidFill>
                <a:srgbClr val="3366FF"/>
              </a:solidFill>
            </a:endParaRPr>
          </a:p>
          <a:p>
            <a:pPr eaLnBrk="1" hangingPunct="1">
              <a:defRPr/>
            </a:pPr>
            <a:endParaRPr lang="en-US" dirty="0" smtClean="0"/>
          </a:p>
          <a:p>
            <a:pPr lvl="1" eaLnBrk="1" hangingPunct="1">
              <a:defRPr/>
            </a:pPr>
            <a:endParaRPr lang="en-US" dirty="0" smtClean="0">
              <a:latin typeface="Arial" charset="0"/>
            </a:endParaRPr>
          </a:p>
          <a:p>
            <a:pPr marL="0" indent="0" eaLnBrk="1" hangingPunct="1">
              <a:buFont typeface="Arial" charset="0"/>
              <a:buNone/>
              <a:defRPr/>
            </a:pP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A15419-E123-C14D-B31A-D5ADED789CA2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16387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88899" y="3289298"/>
            <a:ext cx="8907389" cy="2768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068166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4100" y="-190500"/>
            <a:ext cx="8229600" cy="990600"/>
          </a:xfrm>
        </p:spPr>
        <p:txBody>
          <a:bodyPr/>
          <a:lstStyle/>
          <a:p>
            <a:r>
              <a:rPr lang="en-US" dirty="0" smtClean="0"/>
              <a:t>CEPC detector  (1)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9809"/>
            <a:ext cx="8089900" cy="4283901"/>
          </a:xfrm>
        </p:spPr>
        <p:txBody>
          <a:bodyPr>
            <a:normAutofit/>
          </a:bodyPr>
          <a:lstStyle/>
          <a:p>
            <a:r>
              <a:rPr lang="en-US" sz="2000" dirty="0"/>
              <a:t>ILD-like design </a:t>
            </a:r>
            <a:r>
              <a:rPr lang="en-US" sz="2000" dirty="0" smtClean="0"/>
              <a:t>with some modification for circular collider 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No </a:t>
            </a:r>
            <a:r>
              <a:rPr lang="en-US" dirty="0">
                <a:solidFill>
                  <a:srgbClr val="0000FF"/>
                </a:solidFill>
              </a:rPr>
              <a:t>Power-pulsing</a:t>
            </a:r>
            <a:endParaRPr lang="en-US" dirty="0" smtClean="0">
              <a:solidFill>
                <a:srgbClr val="0000FF"/>
              </a:solidFill>
            </a:endParaRPr>
          </a:p>
          <a:p>
            <a:r>
              <a:rPr lang="en-US" sz="2000" dirty="0" smtClean="0"/>
              <a:t>Tracking system (Vertex detector, TPC detector </a:t>
            </a:r>
            <a:r>
              <a:rPr lang="en-US" sz="2000" dirty="0"/>
              <a:t>, 3.5T magnet</a:t>
            </a:r>
            <a:r>
              <a:rPr lang="en-US" sz="2000" dirty="0" smtClean="0"/>
              <a:t>)</a:t>
            </a:r>
          </a:p>
          <a:p>
            <a:pPr lvl="1"/>
            <a:r>
              <a:rPr lang="en-US" sz="1800" dirty="0" smtClean="0">
                <a:solidFill>
                  <a:srgbClr val="0000FF"/>
                </a:solidFill>
              </a:rPr>
              <a:t>Expected Pixel size in vertex detector </a:t>
            </a:r>
            <a:r>
              <a:rPr lang="en-US" sz="1800" dirty="0">
                <a:solidFill>
                  <a:srgbClr val="0000FF"/>
                </a:solidFill>
              </a:rPr>
              <a:t>: </a:t>
            </a:r>
            <a:r>
              <a:rPr lang="en-US" sz="1800" dirty="0" smtClean="0">
                <a:solidFill>
                  <a:srgbClr val="0000FF"/>
                </a:solidFill>
              </a:rPr>
              <a:t>less than 16x 16μm</a:t>
            </a:r>
          </a:p>
          <a:p>
            <a:pPr lvl="1"/>
            <a:r>
              <a:rPr lang="en-US" sz="1800" dirty="0" smtClean="0">
                <a:solidFill>
                  <a:srgbClr val="0000FF"/>
                </a:solidFill>
              </a:rPr>
              <a:t>Expected Impact parameter resolution: less than 5μm</a:t>
            </a:r>
          </a:p>
          <a:p>
            <a:pPr lvl="1"/>
            <a:r>
              <a:rPr lang="en-US" sz="1800" dirty="0" smtClean="0">
                <a:solidFill>
                  <a:srgbClr val="0000FF"/>
                </a:solidFill>
              </a:rPr>
              <a:t>E</a:t>
            </a:r>
            <a:r>
              <a:rPr lang="pl-PL" sz="1800" dirty="0" err="1" smtClean="0">
                <a:solidFill>
                  <a:srgbClr val="0000FF"/>
                </a:solidFill>
              </a:rPr>
              <a:t>xpected</a:t>
            </a:r>
            <a:r>
              <a:rPr lang="pl-PL" sz="1800" dirty="0" smtClean="0">
                <a:solidFill>
                  <a:srgbClr val="0000FF"/>
                </a:solidFill>
              </a:rPr>
              <a:t> </a:t>
            </a:r>
            <a:r>
              <a:rPr lang="pl-PL" sz="1800" dirty="0" err="1" smtClean="0">
                <a:solidFill>
                  <a:srgbClr val="0000FF"/>
                </a:solidFill>
              </a:rPr>
              <a:t>Tracking</a:t>
            </a:r>
            <a:r>
              <a:rPr lang="pl-PL" sz="1800" dirty="0" smtClean="0">
                <a:solidFill>
                  <a:srgbClr val="0000FF"/>
                </a:solidFill>
              </a:rPr>
              <a:t> resolution : </a:t>
            </a:r>
            <a:r>
              <a:rPr lang="pl-PL" sz="1800" dirty="0" err="1">
                <a:solidFill>
                  <a:srgbClr val="0000FF"/>
                </a:solidFill>
              </a:rPr>
              <a:t>δ</a:t>
            </a:r>
            <a:r>
              <a:rPr lang="pl-PL" sz="1800" dirty="0">
                <a:solidFill>
                  <a:srgbClr val="0000FF"/>
                </a:solidFill>
              </a:rPr>
              <a:t>(1/Pt) ~ 2*10</a:t>
            </a:r>
            <a:r>
              <a:rPr lang="pl-PL" sz="1800" baseline="30000" dirty="0">
                <a:solidFill>
                  <a:srgbClr val="0000FF"/>
                </a:solidFill>
              </a:rPr>
              <a:t>-5</a:t>
            </a:r>
            <a:r>
              <a:rPr lang="pl-PL" sz="1800" dirty="0">
                <a:solidFill>
                  <a:srgbClr val="0000FF"/>
                </a:solidFill>
              </a:rPr>
              <a:t>(GeV</a:t>
            </a:r>
            <a:r>
              <a:rPr lang="pl-PL" sz="1800" baseline="30000" dirty="0">
                <a:solidFill>
                  <a:srgbClr val="0000FF"/>
                </a:solidFill>
              </a:rPr>
              <a:t>-1</a:t>
            </a:r>
            <a:r>
              <a:rPr lang="pl-PL" sz="1800" dirty="0" smtClean="0">
                <a:solidFill>
                  <a:srgbClr val="0000FF"/>
                </a:solidFill>
              </a:rPr>
              <a:t>)</a:t>
            </a:r>
            <a:endParaRPr lang="en-US" sz="1800" dirty="0" smtClean="0"/>
          </a:p>
          <a:p>
            <a:pPr lvl="1"/>
            <a:endParaRPr lang="en-US" sz="1600" dirty="0">
              <a:solidFill>
                <a:srgbClr val="0000FF"/>
              </a:solidFill>
            </a:endParaRPr>
          </a:p>
          <a:p>
            <a:pPr marL="274320" lvl="1" indent="0">
              <a:buNone/>
            </a:pPr>
            <a:endParaRPr lang="en-US" sz="20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5AB6C-F47B-5844-B824-9938C446684C}" type="slidenum">
              <a:rPr lang="en-US" smtClean="0"/>
              <a:t>30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1661" y="3102725"/>
            <a:ext cx="4643704" cy="332933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3248457"/>
            <a:ext cx="4755537" cy="3183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98916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3900" y="-190500"/>
            <a:ext cx="8229600" cy="990600"/>
          </a:xfrm>
        </p:spPr>
        <p:txBody>
          <a:bodyPr/>
          <a:lstStyle/>
          <a:p>
            <a:r>
              <a:rPr lang="en-US" dirty="0"/>
              <a:t>CEPC detector  </a:t>
            </a:r>
            <a:r>
              <a:rPr lang="en-US" dirty="0" smtClean="0"/>
              <a:t>(2)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" y="416080"/>
            <a:ext cx="8229600" cy="4876800"/>
          </a:xfrm>
        </p:spPr>
        <p:txBody>
          <a:bodyPr/>
          <a:lstStyle/>
          <a:p>
            <a:r>
              <a:rPr lang="en-US" sz="2000" dirty="0"/>
              <a:t>Calorimeters: </a:t>
            </a:r>
          </a:p>
          <a:p>
            <a:pPr lvl="1"/>
            <a:r>
              <a:rPr lang="en-US" dirty="0">
                <a:solidFill>
                  <a:srgbClr val="0000FF"/>
                </a:solidFill>
              </a:rPr>
              <a:t>Concept of Particle Flow Algorithm (PFA) based</a:t>
            </a:r>
          </a:p>
          <a:p>
            <a:pPr lvl="1"/>
            <a:r>
              <a:rPr lang="en-US" dirty="0">
                <a:solidFill>
                  <a:srgbClr val="0000FF"/>
                </a:solidFill>
                <a:latin typeface="Arial" charset="0"/>
              </a:rPr>
              <a:t>EM calorimeter energy resolution: </a:t>
            </a:r>
            <a:r>
              <a:rPr lang="en-US" dirty="0" err="1">
                <a:solidFill>
                  <a:srgbClr val="0000FF"/>
                </a:solidFill>
                <a:latin typeface="Arial" charset="0"/>
              </a:rPr>
              <a:t>σ</a:t>
            </a:r>
            <a:r>
              <a:rPr lang="en-US" baseline="-25000" dirty="0" err="1">
                <a:solidFill>
                  <a:srgbClr val="0000FF"/>
                </a:solidFill>
                <a:latin typeface="Arial" charset="0"/>
              </a:rPr>
              <a:t>E</a:t>
            </a:r>
            <a:r>
              <a:rPr lang="en-US" dirty="0">
                <a:solidFill>
                  <a:srgbClr val="0000FF"/>
                </a:solidFill>
                <a:latin typeface="Arial" charset="0"/>
              </a:rPr>
              <a:t>/E ~ 0.16/√E</a:t>
            </a:r>
            <a:endParaRPr lang="en-US" dirty="0">
              <a:solidFill>
                <a:srgbClr val="0000FF"/>
              </a:solidFill>
            </a:endParaRPr>
          </a:p>
          <a:p>
            <a:pPr lvl="1"/>
            <a:r>
              <a:rPr lang="en-US" dirty="0">
                <a:solidFill>
                  <a:srgbClr val="0000FF"/>
                </a:solidFill>
                <a:latin typeface="Arial" charset="0"/>
              </a:rPr>
              <a:t>Had calorimeter energy resolution: </a:t>
            </a:r>
            <a:r>
              <a:rPr lang="en-US" dirty="0" err="1">
                <a:solidFill>
                  <a:srgbClr val="0000FF"/>
                </a:solidFill>
                <a:latin typeface="Arial" charset="0"/>
              </a:rPr>
              <a:t>σ</a:t>
            </a:r>
            <a:r>
              <a:rPr lang="en-US" baseline="-25000" dirty="0" err="1">
                <a:solidFill>
                  <a:srgbClr val="0000FF"/>
                </a:solidFill>
                <a:latin typeface="Arial" charset="0"/>
              </a:rPr>
              <a:t>E</a:t>
            </a:r>
            <a:r>
              <a:rPr lang="en-US" dirty="0">
                <a:solidFill>
                  <a:srgbClr val="0000FF"/>
                </a:solidFill>
                <a:latin typeface="Arial" charset="0"/>
              </a:rPr>
              <a:t>/E ~ 0.5/√E</a:t>
            </a:r>
          </a:p>
          <a:p>
            <a:pPr lvl="1"/>
            <a:r>
              <a:rPr lang="en-US" dirty="0">
                <a:solidFill>
                  <a:srgbClr val="0000FF"/>
                </a:solidFill>
                <a:latin typeface="Arial" charset="0"/>
              </a:rPr>
              <a:t>Expected jet energy resolution : </a:t>
            </a:r>
            <a:r>
              <a:rPr lang="en-US" dirty="0" err="1">
                <a:solidFill>
                  <a:srgbClr val="0000FF"/>
                </a:solidFill>
                <a:latin typeface="Arial" charset="0"/>
              </a:rPr>
              <a:t>σ</a:t>
            </a:r>
            <a:r>
              <a:rPr lang="en-US" baseline="-25000" dirty="0" err="1">
                <a:solidFill>
                  <a:srgbClr val="0000FF"/>
                </a:solidFill>
                <a:latin typeface="Arial" charset="0"/>
              </a:rPr>
              <a:t>E</a:t>
            </a:r>
            <a:r>
              <a:rPr lang="en-US" dirty="0">
                <a:solidFill>
                  <a:srgbClr val="0000FF"/>
                </a:solidFill>
                <a:latin typeface="Arial" charset="0"/>
              </a:rPr>
              <a:t>/E ~ 0.3/√E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02600" y="6425212"/>
            <a:ext cx="1066800" cy="329184"/>
          </a:xfrm>
        </p:spPr>
        <p:txBody>
          <a:bodyPr/>
          <a:lstStyle/>
          <a:p>
            <a:fld id="{F155AB6C-F47B-5844-B824-9938C446684C}" type="slidenum">
              <a:rPr lang="en-US" smtClean="0"/>
              <a:t>31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67563"/>
            <a:ext cx="8877300" cy="4590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14041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r>
              <a:rPr lang="en-US" altLang="zh-CN" dirty="0" smtClean="0"/>
              <a:t>Task 1 : Beam energy measurement 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876800"/>
          </a:xfrm>
        </p:spPr>
        <p:txBody>
          <a:bodyPr>
            <a:normAutofit/>
          </a:bodyPr>
          <a:lstStyle/>
          <a:p>
            <a:r>
              <a:rPr lang="en-US" altLang="zh-CN" sz="2000" dirty="0" smtClean="0">
                <a:solidFill>
                  <a:srgbClr val="FF0000"/>
                </a:solidFill>
              </a:rPr>
              <a:t>Resonant </a:t>
            </a:r>
            <a:r>
              <a:rPr lang="en-US" altLang="zh-CN" sz="2000" dirty="0">
                <a:solidFill>
                  <a:srgbClr val="FF0000"/>
                </a:solidFill>
              </a:rPr>
              <a:t>depolarization method</a:t>
            </a:r>
            <a:r>
              <a:rPr lang="en-US" altLang="zh-CN" sz="2000" dirty="0" smtClean="0">
                <a:solidFill>
                  <a:srgbClr val="FF0000"/>
                </a:solidFill>
              </a:rPr>
              <a:t>. </a:t>
            </a:r>
            <a:r>
              <a:rPr lang="en-US" altLang="zh-CN" sz="2000" dirty="0" smtClean="0"/>
              <a:t>(LEP approach) </a:t>
            </a:r>
          </a:p>
          <a:p>
            <a:pPr lvl="1"/>
            <a:r>
              <a:rPr lang="en-US" altLang="zh-CN" sz="1600" dirty="0" smtClean="0"/>
              <a:t>Urgently need Beam polarization design in CEPC </a:t>
            </a:r>
          </a:p>
          <a:p>
            <a:pPr lvl="1"/>
            <a:r>
              <a:rPr lang="en-US" altLang="zh-CN" sz="1600" dirty="0" smtClean="0"/>
              <a:t>Whether CEPC can have bunch with polarization  and how long it lasts </a:t>
            </a:r>
          </a:p>
          <a:p>
            <a:pPr lvl="1"/>
            <a:r>
              <a:rPr lang="en-US" altLang="zh-CN" sz="1600" dirty="0" smtClean="0"/>
              <a:t>Polarization fraction in Z and WW threshold </a:t>
            </a:r>
          </a:p>
          <a:p>
            <a:pPr lvl="1"/>
            <a:endParaRPr lang="en-US" altLang="zh-CN" sz="1600" dirty="0" smtClean="0">
              <a:solidFill>
                <a:srgbClr val="FF0000"/>
              </a:solidFill>
            </a:endParaRPr>
          </a:p>
          <a:p>
            <a:r>
              <a:rPr lang="en-US" altLang="zh-CN" sz="2000" dirty="0" err="1">
                <a:solidFill>
                  <a:srgbClr val="FF0000"/>
                </a:solidFill>
              </a:rPr>
              <a:t>compton</a:t>
            </a:r>
            <a:r>
              <a:rPr lang="en-US" altLang="zh-CN" sz="2000" dirty="0">
                <a:solidFill>
                  <a:srgbClr val="FF0000"/>
                </a:solidFill>
              </a:rPr>
              <a:t> </a:t>
            </a:r>
            <a:r>
              <a:rPr lang="en-US" altLang="zh-CN" sz="2000" dirty="0" smtClean="0">
                <a:solidFill>
                  <a:srgbClr val="FF0000"/>
                </a:solidFill>
              </a:rPr>
              <a:t>scattering approach </a:t>
            </a:r>
            <a:endParaRPr lang="en-US" altLang="zh-CN" sz="2000" dirty="0" smtClean="0"/>
          </a:p>
          <a:p>
            <a:pPr lvl="1"/>
            <a:r>
              <a:rPr lang="en-US" altLang="zh-CN" sz="1600" dirty="0" smtClean="0">
                <a:solidFill>
                  <a:srgbClr val="FF0000"/>
                </a:solidFill>
              </a:rPr>
              <a:t>Whether it can reach 1MeV precision from this approach </a:t>
            </a:r>
          </a:p>
          <a:p>
            <a:pPr lvl="2"/>
            <a:r>
              <a:rPr lang="en-US" altLang="zh-CN" sz="1400" dirty="0"/>
              <a:t>preliminary </a:t>
            </a:r>
            <a:r>
              <a:rPr lang="en-US" altLang="zh-CN" sz="1400" dirty="0" smtClean="0"/>
              <a:t>study in G-Y</a:t>
            </a:r>
            <a:r>
              <a:rPr lang="en-US" altLang="zh-CN" sz="1400" dirty="0"/>
              <a:t>. </a:t>
            </a:r>
            <a:r>
              <a:rPr lang="en-US" altLang="zh-CN" sz="1400" dirty="0" smtClean="0"/>
              <a:t>Tang’s talk http</a:t>
            </a:r>
            <a:r>
              <a:rPr lang="en-US" altLang="zh-CN" sz="1400" dirty="0"/>
              <a:t>://indico.ihep.ac.cn/event/6495/session/4/contribution/29/material/slides/0.pdf </a:t>
            </a:r>
          </a:p>
          <a:p>
            <a:pPr lvl="1"/>
            <a:endParaRPr lang="en-US" altLang="zh-CN" sz="1600" dirty="0"/>
          </a:p>
          <a:p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5AB6C-F47B-5844-B824-9938C446684C}" type="slidenum">
              <a:rPr lang="en-US" smtClean="0"/>
              <a:t>32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631756"/>
            <a:ext cx="2867321" cy="2235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256757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5536" y="-91008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CN" dirty="0" smtClean="0"/>
              <a:t>Task 2: optimizing Z threshold scan 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15008" y="1051992"/>
            <a:ext cx="8928992" cy="4525963"/>
          </a:xfrm>
        </p:spPr>
        <p:txBody>
          <a:bodyPr>
            <a:normAutofit/>
          </a:bodyPr>
          <a:lstStyle/>
          <a:p>
            <a:pPr marL="182880" lvl="1"/>
            <a:r>
              <a:rPr lang="en-US" altLang="zh-CN" sz="2000" dirty="0" smtClean="0">
                <a:latin typeface="Arial" charset="0"/>
              </a:rPr>
              <a:t>Optimize off-peak runs statistics for Z line shape and </a:t>
            </a:r>
            <a:r>
              <a:rPr lang="el-GR" altLang="zh-CN" dirty="0">
                <a:cs typeface="Arial"/>
              </a:rPr>
              <a:t>α</a:t>
            </a:r>
            <a:r>
              <a:rPr lang="en-US" altLang="zh-CN" baseline="-25000" dirty="0" smtClean="0">
                <a:cs typeface="Arial"/>
              </a:rPr>
              <a:t>QED </a:t>
            </a:r>
            <a:r>
              <a:rPr lang="en-US" altLang="zh-CN" dirty="0" smtClean="0">
                <a:latin typeface="Arial" charset="0"/>
              </a:rPr>
              <a:t>shape</a:t>
            </a:r>
          </a:p>
          <a:p>
            <a:pPr marL="457200" lvl="2"/>
            <a:r>
              <a:rPr lang="en-US" altLang="zh-CN" dirty="0" smtClean="0">
                <a:solidFill>
                  <a:srgbClr val="0070C0"/>
                </a:solidFill>
                <a:latin typeface="Arial" charset="0"/>
              </a:rPr>
              <a:t>Check event selection efficiency as a function of beam energy</a:t>
            </a:r>
          </a:p>
          <a:p>
            <a:pPr marL="182880" lvl="1"/>
            <a:r>
              <a:rPr lang="en-US" altLang="zh-CN" dirty="0" err="1">
                <a:latin typeface="Arial" charset="0"/>
              </a:rPr>
              <a:t>Fcc-ee</a:t>
            </a:r>
            <a:r>
              <a:rPr lang="en-US" altLang="zh-CN" dirty="0">
                <a:latin typeface="Arial" charset="0"/>
              </a:rPr>
              <a:t> colleague </a:t>
            </a:r>
            <a:r>
              <a:rPr lang="en-US" altLang="zh-CN" dirty="0" smtClean="0">
                <a:latin typeface="Arial" charset="0"/>
              </a:rPr>
              <a:t>proposed to take more data around 87 and 94 </a:t>
            </a:r>
            <a:r>
              <a:rPr lang="en-US" altLang="zh-CN" dirty="0" err="1" smtClean="0">
                <a:latin typeface="Arial" charset="0"/>
              </a:rPr>
              <a:t>GeV</a:t>
            </a:r>
            <a:r>
              <a:rPr lang="en-US" altLang="zh-CN" dirty="0" smtClean="0">
                <a:latin typeface="Arial" charset="0"/>
              </a:rPr>
              <a:t> </a:t>
            </a:r>
          </a:p>
          <a:p>
            <a:pPr marL="0" lvl="1" indent="0">
              <a:buNone/>
            </a:pPr>
            <a:r>
              <a:rPr lang="en-US" altLang="zh-CN" dirty="0" smtClean="0">
                <a:latin typeface="Arial" charset="0"/>
              </a:rPr>
              <a:t>   off-peak runs for  </a:t>
            </a:r>
            <a:r>
              <a:rPr lang="el-GR" altLang="zh-CN" dirty="0">
                <a:cs typeface="Arial"/>
              </a:rPr>
              <a:t>α</a:t>
            </a:r>
            <a:r>
              <a:rPr lang="en-US" altLang="zh-CN" baseline="-25000" dirty="0">
                <a:cs typeface="Arial"/>
              </a:rPr>
              <a:t>QED </a:t>
            </a:r>
            <a:r>
              <a:rPr lang="en-US" altLang="zh-CN" dirty="0" smtClean="0">
                <a:latin typeface="Arial" charset="0"/>
              </a:rPr>
              <a:t>shape</a:t>
            </a:r>
          </a:p>
          <a:p>
            <a:pPr marL="342900" lvl="1" indent="-342900">
              <a:buFont typeface="Wingdings" pitchFamily="2" charset="2"/>
              <a:buChar char="p"/>
            </a:pPr>
            <a:r>
              <a:rPr lang="en-US" altLang="zh-CN" dirty="0" smtClean="0">
                <a:solidFill>
                  <a:srgbClr val="0070C0"/>
                </a:solidFill>
                <a:latin typeface="Arial" charset="0"/>
              </a:rPr>
              <a:t>Need </a:t>
            </a:r>
            <a:r>
              <a:rPr lang="en-US" altLang="zh-CN" dirty="0" err="1" smtClean="0">
                <a:solidFill>
                  <a:srgbClr val="0070C0"/>
                </a:solidFill>
                <a:latin typeface="Arial" charset="0"/>
              </a:rPr>
              <a:t>fastsim</a:t>
            </a:r>
            <a:r>
              <a:rPr lang="en-US" altLang="zh-CN" dirty="0" smtClean="0">
                <a:solidFill>
                  <a:srgbClr val="0070C0"/>
                </a:solidFill>
                <a:latin typeface="Arial" charset="0"/>
              </a:rPr>
              <a:t> study to check </a:t>
            </a:r>
            <a:r>
              <a:rPr lang="el-GR" altLang="zh-CN" dirty="0" smtClean="0">
                <a:solidFill>
                  <a:srgbClr val="0070C0"/>
                </a:solidFill>
                <a:cs typeface="Arial"/>
              </a:rPr>
              <a:t>α</a:t>
            </a:r>
            <a:r>
              <a:rPr lang="en-US" altLang="zh-CN" baseline="-25000" dirty="0">
                <a:solidFill>
                  <a:srgbClr val="0070C0"/>
                </a:solidFill>
                <a:cs typeface="Arial"/>
              </a:rPr>
              <a:t>QED</a:t>
            </a:r>
            <a:r>
              <a:rPr lang="en-US" altLang="zh-CN" dirty="0" smtClean="0">
                <a:solidFill>
                  <a:srgbClr val="0070C0"/>
                </a:solidFill>
                <a:latin typeface="Arial" charset="0"/>
              </a:rPr>
              <a:t>  measurement </a:t>
            </a:r>
            <a:endParaRPr lang="en-US" altLang="zh-CN" dirty="0">
              <a:solidFill>
                <a:srgbClr val="0070C0"/>
              </a:solidFill>
              <a:latin typeface="Arial" charset="0"/>
            </a:endParaRPr>
          </a:p>
          <a:p>
            <a:pPr marL="342900" lvl="1" indent="-342900">
              <a:buFont typeface="Wingdings" pitchFamily="2" charset="2"/>
              <a:buChar char="p"/>
            </a:pPr>
            <a:endParaRPr lang="en-US" altLang="zh-CN" dirty="0" smtClean="0">
              <a:latin typeface="Arial" charset="0"/>
            </a:endParaRPr>
          </a:p>
          <a:p>
            <a:pPr marL="0" lvl="1" indent="0">
              <a:buNone/>
            </a:pPr>
            <a:endParaRPr lang="en-US" altLang="zh-CN" dirty="0">
              <a:latin typeface="Arial" charset="0"/>
            </a:endParaRPr>
          </a:p>
          <a:p>
            <a:pPr marL="0" lvl="1" indent="0">
              <a:buNone/>
            </a:pPr>
            <a:r>
              <a:rPr lang="en-US" altLang="zh-CN" dirty="0" smtClean="0">
                <a:latin typeface="Arial" charset="0"/>
              </a:rPr>
              <a:t>	</a:t>
            </a:r>
          </a:p>
          <a:p>
            <a:pPr marL="182880" lvl="1"/>
            <a:endParaRPr lang="en-US" altLang="zh-CN" dirty="0" smtClean="0">
              <a:latin typeface="Arial" charset="0"/>
            </a:endParaRPr>
          </a:p>
          <a:p>
            <a:pPr marL="182880" lvl="1"/>
            <a:endParaRPr lang="en-US" altLang="zh-CN" baseline="-25000" dirty="0" smtClean="0">
              <a:cs typeface="Arial"/>
            </a:endParaRPr>
          </a:p>
          <a:p>
            <a:pPr marL="0" lvl="1" indent="0">
              <a:buNone/>
            </a:pPr>
            <a:r>
              <a:rPr lang="en-US" altLang="zh-CN" sz="2000" dirty="0" smtClean="0">
                <a:latin typeface="Arial" charset="0"/>
              </a:rPr>
              <a:t>   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95C8A-6A5A-4DA8-BDB1-2D9FC5F4E5FB}" type="slidenum">
              <a:rPr lang="zh-CN" altLang="en-US" smtClean="0"/>
              <a:t>33</a:t>
            </a:fld>
            <a:endParaRPr lang="zh-CN" altLang="en-US"/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" y="3081520"/>
            <a:ext cx="3374024" cy="2905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012" y="3451860"/>
            <a:ext cx="4265867" cy="298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8415" y="2960805"/>
            <a:ext cx="3909060" cy="491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09693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179860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n-US" altLang="zh-CN" dirty="0"/>
              <a:t>Branching ratio ( </a:t>
            </a:r>
            <a:r>
              <a:rPr lang="en-US" altLang="zh-CN" dirty="0" err="1"/>
              <a:t>R</a:t>
            </a:r>
            <a:r>
              <a:rPr lang="en-US" altLang="zh-CN" baseline="30000" dirty="0" err="1"/>
              <a:t>b</a:t>
            </a:r>
            <a:r>
              <a:rPr lang="en-US" altLang="zh-CN" dirty="0" smtClean="0"/>
              <a:t>): </a:t>
            </a:r>
            <a:br>
              <a:rPr lang="en-US" altLang="zh-CN" dirty="0" smtClean="0"/>
            </a:br>
            <a:r>
              <a:rPr lang="en-US" altLang="zh-CN" dirty="0" smtClean="0"/>
              <a:t>task : gluon splitting measurements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To reduce the </a:t>
            </a:r>
            <a:r>
              <a:rPr lang="en-US" altLang="zh-CN" dirty="0" err="1" smtClean="0"/>
              <a:t>R_b</a:t>
            </a:r>
            <a:r>
              <a:rPr lang="en-US" altLang="zh-CN" dirty="0" smtClean="0"/>
              <a:t> systematics</a:t>
            </a:r>
          </a:p>
          <a:p>
            <a:r>
              <a:rPr lang="en-US" altLang="zh-CN" dirty="0" smtClean="0"/>
              <a:t>One of the task is to measure </a:t>
            </a:r>
            <a:r>
              <a:rPr lang="en-US" altLang="zh-CN" dirty="0"/>
              <a:t>gluon splitting </a:t>
            </a:r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5AB6C-F47B-5844-B824-9938C446684C}" type="slidenum">
              <a:rPr lang="en-US" smtClean="0"/>
              <a:t>34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4220" y="3200400"/>
            <a:ext cx="3641160" cy="3434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" y="2929735"/>
            <a:ext cx="3439327" cy="1497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61731"/>
            <a:ext cx="4983139" cy="2399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矩形 4"/>
          <p:cNvSpPr/>
          <p:nvPr/>
        </p:nvSpPr>
        <p:spPr>
          <a:xfrm>
            <a:off x="5612896" y="2875002"/>
            <a:ext cx="29931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err="1">
                <a:solidFill>
                  <a:srgbClr val="0070C0"/>
                </a:solidFill>
              </a:rPr>
              <a:t>Phys</a:t>
            </a:r>
            <a:r>
              <a:rPr lang="en-US" altLang="zh-CN" dirty="0">
                <a:solidFill>
                  <a:srgbClr val="0070C0"/>
                </a:solidFill>
              </a:rPr>
              <a:t> </a:t>
            </a:r>
            <a:r>
              <a:rPr lang="en-US" altLang="zh-CN" dirty="0" err="1">
                <a:solidFill>
                  <a:srgbClr val="0070C0"/>
                </a:solidFill>
              </a:rPr>
              <a:t>Lett</a:t>
            </a:r>
            <a:r>
              <a:rPr lang="en-US" altLang="zh-CN" dirty="0">
                <a:solidFill>
                  <a:srgbClr val="0070C0"/>
                </a:solidFill>
              </a:rPr>
              <a:t> B 405 (1997) 202</a:t>
            </a:r>
            <a:endParaRPr lang="zh-CN" alt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55015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n-US" dirty="0"/>
              <a:t>The prospect of CEPC electroweak physics in pre-CDR study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400" y="1241580"/>
            <a:ext cx="8229600" cy="4876800"/>
          </a:xfrm>
        </p:spPr>
        <p:txBody>
          <a:bodyPr/>
          <a:lstStyle/>
          <a:p>
            <a:pPr lvl="1"/>
            <a:r>
              <a:rPr lang="en-US" dirty="0">
                <a:solidFill>
                  <a:srgbClr val="292934"/>
                </a:solidFill>
              </a:rPr>
              <a:t>Expected precision </a:t>
            </a:r>
            <a:r>
              <a:rPr lang="en-US" dirty="0" smtClean="0">
                <a:solidFill>
                  <a:srgbClr val="292934"/>
                </a:solidFill>
              </a:rPr>
              <a:t>on some key measurements in CEPC Pre</a:t>
            </a:r>
            <a:r>
              <a:rPr lang="en-US" dirty="0">
                <a:solidFill>
                  <a:srgbClr val="292934"/>
                </a:solidFill>
              </a:rPr>
              <a:t>-CDR study based on </a:t>
            </a:r>
            <a:r>
              <a:rPr lang="fr-FR" dirty="0">
                <a:solidFill>
                  <a:srgbClr val="292934"/>
                </a:solidFill>
              </a:rPr>
              <a:t>projections </a:t>
            </a:r>
            <a:r>
              <a:rPr lang="fr-FR" dirty="0" err="1">
                <a:solidFill>
                  <a:srgbClr val="292934"/>
                </a:solidFill>
              </a:rPr>
              <a:t>from</a:t>
            </a:r>
            <a:r>
              <a:rPr lang="fr-FR" dirty="0">
                <a:solidFill>
                  <a:srgbClr val="292934"/>
                </a:solidFill>
              </a:rPr>
              <a:t> </a:t>
            </a:r>
            <a:r>
              <a:rPr lang="fr-FR" dirty="0" smtClean="0">
                <a:solidFill>
                  <a:srgbClr val="292934"/>
                </a:solidFill>
              </a:rPr>
              <a:t>LEP and ILC.</a:t>
            </a:r>
          </a:p>
          <a:p>
            <a:pPr lvl="2"/>
            <a:r>
              <a:rPr lang="pl-PL" dirty="0">
                <a:hlinkClick r:id="rId2"/>
              </a:rPr>
              <a:t>http://cepc.ihep.ac.cn/preCDR/</a:t>
            </a:r>
            <a:r>
              <a:rPr lang="pl-PL" dirty="0" smtClean="0">
                <a:hlinkClick r:id="rId2"/>
              </a:rPr>
              <a:t>volume.html</a:t>
            </a:r>
            <a:endParaRPr lang="fr-FR" dirty="0" smtClean="0">
              <a:solidFill>
                <a:srgbClr val="0000FF"/>
              </a:solidFill>
            </a:endParaRPr>
          </a:p>
          <a:p>
            <a:pPr lvl="1"/>
            <a:r>
              <a:rPr lang="en-US" dirty="0" smtClean="0">
                <a:solidFill>
                  <a:srgbClr val="292934"/>
                </a:solidFill>
              </a:rPr>
              <a:t>From now to next year, plan to update the study for </a:t>
            </a:r>
            <a:r>
              <a:rPr lang="en-US" dirty="0" smtClean="0"/>
              <a:t>Conceptual </a:t>
            </a:r>
            <a:r>
              <a:rPr lang="en-US" dirty="0"/>
              <a:t>Design Report </a:t>
            </a:r>
            <a:r>
              <a:rPr lang="en-US" dirty="0" smtClean="0"/>
              <a:t>(CDR) </a:t>
            </a:r>
            <a:r>
              <a:rPr lang="en-US" dirty="0" smtClean="0">
                <a:solidFill>
                  <a:srgbClr val="292934"/>
                </a:solidFill>
              </a:rPr>
              <a:t>with full detector simulation </a:t>
            </a:r>
          </a:p>
          <a:p>
            <a:pPr marL="548640" lvl="2" indent="0">
              <a:buNone/>
            </a:pPr>
            <a:endParaRPr lang="en-US" baseline="-25000" dirty="0" smtClean="0"/>
          </a:p>
          <a:p>
            <a:pPr marL="548640" lvl="2" indent="0">
              <a:buNone/>
            </a:pPr>
            <a:r>
              <a:rPr lang="en-US" dirty="0" smtClean="0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5AB6C-F47B-5844-B824-9938C446684C}" type="slidenum">
              <a:rPr lang="en-US" smtClean="0"/>
              <a:t>4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400" y="2902369"/>
            <a:ext cx="6734090" cy="3529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5491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3145"/>
            <a:ext cx="8229600" cy="990600"/>
          </a:xfrm>
        </p:spPr>
        <p:txBody>
          <a:bodyPr/>
          <a:lstStyle/>
          <a:p>
            <a:r>
              <a:rPr lang="en-US" dirty="0" smtClean="0"/>
              <a:t>Toward CDR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9050" y="404890"/>
            <a:ext cx="9461500" cy="4876800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Some key experimental systematics study in full-sim MC samples.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Get jet energy resolution , lepton acceptance, b tagging efficiency  </a:t>
            </a:r>
            <a:r>
              <a:rPr lang="mr-IN" dirty="0" smtClean="0">
                <a:solidFill>
                  <a:srgbClr val="0070C0"/>
                </a:solidFill>
              </a:rPr>
              <a:t>…</a:t>
            </a:r>
            <a:endParaRPr lang="en-US" dirty="0" smtClean="0">
              <a:solidFill>
                <a:srgbClr val="0070C0"/>
              </a:solidFill>
            </a:endParaRPr>
          </a:p>
          <a:p>
            <a:r>
              <a:rPr lang="en-US" dirty="0" smtClean="0"/>
              <a:t>Expected precision for electroweak measurements can be done  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In generator level with key detector performance input from </a:t>
            </a:r>
            <a:r>
              <a:rPr lang="en-US" dirty="0" err="1" smtClean="0">
                <a:solidFill>
                  <a:srgbClr val="0070C0"/>
                </a:solidFill>
              </a:rPr>
              <a:t>fullsim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5AB6C-F47B-5844-B824-9938C446684C}" type="slidenum">
              <a:rPr lang="en-US" smtClean="0"/>
              <a:t>5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57200" y="2651282"/>
            <a:ext cx="26035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Generator based Truth level study 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108200" y="5181600"/>
            <a:ext cx="26035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Detector performance study with full-sim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3479800" y="2919491"/>
            <a:ext cx="336550" cy="21986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5" idx="3"/>
          </p:cNvCxnSpPr>
          <p:nvPr/>
        </p:nvCxnSpPr>
        <p:spPr>
          <a:xfrm>
            <a:off x="3060700" y="2994182"/>
            <a:ext cx="15113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3816350" y="3860730"/>
            <a:ext cx="433548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Jet calibrations </a:t>
            </a:r>
          </a:p>
          <a:p>
            <a:r>
              <a:rPr lang="en-US" dirty="0" smtClean="0"/>
              <a:t>Lepton(jet) efficiency , energy resolution </a:t>
            </a:r>
          </a:p>
          <a:p>
            <a:r>
              <a:rPr lang="en-US" dirty="0" smtClean="0"/>
              <a:t>Detector Acceptance 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4851400" y="2576591"/>
            <a:ext cx="3695700" cy="6731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Expected precision in CEPC detector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85346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2929091"/>
            <a:ext cx="3937000" cy="3928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84710"/>
            <a:ext cx="9613900" cy="4876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LEP</a:t>
            </a:r>
            <a:r>
              <a:rPr lang="en-US" altLang="zh-CN" dirty="0" smtClean="0"/>
              <a:t>/SLD: </a:t>
            </a:r>
            <a:r>
              <a:rPr lang="en-US" dirty="0" smtClean="0"/>
              <a:t>0.23153 </a:t>
            </a:r>
            <a:r>
              <a:rPr lang="en-US" dirty="0"/>
              <a:t>± 0.00016 </a:t>
            </a:r>
            <a:endParaRPr lang="en-US" dirty="0" smtClean="0"/>
          </a:p>
          <a:p>
            <a:pPr lvl="1" eaLnBrk="1" hangingPunct="1">
              <a:defRPr/>
            </a:pPr>
            <a:r>
              <a:rPr lang="en-US" dirty="0" smtClean="0">
                <a:solidFill>
                  <a:srgbClr val="3366FF"/>
                </a:solidFill>
              </a:rPr>
              <a:t>0.1% precision. </a:t>
            </a:r>
          </a:p>
          <a:p>
            <a:pPr lvl="1" eaLnBrk="1" hangingPunct="1">
              <a:defRPr/>
            </a:pPr>
            <a:r>
              <a:rPr lang="en-US" dirty="0" smtClean="0">
                <a:solidFill>
                  <a:srgbClr val="0000FF"/>
                </a:solidFill>
              </a:rPr>
              <a:t>Stat error is one of limiting factor. </a:t>
            </a:r>
          </a:p>
          <a:p>
            <a:pPr marL="182880" indent="-18288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CEPC  </a:t>
            </a:r>
          </a:p>
          <a:p>
            <a:pPr marL="457517" lvl="1" indent="-18288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800" dirty="0" smtClean="0"/>
              <a:t>systematics error : 0.01%</a:t>
            </a:r>
          </a:p>
          <a:p>
            <a:pPr marL="731837" lvl="2">
              <a:defRPr/>
            </a:pPr>
            <a:r>
              <a:rPr lang="en-US" dirty="0" smtClean="0">
                <a:solidFill>
                  <a:srgbClr val="0000FF"/>
                </a:solidFill>
              </a:rPr>
              <a:t>Input From Backward</a:t>
            </a:r>
            <a:r>
              <a:rPr lang="en-US" dirty="0">
                <a:solidFill>
                  <a:srgbClr val="0000FF"/>
                </a:solidFill>
              </a:rPr>
              <a:t>-forward </a:t>
            </a:r>
            <a:r>
              <a:rPr lang="en-US" dirty="0" smtClean="0">
                <a:solidFill>
                  <a:srgbClr val="0000FF"/>
                </a:solidFill>
              </a:rPr>
              <a:t>asymmetry </a:t>
            </a:r>
            <a:r>
              <a:rPr lang="en-US" dirty="0" smtClean="0">
                <a:solidFill>
                  <a:srgbClr val="0000FF"/>
                </a:solidFill>
              </a:rPr>
              <a:t>measurement in Z pole Z-&gt;</a:t>
            </a:r>
            <a:r>
              <a:rPr lang="en-US" dirty="0" err="1" smtClean="0">
                <a:solidFill>
                  <a:srgbClr val="0000FF"/>
                </a:solidFill>
              </a:rPr>
              <a:t>μμ</a:t>
            </a:r>
            <a:r>
              <a:rPr lang="en-US" dirty="0" smtClean="0">
                <a:solidFill>
                  <a:srgbClr val="0000FF"/>
                </a:solidFill>
              </a:rPr>
              <a:t> events </a:t>
            </a:r>
          </a:p>
          <a:p>
            <a:pPr marL="731837" lvl="2">
              <a:defRPr/>
            </a:pPr>
            <a:r>
              <a:rPr lang="en-US" dirty="0" smtClean="0">
                <a:solidFill>
                  <a:srgbClr val="0000FF"/>
                </a:solidFill>
              </a:rPr>
              <a:t>Lepton efficiency and acceptance is one of the major systematics</a:t>
            </a:r>
            <a:endParaRPr lang="en-US" dirty="0" smtClean="0">
              <a:solidFill>
                <a:srgbClr val="0000FF"/>
              </a:solidFill>
            </a:endParaRPr>
          </a:p>
          <a:p>
            <a:pPr lvl="1" indent="-18288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altLang="zh-CN" dirty="0" smtClean="0"/>
          </a:p>
          <a:p>
            <a:pPr lvl="1" indent="-18288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altLang="zh-CN" dirty="0" smtClean="0"/>
          </a:p>
          <a:p>
            <a:pPr marL="274320" lvl="1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altLang="zh-CN" baseline="30000" dirty="0"/>
          </a:p>
          <a:p>
            <a:pPr lvl="1" indent="-18288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  <a:p>
            <a:pPr lvl="2" eaLnBrk="1" hangingPunct="1"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300" y="-229870"/>
            <a:ext cx="8229600" cy="9906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CN" dirty="0" smtClean="0"/>
              <a:t>Weak</a:t>
            </a:r>
            <a:r>
              <a:rPr lang="zh-CN" altLang="en-US" dirty="0" smtClean="0"/>
              <a:t> </a:t>
            </a:r>
            <a:r>
              <a:rPr lang="en-US" altLang="zh-CN" dirty="0" smtClean="0"/>
              <a:t>mixing</a:t>
            </a:r>
            <a:r>
              <a:rPr lang="zh-CN" altLang="en-US" dirty="0" smtClean="0"/>
              <a:t> </a:t>
            </a:r>
            <a:r>
              <a:rPr lang="en-US" altLang="zh-CN" dirty="0" smtClean="0"/>
              <a:t>angle</a:t>
            </a:r>
            <a:r>
              <a:rPr lang="zh-CN" altLang="en-US" dirty="0" smtClean="0"/>
              <a:t> 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064500" y="6432056"/>
            <a:ext cx="1066800" cy="329184"/>
          </a:xfrm>
        </p:spPr>
        <p:txBody>
          <a:bodyPr/>
          <a:lstStyle/>
          <a:p>
            <a:pPr>
              <a:defRPr/>
            </a:pPr>
            <a:fld id="{C5B0FA73-B677-D541-B750-A22E4FB789CB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21508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7400" y="0"/>
            <a:ext cx="12573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333719" y="5746234"/>
            <a:ext cx="6168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LEP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11096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</a:t>
            </a:r>
            <a:r>
              <a:rPr lang="en-US" baseline="-25000" dirty="0" err="1" smtClean="0"/>
              <a:t>μμ</a:t>
            </a:r>
            <a:r>
              <a:rPr lang="en-US" dirty="0" smtClean="0"/>
              <a:t> distribution in Z pole runs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df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5AB6C-F47B-5844-B824-9938C446684C}" type="slidenum">
              <a:rPr lang="en-US" smtClean="0"/>
              <a:t>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258104"/>
            <a:ext cx="7810500" cy="5069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5926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r>
              <a:rPr lang="en-US" dirty="0" smtClean="0"/>
              <a:t>Cos (𝛉) of </a:t>
            </a:r>
            <a:r>
              <a:rPr lang="en-US" dirty="0" err="1" smtClean="0"/>
              <a:t>μ</a:t>
            </a:r>
            <a:r>
              <a:rPr lang="en-US" dirty="0" smtClean="0"/>
              <a:t>+ in Z-&gt;</a:t>
            </a:r>
            <a:r>
              <a:rPr lang="en-US" dirty="0"/>
              <a:t> </a:t>
            </a:r>
            <a:r>
              <a:rPr lang="en-US" dirty="0" err="1"/>
              <a:t>μ</a:t>
            </a:r>
            <a:r>
              <a:rPr lang="en-US" baseline="30000" dirty="0"/>
              <a:t>+ </a:t>
            </a:r>
            <a:r>
              <a:rPr lang="en-US" dirty="0" err="1" smtClean="0"/>
              <a:t>μ</a:t>
            </a:r>
            <a:r>
              <a:rPr lang="en-US" baseline="30000" dirty="0" smtClean="0"/>
              <a:t>-</a:t>
            </a:r>
            <a:r>
              <a:rPr lang="en-US" dirty="0" smtClean="0"/>
              <a:t> events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50768"/>
            <a:ext cx="8229600" cy="4876800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Backward-forward asymmetry in Z pole runs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	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5AB6C-F47B-5844-B824-9938C446684C}" type="slidenum">
              <a:rPr lang="en-US" smtClean="0"/>
              <a:t>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5900" y="1595088"/>
            <a:ext cx="6134100" cy="4836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9180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2080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Muon reconstruction efficiency in CEPC </a:t>
            </a:r>
            <a:br>
              <a:rPr lang="en-US" dirty="0" smtClean="0"/>
            </a:br>
            <a:r>
              <a:rPr lang="en-US" dirty="0" smtClean="0"/>
              <a:t>Z-</a:t>
            </a:r>
            <a:r>
              <a:rPr lang="en-US" dirty="0"/>
              <a:t>&gt; </a:t>
            </a:r>
            <a:r>
              <a:rPr lang="en-US" dirty="0" err="1"/>
              <a:t>μ</a:t>
            </a:r>
            <a:r>
              <a:rPr lang="en-US" baseline="30000" dirty="0"/>
              <a:t>+</a:t>
            </a:r>
            <a:r>
              <a:rPr lang="en-US" dirty="0"/>
              <a:t> </a:t>
            </a:r>
            <a:r>
              <a:rPr lang="en-US" dirty="0" err="1"/>
              <a:t>μ</a:t>
            </a:r>
            <a:r>
              <a:rPr lang="en-US" baseline="30000" dirty="0"/>
              <a:t>-</a:t>
            </a:r>
            <a:r>
              <a:rPr lang="en-US" dirty="0"/>
              <a:t> </a:t>
            </a:r>
            <a:r>
              <a:rPr lang="en-US" dirty="0" smtClean="0"/>
              <a:t>full simulation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06680"/>
            <a:ext cx="9271000" cy="4876800"/>
          </a:xfrm>
        </p:spPr>
        <p:txBody>
          <a:bodyPr/>
          <a:lstStyle/>
          <a:p>
            <a:r>
              <a:rPr lang="en-US" dirty="0" smtClean="0"/>
              <a:t>In-efficiency in forward regions is the key of </a:t>
            </a:r>
            <a:r>
              <a:rPr lang="en-US" dirty="0" err="1" smtClean="0"/>
              <a:t>Afb</a:t>
            </a:r>
            <a:r>
              <a:rPr lang="en-US" dirty="0" smtClean="0"/>
              <a:t> measurement.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5AB6C-F47B-5844-B824-9938C446684C}" type="slidenum">
              <a:rPr lang="en-US" smtClean="0"/>
              <a:t>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500" y="2219693"/>
            <a:ext cx="5626100" cy="4212363"/>
          </a:xfrm>
          <a:prstGeom prst="rect">
            <a:avLst/>
          </a:prstGeom>
        </p:spPr>
      </p:pic>
      <p:sp>
        <p:nvSpPr>
          <p:cNvPr id="6" name="Triangle 5"/>
          <p:cNvSpPr/>
          <p:nvPr/>
        </p:nvSpPr>
        <p:spPr>
          <a:xfrm>
            <a:off x="5664200" y="5740400"/>
            <a:ext cx="317500" cy="3302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riangle 7"/>
          <p:cNvSpPr/>
          <p:nvPr/>
        </p:nvSpPr>
        <p:spPr>
          <a:xfrm>
            <a:off x="1739900" y="5168900"/>
            <a:ext cx="317500" cy="3302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49343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Clarity.thmx</Template>
  <TotalTime>4874</TotalTime>
  <Words>1671</Words>
  <Application>Microsoft Macintosh PowerPoint</Application>
  <PresentationFormat>On-screen Show (4:3)</PresentationFormat>
  <Paragraphs>375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1" baseType="lpstr">
      <vt:lpstr>Arial Narrow</vt:lpstr>
      <vt:lpstr>Calibri</vt:lpstr>
      <vt:lpstr>Mangal</vt:lpstr>
      <vt:lpstr>Wingdings</vt:lpstr>
      <vt:lpstr>华文新魏</vt:lpstr>
      <vt:lpstr>Arial</vt:lpstr>
      <vt:lpstr>Clarity</vt:lpstr>
      <vt:lpstr> </vt:lpstr>
      <vt:lpstr>CEPC electroweak</vt:lpstr>
      <vt:lpstr>Motivation </vt:lpstr>
      <vt:lpstr>The prospect of CEPC electroweak physics in pre-CDR study</vt:lpstr>
      <vt:lpstr>Toward CDR </vt:lpstr>
      <vt:lpstr>Weak mixing angle </vt:lpstr>
      <vt:lpstr>mμμ distribution in Z pole runs  </vt:lpstr>
      <vt:lpstr>Cos (𝛉) of μ+ in Z-&gt; μ+ μ- events </vt:lpstr>
      <vt:lpstr>Muon reconstruction efficiency in CEPC  Z-&gt; μ+ μ- full simulation  </vt:lpstr>
      <vt:lpstr>PowerPoint Presentation</vt:lpstr>
      <vt:lpstr>Weak mixing angle analysis toward CDR</vt:lpstr>
      <vt:lpstr>Update in W mass measurement </vt:lpstr>
      <vt:lpstr>Jet energy scale and resolution</vt:lpstr>
      <vt:lpstr>W boson mass</vt:lpstr>
      <vt:lpstr>W mass and  flavor dependence of jet energy scale</vt:lpstr>
      <vt:lpstr>W mass reconstructed from dijet mass in semi leptonic decay </vt:lpstr>
      <vt:lpstr>W mass analysis toward CDR</vt:lpstr>
      <vt:lpstr>Major systematics in EWK measurement</vt:lpstr>
      <vt:lpstr>Summary </vt:lpstr>
      <vt:lpstr>B tagging performance in Branching ratio ( Rb)</vt:lpstr>
      <vt:lpstr>Backward-forward asymmetry measured from b jet </vt:lpstr>
      <vt:lpstr>Weak mixing angle </vt:lpstr>
      <vt:lpstr>Branching ratio ( Rb)</vt:lpstr>
      <vt:lpstr>Backward-forward asymmetry measured from b jet </vt:lpstr>
      <vt:lpstr>Summary </vt:lpstr>
      <vt:lpstr>Urgent open task </vt:lpstr>
      <vt:lpstr>From Pre-CDR to CDR</vt:lpstr>
      <vt:lpstr>Plan for Weak mixing angle</vt:lpstr>
      <vt:lpstr>CEPC accelerator  </vt:lpstr>
      <vt:lpstr>CEPC detector  (1) </vt:lpstr>
      <vt:lpstr>CEPC detector  (2) </vt:lpstr>
      <vt:lpstr>Task 1 : Beam energy measurement </vt:lpstr>
      <vt:lpstr>Task 2: optimizing Z threshold scan </vt:lpstr>
      <vt:lpstr>Branching ratio ( Rb):  task : gluon splitting measurements</vt:lpstr>
    </vt:vector>
  </TitlesOfParts>
  <LinksUpToDate>false</LinksUpToDate>
  <SharedDoc>false</SharedDoc>
  <HyperlinksChanged>false</HyperlinksChanged>
  <AppVersion>15.0029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Liaoshan Shi</dc:creator>
  <cp:lastModifiedBy>zhijun liang</cp:lastModifiedBy>
  <cp:revision>350</cp:revision>
  <dcterms:created xsi:type="dcterms:W3CDTF">2016-06-29T16:41:09Z</dcterms:created>
  <dcterms:modified xsi:type="dcterms:W3CDTF">2017-07-13T06:09:38Z</dcterms:modified>
</cp:coreProperties>
</file>