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81" r:id="rId3"/>
    <p:sldId id="280" r:id="rId4"/>
    <p:sldId id="282" r:id="rId5"/>
    <p:sldId id="283" r:id="rId6"/>
    <p:sldId id="298" r:id="rId7"/>
    <p:sldId id="284" r:id="rId8"/>
    <p:sldId id="278" r:id="rId9"/>
    <p:sldId id="285" r:id="rId10"/>
    <p:sldId id="257" r:id="rId11"/>
    <p:sldId id="260" r:id="rId12"/>
    <p:sldId id="299" r:id="rId13"/>
    <p:sldId id="300" r:id="rId14"/>
    <p:sldId id="266" r:id="rId15"/>
    <p:sldId id="286" r:id="rId16"/>
    <p:sldId id="295" r:id="rId17"/>
    <p:sldId id="259" r:id="rId18"/>
    <p:sldId id="287" r:id="rId19"/>
    <p:sldId id="263" r:id="rId20"/>
    <p:sldId id="301" r:id="rId21"/>
    <p:sldId id="292" r:id="rId22"/>
    <p:sldId id="288" r:id="rId23"/>
    <p:sldId id="293" r:id="rId24"/>
    <p:sldId id="289" r:id="rId25"/>
    <p:sldId id="277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5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8626F-95E3-492E-91B4-0C9AD026DF3B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4C937-DC2D-418D-89ED-F103707B20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89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4C937-DC2D-418D-89ED-F103707B206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38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2A6C2D0-C9B6-4E2F-A296-8AC2EF0EDE76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208E580-004A-42EB-902B-DFA686D412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C2D0-C9B6-4E2F-A296-8AC2EF0EDE76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580-004A-42EB-902B-DFA686D412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C2D0-C9B6-4E2F-A296-8AC2EF0EDE76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580-004A-42EB-902B-DFA686D412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C2D0-C9B6-4E2F-A296-8AC2EF0EDE76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580-004A-42EB-902B-DFA686D412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2A6C2D0-C9B6-4E2F-A296-8AC2EF0EDE76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208E580-004A-42EB-902B-DFA686D412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C2D0-C9B6-4E2F-A296-8AC2EF0EDE76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580-004A-42EB-902B-DFA686D412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C2D0-C9B6-4E2F-A296-8AC2EF0EDE76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580-004A-42EB-902B-DFA686D412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C2D0-C9B6-4E2F-A296-8AC2EF0EDE76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580-004A-42EB-902B-DFA686D412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C2D0-C9B6-4E2F-A296-8AC2EF0EDE76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580-004A-42EB-902B-DFA686D412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C2D0-C9B6-4E2F-A296-8AC2EF0EDE76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580-004A-42EB-902B-DFA686D412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C2D0-C9B6-4E2F-A296-8AC2EF0EDE76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580-004A-42EB-902B-DFA686D412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A6C2D0-C9B6-4E2F-A296-8AC2EF0EDE76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08E580-004A-42EB-902B-DFA686D412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jpe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Heat flow and thermal evolution of the northern margin of the South China Sea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2351112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err="1" smtClean="0"/>
              <a:t>Lijuan</a:t>
            </a:r>
            <a:r>
              <a:rPr lang="en-US" altLang="zh-CN" dirty="0" smtClean="0"/>
              <a:t> He</a:t>
            </a:r>
          </a:p>
          <a:p>
            <a:pPr algn="ctr"/>
            <a:r>
              <a:rPr lang="en-US" altLang="zh-CN" dirty="0" smtClean="0"/>
              <a:t>Institute of Geology and Geophysics, CAS, </a:t>
            </a:r>
          </a:p>
          <a:p>
            <a:endParaRPr lang="en-US" altLang="zh-CN" dirty="0" smtClean="0"/>
          </a:p>
          <a:p>
            <a:pPr algn="ctr"/>
            <a:r>
              <a:rPr lang="en-US" altLang="zh-CN" dirty="0" smtClean="0"/>
              <a:t>Beijing, 2017.7.23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95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4796029" cy="63057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1403648" y="836712"/>
            <a:ext cx="553998" cy="48500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flow sites of the South China Sea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5472733" cy="61926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6840016" y="764704"/>
            <a:ext cx="144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Heat flow (</a:t>
            </a:r>
            <a:r>
              <a:rPr lang="en-US" altLang="zh-CN" dirty="0" err="1" smtClean="0"/>
              <a:t>mW</a:t>
            </a:r>
            <a:r>
              <a:rPr lang="en-US" altLang="zh-CN" dirty="0" smtClean="0"/>
              <a:t>/m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9880" y="3585696"/>
            <a:ext cx="1462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SW. </a:t>
            </a:r>
            <a:r>
              <a:rPr lang="en-US" altLang="zh-CN" dirty="0" err="1"/>
              <a:t>S</a:t>
            </a:r>
            <a:r>
              <a:rPr lang="en-US" altLang="zh-CN" dirty="0" err="1" smtClean="0"/>
              <a:t>ubbasin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3806" y="5877272"/>
            <a:ext cx="148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Zengmu</a:t>
            </a:r>
            <a:r>
              <a:rPr lang="en-US" altLang="zh-CN" dirty="0" smtClean="0"/>
              <a:t> Basin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2507615"/>
            <a:ext cx="119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E. </a:t>
            </a:r>
            <a:r>
              <a:rPr lang="en-US" altLang="zh-CN" dirty="0" err="1" smtClean="0"/>
              <a:t>Subbasin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698" y="3707739"/>
            <a:ext cx="23009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 Margin: 75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Margin: 80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Margin: 49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W. Margin: 78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Basin: 88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en-US" altLang="zh-CN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2160" y="1196752"/>
            <a:ext cx="2674640" cy="914400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Comparison of heat flow between the South China and the N. SCS</a:t>
            </a:r>
            <a:endParaRPr lang="zh-CN" altLang="en-US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05"/>
            <a:ext cx="5764727" cy="361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内容占位符 5"/>
          <p:cNvPicPr>
            <a:picLocks noGrp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84" y="3356992"/>
            <a:ext cx="6046316" cy="332495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1520" y="3059668"/>
            <a:ext cx="1878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Calibri"/>
                <a:ea typeface="宋体"/>
                <a:cs typeface="Times New Roman"/>
              </a:rPr>
              <a:t>(Yuan et al., 2006)</a:t>
            </a:r>
            <a:endParaRPr lang="zh-CN" altLang="zh-CN" sz="2400" kern="100" dirty="0">
              <a:latin typeface="Calibri"/>
              <a:ea typeface="宋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298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7712"/>
            <a:ext cx="5291053" cy="331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内容占位符 5" descr="C:\Users\user\Desktop\AA.JPG"/>
          <p:cNvPicPr preferRelativeResize="0"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489" y="1502285"/>
            <a:ext cx="3344967" cy="36079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Heat flow partitioning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284" y="5027275"/>
            <a:ext cx="29322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Q</a:t>
            </a:r>
            <a:r>
              <a:rPr lang="en-US" altLang="zh-CN" baseline="-25000" dirty="0" smtClean="0"/>
              <a:t>s</a:t>
            </a:r>
            <a:r>
              <a:rPr lang="en-US" altLang="zh-CN" dirty="0" smtClean="0"/>
              <a:t>: ~72mW/m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; </a:t>
            </a:r>
          </a:p>
          <a:p>
            <a:r>
              <a:rPr lang="en-US" altLang="zh-CN" dirty="0" smtClean="0"/>
              <a:t>Q</a:t>
            </a:r>
            <a:r>
              <a:rPr lang="en-US" altLang="zh-CN" baseline="-25000" dirty="0" smtClean="0"/>
              <a:t>c</a:t>
            </a:r>
            <a:r>
              <a:rPr lang="en-US" altLang="zh-CN" dirty="0" smtClean="0"/>
              <a:t>/Q</a:t>
            </a:r>
            <a:r>
              <a:rPr lang="en-US" altLang="zh-CN" baseline="-25000" dirty="0" smtClean="0"/>
              <a:t>s</a:t>
            </a:r>
            <a:r>
              <a:rPr lang="en-US" altLang="zh-CN" dirty="0" smtClean="0"/>
              <a:t>: ~35~42%;</a:t>
            </a:r>
            <a:endParaRPr lang="en-US" altLang="zh-CN" dirty="0"/>
          </a:p>
          <a:p>
            <a:r>
              <a:rPr lang="en-US" altLang="zh-CN" dirty="0" err="1" smtClean="0"/>
              <a:t>Q</a:t>
            </a:r>
            <a:r>
              <a:rPr lang="en-US" altLang="zh-CN" baseline="-25000" dirty="0" err="1" smtClean="0"/>
              <a:t>m</a:t>
            </a:r>
            <a:r>
              <a:rPr lang="en-US" altLang="zh-CN" dirty="0" smtClean="0"/>
              <a:t>/Q</a:t>
            </a:r>
            <a:r>
              <a:rPr lang="en-US" altLang="zh-CN" baseline="-25000" dirty="0" smtClean="0"/>
              <a:t>s</a:t>
            </a:r>
            <a:r>
              <a:rPr lang="en-US" altLang="zh-CN" dirty="0"/>
              <a:t> : ~</a:t>
            </a:r>
            <a:r>
              <a:rPr lang="en-US" altLang="zh-CN" dirty="0" smtClean="0"/>
              <a:t>58~65%;</a:t>
            </a:r>
          </a:p>
          <a:p>
            <a:r>
              <a:rPr lang="en-US" altLang="zh-CN" dirty="0" smtClean="0"/>
              <a:t>“Cold crust-hot mantle” type</a:t>
            </a:r>
            <a:endParaRPr lang="zh-CN" altLang="en-US" dirty="0"/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5652120" y="1187840"/>
            <a:ext cx="3024336" cy="44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effectLst/>
                <a:latin typeface="Calibri"/>
                <a:ea typeface="宋体"/>
                <a:cs typeface="Times New Roman"/>
              </a:rPr>
              <a:t>Radiogenic heat production</a:t>
            </a:r>
            <a:endParaRPr lang="zh-CN" sz="24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56176" y="4653136"/>
            <a:ext cx="1884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Calibri"/>
                <a:ea typeface="宋体"/>
                <a:cs typeface="Times New Roman"/>
              </a:rPr>
              <a:t>(Zhao et al., 1995)</a:t>
            </a:r>
            <a:endParaRPr lang="zh-CN" altLang="zh-CN" sz="2400" kern="100" dirty="0">
              <a:latin typeface="Calibri"/>
              <a:ea typeface="宋体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8389" y="5157192"/>
            <a:ext cx="368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Such large high-A area is rare in the global continents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943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Heat flow partitioning</a:t>
            </a:r>
            <a:endParaRPr lang="zh-CN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0003"/>
            <a:ext cx="590465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19588" y="4156536"/>
            <a:ext cx="219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(Zhang and Shi, 2004)</a:t>
            </a:r>
            <a:endParaRPr lang="zh-CN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750" y="180340"/>
            <a:ext cx="2091944" cy="246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877266" y="3404066"/>
            <a:ext cx="1680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Q</a:t>
            </a:r>
            <a:r>
              <a:rPr lang="en-US" altLang="zh-CN" baseline="-25000" dirty="0" err="1" smtClean="0"/>
              <a:t>m</a:t>
            </a:r>
            <a:r>
              <a:rPr lang="en-US" altLang="zh-CN" dirty="0" smtClean="0"/>
              <a:t>/Q</a:t>
            </a:r>
            <a:r>
              <a:rPr lang="en-US" altLang="zh-CN" baseline="-25000" dirty="0" smtClean="0"/>
              <a:t>s</a:t>
            </a:r>
            <a:r>
              <a:rPr lang="en-US" altLang="zh-CN" dirty="0" smtClean="0"/>
              <a:t>&gt;80%</a:t>
            </a:r>
            <a:endParaRPr lang="en-US" altLang="zh-CN" dirty="0"/>
          </a:p>
        </p:txBody>
      </p:sp>
      <p:sp>
        <p:nvSpPr>
          <p:cNvPr id="11" name="任意多边形 10"/>
          <p:cNvSpPr/>
          <p:nvPr/>
        </p:nvSpPr>
        <p:spPr>
          <a:xfrm>
            <a:off x="1403648" y="1535320"/>
            <a:ext cx="4863912" cy="249030"/>
          </a:xfrm>
          <a:custGeom>
            <a:avLst/>
            <a:gdLst>
              <a:gd name="connsiteX0" fmla="*/ 0 w 4863912"/>
              <a:gd name="connsiteY0" fmla="*/ 218550 h 249030"/>
              <a:gd name="connsiteX1" fmla="*/ 248920 w 4863912"/>
              <a:gd name="connsiteY1" fmla="*/ 198230 h 249030"/>
              <a:gd name="connsiteX2" fmla="*/ 452120 w 4863912"/>
              <a:gd name="connsiteY2" fmla="*/ 137270 h 249030"/>
              <a:gd name="connsiteX3" fmla="*/ 690880 w 4863912"/>
              <a:gd name="connsiteY3" fmla="*/ 111870 h 249030"/>
              <a:gd name="connsiteX4" fmla="*/ 899160 w 4863912"/>
              <a:gd name="connsiteY4" fmla="*/ 86470 h 249030"/>
              <a:gd name="connsiteX5" fmla="*/ 1143000 w 4863912"/>
              <a:gd name="connsiteY5" fmla="*/ 66150 h 249030"/>
              <a:gd name="connsiteX6" fmla="*/ 1371600 w 4863912"/>
              <a:gd name="connsiteY6" fmla="*/ 25510 h 249030"/>
              <a:gd name="connsiteX7" fmla="*/ 1600200 w 4863912"/>
              <a:gd name="connsiteY7" fmla="*/ 30590 h 249030"/>
              <a:gd name="connsiteX8" fmla="*/ 1823720 w 4863912"/>
              <a:gd name="connsiteY8" fmla="*/ 20430 h 249030"/>
              <a:gd name="connsiteX9" fmla="*/ 2037080 w 4863912"/>
              <a:gd name="connsiteY9" fmla="*/ 10270 h 249030"/>
              <a:gd name="connsiteX10" fmla="*/ 2265680 w 4863912"/>
              <a:gd name="connsiteY10" fmla="*/ 5190 h 249030"/>
              <a:gd name="connsiteX11" fmla="*/ 2494280 w 4863912"/>
              <a:gd name="connsiteY11" fmla="*/ 110 h 249030"/>
              <a:gd name="connsiteX12" fmla="*/ 2707640 w 4863912"/>
              <a:gd name="connsiteY12" fmla="*/ 10270 h 249030"/>
              <a:gd name="connsiteX13" fmla="*/ 2931160 w 4863912"/>
              <a:gd name="connsiteY13" fmla="*/ 25510 h 249030"/>
              <a:gd name="connsiteX14" fmla="*/ 3149600 w 4863912"/>
              <a:gd name="connsiteY14" fmla="*/ 30590 h 249030"/>
              <a:gd name="connsiteX15" fmla="*/ 3393440 w 4863912"/>
              <a:gd name="connsiteY15" fmla="*/ 71230 h 249030"/>
              <a:gd name="connsiteX16" fmla="*/ 3596640 w 4863912"/>
              <a:gd name="connsiteY16" fmla="*/ 81390 h 249030"/>
              <a:gd name="connsiteX17" fmla="*/ 3835400 w 4863912"/>
              <a:gd name="connsiteY17" fmla="*/ 157590 h 249030"/>
              <a:gd name="connsiteX18" fmla="*/ 4079240 w 4863912"/>
              <a:gd name="connsiteY18" fmla="*/ 167750 h 249030"/>
              <a:gd name="connsiteX19" fmla="*/ 4312920 w 4863912"/>
              <a:gd name="connsiteY19" fmla="*/ 198230 h 249030"/>
              <a:gd name="connsiteX20" fmla="*/ 4505960 w 4863912"/>
              <a:gd name="connsiteY20" fmla="*/ 218550 h 249030"/>
              <a:gd name="connsiteX21" fmla="*/ 4749800 w 4863912"/>
              <a:gd name="connsiteY21" fmla="*/ 243950 h 249030"/>
              <a:gd name="connsiteX22" fmla="*/ 4856480 w 4863912"/>
              <a:gd name="connsiteY22" fmla="*/ 243950 h 249030"/>
              <a:gd name="connsiteX23" fmla="*/ 4846320 w 4863912"/>
              <a:gd name="connsiteY23" fmla="*/ 249030 h 24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3912" h="249030">
                <a:moveTo>
                  <a:pt x="0" y="218550"/>
                </a:moveTo>
                <a:cubicBezTo>
                  <a:pt x="86783" y="215163"/>
                  <a:pt x="173567" y="211777"/>
                  <a:pt x="248920" y="198230"/>
                </a:cubicBezTo>
                <a:cubicBezTo>
                  <a:pt x="324273" y="184683"/>
                  <a:pt x="378460" y="151663"/>
                  <a:pt x="452120" y="137270"/>
                </a:cubicBezTo>
                <a:cubicBezTo>
                  <a:pt x="525780" y="122877"/>
                  <a:pt x="690880" y="111870"/>
                  <a:pt x="690880" y="111870"/>
                </a:cubicBezTo>
                <a:cubicBezTo>
                  <a:pt x="765387" y="103403"/>
                  <a:pt x="823807" y="94090"/>
                  <a:pt x="899160" y="86470"/>
                </a:cubicBezTo>
                <a:cubicBezTo>
                  <a:pt x="974513" y="78850"/>
                  <a:pt x="1064260" y="76310"/>
                  <a:pt x="1143000" y="66150"/>
                </a:cubicBezTo>
                <a:cubicBezTo>
                  <a:pt x="1221740" y="55990"/>
                  <a:pt x="1295400" y="31437"/>
                  <a:pt x="1371600" y="25510"/>
                </a:cubicBezTo>
                <a:cubicBezTo>
                  <a:pt x="1447800" y="19583"/>
                  <a:pt x="1524847" y="31437"/>
                  <a:pt x="1600200" y="30590"/>
                </a:cubicBezTo>
                <a:cubicBezTo>
                  <a:pt x="1675553" y="29743"/>
                  <a:pt x="1823720" y="20430"/>
                  <a:pt x="1823720" y="20430"/>
                </a:cubicBezTo>
                <a:lnTo>
                  <a:pt x="2037080" y="10270"/>
                </a:lnTo>
                <a:cubicBezTo>
                  <a:pt x="2110740" y="7730"/>
                  <a:pt x="2265680" y="5190"/>
                  <a:pt x="2265680" y="5190"/>
                </a:cubicBezTo>
                <a:cubicBezTo>
                  <a:pt x="2341880" y="3497"/>
                  <a:pt x="2420620" y="-737"/>
                  <a:pt x="2494280" y="110"/>
                </a:cubicBezTo>
                <a:cubicBezTo>
                  <a:pt x="2567940" y="957"/>
                  <a:pt x="2634827" y="6037"/>
                  <a:pt x="2707640" y="10270"/>
                </a:cubicBezTo>
                <a:cubicBezTo>
                  <a:pt x="2780453" y="14503"/>
                  <a:pt x="2857500" y="22123"/>
                  <a:pt x="2931160" y="25510"/>
                </a:cubicBezTo>
                <a:cubicBezTo>
                  <a:pt x="3004820" y="28897"/>
                  <a:pt x="3072553" y="22970"/>
                  <a:pt x="3149600" y="30590"/>
                </a:cubicBezTo>
                <a:cubicBezTo>
                  <a:pt x="3226647" y="38210"/>
                  <a:pt x="3318933" y="62763"/>
                  <a:pt x="3393440" y="71230"/>
                </a:cubicBezTo>
                <a:cubicBezTo>
                  <a:pt x="3467947" y="79697"/>
                  <a:pt x="3522980" y="66997"/>
                  <a:pt x="3596640" y="81390"/>
                </a:cubicBezTo>
                <a:cubicBezTo>
                  <a:pt x="3670300" y="95783"/>
                  <a:pt x="3754967" y="143197"/>
                  <a:pt x="3835400" y="157590"/>
                </a:cubicBezTo>
                <a:cubicBezTo>
                  <a:pt x="3915833" y="171983"/>
                  <a:pt x="3999653" y="160977"/>
                  <a:pt x="4079240" y="167750"/>
                </a:cubicBezTo>
                <a:cubicBezTo>
                  <a:pt x="4158827" y="174523"/>
                  <a:pt x="4241800" y="189763"/>
                  <a:pt x="4312920" y="198230"/>
                </a:cubicBezTo>
                <a:cubicBezTo>
                  <a:pt x="4384040" y="206697"/>
                  <a:pt x="4505960" y="218550"/>
                  <a:pt x="4505960" y="218550"/>
                </a:cubicBezTo>
                <a:lnTo>
                  <a:pt x="4749800" y="243950"/>
                </a:lnTo>
                <a:cubicBezTo>
                  <a:pt x="4808220" y="248183"/>
                  <a:pt x="4840393" y="243103"/>
                  <a:pt x="4856480" y="243950"/>
                </a:cubicBezTo>
                <a:cubicBezTo>
                  <a:pt x="4872567" y="244797"/>
                  <a:pt x="4859443" y="246913"/>
                  <a:pt x="4846320" y="249030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432248" y="320125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PRMB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6497" y="3184785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Basin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5516" y="320125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Balawan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Basin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59509" y="1289887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Q</a:t>
            </a:r>
            <a:r>
              <a:rPr lang="en-US" altLang="zh-CN" baseline="-25000" dirty="0" err="1">
                <a:solidFill>
                  <a:srgbClr val="FF0000"/>
                </a:solidFill>
              </a:rPr>
              <a:t>m</a:t>
            </a:r>
            <a:r>
              <a:rPr lang="en-US" altLang="zh-CN" dirty="0">
                <a:solidFill>
                  <a:srgbClr val="FF0000"/>
                </a:solidFill>
              </a:rPr>
              <a:t>/Q</a:t>
            </a:r>
            <a:r>
              <a:rPr lang="en-US" altLang="zh-CN" baseline="-25000" dirty="0">
                <a:solidFill>
                  <a:srgbClr val="FF0000"/>
                </a:solidFill>
              </a:rPr>
              <a:t>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92022" y="3773398"/>
            <a:ext cx="29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“Cold crust-hot mantle” type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6395997"/>
            <a:ext cx="651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High mantle heat flow implies strong tectonic activities experienced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48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竖排文字占位符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flow of SCS</a:t>
            </a:r>
          </a:p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history</a:t>
            </a:r>
          </a:p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5301" y="188640"/>
            <a:ext cx="8229600" cy="585936"/>
          </a:xfrm>
        </p:spPr>
        <p:txBody>
          <a:bodyPr/>
          <a:lstStyle/>
          <a:p>
            <a:r>
              <a:rPr lang="en-US" altLang="zh-CN" dirty="0" smtClean="0"/>
              <a:t>Sedimentary basins in the N. SCS</a:t>
            </a:r>
            <a:endParaRPr lang="zh-CN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4" y="764704"/>
            <a:ext cx="8071954" cy="56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00133" y="1412776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South China</a:t>
            </a: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85943" y="3626450"/>
            <a:ext cx="9731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Hainan </a:t>
            </a:r>
          </a:p>
          <a:p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Island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8772" y="3918838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Yinggehai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Basin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7302" y="4607545"/>
            <a:ext cx="155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Qiongdongnan</a:t>
            </a:r>
            <a:endParaRPr lang="en-US" altLang="zh-CN" dirty="0" smtClean="0"/>
          </a:p>
          <a:p>
            <a:r>
              <a:rPr lang="en-US" altLang="zh-CN" dirty="0" smtClean="0"/>
              <a:t>Basin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2852936"/>
            <a:ext cx="242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Pearl River Mouth Basin</a:t>
            </a:r>
          </a:p>
        </p:txBody>
      </p:sp>
    </p:spTree>
    <p:extLst>
      <p:ext uri="{BB962C8B-B14F-4D97-AF65-F5344CB8AC3E}">
        <p14:creationId xmlns:p14="http://schemas.microsoft.com/office/powerpoint/2010/main" val="8470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Document\YGH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4398175" cy="494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55576" y="1046569"/>
            <a:ext cx="27174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chemeClr val="tx2"/>
                </a:solidFill>
              </a:rPr>
              <a:t>Yinggehai</a:t>
            </a:r>
            <a:r>
              <a:rPr lang="en-US" altLang="zh-CN" sz="3200" dirty="0" smtClean="0">
                <a:solidFill>
                  <a:schemeClr val="tx2"/>
                </a:solidFill>
              </a:rPr>
              <a:t> Basin</a:t>
            </a:r>
            <a:endParaRPr lang="en-US" altLang="zh-CN" sz="3200" dirty="0">
              <a:solidFill>
                <a:schemeClr val="tx2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3528" y="2002732"/>
            <a:ext cx="4104456" cy="1918057"/>
            <a:chOff x="304800" y="2276872"/>
            <a:chExt cx="8610600" cy="3352800"/>
          </a:xfrm>
        </p:grpSpPr>
        <p:pic>
          <p:nvPicPr>
            <p:cNvPr id="6" name="Picture 2" descr="E:\hlj\user\paper\yghpaper\yghbasi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276872"/>
              <a:ext cx="8610600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</p:pic>
        <p:sp>
          <p:nvSpPr>
            <p:cNvPr id="7" name="矩形 6"/>
            <p:cNvSpPr/>
            <p:nvPr/>
          </p:nvSpPr>
          <p:spPr>
            <a:xfrm>
              <a:off x="3635896" y="2492896"/>
              <a:ext cx="151216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191169" y="2401723"/>
              <a:ext cx="416789" cy="1279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zh-CN" sz="2800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67544" y="4725144"/>
            <a:ext cx="482453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Cenozoic extensional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basin</a:t>
            </a:r>
          </a:p>
          <a:p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 and deep</a:t>
            </a:r>
          </a:p>
          <a:p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present heat flow of 79 </a:t>
            </a:r>
            <a:r>
              <a:rPr lang="en-US" altLang="zh-CN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altLang="zh-CN" sz="2000" baseline="30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Crustal thickness is ~ 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km </a:t>
            </a:r>
            <a:endParaRPr lang="en-US" altLang="zh-CN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sediment thickness 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17 km</a:t>
            </a:r>
          </a:p>
          <a:p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Document\YGH.tif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72601" r="45520" b="4596"/>
          <a:stretch/>
        </p:blipFill>
        <p:spPr bwMode="auto">
          <a:xfrm>
            <a:off x="611560" y="1628800"/>
            <a:ext cx="528193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Document\strata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36712"/>
            <a:ext cx="1622425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62452" y="4581128"/>
            <a:ext cx="46805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</a:rPr>
              <a:t>Three episodes of subsidence</a:t>
            </a:r>
          </a:p>
          <a:p>
            <a:r>
              <a:rPr lang="en-US" altLang="zh-CN" sz="2000" dirty="0" smtClean="0">
                <a:solidFill>
                  <a:schemeClr val="tx2"/>
                </a:solidFill>
              </a:rPr>
              <a:t>Episode </a:t>
            </a:r>
            <a:r>
              <a:rPr lang="en-US" altLang="zh-CN" sz="2000" dirty="0">
                <a:solidFill>
                  <a:schemeClr val="tx2"/>
                </a:solidFill>
              </a:rPr>
              <a:t>1: </a:t>
            </a:r>
            <a:r>
              <a:rPr lang="en-US" altLang="zh-CN" sz="2000" dirty="0" smtClean="0">
                <a:solidFill>
                  <a:schemeClr val="tx2"/>
                </a:solidFill>
              </a:rPr>
              <a:t> 50-45-</a:t>
            </a:r>
            <a:r>
              <a:rPr lang="en-US" altLang="zh-CN" sz="2000" dirty="0">
                <a:solidFill>
                  <a:schemeClr val="tx2"/>
                </a:solidFill>
              </a:rPr>
              <a:t>---28 Ma</a:t>
            </a:r>
          </a:p>
          <a:p>
            <a:r>
              <a:rPr lang="en-US" altLang="zh-CN" sz="2000" dirty="0">
                <a:solidFill>
                  <a:schemeClr val="tx2"/>
                </a:solidFill>
              </a:rPr>
              <a:t>Episode 2: </a:t>
            </a:r>
            <a:r>
              <a:rPr lang="en-US" altLang="zh-CN" sz="2000" dirty="0" smtClean="0">
                <a:solidFill>
                  <a:schemeClr val="tx2"/>
                </a:solidFill>
              </a:rPr>
              <a:t> 28-22-</a:t>
            </a:r>
            <a:r>
              <a:rPr lang="en-US" altLang="zh-CN" sz="2000" dirty="0">
                <a:solidFill>
                  <a:schemeClr val="tx2"/>
                </a:solidFill>
              </a:rPr>
              <a:t>---5.2 Ma</a:t>
            </a:r>
          </a:p>
          <a:p>
            <a:r>
              <a:rPr lang="en-US" altLang="zh-CN" sz="2000" dirty="0">
                <a:solidFill>
                  <a:schemeClr val="tx2"/>
                </a:solidFill>
              </a:rPr>
              <a:t>Episode 3: </a:t>
            </a:r>
            <a:r>
              <a:rPr lang="en-US" altLang="zh-CN" sz="2000" dirty="0" smtClean="0">
                <a:solidFill>
                  <a:schemeClr val="tx2"/>
                </a:solidFill>
              </a:rPr>
              <a:t> 5.2-1.9-</a:t>
            </a:r>
            <a:r>
              <a:rPr lang="en-US" altLang="zh-CN" sz="2000" dirty="0">
                <a:solidFill>
                  <a:schemeClr val="tx2"/>
                </a:solidFill>
              </a:rPr>
              <a:t>---0 Ma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1196752"/>
            <a:ext cx="3635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Tectonic subsidence history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0002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HLJ\Document\yghE\Figure1\Fig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3" y="465583"/>
            <a:ext cx="456406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863877" y="359381"/>
            <a:ext cx="424847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00CC"/>
                </a:solidFill>
              </a:rPr>
              <a:t>Three episodes of extension</a:t>
            </a:r>
          </a:p>
          <a:p>
            <a:r>
              <a:rPr lang="en-US" altLang="zh-CN" sz="2000" dirty="0" smtClean="0">
                <a:solidFill>
                  <a:schemeClr val="tx2"/>
                </a:solidFill>
              </a:rPr>
              <a:t>Episode </a:t>
            </a:r>
            <a:r>
              <a:rPr lang="en-US" altLang="zh-CN" sz="2000" dirty="0">
                <a:solidFill>
                  <a:schemeClr val="tx2"/>
                </a:solidFill>
              </a:rPr>
              <a:t>1: </a:t>
            </a:r>
            <a:r>
              <a:rPr lang="en-US" altLang="zh-CN" sz="2000" dirty="0" smtClean="0">
                <a:solidFill>
                  <a:schemeClr val="tx2"/>
                </a:solidFill>
              </a:rPr>
              <a:t> 50-45-</a:t>
            </a:r>
            <a:r>
              <a:rPr lang="en-US" altLang="zh-CN" sz="2000" dirty="0">
                <a:solidFill>
                  <a:schemeClr val="tx2"/>
                </a:solidFill>
              </a:rPr>
              <a:t>---28 Ma</a:t>
            </a:r>
          </a:p>
          <a:p>
            <a:r>
              <a:rPr lang="en-US" altLang="zh-CN" sz="2000" dirty="0">
                <a:solidFill>
                  <a:schemeClr val="tx2"/>
                </a:solidFill>
              </a:rPr>
              <a:t>Episode 2: </a:t>
            </a:r>
            <a:r>
              <a:rPr lang="en-US" altLang="zh-CN" sz="2000" dirty="0" smtClean="0">
                <a:solidFill>
                  <a:schemeClr val="tx2"/>
                </a:solidFill>
              </a:rPr>
              <a:t> 28-22-</a:t>
            </a:r>
            <a:r>
              <a:rPr lang="en-US" altLang="zh-CN" sz="2000" dirty="0">
                <a:solidFill>
                  <a:schemeClr val="tx2"/>
                </a:solidFill>
              </a:rPr>
              <a:t>---5.2 Ma</a:t>
            </a:r>
          </a:p>
          <a:p>
            <a:r>
              <a:rPr lang="en-US" altLang="zh-CN" sz="2000" dirty="0">
                <a:solidFill>
                  <a:schemeClr val="tx2"/>
                </a:solidFill>
              </a:rPr>
              <a:t>Episode 3: </a:t>
            </a:r>
            <a:r>
              <a:rPr lang="en-US" altLang="zh-CN" sz="2000" dirty="0" smtClean="0">
                <a:solidFill>
                  <a:schemeClr val="tx2"/>
                </a:solidFill>
              </a:rPr>
              <a:t> 5.2-1.9-</a:t>
            </a:r>
            <a:r>
              <a:rPr lang="en-US" altLang="zh-CN" sz="2000" dirty="0">
                <a:solidFill>
                  <a:schemeClr val="tx2"/>
                </a:solidFill>
              </a:rPr>
              <a:t>---0 </a:t>
            </a:r>
            <a:r>
              <a:rPr lang="en-US" altLang="zh-CN" sz="2000" dirty="0" smtClean="0">
                <a:solidFill>
                  <a:schemeClr val="tx2"/>
                </a:solidFill>
              </a:rPr>
              <a:t>Ma</a:t>
            </a:r>
          </a:p>
          <a:p>
            <a:endParaRPr lang="en-US" altLang="zh-CN" sz="2000" dirty="0" smtClean="0">
              <a:solidFill>
                <a:schemeClr val="tx2"/>
              </a:solidFill>
            </a:endParaRPr>
          </a:p>
          <a:p>
            <a:r>
              <a:rPr lang="en-US" altLang="zh-CN" sz="2000" dirty="0" smtClean="0">
                <a:solidFill>
                  <a:srgbClr val="0000CC"/>
                </a:solidFill>
              </a:rPr>
              <a:t>Each episode </a:t>
            </a:r>
            <a:r>
              <a:rPr lang="en-US" altLang="zh-CN" sz="2000" dirty="0" smtClean="0">
                <a:solidFill>
                  <a:schemeClr val="tx2"/>
                </a:solidFill>
              </a:rPr>
              <a:t>includes </a:t>
            </a:r>
            <a:r>
              <a:rPr lang="en-US" altLang="zh-CN" sz="2000" dirty="0" smtClean="0">
                <a:solidFill>
                  <a:srgbClr val="0000CC"/>
                </a:solidFill>
              </a:rPr>
              <a:t>rift period </a:t>
            </a:r>
            <a:r>
              <a:rPr lang="en-US" altLang="zh-CN" sz="2000" dirty="0" smtClean="0">
                <a:solidFill>
                  <a:schemeClr val="tx2"/>
                </a:solidFill>
              </a:rPr>
              <a:t>and </a:t>
            </a:r>
            <a:r>
              <a:rPr lang="en-US" altLang="zh-CN" sz="2000" dirty="0" smtClean="0">
                <a:solidFill>
                  <a:srgbClr val="0000CC"/>
                </a:solidFill>
              </a:rPr>
              <a:t>post-rift (thermal subsidence) period</a:t>
            </a:r>
            <a:r>
              <a:rPr lang="en-US" altLang="zh-CN" sz="2000" dirty="0" smtClean="0">
                <a:solidFill>
                  <a:schemeClr val="tx2"/>
                </a:solidFill>
              </a:rPr>
              <a:t>.</a:t>
            </a:r>
            <a:endParaRPr lang="en-US" altLang="zh-CN" sz="2000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 t="5541"/>
          <a:stretch/>
        </p:blipFill>
        <p:spPr bwMode="auto">
          <a:xfrm>
            <a:off x="3247915" y="3140968"/>
            <a:ext cx="5865947" cy="279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66614" y="610438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stretching 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three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episodes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1.4, 1.7 and </a:t>
            </a:r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A1–B1 profile, and 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1.8, 1.8 and 1.9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A2–B2 profile. </a:t>
            </a:r>
            <a:r>
              <a:rPr lang="en-US" altLang="zh-CN" dirty="0" err="1">
                <a:solidFill>
                  <a:srgbClr val="00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CN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dirty="0" smtClean="0">
                <a:solidFill>
                  <a:srgbClr val="0000CC"/>
                </a:solidFill>
                <a:latin typeface="Symbol" panose="05050102010706020507" pitchFamily="18" charset="2"/>
              </a:rPr>
              <a:t>~6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竖排文字占位符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flow of SCS</a:t>
            </a:r>
          </a:p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history</a:t>
            </a:r>
          </a:p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67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Cenozoic thermal history of the </a:t>
            </a:r>
            <a:r>
              <a:rPr lang="en-US" altLang="zh-CN" sz="2800" dirty="0" err="1"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Yinggehai</a:t>
            </a:r>
            <a:r>
              <a:rPr lang="en-US" altLang="zh-CN" sz="2800" dirty="0"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Basin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内容占位符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90727030"/>
              </p:ext>
            </p:extLst>
          </p:nvPr>
        </p:nvGraphicFramePr>
        <p:xfrm>
          <a:off x="611560" y="1772816"/>
          <a:ext cx="3979834" cy="3507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Plot Document" r:id="rId3" imgW="2888590" imgH="2545690" progId="Grapher.Document">
                  <p:embed/>
                </p:oleObj>
              </mc:Choice>
              <mc:Fallback>
                <p:oleObj name="Plot Document" r:id="rId3" imgW="2888590" imgH="2545690" progId="Graphe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772816"/>
                        <a:ext cx="3979834" cy="3507502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内容占位符 5"/>
          <p:cNvSpPr>
            <a:spLocks noGrp="1"/>
          </p:cNvSpPr>
          <p:nvPr>
            <p:ph sz="quarter" idx="2"/>
          </p:nvPr>
        </p:nvSpPr>
        <p:spPr>
          <a:xfrm>
            <a:off x="4644008" y="1484784"/>
            <a:ext cx="404164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basin was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hotter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hotter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Cenozoic, with the peak heat flow increased all through.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mantle heat flow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comprises an increasing proportion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high present heat flow is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 of the multistage extension, but was primarily associated with the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Pliocene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temperature field of the lithosphere of the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Yinggehai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Basin is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6360447"/>
            <a:ext cx="850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</a:rPr>
              <a:t>Extension results in decrease in the crustal heat flow but increase in the mantle heat flow.</a:t>
            </a:r>
            <a:endParaRPr lang="zh-CN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80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Qiongdongnan</a:t>
            </a:r>
            <a:r>
              <a:rPr lang="en-US" altLang="zh-CN" dirty="0" smtClean="0"/>
              <a:t> Basin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Tectonic subsidence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zh-CN" dirty="0" smtClean="0"/>
              <a:t>Thermal history</a:t>
            </a:r>
            <a:endParaRPr lang="zh-CN" altLang="en-US" dirty="0"/>
          </a:p>
        </p:txBody>
      </p:sp>
      <p:pic>
        <p:nvPicPr>
          <p:cNvPr id="7" name="Picture 1" descr="216subsidence-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6" y="2133600"/>
            <a:ext cx="398986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qdn94216（最后拉张始于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45988"/>
            <a:ext cx="4038600" cy="401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824583" y="6310947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Stretching factor </a:t>
            </a:r>
            <a:r>
              <a:rPr lang="en-US" altLang="zh-CN" dirty="0" smtClean="0">
                <a:solidFill>
                  <a:srgbClr val="00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CN" baseline="-25000" dirty="0" smtClean="0">
                <a:solidFill>
                  <a:srgbClr val="0000CC"/>
                </a:solidFill>
                <a:latin typeface="Symbol" panose="05050102010706020507" pitchFamily="18" charset="2"/>
              </a:rPr>
              <a:t>1</a:t>
            </a:r>
            <a:r>
              <a:rPr lang="en-US" altLang="zh-CN" dirty="0" smtClean="0">
                <a:solidFill>
                  <a:srgbClr val="0000CC"/>
                </a:solidFill>
                <a:latin typeface="Symbol" panose="05050102010706020507" pitchFamily="18" charset="2"/>
              </a:rPr>
              <a:t>:1.2~1.4; </a:t>
            </a:r>
            <a:r>
              <a:rPr lang="en-US" altLang="zh-CN" dirty="0" smtClean="0">
                <a:solidFill>
                  <a:srgbClr val="00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CN" baseline="-25000" dirty="0" smtClean="0">
                <a:solidFill>
                  <a:srgbClr val="0000CC"/>
                </a:solidFill>
                <a:latin typeface="Symbol" panose="05050102010706020507" pitchFamily="18" charset="2"/>
              </a:rPr>
              <a:t>2</a:t>
            </a:r>
            <a:r>
              <a:rPr lang="en-US" altLang="zh-CN" dirty="0" smtClean="0">
                <a:solidFill>
                  <a:srgbClr val="0000CC"/>
                </a:solidFill>
                <a:latin typeface="Symbol" panose="05050102010706020507" pitchFamily="18" charset="2"/>
              </a:rPr>
              <a:t>:1.3~1.9; </a:t>
            </a:r>
            <a:r>
              <a:rPr lang="en-US" altLang="zh-CN" dirty="0" smtClean="0">
                <a:solidFill>
                  <a:srgbClr val="00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CN" baseline="-25000" dirty="0" smtClean="0">
                <a:solidFill>
                  <a:srgbClr val="0000CC"/>
                </a:solidFill>
                <a:latin typeface="Symbol" panose="05050102010706020507" pitchFamily="18" charset="2"/>
              </a:rPr>
              <a:t>3</a:t>
            </a:r>
            <a:r>
              <a:rPr lang="en-US" altLang="zh-CN" dirty="0" smtClean="0">
                <a:solidFill>
                  <a:srgbClr val="0000CC"/>
                </a:solidFill>
                <a:latin typeface="Symbol" panose="05050102010706020507" pitchFamily="18" charset="2"/>
              </a:rPr>
              <a:t>:1.1~1.7; </a:t>
            </a:r>
            <a:r>
              <a:rPr lang="en-US" altLang="zh-CN" dirty="0" smtClean="0">
                <a:solidFill>
                  <a:srgbClr val="00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CN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dirty="0">
                <a:solidFill>
                  <a:srgbClr val="0000CC"/>
                </a:solidFill>
                <a:latin typeface="Symbol" panose="05050102010706020507" pitchFamily="18" charset="2"/>
              </a:rPr>
              <a:t>1.7~4.5.</a:t>
            </a:r>
            <a:endParaRPr lang="zh-CN" altLang="en-US" dirty="0">
              <a:solidFill>
                <a:srgbClr val="0000CC"/>
              </a:solidFill>
              <a:latin typeface="Symbol" panose="05050102010706020507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306896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Heat flow also shows an increasing trend due </a:t>
            </a:r>
            <a:r>
              <a:rPr lang="en-US" altLang="zh-CN" dirty="0">
                <a:solidFill>
                  <a:schemeClr val="tx2"/>
                </a:solidFill>
              </a:rPr>
              <a:t>t</a:t>
            </a:r>
            <a:r>
              <a:rPr lang="en-US" altLang="zh-CN" dirty="0" smtClean="0">
                <a:solidFill>
                  <a:schemeClr val="tx2"/>
                </a:solidFill>
              </a:rPr>
              <a:t>o multistage extension.</a:t>
            </a:r>
          </a:p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8388424" y="2564904"/>
            <a:ext cx="285031" cy="1704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808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054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</a:t>
            </a: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图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4-5  </a:t>
            </a: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琼东南盆地东部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1161</a:t>
            </a: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测线构造沉降史图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Tectonic </a:t>
            </a:r>
            <a:r>
              <a:rPr lang="en-US" altLang="zh-CN" dirty="0" smtClean="0"/>
              <a:t>subsidence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zh-CN" dirty="0"/>
              <a:t>Thermal </a:t>
            </a:r>
            <a:r>
              <a:rPr lang="en-US" altLang="zh-CN" dirty="0" smtClean="0"/>
              <a:t>history</a:t>
            </a:r>
            <a:endParaRPr lang="zh-CN" altLang="en-US" dirty="0"/>
          </a:p>
        </p:txBody>
      </p:sp>
      <p:pic>
        <p:nvPicPr>
          <p:cNvPr id="14" name="Picture 1" descr="1161subsidence-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80" y="2133600"/>
            <a:ext cx="386804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116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58226"/>
            <a:ext cx="4038600" cy="398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457200" y="212725"/>
            <a:ext cx="8229600" cy="914400"/>
          </a:xfrm>
        </p:spPr>
        <p:txBody>
          <a:bodyPr/>
          <a:lstStyle/>
          <a:p>
            <a:r>
              <a:rPr lang="en-US" altLang="zh-CN" dirty="0" err="1" smtClean="0"/>
              <a:t>Qiongdongnan</a:t>
            </a:r>
            <a:r>
              <a:rPr lang="en-US" altLang="zh-CN" dirty="0" smtClean="0"/>
              <a:t> Basin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24583" y="6310947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Stretching factor </a:t>
            </a:r>
            <a:r>
              <a:rPr lang="en-US" altLang="zh-CN" dirty="0" smtClean="0">
                <a:solidFill>
                  <a:srgbClr val="00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CN" baseline="-25000" dirty="0" smtClean="0">
                <a:solidFill>
                  <a:srgbClr val="0000CC"/>
                </a:solidFill>
                <a:latin typeface="Symbol" panose="05050102010706020507" pitchFamily="18" charset="2"/>
              </a:rPr>
              <a:t>1</a:t>
            </a:r>
            <a:r>
              <a:rPr lang="en-US" altLang="zh-CN" dirty="0" smtClean="0">
                <a:solidFill>
                  <a:srgbClr val="0000CC"/>
                </a:solidFill>
                <a:latin typeface="Symbol" panose="05050102010706020507" pitchFamily="18" charset="2"/>
              </a:rPr>
              <a:t>:1.2~1.4; </a:t>
            </a:r>
            <a:r>
              <a:rPr lang="en-US" altLang="zh-CN" dirty="0" smtClean="0">
                <a:solidFill>
                  <a:srgbClr val="00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CN" baseline="-25000" dirty="0" smtClean="0">
                <a:solidFill>
                  <a:srgbClr val="0000CC"/>
                </a:solidFill>
                <a:latin typeface="Symbol" panose="05050102010706020507" pitchFamily="18" charset="2"/>
              </a:rPr>
              <a:t>2</a:t>
            </a:r>
            <a:r>
              <a:rPr lang="en-US" altLang="zh-CN" dirty="0" smtClean="0">
                <a:solidFill>
                  <a:srgbClr val="0000CC"/>
                </a:solidFill>
                <a:latin typeface="Symbol" panose="05050102010706020507" pitchFamily="18" charset="2"/>
              </a:rPr>
              <a:t>:1.3~1.9; </a:t>
            </a:r>
            <a:r>
              <a:rPr lang="en-US" altLang="zh-CN" dirty="0" smtClean="0">
                <a:solidFill>
                  <a:srgbClr val="00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CN" baseline="-25000" dirty="0" smtClean="0">
                <a:solidFill>
                  <a:srgbClr val="0000CC"/>
                </a:solidFill>
                <a:latin typeface="Symbol" panose="05050102010706020507" pitchFamily="18" charset="2"/>
              </a:rPr>
              <a:t>3</a:t>
            </a:r>
            <a:r>
              <a:rPr lang="en-US" altLang="zh-CN" dirty="0" smtClean="0">
                <a:solidFill>
                  <a:srgbClr val="0000CC"/>
                </a:solidFill>
                <a:latin typeface="Symbol" panose="05050102010706020507" pitchFamily="18" charset="2"/>
              </a:rPr>
              <a:t>:1.1~1.7; </a:t>
            </a:r>
            <a:r>
              <a:rPr lang="en-US" altLang="zh-CN" dirty="0" smtClean="0">
                <a:solidFill>
                  <a:srgbClr val="00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CN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dirty="0" smtClean="0">
                <a:solidFill>
                  <a:srgbClr val="0000CC"/>
                </a:solidFill>
                <a:latin typeface="Symbol" panose="05050102010706020507" pitchFamily="18" charset="2"/>
              </a:rPr>
              <a:t>1.7~4.5.</a:t>
            </a:r>
            <a:endParaRPr lang="zh-CN" altLang="en-US" dirty="0">
              <a:solidFill>
                <a:srgbClr val="0000CC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65570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Pearl River Mouth Basin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Tectonic </a:t>
            </a:r>
            <a:r>
              <a:rPr lang="en-US" altLang="zh-CN" dirty="0" smtClean="0"/>
              <a:t>subsidence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zh-CN" dirty="0"/>
              <a:t>Thermal </a:t>
            </a:r>
            <a:r>
              <a:rPr lang="en-US" altLang="zh-CN" dirty="0" smtClean="0"/>
              <a:t>history</a:t>
            </a:r>
            <a:endParaRPr lang="zh-CN" altLang="en-US" dirty="0"/>
          </a:p>
        </p:txBody>
      </p:sp>
      <p:pic>
        <p:nvPicPr>
          <p:cNvPr id="7" name="Picture 1" descr="02ec1530subsidence-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83" y="2133600"/>
            <a:ext cx="387363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02ec1530热史（拉张模型获得）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57" y="2133600"/>
            <a:ext cx="397768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24583" y="6310947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Stretching factor </a:t>
            </a:r>
            <a:r>
              <a:rPr lang="en-US" altLang="zh-CN" dirty="0" smtClean="0">
                <a:solidFill>
                  <a:srgbClr val="00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CN" baseline="-25000" dirty="0" smtClean="0">
                <a:solidFill>
                  <a:srgbClr val="0000CC"/>
                </a:solidFill>
                <a:latin typeface="Symbol" panose="05050102010706020507" pitchFamily="18" charset="2"/>
              </a:rPr>
              <a:t>1</a:t>
            </a:r>
            <a:r>
              <a:rPr lang="en-US" altLang="zh-CN" dirty="0" smtClean="0">
                <a:solidFill>
                  <a:srgbClr val="0000CC"/>
                </a:solidFill>
                <a:latin typeface="Symbol" panose="05050102010706020507" pitchFamily="18" charset="2"/>
              </a:rPr>
              <a:t>:1.1~1.5; </a:t>
            </a:r>
            <a:r>
              <a:rPr lang="en-US" altLang="zh-CN" dirty="0" smtClean="0">
                <a:solidFill>
                  <a:srgbClr val="00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CN" baseline="-25000" dirty="0" smtClean="0">
                <a:solidFill>
                  <a:srgbClr val="0000CC"/>
                </a:solidFill>
                <a:latin typeface="Symbol" panose="05050102010706020507" pitchFamily="18" charset="2"/>
              </a:rPr>
              <a:t>2</a:t>
            </a:r>
            <a:r>
              <a:rPr lang="en-US" altLang="zh-CN" dirty="0" smtClean="0">
                <a:solidFill>
                  <a:srgbClr val="0000CC"/>
                </a:solidFill>
                <a:latin typeface="Symbol" panose="05050102010706020507" pitchFamily="18" charset="2"/>
              </a:rPr>
              <a:t>:1.1~1.4; </a:t>
            </a:r>
            <a:r>
              <a:rPr lang="en-US" altLang="zh-CN" dirty="0" smtClean="0">
                <a:solidFill>
                  <a:srgbClr val="00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CN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dirty="0" smtClean="0">
                <a:solidFill>
                  <a:srgbClr val="0000CC"/>
                </a:solidFill>
                <a:latin typeface="Symbol" panose="05050102010706020507" pitchFamily="18" charset="2"/>
              </a:rPr>
              <a:t>1.2~2.1.</a:t>
            </a:r>
            <a:endParaRPr lang="zh-CN" altLang="en-US" dirty="0">
              <a:solidFill>
                <a:srgbClr val="0000CC"/>
              </a:solidFill>
              <a:latin typeface="Symbol" panose="05050102010706020507" pitchFamily="18" charset="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043092" y="2780928"/>
            <a:ext cx="432048" cy="2448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301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spcBef>
                <a:spcPts val="18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flow averages ~69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PRMB, 71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Quingdongnan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basin, ~79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Yinggehai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basin,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respectively.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8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basins in the northern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SCS have experienced multistage extension during the Cenozoic era,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large-scale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stretching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initiates at ~56.5Ma.</a:t>
            </a:r>
          </a:p>
          <a:p>
            <a:pPr algn="just">
              <a:spcBef>
                <a:spcPts val="18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of total stretching factors are ~2 in the  Pearl River Mouth basin, ~4 in the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Qiongdongnan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basin, and ~6 in the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Yinggehai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basin, respectively.</a:t>
            </a:r>
          </a:p>
          <a:p>
            <a:pPr algn="just">
              <a:spcBef>
                <a:spcPts val="18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 high heat flow is mainly due to the high mantle heat flow (cooling of hot asthenosphere)  resulted by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multistage extension,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especially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Pliocene extension.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78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83215" y="2967335"/>
            <a:ext cx="3777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you!</a:t>
            </a:r>
            <a:endParaRPr lang="zh-CN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87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75928" y="1340768"/>
            <a:ext cx="8056512" cy="216024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Earth is a physical system with an energy budget where the outgoing energy must be balanced against all the sources of energy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constraint on the total heat loss of the Earth comes from many heat flux measurements that have been made both on continents and oceans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000" dirty="0"/>
          </a:p>
        </p:txBody>
      </p:sp>
      <p:pic>
        <p:nvPicPr>
          <p:cNvPr id="9" name="Picture 2" descr="https://upload.wikimedia.org/wikipedia/commons/thumb/e/ee/Earth-crust-cutaway-english.svg/995px-Earth-crust-cutaway-english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54" y="3230860"/>
            <a:ext cx="4673846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475928" y="3789040"/>
            <a:ext cx="4024824" cy="183959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is the flux density of heat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 transferred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surface of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8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Surface Heat flow</a:t>
            </a:r>
            <a:endParaRPr lang="zh-CN" alt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6444"/>
            <a:ext cx="4041775" cy="384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26" descr="C:\My Documents\图形1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24380"/>
          <a:stretch/>
        </p:blipFill>
        <p:spPr bwMode="auto">
          <a:xfrm>
            <a:off x="5013527" y="1672927"/>
            <a:ext cx="3279371" cy="355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4779640" y="1772816"/>
            <a:ext cx="0" cy="364237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932040" y="1772816"/>
            <a:ext cx="0" cy="364237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554551" y="2182450"/>
            <a:ext cx="10732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15%</a:t>
            </a:r>
            <a:endParaRPr lang="zh-CN" altLang="en-US" sz="32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2398" y="3268100"/>
            <a:ext cx="9968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28%</a:t>
            </a:r>
            <a:endParaRPr lang="zh-CN" altLang="en-US" sz="32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99792" y="2767225"/>
            <a:ext cx="10052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37%</a:t>
            </a:r>
            <a:endParaRPr lang="zh-CN" alt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23727" y="4225443"/>
            <a:ext cx="10082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20%</a:t>
            </a:r>
            <a:endParaRPr lang="zh-CN" alt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5536" y="1412776"/>
            <a:ext cx="2574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Global heat </a:t>
            </a:r>
            <a:r>
              <a:rPr lang="en-US" altLang="zh-CN" sz="2400" dirty="0"/>
              <a:t>budget</a:t>
            </a:r>
            <a:endParaRPr lang="zh-CN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10534" y="5661248"/>
            <a:ext cx="241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</a:t>
            </a:r>
            <a:r>
              <a:rPr lang="en-US" altLang="zh-CN" dirty="0" err="1" smtClean="0"/>
              <a:t>Mareschal</a:t>
            </a:r>
            <a:r>
              <a:rPr lang="en-US" altLang="zh-CN" dirty="0" smtClean="0"/>
              <a:t> et al., 2012)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32240" y="5014917"/>
            <a:ext cx="223266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Q</a:t>
            </a:r>
            <a:r>
              <a:rPr lang="en-US" altLang="zh-CN" baseline="-25000" dirty="0" smtClean="0"/>
              <a:t>s</a:t>
            </a:r>
            <a:r>
              <a:rPr lang="en-US" altLang="zh-CN" dirty="0" smtClean="0"/>
              <a:t>: Surface heat flow</a:t>
            </a:r>
          </a:p>
          <a:p>
            <a:r>
              <a:rPr lang="en-US" altLang="zh-CN" dirty="0" smtClean="0"/>
              <a:t>Q</a:t>
            </a:r>
            <a:r>
              <a:rPr lang="en-US" altLang="zh-CN" baseline="-25000" dirty="0" smtClean="0"/>
              <a:t>c</a:t>
            </a:r>
            <a:r>
              <a:rPr lang="en-US" altLang="zh-CN" dirty="0" smtClean="0"/>
              <a:t>: Crustal heat flow</a:t>
            </a:r>
          </a:p>
          <a:p>
            <a:r>
              <a:rPr lang="en-US" altLang="zh-CN" dirty="0" err="1" smtClean="0"/>
              <a:t>Q</a:t>
            </a:r>
            <a:r>
              <a:rPr lang="en-US" altLang="zh-CN" baseline="-25000" dirty="0" err="1" smtClean="0"/>
              <a:t>m</a:t>
            </a:r>
            <a:r>
              <a:rPr lang="en-US" altLang="zh-CN" dirty="0" smtClean="0"/>
              <a:t>: Mantle heat flow</a:t>
            </a:r>
          </a:p>
          <a:p>
            <a:r>
              <a:rPr lang="en-US" altLang="zh-CN" dirty="0" smtClean="0"/>
              <a:t>      Induced </a:t>
            </a:r>
            <a:r>
              <a:rPr lang="en-US" altLang="zh-CN" dirty="0"/>
              <a:t>heat </a:t>
            </a:r>
            <a:r>
              <a:rPr lang="en-US" altLang="zh-CN" dirty="0" smtClean="0"/>
              <a:t>flow</a:t>
            </a:r>
          </a:p>
          <a:p>
            <a:r>
              <a:rPr lang="en-US" altLang="zh-CN" dirty="0" smtClean="0"/>
              <a:t>      Basal heat flow </a:t>
            </a:r>
            <a:endParaRPr lang="en-US" altLang="zh-CN" dirty="0"/>
          </a:p>
          <a:p>
            <a:r>
              <a:rPr lang="en-US" altLang="zh-CN" dirty="0" smtClean="0"/>
              <a:t> </a:t>
            </a:r>
          </a:p>
          <a:p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076055" y="1181943"/>
            <a:ext cx="2922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Heat flow partitioning</a:t>
            </a:r>
            <a:endParaRPr lang="zh-CN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147130" y="2778778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Crust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28165" y="3375821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Mantle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229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1196752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H</a:t>
            </a:r>
            <a:r>
              <a:rPr lang="en-US" altLang="zh-CN" sz="2000" dirty="0" smtClean="0"/>
              <a:t>eat </a:t>
            </a:r>
            <a:r>
              <a:rPr lang="en-US" altLang="zh-CN" sz="2000" dirty="0"/>
              <a:t>flow, Q, is estimated from the product </a:t>
            </a:r>
            <a:r>
              <a:rPr lang="en-US" altLang="zh-CN" sz="2000" dirty="0" smtClean="0"/>
              <a:t>of temperature </a:t>
            </a:r>
            <a:r>
              <a:rPr lang="en-US" altLang="zh-CN" sz="2000" dirty="0"/>
              <a:t>gradient </a:t>
            </a:r>
            <a:r>
              <a:rPr lang="en-US" altLang="zh-CN" sz="2000" dirty="0" smtClean="0"/>
              <a:t>(G) </a:t>
            </a:r>
            <a:r>
              <a:rPr lang="en-US" altLang="zh-CN" sz="2000" dirty="0"/>
              <a:t>and thermal conductivity (K</a:t>
            </a:r>
            <a:r>
              <a:rPr lang="en-US" altLang="zh-CN" sz="2000" dirty="0" smtClean="0"/>
              <a:t>), according to: Q=K</a:t>
            </a:r>
            <a:r>
              <a:rPr lang="en-US" altLang="zh-CN" sz="2000" dirty="0" smtClean="0">
                <a:sym typeface="Symbol"/>
              </a:rPr>
              <a:t></a:t>
            </a:r>
            <a:r>
              <a:rPr lang="en-US" altLang="zh-CN" sz="2000" dirty="0" smtClean="0"/>
              <a:t>G</a:t>
            </a:r>
            <a:endParaRPr lang="zh-CN" alt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Measurement of heat flow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467544" y="1904638"/>
            <a:ext cx="4040188" cy="6858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1, Borehole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3"/>
          </p:nvPr>
        </p:nvSpPr>
        <p:spPr>
          <a:xfrm>
            <a:off x="4634681" y="1904638"/>
            <a:ext cx="4041775" cy="685800"/>
          </a:xfrm>
        </p:spPr>
        <p:txBody>
          <a:bodyPr/>
          <a:lstStyle/>
          <a:p>
            <a:r>
              <a:rPr lang="en-US" altLang="zh-CN" dirty="0" smtClean="0"/>
              <a:t>    </a:t>
            </a:r>
            <a:endParaRPr lang="zh-CN" altLang="en-US" dirty="0"/>
          </a:p>
        </p:txBody>
      </p:sp>
      <p:pic>
        <p:nvPicPr>
          <p:cNvPr id="8" name="Picture 4" descr="南海第二次大洋钻探获重大新发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44" y="2636912"/>
            <a:ext cx="339066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468550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1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4040188" cy="6858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2, Probe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" name="图片 2" descr="图形3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2"/>
          <a:stretch/>
        </p:blipFill>
        <p:spPr bwMode="auto">
          <a:xfrm>
            <a:off x="1907704" y="1844824"/>
            <a:ext cx="2386211" cy="380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60" y="1880828"/>
            <a:ext cx="489854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5"/>
          <a:stretch/>
        </p:blipFill>
        <p:spPr bwMode="auto">
          <a:xfrm>
            <a:off x="364389" y="1844824"/>
            <a:ext cx="155289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6340678"/>
            <a:ext cx="194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Seafloor heat flow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03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3, BSR-derived heat flow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67544" y="1136356"/>
            <a:ext cx="57534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altLang="zh-CN" dirty="0" smtClean="0"/>
              <a:t>BSR: bottom </a:t>
            </a:r>
            <a:r>
              <a:rPr lang="en-US" altLang="zh-CN" dirty="0"/>
              <a:t>simulating </a:t>
            </a:r>
            <a:r>
              <a:rPr lang="en-US" altLang="zh-CN" dirty="0" smtClean="0"/>
              <a:t>seismic reflectors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idx="4294967295"/>
          </p:nvPr>
        </p:nvSpPr>
        <p:spPr>
          <a:xfrm>
            <a:off x="539552" y="5877272"/>
            <a:ext cx="8208912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seafloor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shallower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1,500–2,000 m,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estimates are made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depth to a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bottom-simulating seismic reflector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(BSR), which marks the limit of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methane-hydrate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stability.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84451"/>
            <a:ext cx="4521710" cy="258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u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83817"/>
            <a:ext cx="3426672" cy="438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23629" y="465702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BSR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395536" y="381000"/>
            <a:ext cx="83529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ea typeface="华文彩云" pitchFamily="2" charset="-122"/>
              </a:rPr>
              <a:t>Comparison </a:t>
            </a:r>
            <a:r>
              <a:rPr lang="en-US" altLang="zh-CN" sz="2800" dirty="0"/>
              <a:t>of measured and BSR-derived heat </a:t>
            </a:r>
            <a:r>
              <a:rPr lang="en-US" altLang="zh-CN" sz="2800" dirty="0" smtClean="0"/>
              <a:t>flow</a:t>
            </a:r>
            <a:endParaRPr lang="zh-CN" altLang="en-US" sz="2800" dirty="0">
              <a:ea typeface="华文彩云" pitchFamily="2" charset="-122"/>
            </a:endParaRPr>
          </a:p>
        </p:txBody>
      </p:sp>
      <p:sp>
        <p:nvSpPr>
          <p:cNvPr id="3" name="Text Box 1027"/>
          <p:cNvSpPr txBox="1">
            <a:spLocks noChangeArrowheads="1"/>
          </p:cNvSpPr>
          <p:nvPr/>
        </p:nvSpPr>
        <p:spPr bwMode="auto">
          <a:xfrm>
            <a:off x="476548" y="1442393"/>
            <a:ext cx="1791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ea typeface="华文新魏" pitchFamily="2" charset="-122"/>
              </a:rPr>
              <a:t>Xisha</a:t>
            </a:r>
            <a:r>
              <a:rPr lang="en-US" altLang="zh-CN" sz="2400" dirty="0" smtClean="0">
                <a:ea typeface="华文新魏" pitchFamily="2" charset="-122"/>
              </a:rPr>
              <a:t> Trough</a:t>
            </a:r>
            <a:endParaRPr lang="zh-CN" altLang="en-US" sz="2400" dirty="0">
              <a:ea typeface="华文新魏" pitchFamily="2" charset="-122"/>
            </a:endParaRPr>
          </a:p>
        </p:txBody>
      </p:sp>
      <p:pic>
        <p:nvPicPr>
          <p:cNvPr id="4" name="Picture 1028" descr="HX86-98-111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6851"/>
            <a:ext cx="4032448" cy="204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10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241336"/>
              </p:ext>
            </p:extLst>
          </p:nvPr>
        </p:nvGraphicFramePr>
        <p:xfrm>
          <a:off x="251520" y="1844824"/>
          <a:ext cx="4191000" cy="191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3" name="Plot Document" r:id="rId4" imgW="4091040" imgH="1866240" progId="Grapher.Document">
                  <p:embed/>
                </p:oleObj>
              </mc:Choice>
              <mc:Fallback>
                <p:oleObj name="Plot Document" r:id="rId4" imgW="4091040" imgH="1866240" progId="Graph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44824"/>
                        <a:ext cx="4191000" cy="1912938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836253"/>
              </p:ext>
            </p:extLst>
          </p:nvPr>
        </p:nvGraphicFramePr>
        <p:xfrm>
          <a:off x="4860032" y="1844824"/>
          <a:ext cx="4114743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" name="Plot Document" r:id="rId6" imgW="4263847" imgH="1866290" progId="Grapher.Document">
                  <p:embed/>
                </p:oleObj>
              </mc:Choice>
              <mc:Fallback>
                <p:oleObj name="Plot Document" r:id="rId6" imgW="4263847" imgH="1866290" progId="Grapher.Document">
                  <p:embed/>
                  <p:pic>
                    <p:nvPicPr>
                      <p:cNvPr id="0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844824"/>
                        <a:ext cx="4114743" cy="18002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032" descr="东沙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09" y="3985549"/>
            <a:ext cx="3528392" cy="231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5082505" y="1442392"/>
            <a:ext cx="21919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ea typeface="华文新魏" pitchFamily="2" charset="-122"/>
              </a:rPr>
              <a:t>Dongsha</a:t>
            </a:r>
            <a:r>
              <a:rPr lang="en-US" altLang="zh-CN" sz="2400" dirty="0" smtClean="0">
                <a:ea typeface="华文新魏" pitchFamily="2" charset="-122"/>
              </a:rPr>
              <a:t> Trough</a:t>
            </a:r>
            <a:endParaRPr lang="zh-CN" altLang="en-US" sz="2400" dirty="0"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73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竖排文字占位符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flow of SCS</a:t>
            </a:r>
          </a:p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history</a:t>
            </a:r>
          </a:p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质朴">
  <a:themeElements>
    <a:clrScheme name="质朴">
      <a:dk1>
        <a:sysClr val="windowText" lastClr="000000"/>
      </a:dk1>
      <a:lt1>
        <a:sysClr val="window" lastClr="CCE8C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5788</TotalTime>
  <Words>849</Words>
  <Application>Microsoft Office PowerPoint</Application>
  <PresentationFormat>全屏显示(4:3)</PresentationFormat>
  <Paragraphs>138</Paragraphs>
  <Slides>25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质朴</vt:lpstr>
      <vt:lpstr>Plot Document</vt:lpstr>
      <vt:lpstr>Heat flow and thermal evolution of the northern margin of the South China Sea</vt:lpstr>
      <vt:lpstr>Outline</vt:lpstr>
      <vt:lpstr>Introduction</vt:lpstr>
      <vt:lpstr>Surface Heat flow</vt:lpstr>
      <vt:lpstr>Measurement of heat flow</vt:lpstr>
      <vt:lpstr>PowerPoint 演示文稿</vt:lpstr>
      <vt:lpstr>3, BSR-derived heat flow</vt:lpstr>
      <vt:lpstr>PowerPoint 演示文稿</vt:lpstr>
      <vt:lpstr>Outline</vt:lpstr>
      <vt:lpstr>PowerPoint 演示文稿</vt:lpstr>
      <vt:lpstr>PowerPoint 演示文稿</vt:lpstr>
      <vt:lpstr>Comparison of heat flow between the South China and the N. SCS</vt:lpstr>
      <vt:lpstr>Heat flow partitioning</vt:lpstr>
      <vt:lpstr>Heat flow partitioning</vt:lpstr>
      <vt:lpstr>Outline</vt:lpstr>
      <vt:lpstr>Sedimentary basins in the N. SCS</vt:lpstr>
      <vt:lpstr>PowerPoint 演示文稿</vt:lpstr>
      <vt:lpstr>PowerPoint 演示文稿</vt:lpstr>
      <vt:lpstr>PowerPoint 演示文稿</vt:lpstr>
      <vt:lpstr>Cenozoic thermal history of the Yinggehai Basin</vt:lpstr>
      <vt:lpstr>Qiongdongnan Basin</vt:lpstr>
      <vt:lpstr>Qiongdongnan Basin</vt:lpstr>
      <vt:lpstr>Pearl River Mouth Basin</vt:lpstr>
      <vt:lpstr>Conclusions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userx</dc:creator>
  <cp:lastModifiedBy>userx</cp:lastModifiedBy>
  <cp:revision>174</cp:revision>
  <dcterms:created xsi:type="dcterms:W3CDTF">2017-06-29T07:35:11Z</dcterms:created>
  <dcterms:modified xsi:type="dcterms:W3CDTF">2017-07-21T03:13:10Z</dcterms:modified>
</cp:coreProperties>
</file>