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notesMasterIdLst>
    <p:notesMasterId r:id="rId41"/>
  </p:notesMasterIdLst>
  <p:sldIdLst>
    <p:sldId id="256" r:id="rId2"/>
    <p:sldId id="281" r:id="rId3"/>
    <p:sldId id="282" r:id="rId4"/>
    <p:sldId id="307" r:id="rId5"/>
    <p:sldId id="309" r:id="rId6"/>
    <p:sldId id="310" r:id="rId7"/>
    <p:sldId id="306" r:id="rId8"/>
    <p:sldId id="283" r:id="rId9"/>
    <p:sldId id="285" r:id="rId10"/>
    <p:sldId id="292" r:id="rId11"/>
    <p:sldId id="293" r:id="rId12"/>
    <p:sldId id="300" r:id="rId13"/>
    <p:sldId id="295" r:id="rId14"/>
    <p:sldId id="269" r:id="rId15"/>
    <p:sldId id="270" r:id="rId16"/>
    <p:sldId id="280" r:id="rId17"/>
    <p:sldId id="298" r:id="rId18"/>
    <p:sldId id="299" r:id="rId19"/>
    <p:sldId id="290" r:id="rId20"/>
    <p:sldId id="271" r:id="rId21"/>
    <p:sldId id="273" r:id="rId22"/>
    <p:sldId id="276" r:id="rId23"/>
    <p:sldId id="274" r:id="rId24"/>
    <p:sldId id="277" r:id="rId25"/>
    <p:sldId id="272" r:id="rId26"/>
    <p:sldId id="258" r:id="rId27"/>
    <p:sldId id="259" r:id="rId28"/>
    <p:sldId id="257" r:id="rId29"/>
    <p:sldId id="278" r:id="rId30"/>
    <p:sldId id="279" r:id="rId31"/>
    <p:sldId id="287" r:id="rId32"/>
    <p:sldId id="261" r:id="rId33"/>
    <p:sldId id="266" r:id="rId34"/>
    <p:sldId id="265" r:id="rId35"/>
    <p:sldId id="262" r:id="rId36"/>
    <p:sldId id="264" r:id="rId37"/>
    <p:sldId id="302" r:id="rId38"/>
    <p:sldId id="303" r:id="rId39"/>
    <p:sldId id="304"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ng-Yang Zhu" initials="KZ" lastIdx="1" clrIdx="0">
    <p:extLst>
      <p:ext uri="{19B8F6BF-5375-455C-9EA6-DF929625EA0E}">
        <p15:presenceInfo xmlns:p15="http://schemas.microsoft.com/office/powerpoint/2012/main" userId="a3797f0d3df29f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420" autoAdjust="0"/>
  </p:normalViewPr>
  <p:slideViewPr>
    <p:cSldViewPr snapToGrid="0">
      <p:cViewPr varScale="1">
        <p:scale>
          <a:sx n="74" d="100"/>
          <a:sy n="74" d="100"/>
        </p:scale>
        <p:origin x="3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CF508-7B44-4728-B40C-3B1C0D1EB2A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F840DBA-5BEE-40C1-AE02-0DDF949E0B8B}">
      <dgm:prSet phldrT="[Text]"/>
      <dgm:spPr/>
      <dgm:t>
        <a:bodyPr/>
        <a:lstStyle/>
        <a:p>
          <a:r>
            <a:rPr lang="en-US" dirty="0" err="1"/>
            <a:t>Tongcun</a:t>
          </a:r>
          <a:r>
            <a:rPr lang="en-US" dirty="0"/>
            <a:t> porphyry, </a:t>
          </a:r>
        </a:p>
        <a:p>
          <a:r>
            <a:rPr lang="en-US" dirty="0"/>
            <a:t>Jiangnan Orogeny</a:t>
          </a:r>
        </a:p>
      </dgm:t>
    </dgm:pt>
    <dgm:pt modelId="{A388B8BA-D112-4644-8EE1-40545E10427D}" type="parTrans" cxnId="{6E18E60A-BE2E-4F54-9C2C-F0AA363E56DA}">
      <dgm:prSet/>
      <dgm:spPr/>
      <dgm:t>
        <a:bodyPr/>
        <a:lstStyle/>
        <a:p>
          <a:endParaRPr lang="en-US"/>
        </a:p>
      </dgm:t>
    </dgm:pt>
    <dgm:pt modelId="{4F1C8FBB-978E-43D6-9123-B6677CCBCC3C}" type="sibTrans" cxnId="{6E18E60A-BE2E-4F54-9C2C-F0AA363E56DA}">
      <dgm:prSet/>
      <dgm:spPr/>
      <dgm:t>
        <a:bodyPr/>
        <a:lstStyle/>
        <a:p>
          <a:endParaRPr lang="en-US"/>
        </a:p>
      </dgm:t>
    </dgm:pt>
    <dgm:pt modelId="{7509DF42-6818-41BC-BC7D-5C15E5EE2B6D}">
      <dgm:prSet phldrT="[Text]"/>
      <dgm:spPr/>
      <dgm:t>
        <a:bodyPr/>
        <a:lstStyle/>
        <a:p>
          <a:r>
            <a:rPr lang="en-US" sz="1900" kern="1200" dirty="0" err="1"/>
            <a:t>Isr</a:t>
          </a:r>
          <a:r>
            <a:rPr lang="en-US" sz="1900" kern="1200" dirty="0"/>
            <a:t> (170 Ma) = 0.706–0.714</a:t>
          </a:r>
        </a:p>
      </dgm:t>
    </dgm:pt>
    <dgm:pt modelId="{00B1636A-9A06-4653-890B-1AC614FCBBEC}" type="parTrans" cxnId="{E23EC1FF-84FC-48EF-8CE4-A1A672BBD74E}">
      <dgm:prSet/>
      <dgm:spPr/>
      <dgm:t>
        <a:bodyPr/>
        <a:lstStyle/>
        <a:p>
          <a:endParaRPr lang="en-US"/>
        </a:p>
      </dgm:t>
    </dgm:pt>
    <dgm:pt modelId="{80002C82-05C5-4036-A6D8-7690C7E847EE}" type="sibTrans" cxnId="{E23EC1FF-84FC-48EF-8CE4-A1A672BBD74E}">
      <dgm:prSet/>
      <dgm:spPr/>
      <dgm:t>
        <a:bodyPr/>
        <a:lstStyle/>
        <a:p>
          <a:endParaRPr lang="en-US"/>
        </a:p>
      </dgm:t>
    </dgm:pt>
    <dgm:pt modelId="{B33E6587-286F-437C-AE6D-961A7C0BCA34}">
      <dgm:prSet phldrT="[Text]"/>
      <dgm:spPr/>
      <dgm:t>
        <a:bodyPr/>
        <a:lstStyle/>
        <a:p>
          <a:r>
            <a:rPr lang="en-US" sz="1900" kern="1200" dirty="0" err="1">
              <a:latin typeface="Symbol" panose="05050102010706020507" pitchFamily="18" charset="2"/>
            </a:rPr>
            <a:t>e</a:t>
          </a:r>
          <a:r>
            <a:rPr lang="en-US" sz="1900" kern="1200" dirty="0" err="1"/>
            <a:t>Nd</a:t>
          </a:r>
          <a:r>
            <a:rPr lang="en-US" sz="1900" kern="1200" dirty="0"/>
            <a:t> (170 Ma) = –5.8 to –3.9</a:t>
          </a:r>
        </a:p>
      </dgm:t>
    </dgm:pt>
    <dgm:pt modelId="{E60485D5-7F04-4A97-A5C2-178FA163069A}" type="parTrans" cxnId="{31DD035B-D7E3-4160-9505-D2EB104C804D}">
      <dgm:prSet/>
      <dgm:spPr/>
      <dgm:t>
        <a:bodyPr/>
        <a:lstStyle/>
        <a:p>
          <a:endParaRPr lang="en-US"/>
        </a:p>
      </dgm:t>
    </dgm:pt>
    <dgm:pt modelId="{E36781BD-EC6C-4250-B2A8-D937DF436DF2}" type="sibTrans" cxnId="{31DD035B-D7E3-4160-9505-D2EB104C804D}">
      <dgm:prSet/>
      <dgm:spPr/>
      <dgm:t>
        <a:bodyPr/>
        <a:lstStyle/>
        <a:p>
          <a:endParaRPr lang="en-US"/>
        </a:p>
      </dgm:t>
    </dgm:pt>
    <dgm:pt modelId="{FDF53274-02E0-4307-AD33-385B74B6FB2F}">
      <dgm:prSet phldrT="[Text]"/>
      <dgm:spPr/>
      <dgm:t>
        <a:bodyPr/>
        <a:lstStyle/>
        <a:p>
          <a:r>
            <a:rPr lang="en-US" dirty="0"/>
            <a:t>Jingju quartz porphyry </a:t>
          </a:r>
        </a:p>
        <a:p>
          <a:r>
            <a:rPr lang="en-US" dirty="0" err="1"/>
            <a:t>Cathaysia</a:t>
          </a:r>
          <a:r>
            <a:rPr lang="en-US" dirty="0"/>
            <a:t> Block</a:t>
          </a:r>
        </a:p>
      </dgm:t>
    </dgm:pt>
    <dgm:pt modelId="{A6782F36-34F4-42C7-8742-1F5D9A5DCF9C}" type="parTrans" cxnId="{728DCABF-1BE0-448D-8B3F-46DE86ACE5D5}">
      <dgm:prSet/>
      <dgm:spPr/>
      <dgm:t>
        <a:bodyPr/>
        <a:lstStyle/>
        <a:p>
          <a:endParaRPr lang="en-US"/>
        </a:p>
      </dgm:t>
    </dgm:pt>
    <dgm:pt modelId="{CC99C033-6128-4EA7-B925-9D798642A0D1}" type="sibTrans" cxnId="{728DCABF-1BE0-448D-8B3F-46DE86ACE5D5}">
      <dgm:prSet/>
      <dgm:spPr/>
      <dgm:t>
        <a:bodyPr/>
        <a:lstStyle/>
        <a:p>
          <a:endParaRPr lang="en-US"/>
        </a:p>
      </dgm:t>
    </dgm:pt>
    <dgm:pt modelId="{1975E0A2-BCE3-40F0-B2D2-F549AF97E405}">
      <dgm:prSet phldrT="[Text]"/>
      <dgm:spPr/>
      <dgm:t>
        <a:bodyPr/>
        <a:lstStyle/>
        <a:p>
          <a:r>
            <a:rPr lang="en-US" dirty="0" err="1"/>
            <a:t>Isr</a:t>
          </a:r>
          <a:r>
            <a:rPr lang="en-US" dirty="0"/>
            <a:t> (160 Ma) = 0.723456</a:t>
          </a:r>
        </a:p>
      </dgm:t>
    </dgm:pt>
    <dgm:pt modelId="{AD13A07B-E6D2-4783-A432-A848421A8BD3}" type="parTrans" cxnId="{1AFE4166-E533-4925-8B4F-B842D31A7F54}">
      <dgm:prSet/>
      <dgm:spPr/>
      <dgm:t>
        <a:bodyPr/>
        <a:lstStyle/>
        <a:p>
          <a:endParaRPr lang="en-US"/>
        </a:p>
      </dgm:t>
    </dgm:pt>
    <dgm:pt modelId="{F6694687-F38B-4F24-B72F-C501749D87A1}" type="sibTrans" cxnId="{1AFE4166-E533-4925-8B4F-B842D31A7F54}">
      <dgm:prSet/>
      <dgm:spPr/>
      <dgm:t>
        <a:bodyPr/>
        <a:lstStyle/>
        <a:p>
          <a:endParaRPr lang="en-US"/>
        </a:p>
      </dgm:t>
    </dgm:pt>
    <dgm:pt modelId="{E56640F2-3D24-42D7-87D3-9F23D1715B3D}">
      <dgm:prSet phldrT="[Text]"/>
      <dgm:spPr/>
      <dgm:t>
        <a:bodyPr/>
        <a:lstStyle/>
        <a:p>
          <a:r>
            <a:rPr lang="en-US" dirty="0" err="1">
              <a:latin typeface="Symbol" panose="05050102010706020507" pitchFamily="18" charset="2"/>
            </a:rPr>
            <a:t>e</a:t>
          </a:r>
          <a:r>
            <a:rPr lang="en-US" dirty="0" err="1"/>
            <a:t>Nd</a:t>
          </a:r>
          <a:r>
            <a:rPr lang="en-US" dirty="0"/>
            <a:t> (160 Ma) = –9.0</a:t>
          </a:r>
        </a:p>
      </dgm:t>
    </dgm:pt>
    <dgm:pt modelId="{81A7EC4D-EF77-4332-8CB8-8D554E73B3A7}" type="parTrans" cxnId="{FE07FC96-3BC6-467E-AD5E-B9B91CC33447}">
      <dgm:prSet/>
      <dgm:spPr/>
      <dgm:t>
        <a:bodyPr/>
        <a:lstStyle/>
        <a:p>
          <a:endParaRPr lang="en-US"/>
        </a:p>
      </dgm:t>
    </dgm:pt>
    <dgm:pt modelId="{38B3B0DD-E73E-47A5-BED6-349B725533D2}" type="sibTrans" cxnId="{FE07FC96-3BC6-467E-AD5E-B9B91CC33447}">
      <dgm:prSet/>
      <dgm:spPr/>
      <dgm:t>
        <a:bodyPr/>
        <a:lstStyle/>
        <a:p>
          <a:endParaRPr lang="en-US"/>
        </a:p>
      </dgm:t>
    </dgm:pt>
    <dgm:pt modelId="{DFD14ADA-1ABA-4503-AD54-FA7F445AED60}">
      <dgm:prSet phldrT="[Text]"/>
      <dgm:spPr/>
      <dgm:t>
        <a:bodyPr/>
        <a:lstStyle/>
        <a:p>
          <a:r>
            <a:rPr lang="en-US" dirty="0"/>
            <a:t>Granodiorite, </a:t>
          </a:r>
          <a:r>
            <a:rPr lang="en-US" b="0" i="0" dirty="0"/>
            <a:t>MYF-1 borehole</a:t>
          </a:r>
        </a:p>
        <a:p>
          <a:r>
            <a:rPr lang="en-US" dirty="0"/>
            <a:t>E China Sea Basin</a:t>
          </a:r>
        </a:p>
      </dgm:t>
    </dgm:pt>
    <dgm:pt modelId="{1466C6D6-61B8-4F8F-B34F-808ED4E4B240}" type="parTrans" cxnId="{4F8C850E-A326-41AE-AAD9-F00E934988AE}">
      <dgm:prSet/>
      <dgm:spPr/>
      <dgm:t>
        <a:bodyPr/>
        <a:lstStyle/>
        <a:p>
          <a:endParaRPr lang="en-US"/>
        </a:p>
      </dgm:t>
    </dgm:pt>
    <dgm:pt modelId="{CCB09D25-3889-4795-887E-81DA7D2DFD7D}" type="sibTrans" cxnId="{4F8C850E-A326-41AE-AAD9-F00E934988AE}">
      <dgm:prSet/>
      <dgm:spPr/>
      <dgm:t>
        <a:bodyPr/>
        <a:lstStyle/>
        <a:p>
          <a:endParaRPr lang="en-US"/>
        </a:p>
      </dgm:t>
    </dgm:pt>
    <dgm:pt modelId="{178862DB-7D3A-487D-ABBF-06DEABF9DF0C}">
      <dgm:prSet phldrT="[Text]"/>
      <dgm:spPr/>
      <dgm:t>
        <a:bodyPr/>
        <a:lstStyle/>
        <a:p>
          <a:r>
            <a:rPr lang="en-US" dirty="0" err="1">
              <a:latin typeface="Symbol" panose="05050102010706020507" pitchFamily="18" charset="2"/>
            </a:rPr>
            <a:t>e</a:t>
          </a:r>
          <a:r>
            <a:rPr lang="en-US" dirty="0" err="1"/>
            <a:t>Hf</a:t>
          </a:r>
          <a:r>
            <a:rPr lang="en-US" dirty="0"/>
            <a:t> (~170 Ma) = –27 to – 21</a:t>
          </a:r>
        </a:p>
      </dgm:t>
    </dgm:pt>
    <dgm:pt modelId="{BFBD9BC6-D741-4527-BDA8-EB01E963EAF7}" type="parTrans" cxnId="{23A3A4A8-FCDD-4D3F-8D59-187B6989DBCE}">
      <dgm:prSet/>
      <dgm:spPr/>
      <dgm:t>
        <a:bodyPr/>
        <a:lstStyle/>
        <a:p>
          <a:endParaRPr lang="en-US"/>
        </a:p>
      </dgm:t>
    </dgm:pt>
    <dgm:pt modelId="{E6FFB944-DB81-43D1-8C70-AA726B57DE5C}" type="sibTrans" cxnId="{23A3A4A8-FCDD-4D3F-8D59-187B6989DBCE}">
      <dgm:prSet/>
      <dgm:spPr/>
      <dgm:t>
        <a:bodyPr/>
        <a:lstStyle/>
        <a:p>
          <a:endParaRPr lang="en-US"/>
        </a:p>
      </dgm:t>
    </dgm:pt>
    <dgm:pt modelId="{80082E80-F879-42C6-B2F7-9A42E8CBBBE0}">
      <dgm:prSet phldrT="[Text]"/>
      <dgm:spPr/>
      <dgm:t>
        <a:bodyPr/>
        <a:lstStyle/>
        <a:p>
          <a:r>
            <a:rPr lang="en-US" sz="1900" kern="1200" dirty="0" err="1"/>
            <a:t>Zr</a:t>
          </a:r>
          <a:r>
            <a:rPr lang="en-US" sz="1900" kern="1200" dirty="0"/>
            <a:t> = ~200 ppm</a:t>
          </a:r>
        </a:p>
      </dgm:t>
    </dgm:pt>
    <dgm:pt modelId="{7D636AA9-D17E-4B67-955B-B8D789F1ECB9}" type="parTrans" cxnId="{2C96088B-6DE6-45D3-8A65-313AEA83BFC3}">
      <dgm:prSet/>
      <dgm:spPr/>
      <dgm:t>
        <a:bodyPr/>
        <a:lstStyle/>
        <a:p>
          <a:endParaRPr lang="en-US"/>
        </a:p>
      </dgm:t>
    </dgm:pt>
    <dgm:pt modelId="{2EE98C03-8F13-43CD-BB32-1B2B912910A3}" type="sibTrans" cxnId="{2C96088B-6DE6-45D3-8A65-313AEA83BFC3}">
      <dgm:prSet/>
      <dgm:spPr/>
      <dgm:t>
        <a:bodyPr/>
        <a:lstStyle/>
        <a:p>
          <a:endParaRPr lang="en-US"/>
        </a:p>
      </dgm:t>
    </dgm:pt>
    <dgm:pt modelId="{5DE211DF-888C-4F12-B0B5-B68FA2260E8F}">
      <dgm:prSet phldrT="[Text]"/>
      <dgm:spPr/>
      <dgm:t>
        <a:bodyPr/>
        <a:lstStyle/>
        <a:p>
          <a:r>
            <a:rPr lang="en-US" sz="1900" kern="1200" dirty="0"/>
            <a:t>Y = </a:t>
          </a:r>
          <a:r>
            <a:rPr lang="en-US" altLang="zh-CN" sz="1900" kern="1200" dirty="0"/>
            <a:t>6</a:t>
          </a:r>
          <a:r>
            <a:rPr lang="en-US" sz="1900" kern="1200" dirty="0"/>
            <a:t>–</a:t>
          </a:r>
          <a:r>
            <a:rPr lang="en-US" altLang="zh-CN" sz="1900" kern="1200" dirty="0"/>
            <a:t>23</a:t>
          </a:r>
          <a:r>
            <a:rPr lang="en-US" sz="1900" kern="1200" dirty="0"/>
            <a:t> ppm</a:t>
          </a:r>
        </a:p>
      </dgm:t>
    </dgm:pt>
    <dgm:pt modelId="{23691DA3-E4E9-41F0-87CF-A7BA924F971A}" type="parTrans" cxnId="{58BFE22B-75F5-420E-8218-DFD6FDC584AF}">
      <dgm:prSet/>
      <dgm:spPr/>
      <dgm:t>
        <a:bodyPr/>
        <a:lstStyle/>
        <a:p>
          <a:endParaRPr lang="en-US"/>
        </a:p>
      </dgm:t>
    </dgm:pt>
    <dgm:pt modelId="{0B8801F7-4F9E-46F1-9483-C4574C26682B}" type="sibTrans" cxnId="{58BFE22B-75F5-420E-8218-DFD6FDC584AF}">
      <dgm:prSet/>
      <dgm:spPr/>
      <dgm:t>
        <a:bodyPr/>
        <a:lstStyle/>
        <a:p>
          <a:endParaRPr lang="en-US"/>
        </a:p>
      </dgm:t>
    </dgm:pt>
    <dgm:pt modelId="{F2DD674F-E3B6-4DCE-8550-E0E3C9934093}">
      <dgm:prSet phldrT="[Text]"/>
      <dgm:spPr/>
      <dgm:t>
        <a:bodyPr/>
        <a:lstStyle/>
        <a:p>
          <a:r>
            <a:rPr lang="en-US" sz="1900" kern="1200" dirty="0" err="1"/>
            <a:t>Yb</a:t>
          </a:r>
          <a:r>
            <a:rPr lang="en-US" sz="1900" kern="1200" dirty="0"/>
            <a:t> = </a:t>
          </a:r>
          <a:r>
            <a:rPr lang="en-US" altLang="zh-CN" sz="1900" kern="1200" dirty="0"/>
            <a:t>0.55</a:t>
          </a:r>
          <a:r>
            <a:rPr lang="en-US" sz="1900" kern="1200" dirty="0"/>
            <a:t>–</a:t>
          </a:r>
          <a:r>
            <a:rPr lang="en-US" altLang="zh-CN" sz="1900" kern="1200" dirty="0"/>
            <a:t>2</a:t>
          </a:r>
          <a:r>
            <a:rPr lang="en-US" sz="1900" kern="1200" dirty="0"/>
            <a:t>.23 ppm</a:t>
          </a:r>
        </a:p>
      </dgm:t>
    </dgm:pt>
    <dgm:pt modelId="{30C78023-4C97-48AD-A264-005135757135}" type="parTrans" cxnId="{28659BDB-3107-4B09-8B0E-2E2838C6EDE1}">
      <dgm:prSet/>
      <dgm:spPr/>
      <dgm:t>
        <a:bodyPr/>
        <a:lstStyle/>
        <a:p>
          <a:endParaRPr lang="en-US"/>
        </a:p>
      </dgm:t>
    </dgm:pt>
    <dgm:pt modelId="{01CF3DA2-1F76-43A0-A8DF-5E569F3A5DB5}" type="sibTrans" cxnId="{28659BDB-3107-4B09-8B0E-2E2838C6EDE1}">
      <dgm:prSet/>
      <dgm:spPr/>
      <dgm:t>
        <a:bodyPr/>
        <a:lstStyle/>
        <a:p>
          <a:endParaRPr lang="en-US"/>
        </a:p>
      </dgm:t>
    </dgm:pt>
    <dgm:pt modelId="{D59F5D86-F487-417D-A04E-5F277C39D171}">
      <dgm:prSet phldrT="[Text]"/>
      <dgm:spPr/>
      <dgm:t>
        <a:bodyPr/>
        <a:lstStyle/>
        <a:p>
          <a:r>
            <a:rPr lang="en-US" altLang="zh-CN" dirty="0"/>
            <a:t>Z</a:t>
          </a:r>
          <a:r>
            <a:rPr lang="en-AU" altLang="zh-CN" dirty="0"/>
            <a:t>r</a:t>
          </a:r>
          <a:r>
            <a:rPr lang="zh-CN" altLang="en-US" dirty="0"/>
            <a:t> </a:t>
          </a:r>
          <a:r>
            <a:rPr lang="en-AU" altLang="zh-CN" dirty="0"/>
            <a:t>=</a:t>
          </a:r>
          <a:r>
            <a:rPr lang="zh-CN" altLang="en-US" dirty="0"/>
            <a:t> </a:t>
          </a:r>
          <a:r>
            <a:rPr lang="en-AU" altLang="zh-CN" dirty="0"/>
            <a:t>148</a:t>
          </a:r>
          <a:r>
            <a:rPr lang="zh-CN" altLang="en-US" dirty="0"/>
            <a:t> </a:t>
          </a:r>
          <a:r>
            <a:rPr lang="en-AU" altLang="zh-CN" dirty="0"/>
            <a:t>ppm</a:t>
          </a:r>
          <a:endParaRPr lang="en-US" dirty="0"/>
        </a:p>
      </dgm:t>
    </dgm:pt>
    <dgm:pt modelId="{49D1D888-6899-4E8B-8C9A-AAD2305AB94F}" type="parTrans" cxnId="{1FE7315B-4AC7-4D26-8431-51734E4E513E}">
      <dgm:prSet/>
      <dgm:spPr/>
      <dgm:t>
        <a:bodyPr/>
        <a:lstStyle/>
        <a:p>
          <a:endParaRPr lang="en-US"/>
        </a:p>
      </dgm:t>
    </dgm:pt>
    <dgm:pt modelId="{3FCE7850-38FE-4805-A636-16756A94A4BD}" type="sibTrans" cxnId="{1FE7315B-4AC7-4D26-8431-51734E4E513E}">
      <dgm:prSet/>
      <dgm:spPr/>
      <dgm:t>
        <a:bodyPr/>
        <a:lstStyle/>
        <a:p>
          <a:endParaRPr lang="en-US"/>
        </a:p>
      </dgm:t>
    </dgm:pt>
    <dgm:pt modelId="{EF0C0E17-6B6D-4E65-ACB2-905FF50733B7}">
      <dgm:prSet phldrT="[Text]"/>
      <dgm:spPr/>
      <dgm:t>
        <a:bodyPr/>
        <a:lstStyle/>
        <a:p>
          <a:r>
            <a:rPr lang="en-US" dirty="0"/>
            <a:t>Y = 14 ppm</a:t>
          </a:r>
        </a:p>
      </dgm:t>
    </dgm:pt>
    <dgm:pt modelId="{912F6D75-BD3B-4649-80F6-5FB2D0FEE409}" type="parTrans" cxnId="{70461047-F4B4-436D-B827-E025E9B12CAB}">
      <dgm:prSet/>
      <dgm:spPr/>
      <dgm:t>
        <a:bodyPr/>
        <a:lstStyle/>
        <a:p>
          <a:endParaRPr lang="en-US"/>
        </a:p>
      </dgm:t>
    </dgm:pt>
    <dgm:pt modelId="{AF12BD79-7611-4E7F-A5F4-16B9605C6E65}" type="sibTrans" cxnId="{70461047-F4B4-436D-B827-E025E9B12CAB}">
      <dgm:prSet/>
      <dgm:spPr/>
      <dgm:t>
        <a:bodyPr/>
        <a:lstStyle/>
        <a:p>
          <a:endParaRPr lang="en-US"/>
        </a:p>
      </dgm:t>
    </dgm:pt>
    <dgm:pt modelId="{6A128A7B-C59A-46CD-8C1A-EC6B66922FA3}">
      <dgm:prSet phldrT="[Text]"/>
      <dgm:spPr/>
      <dgm:t>
        <a:bodyPr/>
        <a:lstStyle/>
        <a:p>
          <a:r>
            <a:rPr lang="en-US" dirty="0" err="1"/>
            <a:t>Yb</a:t>
          </a:r>
          <a:r>
            <a:rPr lang="en-US" dirty="0"/>
            <a:t> = 1.23 ppm</a:t>
          </a:r>
        </a:p>
      </dgm:t>
    </dgm:pt>
    <dgm:pt modelId="{98A03545-C483-4E69-A1DD-5E30C453BE21}" type="parTrans" cxnId="{9C575989-46BA-49C3-B747-9C99F92F121A}">
      <dgm:prSet/>
      <dgm:spPr/>
      <dgm:t>
        <a:bodyPr/>
        <a:lstStyle/>
        <a:p>
          <a:endParaRPr lang="en-US"/>
        </a:p>
      </dgm:t>
    </dgm:pt>
    <dgm:pt modelId="{E59F1E40-7EE3-435A-96EB-2A3078741F21}" type="sibTrans" cxnId="{9C575989-46BA-49C3-B747-9C99F92F121A}">
      <dgm:prSet/>
      <dgm:spPr/>
      <dgm:t>
        <a:bodyPr/>
        <a:lstStyle/>
        <a:p>
          <a:endParaRPr lang="en-US"/>
        </a:p>
      </dgm:t>
    </dgm:pt>
    <dgm:pt modelId="{04624433-D4EF-40DB-B11E-2F6070992293}">
      <dgm:prSet phldrT="[Text]"/>
      <dgm:spPr/>
      <dgm:t>
        <a:bodyPr/>
        <a:lstStyle/>
        <a:p>
          <a:r>
            <a:rPr lang="en-US" dirty="0"/>
            <a:t>Y = 6–22 ppm</a:t>
          </a:r>
        </a:p>
      </dgm:t>
    </dgm:pt>
    <dgm:pt modelId="{A138262F-7AD3-48FF-8754-54FFD83698A5}" type="parTrans" cxnId="{4F840F4E-332E-42D2-85AD-503FEADB5720}">
      <dgm:prSet/>
      <dgm:spPr/>
      <dgm:t>
        <a:bodyPr/>
        <a:lstStyle/>
        <a:p>
          <a:endParaRPr lang="en-US"/>
        </a:p>
      </dgm:t>
    </dgm:pt>
    <dgm:pt modelId="{1A03C395-29B9-4289-BB53-A4A01C6A2094}" type="sibTrans" cxnId="{4F840F4E-332E-42D2-85AD-503FEADB5720}">
      <dgm:prSet/>
      <dgm:spPr/>
      <dgm:t>
        <a:bodyPr/>
        <a:lstStyle/>
        <a:p>
          <a:endParaRPr lang="en-US"/>
        </a:p>
      </dgm:t>
    </dgm:pt>
    <dgm:pt modelId="{A15350D3-F400-483C-9EBA-AB96C55AEF78}">
      <dgm:prSet phldrT="[Text]"/>
      <dgm:spPr/>
      <dgm:t>
        <a:bodyPr/>
        <a:lstStyle/>
        <a:p>
          <a:r>
            <a:rPr lang="en-US" altLang="zh-CN" dirty="0"/>
            <a:t>Z</a:t>
          </a:r>
          <a:r>
            <a:rPr lang="en-AU" altLang="zh-CN" dirty="0"/>
            <a:t>r</a:t>
          </a:r>
          <a:r>
            <a:rPr lang="zh-CN" altLang="en-US" dirty="0"/>
            <a:t> </a:t>
          </a:r>
          <a:r>
            <a:rPr lang="en-AU" altLang="zh-CN" dirty="0"/>
            <a:t>=</a:t>
          </a:r>
          <a:r>
            <a:rPr lang="zh-CN" altLang="en-US" dirty="0"/>
            <a:t> </a:t>
          </a:r>
          <a:r>
            <a:rPr lang="en-AU" altLang="zh-CN" dirty="0"/>
            <a:t>122</a:t>
          </a:r>
          <a:r>
            <a:rPr lang="en-US" dirty="0"/>
            <a:t>–</a:t>
          </a:r>
          <a:r>
            <a:rPr lang="en-AU" altLang="zh-CN" dirty="0"/>
            <a:t>207</a:t>
          </a:r>
          <a:r>
            <a:rPr lang="zh-CN" altLang="en-US" dirty="0"/>
            <a:t> </a:t>
          </a:r>
          <a:r>
            <a:rPr lang="en-AU" altLang="zh-CN" dirty="0"/>
            <a:t>ppm</a:t>
          </a:r>
          <a:endParaRPr lang="en-US" dirty="0"/>
        </a:p>
      </dgm:t>
    </dgm:pt>
    <dgm:pt modelId="{B97240FD-2103-431A-86FD-1A5242373E7A}" type="parTrans" cxnId="{53FD647C-112F-42E5-833D-03CA8FD01D50}">
      <dgm:prSet/>
      <dgm:spPr/>
      <dgm:t>
        <a:bodyPr/>
        <a:lstStyle/>
        <a:p>
          <a:endParaRPr lang="en-US"/>
        </a:p>
      </dgm:t>
    </dgm:pt>
    <dgm:pt modelId="{3E452173-F028-4DB6-B234-0E2AB941F7EE}" type="sibTrans" cxnId="{53FD647C-112F-42E5-833D-03CA8FD01D50}">
      <dgm:prSet/>
      <dgm:spPr/>
      <dgm:t>
        <a:bodyPr/>
        <a:lstStyle/>
        <a:p>
          <a:endParaRPr lang="en-US"/>
        </a:p>
      </dgm:t>
    </dgm:pt>
    <dgm:pt modelId="{EBFDDDE2-DA0A-452C-96F7-A5AF95B16F41}">
      <dgm:prSet phldrT="[Text]"/>
      <dgm:spPr/>
      <dgm:t>
        <a:bodyPr/>
        <a:lstStyle/>
        <a:p>
          <a:r>
            <a:rPr lang="en-US" dirty="0" err="1"/>
            <a:t>Yb</a:t>
          </a:r>
          <a:r>
            <a:rPr lang="en-US" dirty="0"/>
            <a:t> = </a:t>
          </a:r>
          <a:r>
            <a:rPr lang="en-US" altLang="zh-CN" dirty="0"/>
            <a:t>0.25</a:t>
          </a:r>
          <a:r>
            <a:rPr lang="en-US" dirty="0"/>
            <a:t>–</a:t>
          </a:r>
          <a:r>
            <a:rPr lang="en-US" altLang="zh-CN" dirty="0"/>
            <a:t>1.1</a:t>
          </a:r>
          <a:r>
            <a:rPr lang="en-US" dirty="0"/>
            <a:t>3 ppm</a:t>
          </a:r>
        </a:p>
      </dgm:t>
    </dgm:pt>
    <dgm:pt modelId="{5E98ABEA-58E0-428C-91EF-7551F079C2C2}" type="parTrans" cxnId="{7F1AB16D-47D9-43A1-BF1D-4D8DB9B3365D}">
      <dgm:prSet/>
      <dgm:spPr/>
      <dgm:t>
        <a:bodyPr/>
        <a:lstStyle/>
        <a:p>
          <a:endParaRPr lang="en-US"/>
        </a:p>
      </dgm:t>
    </dgm:pt>
    <dgm:pt modelId="{1C746D8E-3AD5-4E38-8BD2-5672DAE87D6E}" type="sibTrans" cxnId="{7F1AB16D-47D9-43A1-BF1D-4D8DB9B3365D}">
      <dgm:prSet/>
      <dgm:spPr/>
      <dgm:t>
        <a:bodyPr/>
        <a:lstStyle/>
        <a:p>
          <a:endParaRPr lang="en-US"/>
        </a:p>
      </dgm:t>
    </dgm:pt>
    <dgm:pt modelId="{8CE00E38-BE89-47EF-B529-B1819AC0783F}">
      <dgm:prSet phldrT="[Text]"/>
      <dgm:spPr/>
      <dgm:t>
        <a:bodyPr/>
        <a:lstStyle/>
        <a:p>
          <a:endParaRPr lang="en-US" dirty="0"/>
        </a:p>
      </dgm:t>
    </dgm:pt>
    <dgm:pt modelId="{C0F2D9C6-07B8-427D-ACDB-169BED70C20B}" type="parTrans" cxnId="{B4923B63-FF7E-4CF9-912F-1055BC4CBAA6}">
      <dgm:prSet/>
      <dgm:spPr/>
      <dgm:t>
        <a:bodyPr/>
        <a:lstStyle/>
        <a:p>
          <a:endParaRPr lang="en-US"/>
        </a:p>
      </dgm:t>
    </dgm:pt>
    <dgm:pt modelId="{7A998EA2-AC73-490A-A01C-61839777BD02}" type="sibTrans" cxnId="{B4923B63-FF7E-4CF9-912F-1055BC4CBAA6}">
      <dgm:prSet/>
      <dgm:spPr/>
      <dgm:t>
        <a:bodyPr/>
        <a:lstStyle/>
        <a:p>
          <a:endParaRPr lang="en-US"/>
        </a:p>
      </dgm:t>
    </dgm:pt>
    <dgm:pt modelId="{652D90C9-6167-4302-91BC-BAC23A97E7B3}">
      <dgm:prSet phldrT="[Text]"/>
      <dgm:spPr/>
      <dgm:t>
        <a:bodyPr/>
        <a:lstStyle/>
        <a:p>
          <a:endParaRPr lang="en-US" dirty="0"/>
        </a:p>
      </dgm:t>
    </dgm:pt>
    <dgm:pt modelId="{0DBB51E0-F600-4063-A90F-16DCF7074E64}" type="parTrans" cxnId="{0C15DCF6-0973-4F23-8DA9-526896788CBB}">
      <dgm:prSet/>
      <dgm:spPr/>
      <dgm:t>
        <a:bodyPr/>
        <a:lstStyle/>
        <a:p>
          <a:endParaRPr lang="en-US"/>
        </a:p>
      </dgm:t>
    </dgm:pt>
    <dgm:pt modelId="{38E7E6F4-D4D5-4F3E-985C-2D28DA08EFB1}" type="sibTrans" cxnId="{0C15DCF6-0973-4F23-8DA9-526896788CBB}">
      <dgm:prSet/>
      <dgm:spPr/>
      <dgm:t>
        <a:bodyPr/>
        <a:lstStyle/>
        <a:p>
          <a:endParaRPr lang="en-US"/>
        </a:p>
      </dgm:t>
    </dgm:pt>
    <dgm:pt modelId="{1918243F-B369-4A36-8118-A4822520851F}">
      <dgm:prSet phldrT="[Text]"/>
      <dgm:spPr/>
      <dgm:t>
        <a:bodyPr/>
        <a:lstStyle/>
        <a:p>
          <a:endParaRPr lang="en-US" dirty="0"/>
        </a:p>
      </dgm:t>
    </dgm:pt>
    <dgm:pt modelId="{B61441E9-361D-43B6-AC33-73D247D25AFE}" type="parTrans" cxnId="{B5BAAB78-5B16-4EAA-AC8A-464CE45DE33F}">
      <dgm:prSet/>
      <dgm:spPr/>
      <dgm:t>
        <a:bodyPr/>
        <a:lstStyle/>
        <a:p>
          <a:endParaRPr lang="en-US"/>
        </a:p>
      </dgm:t>
    </dgm:pt>
    <dgm:pt modelId="{46D359E4-96EB-49D6-BF49-0BEC03069556}" type="sibTrans" cxnId="{B5BAAB78-5B16-4EAA-AC8A-464CE45DE33F}">
      <dgm:prSet/>
      <dgm:spPr/>
      <dgm:t>
        <a:bodyPr/>
        <a:lstStyle/>
        <a:p>
          <a:endParaRPr lang="en-US"/>
        </a:p>
      </dgm:t>
    </dgm:pt>
    <dgm:pt modelId="{B2308459-3C1A-4E9F-9B1D-7F72FC28D196}">
      <dgm:prSet phldrT="[Text]"/>
      <dgm:spPr/>
      <dgm:t>
        <a:bodyPr/>
        <a:lstStyle/>
        <a:p>
          <a:endParaRPr lang="en-US" dirty="0"/>
        </a:p>
      </dgm:t>
    </dgm:pt>
    <dgm:pt modelId="{B8E4892F-DD36-46C0-8EAA-1C94DD5C2363}" type="parTrans" cxnId="{A0026785-DFC0-4641-B2CE-49554F135AC8}">
      <dgm:prSet/>
      <dgm:spPr/>
      <dgm:t>
        <a:bodyPr/>
        <a:lstStyle/>
        <a:p>
          <a:endParaRPr lang="en-US"/>
        </a:p>
      </dgm:t>
    </dgm:pt>
    <dgm:pt modelId="{5806657D-7468-476B-8642-898EF35D524F}" type="sibTrans" cxnId="{A0026785-DFC0-4641-B2CE-49554F135AC8}">
      <dgm:prSet/>
      <dgm:spPr/>
      <dgm:t>
        <a:bodyPr/>
        <a:lstStyle/>
        <a:p>
          <a:endParaRPr lang="en-US"/>
        </a:p>
      </dgm:t>
    </dgm:pt>
    <dgm:pt modelId="{380616C7-633C-4682-9406-9765F2E4EB93}">
      <dgm:prSet phldrT="[Text]"/>
      <dgm:spPr/>
      <dgm:t>
        <a:bodyPr/>
        <a:lstStyle/>
        <a:p>
          <a:endParaRPr lang="en-US" dirty="0"/>
        </a:p>
      </dgm:t>
    </dgm:pt>
    <dgm:pt modelId="{B9856778-E14F-4BEF-AA83-37CECDAAF63E}" type="parTrans" cxnId="{090C2C5F-EF1F-4375-B97B-AC6E56C90794}">
      <dgm:prSet/>
      <dgm:spPr/>
      <dgm:t>
        <a:bodyPr/>
        <a:lstStyle/>
        <a:p>
          <a:endParaRPr lang="en-US"/>
        </a:p>
      </dgm:t>
    </dgm:pt>
    <dgm:pt modelId="{D2372430-7188-4A5E-BC08-AEA13B225D24}" type="sibTrans" cxnId="{090C2C5F-EF1F-4375-B97B-AC6E56C90794}">
      <dgm:prSet/>
      <dgm:spPr/>
      <dgm:t>
        <a:bodyPr/>
        <a:lstStyle/>
        <a:p>
          <a:endParaRPr lang="en-US"/>
        </a:p>
      </dgm:t>
    </dgm:pt>
    <dgm:pt modelId="{120BF24D-3FAD-4DE8-B749-F5920990B501}">
      <dgm:prSet phldrT="[Text]"/>
      <dgm:spPr/>
      <dgm:t>
        <a:bodyPr/>
        <a:lstStyle/>
        <a:p>
          <a:endParaRPr lang="en-US" dirty="0"/>
        </a:p>
      </dgm:t>
    </dgm:pt>
    <dgm:pt modelId="{A1B16C88-FDEE-425C-A7D1-EB596CBF1A8B}" type="parTrans" cxnId="{48009EA8-BD2B-469E-BCF4-D4249AAD7DBE}">
      <dgm:prSet/>
      <dgm:spPr/>
      <dgm:t>
        <a:bodyPr/>
        <a:lstStyle/>
        <a:p>
          <a:endParaRPr lang="en-US"/>
        </a:p>
      </dgm:t>
    </dgm:pt>
    <dgm:pt modelId="{423CF604-D8AD-4410-B10E-40B4622B0167}" type="sibTrans" cxnId="{48009EA8-BD2B-469E-BCF4-D4249AAD7DBE}">
      <dgm:prSet/>
      <dgm:spPr/>
      <dgm:t>
        <a:bodyPr/>
        <a:lstStyle/>
        <a:p>
          <a:endParaRPr lang="en-US"/>
        </a:p>
      </dgm:t>
    </dgm:pt>
    <dgm:pt modelId="{471664FB-1C23-46C2-BFE4-184F207BD1CF}">
      <dgm:prSet phldrT="[Text]"/>
      <dgm:spPr/>
      <dgm:t>
        <a:bodyPr/>
        <a:lstStyle/>
        <a:p>
          <a:endParaRPr lang="en-US" dirty="0"/>
        </a:p>
      </dgm:t>
    </dgm:pt>
    <dgm:pt modelId="{04CFA1A9-8F22-41D6-887E-27E003999B58}" type="parTrans" cxnId="{563CD806-3FCE-4906-83EE-D35841F2CB2D}">
      <dgm:prSet/>
      <dgm:spPr/>
      <dgm:t>
        <a:bodyPr/>
        <a:lstStyle/>
        <a:p>
          <a:endParaRPr lang="en-US"/>
        </a:p>
      </dgm:t>
    </dgm:pt>
    <dgm:pt modelId="{AC46132F-7880-42FC-B50C-1790D9D1CDC7}" type="sibTrans" cxnId="{563CD806-3FCE-4906-83EE-D35841F2CB2D}">
      <dgm:prSet/>
      <dgm:spPr/>
      <dgm:t>
        <a:bodyPr/>
        <a:lstStyle/>
        <a:p>
          <a:endParaRPr lang="en-US"/>
        </a:p>
      </dgm:t>
    </dgm:pt>
    <dgm:pt modelId="{DF2E5638-7838-4A15-BCC3-A1C3545C2EB9}">
      <dgm:prSet phldrT="[Text]" custT="1"/>
      <dgm:spPr/>
      <dgm:t>
        <a:bodyPr/>
        <a:lstStyle/>
        <a:p>
          <a:r>
            <a:rPr lang="en-US" sz="1900" kern="1200" dirty="0" err="1">
              <a:latin typeface="Symbol" panose="05050102010706020507" pitchFamily="18" charset="2"/>
            </a:rPr>
            <a:t>e</a:t>
          </a:r>
          <a:r>
            <a:rPr lang="en-US" sz="1900" kern="1200" dirty="0" err="1">
              <a:solidFill>
                <a:prstClr val="black">
                  <a:hueOff val="0"/>
                  <a:satOff val="0"/>
                  <a:lumOff val="0"/>
                  <a:alphaOff val="0"/>
                </a:prstClr>
              </a:solidFill>
              <a:latin typeface="Century Gothic" panose="020B0502020202020204"/>
              <a:ea typeface="+mn-ea"/>
              <a:cs typeface="+mn-cs"/>
            </a:rPr>
            <a:t>Hf</a:t>
          </a:r>
          <a:r>
            <a:rPr lang="en-US" sz="1900" kern="1200" dirty="0">
              <a:solidFill>
                <a:prstClr val="black">
                  <a:hueOff val="0"/>
                  <a:satOff val="0"/>
                  <a:lumOff val="0"/>
                  <a:alphaOff val="0"/>
                </a:prstClr>
              </a:solidFill>
              <a:latin typeface="Century Gothic" panose="020B0502020202020204"/>
              <a:ea typeface="+mn-ea"/>
              <a:cs typeface="+mn-cs"/>
            </a:rPr>
            <a:t> </a:t>
          </a:r>
          <a:r>
            <a:rPr lang="en-US" sz="1900" kern="1200" dirty="0"/>
            <a:t>(170 Ma) = –4.5 to 2</a:t>
          </a:r>
        </a:p>
      </dgm:t>
    </dgm:pt>
    <dgm:pt modelId="{46AF6CD9-D2B4-4A71-B1BE-485E44325EA5}" type="parTrans" cxnId="{2D438E92-9984-4471-A269-93FE4D46C628}">
      <dgm:prSet/>
      <dgm:spPr/>
      <dgm:t>
        <a:bodyPr/>
        <a:lstStyle/>
        <a:p>
          <a:endParaRPr lang="en-US"/>
        </a:p>
      </dgm:t>
    </dgm:pt>
    <dgm:pt modelId="{B5F6FD92-DCE6-4E42-A16C-5887815A8D1C}" type="sibTrans" cxnId="{2D438E92-9984-4471-A269-93FE4D46C628}">
      <dgm:prSet/>
      <dgm:spPr/>
      <dgm:t>
        <a:bodyPr/>
        <a:lstStyle/>
        <a:p>
          <a:endParaRPr lang="en-US"/>
        </a:p>
      </dgm:t>
    </dgm:pt>
    <dgm:pt modelId="{02728077-FE1A-4EEB-BFB1-5F6E4093772F}">
      <dgm:prSet phldrT="[Text]" custT="1"/>
      <dgm:spPr/>
      <dgm:t>
        <a:bodyPr/>
        <a:lstStyle/>
        <a:p>
          <a:endParaRPr lang="en-US" sz="1900" kern="1200" dirty="0"/>
        </a:p>
      </dgm:t>
    </dgm:pt>
    <dgm:pt modelId="{DF9358A5-2D5F-47F1-828F-B5C897CCA88D}" type="parTrans" cxnId="{76C9B941-C8D8-4B18-97F0-5C5898BC6167}">
      <dgm:prSet/>
      <dgm:spPr/>
      <dgm:t>
        <a:bodyPr/>
        <a:lstStyle/>
        <a:p>
          <a:endParaRPr lang="en-US"/>
        </a:p>
      </dgm:t>
    </dgm:pt>
    <dgm:pt modelId="{3A6E767C-48E7-4211-94BF-61CE512355AC}" type="sibTrans" cxnId="{76C9B941-C8D8-4B18-97F0-5C5898BC6167}">
      <dgm:prSet/>
      <dgm:spPr/>
      <dgm:t>
        <a:bodyPr/>
        <a:lstStyle/>
        <a:p>
          <a:endParaRPr lang="en-US"/>
        </a:p>
      </dgm:t>
    </dgm:pt>
    <dgm:pt modelId="{9A2B3DC1-271A-4382-8FDF-AEE108461CB3}" type="pres">
      <dgm:prSet presAssocID="{93FCF508-7B44-4728-B40C-3B1C0D1EB2A1}" presName="Name0" presStyleCnt="0">
        <dgm:presLayoutVars>
          <dgm:dir/>
          <dgm:animLvl val="lvl"/>
          <dgm:resizeHandles val="exact"/>
        </dgm:presLayoutVars>
      </dgm:prSet>
      <dgm:spPr/>
      <dgm:t>
        <a:bodyPr/>
        <a:lstStyle/>
        <a:p>
          <a:endParaRPr lang="zh-CN" altLang="en-US"/>
        </a:p>
      </dgm:t>
    </dgm:pt>
    <dgm:pt modelId="{7608B0CC-0480-4C35-BF5A-3DE4EDA9C7FC}" type="pres">
      <dgm:prSet presAssocID="{CF840DBA-5BEE-40C1-AE02-0DDF949E0B8B}" presName="composite" presStyleCnt="0"/>
      <dgm:spPr/>
    </dgm:pt>
    <dgm:pt modelId="{4F44E15B-B839-430D-A570-048A93D9A02C}" type="pres">
      <dgm:prSet presAssocID="{CF840DBA-5BEE-40C1-AE02-0DDF949E0B8B}" presName="parTx" presStyleLbl="alignNode1" presStyleIdx="0" presStyleCnt="3">
        <dgm:presLayoutVars>
          <dgm:chMax val="0"/>
          <dgm:chPref val="0"/>
          <dgm:bulletEnabled val="1"/>
        </dgm:presLayoutVars>
      </dgm:prSet>
      <dgm:spPr/>
      <dgm:t>
        <a:bodyPr/>
        <a:lstStyle/>
        <a:p>
          <a:endParaRPr lang="zh-CN" altLang="en-US"/>
        </a:p>
      </dgm:t>
    </dgm:pt>
    <dgm:pt modelId="{84082D05-A5E5-46B3-A57C-2CAC2BBFD9B8}" type="pres">
      <dgm:prSet presAssocID="{CF840DBA-5BEE-40C1-AE02-0DDF949E0B8B}" presName="desTx" presStyleLbl="alignAccFollowNode1" presStyleIdx="0" presStyleCnt="3">
        <dgm:presLayoutVars>
          <dgm:bulletEnabled val="1"/>
        </dgm:presLayoutVars>
      </dgm:prSet>
      <dgm:spPr/>
      <dgm:t>
        <a:bodyPr/>
        <a:lstStyle/>
        <a:p>
          <a:endParaRPr lang="zh-CN" altLang="en-US"/>
        </a:p>
      </dgm:t>
    </dgm:pt>
    <dgm:pt modelId="{9081C350-69A6-4698-8A5A-A42961F3C517}" type="pres">
      <dgm:prSet presAssocID="{4F1C8FBB-978E-43D6-9123-B6677CCBCC3C}" presName="space" presStyleCnt="0"/>
      <dgm:spPr/>
    </dgm:pt>
    <dgm:pt modelId="{4FA47ADE-E321-40DC-BAEB-85A5EAD30637}" type="pres">
      <dgm:prSet presAssocID="{FDF53274-02E0-4307-AD33-385B74B6FB2F}" presName="composite" presStyleCnt="0"/>
      <dgm:spPr/>
    </dgm:pt>
    <dgm:pt modelId="{0741E5D4-E9D9-41AC-8EC1-217C8C463BDD}" type="pres">
      <dgm:prSet presAssocID="{FDF53274-02E0-4307-AD33-385B74B6FB2F}" presName="parTx" presStyleLbl="alignNode1" presStyleIdx="1" presStyleCnt="3">
        <dgm:presLayoutVars>
          <dgm:chMax val="0"/>
          <dgm:chPref val="0"/>
          <dgm:bulletEnabled val="1"/>
        </dgm:presLayoutVars>
      </dgm:prSet>
      <dgm:spPr/>
      <dgm:t>
        <a:bodyPr/>
        <a:lstStyle/>
        <a:p>
          <a:endParaRPr lang="zh-CN" altLang="en-US"/>
        </a:p>
      </dgm:t>
    </dgm:pt>
    <dgm:pt modelId="{F60C7B9D-3F12-471D-866C-C8CC935CA332}" type="pres">
      <dgm:prSet presAssocID="{FDF53274-02E0-4307-AD33-385B74B6FB2F}" presName="desTx" presStyleLbl="alignAccFollowNode1" presStyleIdx="1" presStyleCnt="3">
        <dgm:presLayoutVars>
          <dgm:bulletEnabled val="1"/>
        </dgm:presLayoutVars>
      </dgm:prSet>
      <dgm:spPr/>
      <dgm:t>
        <a:bodyPr/>
        <a:lstStyle/>
        <a:p>
          <a:endParaRPr lang="zh-CN" altLang="en-US"/>
        </a:p>
      </dgm:t>
    </dgm:pt>
    <dgm:pt modelId="{FBB5C7FB-7457-4D0A-8A9D-6ECCD52B05AC}" type="pres">
      <dgm:prSet presAssocID="{CC99C033-6128-4EA7-B925-9D798642A0D1}" presName="space" presStyleCnt="0"/>
      <dgm:spPr/>
    </dgm:pt>
    <dgm:pt modelId="{89C68674-4E01-499F-A26A-8F4BE9B56865}" type="pres">
      <dgm:prSet presAssocID="{DFD14ADA-1ABA-4503-AD54-FA7F445AED60}" presName="composite" presStyleCnt="0"/>
      <dgm:spPr/>
    </dgm:pt>
    <dgm:pt modelId="{218C8BEE-7F4A-4DAA-89D4-5DC65BE8CF68}" type="pres">
      <dgm:prSet presAssocID="{DFD14ADA-1ABA-4503-AD54-FA7F445AED60}" presName="parTx" presStyleLbl="alignNode1" presStyleIdx="2" presStyleCnt="3">
        <dgm:presLayoutVars>
          <dgm:chMax val="0"/>
          <dgm:chPref val="0"/>
          <dgm:bulletEnabled val="1"/>
        </dgm:presLayoutVars>
      </dgm:prSet>
      <dgm:spPr/>
      <dgm:t>
        <a:bodyPr/>
        <a:lstStyle/>
        <a:p>
          <a:endParaRPr lang="zh-CN" altLang="en-US"/>
        </a:p>
      </dgm:t>
    </dgm:pt>
    <dgm:pt modelId="{EA73216A-2C94-4072-BE3B-3C52CE4CDDBE}" type="pres">
      <dgm:prSet presAssocID="{DFD14ADA-1ABA-4503-AD54-FA7F445AED60}" presName="desTx" presStyleLbl="alignAccFollowNode1" presStyleIdx="2" presStyleCnt="3">
        <dgm:presLayoutVars>
          <dgm:bulletEnabled val="1"/>
        </dgm:presLayoutVars>
      </dgm:prSet>
      <dgm:spPr/>
      <dgm:t>
        <a:bodyPr/>
        <a:lstStyle/>
        <a:p>
          <a:endParaRPr lang="zh-CN" altLang="en-US"/>
        </a:p>
      </dgm:t>
    </dgm:pt>
  </dgm:ptLst>
  <dgm:cxnLst>
    <dgm:cxn modelId="{70461047-F4B4-436D-B827-E025E9B12CAB}" srcId="{FDF53274-02E0-4307-AD33-385B74B6FB2F}" destId="{EF0C0E17-6B6D-4E65-ACB2-905FF50733B7}" srcOrd="5" destOrd="0" parTransId="{912F6D75-BD3B-4649-80F6-5FB2D0FEE409}" sibTransId="{AF12BD79-7611-4E7F-A5F4-16B9605C6E65}"/>
    <dgm:cxn modelId="{6C244499-8A00-4CDC-B9AD-FDB97D47AA17}" type="presOf" srcId="{1918243F-B369-4A36-8118-A4822520851F}" destId="{EA73216A-2C94-4072-BE3B-3C52CE4CDDBE}" srcOrd="0" destOrd="2" presId="urn:microsoft.com/office/officeart/2005/8/layout/hList1"/>
    <dgm:cxn modelId="{B4923B63-FF7E-4CF9-912F-1055BC4CBAA6}" srcId="{DFD14ADA-1ABA-4503-AD54-FA7F445AED60}" destId="{8CE00E38-BE89-47EF-B529-B1819AC0783F}" srcOrd="4" destOrd="0" parTransId="{C0F2D9C6-07B8-427D-ACDB-169BED70C20B}" sibTransId="{7A998EA2-AC73-490A-A01C-61839777BD02}"/>
    <dgm:cxn modelId="{4637D4FA-DEDA-467A-938D-9F2FAED72530}" type="presOf" srcId="{02728077-FE1A-4EEB-BFB1-5F6E4093772F}" destId="{84082D05-A5E5-46B3-A57C-2CAC2BBFD9B8}" srcOrd="0" destOrd="3" presId="urn:microsoft.com/office/officeart/2005/8/layout/hList1"/>
    <dgm:cxn modelId="{B5BAAB78-5B16-4EAA-AC8A-464CE45DE33F}" srcId="{DFD14ADA-1ABA-4503-AD54-FA7F445AED60}" destId="{1918243F-B369-4A36-8118-A4822520851F}" srcOrd="2" destOrd="0" parTransId="{B61441E9-361D-43B6-AC33-73D247D25AFE}" sibTransId="{46D359E4-96EB-49D6-BF49-0BEC03069556}"/>
    <dgm:cxn modelId="{1FE7315B-4AC7-4D26-8431-51734E4E513E}" srcId="{FDF53274-02E0-4307-AD33-385B74B6FB2F}" destId="{D59F5D86-F487-417D-A04E-5F277C39D171}" srcOrd="7" destOrd="0" parTransId="{49D1D888-6899-4E8B-8C9A-AAD2305AB94F}" sibTransId="{3FCE7850-38FE-4805-A636-16756A94A4BD}"/>
    <dgm:cxn modelId="{F4528762-36EF-43C2-8EF8-52A2997AD438}" type="presOf" srcId="{A15350D3-F400-483C-9EBA-AB96C55AEF78}" destId="{EA73216A-2C94-4072-BE3B-3C52CE4CDDBE}" srcOrd="0" destOrd="7" presId="urn:microsoft.com/office/officeart/2005/8/layout/hList1"/>
    <dgm:cxn modelId="{EE76E5D6-F254-4332-B48B-68E56D6399F3}" type="presOf" srcId="{80082E80-F879-42C6-B2F7-9A42E8CBBBE0}" destId="{84082D05-A5E5-46B3-A57C-2CAC2BBFD9B8}" srcOrd="0" destOrd="6" presId="urn:microsoft.com/office/officeart/2005/8/layout/hList1"/>
    <dgm:cxn modelId="{3985D316-A92B-41F1-BB1B-DC9406615259}" type="presOf" srcId="{178862DB-7D3A-487D-ABBF-06DEABF9DF0C}" destId="{EA73216A-2C94-4072-BE3B-3C52CE4CDDBE}" srcOrd="0" destOrd="0" presId="urn:microsoft.com/office/officeart/2005/8/layout/hList1"/>
    <dgm:cxn modelId="{58BFE22B-75F5-420E-8218-DFD6FDC584AF}" srcId="{CF840DBA-5BEE-40C1-AE02-0DDF949E0B8B}" destId="{5DE211DF-888C-4F12-B0B5-B68FA2260E8F}" srcOrd="4" destOrd="0" parTransId="{23691DA3-E4E9-41F0-87CF-A7BA924F971A}" sibTransId="{0B8801F7-4F9E-46F1-9483-C4574C26682B}"/>
    <dgm:cxn modelId="{7C37EAAA-C47C-4C06-AB89-D61AEBB0FB80}" type="presOf" srcId="{04624433-D4EF-40DB-B11E-2F6070992293}" destId="{EA73216A-2C94-4072-BE3B-3C52CE4CDDBE}" srcOrd="0" destOrd="5" presId="urn:microsoft.com/office/officeart/2005/8/layout/hList1"/>
    <dgm:cxn modelId="{2D438E92-9984-4471-A269-93FE4D46C628}" srcId="{CF840DBA-5BEE-40C1-AE02-0DDF949E0B8B}" destId="{DF2E5638-7838-4A15-BCC3-A1C3545C2EB9}" srcOrd="2" destOrd="0" parTransId="{46AF6CD9-D2B4-4A71-B1BE-485E44325EA5}" sibTransId="{B5F6FD92-DCE6-4E42-A16C-5887815A8D1C}"/>
    <dgm:cxn modelId="{FE07FC96-3BC6-467E-AD5E-B9B91CC33447}" srcId="{FDF53274-02E0-4307-AD33-385B74B6FB2F}" destId="{E56640F2-3D24-42D7-87D3-9F23D1715B3D}" srcOrd="2" destOrd="0" parTransId="{81A7EC4D-EF77-4332-8CB8-8D554E73B3A7}" sibTransId="{38B3B0DD-E73E-47A5-BED6-349B725533D2}"/>
    <dgm:cxn modelId="{CA38B989-19F0-45A0-AF0B-0CECFC9648DF}" type="presOf" srcId="{6A128A7B-C59A-46CD-8C1A-EC6B66922FA3}" destId="{F60C7B9D-3F12-471D-866C-C8CC935CA332}" srcOrd="0" destOrd="6" presId="urn:microsoft.com/office/officeart/2005/8/layout/hList1"/>
    <dgm:cxn modelId="{48009EA8-BD2B-469E-BCF4-D4249AAD7DBE}" srcId="{FDF53274-02E0-4307-AD33-385B74B6FB2F}" destId="{120BF24D-3FAD-4DE8-B749-F5920990B501}" srcOrd="1" destOrd="0" parTransId="{A1B16C88-FDEE-425C-A7D1-EB596CBF1A8B}" sibTransId="{423CF604-D8AD-4410-B10E-40B4622B0167}"/>
    <dgm:cxn modelId="{E23EC1FF-84FC-48EF-8CE4-A1A672BBD74E}" srcId="{CF840DBA-5BEE-40C1-AE02-0DDF949E0B8B}" destId="{7509DF42-6818-41BC-BC7D-5C15E5EE2B6D}" srcOrd="0" destOrd="0" parTransId="{00B1636A-9A06-4653-890B-1AC614FCBBEC}" sibTransId="{80002C82-05C5-4036-A6D8-7690C7E847EE}"/>
    <dgm:cxn modelId="{A89CFBC2-5DB4-4107-B443-B0E3D952BC57}" type="presOf" srcId="{E56640F2-3D24-42D7-87D3-9F23D1715B3D}" destId="{F60C7B9D-3F12-471D-866C-C8CC935CA332}" srcOrd="0" destOrd="2" presId="urn:microsoft.com/office/officeart/2005/8/layout/hList1"/>
    <dgm:cxn modelId="{6ACE0327-D75C-4BC1-BD75-BD4A61C0F3A0}" type="presOf" srcId="{8CE00E38-BE89-47EF-B529-B1819AC0783F}" destId="{EA73216A-2C94-4072-BE3B-3C52CE4CDDBE}" srcOrd="0" destOrd="4" presId="urn:microsoft.com/office/officeart/2005/8/layout/hList1"/>
    <dgm:cxn modelId="{4F840F4E-332E-42D2-85AD-503FEADB5720}" srcId="{DFD14ADA-1ABA-4503-AD54-FA7F445AED60}" destId="{04624433-D4EF-40DB-B11E-2F6070992293}" srcOrd="5" destOrd="0" parTransId="{A138262F-7AD3-48FF-8754-54FFD83698A5}" sibTransId="{1A03C395-29B9-4289-BB53-A4A01C6A2094}"/>
    <dgm:cxn modelId="{6E18E60A-BE2E-4F54-9C2C-F0AA363E56DA}" srcId="{93FCF508-7B44-4728-B40C-3B1C0D1EB2A1}" destId="{CF840DBA-5BEE-40C1-AE02-0DDF949E0B8B}" srcOrd="0" destOrd="0" parTransId="{A388B8BA-D112-4644-8EE1-40545E10427D}" sibTransId="{4F1C8FBB-978E-43D6-9123-B6677CCBCC3C}"/>
    <dgm:cxn modelId="{F648FB41-8833-4AB9-B4E3-F6A30C8171F3}" type="presOf" srcId="{652D90C9-6167-4302-91BC-BAC23A97E7B3}" destId="{F60C7B9D-3F12-471D-866C-C8CC935CA332}" srcOrd="0" destOrd="4" presId="urn:microsoft.com/office/officeart/2005/8/layout/hList1"/>
    <dgm:cxn modelId="{8B34D80B-1DCC-4FE5-990A-1568FAFC0F26}" type="presOf" srcId="{7509DF42-6818-41BC-BC7D-5C15E5EE2B6D}" destId="{84082D05-A5E5-46B3-A57C-2CAC2BBFD9B8}" srcOrd="0" destOrd="0" presId="urn:microsoft.com/office/officeart/2005/8/layout/hList1"/>
    <dgm:cxn modelId="{0B7D68EF-5180-49AC-B064-2F8A5E63C16B}" type="presOf" srcId="{EBFDDDE2-DA0A-452C-96F7-A5AF95B16F41}" destId="{EA73216A-2C94-4072-BE3B-3C52CE4CDDBE}" srcOrd="0" destOrd="6" presId="urn:microsoft.com/office/officeart/2005/8/layout/hList1"/>
    <dgm:cxn modelId="{A726940A-B75D-43ED-BE75-D8D1BE3491AF}" type="presOf" srcId="{EF0C0E17-6B6D-4E65-ACB2-905FF50733B7}" destId="{F60C7B9D-3F12-471D-866C-C8CC935CA332}" srcOrd="0" destOrd="5" presId="urn:microsoft.com/office/officeart/2005/8/layout/hList1"/>
    <dgm:cxn modelId="{7F1AB16D-47D9-43A1-BF1D-4D8DB9B3365D}" srcId="{DFD14ADA-1ABA-4503-AD54-FA7F445AED60}" destId="{EBFDDDE2-DA0A-452C-96F7-A5AF95B16F41}" srcOrd="6" destOrd="0" parTransId="{5E98ABEA-58E0-428C-91EF-7551F079C2C2}" sibTransId="{1C746D8E-3AD5-4E38-8BD2-5672DAE87D6E}"/>
    <dgm:cxn modelId="{658ACC49-2C36-444B-B508-25FCC8DF1B34}" type="presOf" srcId="{CF840DBA-5BEE-40C1-AE02-0DDF949E0B8B}" destId="{4F44E15B-B839-430D-A570-048A93D9A02C}" srcOrd="0" destOrd="0" presId="urn:microsoft.com/office/officeart/2005/8/layout/hList1"/>
    <dgm:cxn modelId="{563CD806-3FCE-4906-83EE-D35841F2CB2D}" srcId="{DFD14ADA-1ABA-4503-AD54-FA7F445AED60}" destId="{471664FB-1C23-46C2-BFE4-184F207BD1CF}" srcOrd="1" destOrd="0" parTransId="{04CFA1A9-8F22-41D6-887E-27E003999B58}" sibTransId="{AC46132F-7880-42FC-B50C-1790D9D1CDC7}"/>
    <dgm:cxn modelId="{1BD5A0D1-45AB-4E7E-BF2C-F42610641DA4}" type="presOf" srcId="{B33E6587-286F-437C-AE6D-961A7C0BCA34}" destId="{84082D05-A5E5-46B3-A57C-2CAC2BBFD9B8}" srcOrd="0" destOrd="1" presId="urn:microsoft.com/office/officeart/2005/8/layout/hList1"/>
    <dgm:cxn modelId="{28659BDB-3107-4B09-8B0E-2E2838C6EDE1}" srcId="{CF840DBA-5BEE-40C1-AE02-0DDF949E0B8B}" destId="{F2DD674F-E3B6-4DCE-8550-E0E3C9934093}" srcOrd="5" destOrd="0" parTransId="{30C78023-4C97-48AD-A264-005135757135}" sibTransId="{01CF3DA2-1F76-43A0-A8DF-5E569F3A5DB5}"/>
    <dgm:cxn modelId="{9DC617AC-235B-4BA9-A01D-9196AC22080C}" type="presOf" srcId="{DFD14ADA-1ABA-4503-AD54-FA7F445AED60}" destId="{218C8BEE-7F4A-4DAA-89D4-5DC65BE8CF68}" srcOrd="0" destOrd="0" presId="urn:microsoft.com/office/officeart/2005/8/layout/hList1"/>
    <dgm:cxn modelId="{2C96088B-6DE6-45D3-8A65-313AEA83BFC3}" srcId="{CF840DBA-5BEE-40C1-AE02-0DDF949E0B8B}" destId="{80082E80-F879-42C6-B2F7-9A42E8CBBBE0}" srcOrd="6" destOrd="0" parTransId="{7D636AA9-D17E-4B67-955B-B8D789F1ECB9}" sibTransId="{2EE98C03-8F13-43CD-BB32-1B2B912910A3}"/>
    <dgm:cxn modelId="{76C9B941-C8D8-4B18-97F0-5C5898BC6167}" srcId="{CF840DBA-5BEE-40C1-AE02-0DDF949E0B8B}" destId="{02728077-FE1A-4EEB-BFB1-5F6E4093772F}" srcOrd="3" destOrd="0" parTransId="{DF9358A5-2D5F-47F1-828F-B5C897CCA88D}" sibTransId="{3A6E767C-48E7-4211-94BF-61CE512355AC}"/>
    <dgm:cxn modelId="{A0026785-DFC0-4641-B2CE-49554F135AC8}" srcId="{FDF53274-02E0-4307-AD33-385B74B6FB2F}" destId="{B2308459-3C1A-4E9F-9B1D-7F72FC28D196}" srcOrd="3" destOrd="0" parTransId="{B8E4892F-DD36-46C0-8EAA-1C94DD5C2363}" sibTransId="{5806657D-7468-476B-8642-898EF35D524F}"/>
    <dgm:cxn modelId="{728DCABF-1BE0-448D-8B3F-46DE86ACE5D5}" srcId="{93FCF508-7B44-4728-B40C-3B1C0D1EB2A1}" destId="{FDF53274-02E0-4307-AD33-385B74B6FB2F}" srcOrd="1" destOrd="0" parTransId="{A6782F36-34F4-42C7-8742-1F5D9A5DCF9C}" sibTransId="{CC99C033-6128-4EA7-B925-9D798642A0D1}"/>
    <dgm:cxn modelId="{53FD647C-112F-42E5-833D-03CA8FD01D50}" srcId="{DFD14ADA-1ABA-4503-AD54-FA7F445AED60}" destId="{A15350D3-F400-483C-9EBA-AB96C55AEF78}" srcOrd="7" destOrd="0" parTransId="{B97240FD-2103-431A-86FD-1A5242373E7A}" sibTransId="{3E452173-F028-4DB6-B234-0E2AB941F7EE}"/>
    <dgm:cxn modelId="{23A3A4A8-FCDD-4D3F-8D59-187B6989DBCE}" srcId="{DFD14ADA-1ABA-4503-AD54-FA7F445AED60}" destId="{178862DB-7D3A-487D-ABBF-06DEABF9DF0C}" srcOrd="0" destOrd="0" parTransId="{BFBD9BC6-D741-4527-BDA8-EB01E963EAF7}" sibTransId="{E6FFB944-DB81-43D1-8C70-AA726B57DE5C}"/>
    <dgm:cxn modelId="{86A152D9-1D52-400A-9061-C85B4DD522D5}" type="presOf" srcId="{5DE211DF-888C-4F12-B0B5-B68FA2260E8F}" destId="{84082D05-A5E5-46B3-A57C-2CAC2BBFD9B8}" srcOrd="0" destOrd="4" presId="urn:microsoft.com/office/officeart/2005/8/layout/hList1"/>
    <dgm:cxn modelId="{82FF6CC1-1A83-405D-8B6D-F69085CAA79C}" type="presOf" srcId="{F2DD674F-E3B6-4DCE-8550-E0E3C9934093}" destId="{84082D05-A5E5-46B3-A57C-2CAC2BBFD9B8}" srcOrd="0" destOrd="5" presId="urn:microsoft.com/office/officeart/2005/8/layout/hList1"/>
    <dgm:cxn modelId="{31DD035B-D7E3-4160-9505-D2EB104C804D}" srcId="{CF840DBA-5BEE-40C1-AE02-0DDF949E0B8B}" destId="{B33E6587-286F-437C-AE6D-961A7C0BCA34}" srcOrd="1" destOrd="0" parTransId="{E60485D5-7F04-4A97-A5C2-178FA163069A}" sibTransId="{E36781BD-EC6C-4250-B2A8-D937DF436DF2}"/>
    <dgm:cxn modelId="{1AFE4166-E533-4925-8B4F-B842D31A7F54}" srcId="{FDF53274-02E0-4307-AD33-385B74B6FB2F}" destId="{1975E0A2-BCE3-40F0-B2D2-F549AF97E405}" srcOrd="0" destOrd="0" parTransId="{AD13A07B-E6D2-4783-A432-A848421A8BD3}" sibTransId="{F6694687-F38B-4F24-B72F-C501749D87A1}"/>
    <dgm:cxn modelId="{A6D7E7E9-AA32-4543-9E12-96EA04E91EF1}" type="presOf" srcId="{B2308459-3C1A-4E9F-9B1D-7F72FC28D196}" destId="{F60C7B9D-3F12-471D-866C-C8CC935CA332}" srcOrd="0" destOrd="3" presId="urn:microsoft.com/office/officeart/2005/8/layout/hList1"/>
    <dgm:cxn modelId="{74688224-A269-44B9-BAD6-ABFF87882FAF}" type="presOf" srcId="{120BF24D-3FAD-4DE8-B749-F5920990B501}" destId="{F60C7B9D-3F12-471D-866C-C8CC935CA332}" srcOrd="0" destOrd="1" presId="urn:microsoft.com/office/officeart/2005/8/layout/hList1"/>
    <dgm:cxn modelId="{6BD2D137-68B0-4299-B43A-E2AD65A7F643}" type="presOf" srcId="{FDF53274-02E0-4307-AD33-385B74B6FB2F}" destId="{0741E5D4-E9D9-41AC-8EC1-217C8C463BDD}" srcOrd="0" destOrd="0" presId="urn:microsoft.com/office/officeart/2005/8/layout/hList1"/>
    <dgm:cxn modelId="{7ACA639B-13D0-4D88-BD97-7A7587F3FE55}" type="presOf" srcId="{DF2E5638-7838-4A15-BCC3-A1C3545C2EB9}" destId="{84082D05-A5E5-46B3-A57C-2CAC2BBFD9B8}" srcOrd="0" destOrd="2" presId="urn:microsoft.com/office/officeart/2005/8/layout/hList1"/>
    <dgm:cxn modelId="{9C575989-46BA-49C3-B747-9C99F92F121A}" srcId="{FDF53274-02E0-4307-AD33-385B74B6FB2F}" destId="{6A128A7B-C59A-46CD-8C1A-EC6B66922FA3}" srcOrd="6" destOrd="0" parTransId="{98A03545-C483-4E69-A1DD-5E30C453BE21}" sibTransId="{E59F1E40-7EE3-435A-96EB-2A3078741F21}"/>
    <dgm:cxn modelId="{83EEC4ED-450F-4713-825F-75FD1040C10F}" type="presOf" srcId="{1975E0A2-BCE3-40F0-B2D2-F549AF97E405}" destId="{F60C7B9D-3F12-471D-866C-C8CC935CA332}" srcOrd="0" destOrd="0" presId="urn:microsoft.com/office/officeart/2005/8/layout/hList1"/>
    <dgm:cxn modelId="{090C2C5F-EF1F-4375-B97B-AC6E56C90794}" srcId="{DFD14ADA-1ABA-4503-AD54-FA7F445AED60}" destId="{380616C7-633C-4682-9406-9765F2E4EB93}" srcOrd="3" destOrd="0" parTransId="{B9856778-E14F-4BEF-AA83-37CECDAAF63E}" sibTransId="{D2372430-7188-4A5E-BC08-AEA13B225D24}"/>
    <dgm:cxn modelId="{60FC1967-18F1-4A86-8754-DA88C3999C82}" type="presOf" srcId="{93FCF508-7B44-4728-B40C-3B1C0D1EB2A1}" destId="{9A2B3DC1-271A-4382-8FDF-AEE108461CB3}" srcOrd="0" destOrd="0" presId="urn:microsoft.com/office/officeart/2005/8/layout/hList1"/>
    <dgm:cxn modelId="{EFECF4D4-A2BB-4F0E-8C38-36C56F7B761D}" type="presOf" srcId="{D59F5D86-F487-417D-A04E-5F277C39D171}" destId="{F60C7B9D-3F12-471D-866C-C8CC935CA332}" srcOrd="0" destOrd="7" presId="urn:microsoft.com/office/officeart/2005/8/layout/hList1"/>
    <dgm:cxn modelId="{1E185093-9D77-4567-B2F6-9E538CF6CE12}" type="presOf" srcId="{380616C7-633C-4682-9406-9765F2E4EB93}" destId="{EA73216A-2C94-4072-BE3B-3C52CE4CDDBE}" srcOrd="0" destOrd="3" presId="urn:microsoft.com/office/officeart/2005/8/layout/hList1"/>
    <dgm:cxn modelId="{0C15DCF6-0973-4F23-8DA9-526896788CBB}" srcId="{FDF53274-02E0-4307-AD33-385B74B6FB2F}" destId="{652D90C9-6167-4302-91BC-BAC23A97E7B3}" srcOrd="4" destOrd="0" parTransId="{0DBB51E0-F600-4063-A90F-16DCF7074E64}" sibTransId="{38E7E6F4-D4D5-4F3E-985C-2D28DA08EFB1}"/>
    <dgm:cxn modelId="{4F8C850E-A326-41AE-AAD9-F00E934988AE}" srcId="{93FCF508-7B44-4728-B40C-3B1C0D1EB2A1}" destId="{DFD14ADA-1ABA-4503-AD54-FA7F445AED60}" srcOrd="2" destOrd="0" parTransId="{1466C6D6-61B8-4F8F-B34F-808ED4E4B240}" sibTransId="{CCB09D25-3889-4795-887E-81DA7D2DFD7D}"/>
    <dgm:cxn modelId="{3D9B50DD-8AEB-4FD2-8936-CE7ED78893B4}" type="presOf" srcId="{471664FB-1C23-46C2-BFE4-184F207BD1CF}" destId="{EA73216A-2C94-4072-BE3B-3C52CE4CDDBE}" srcOrd="0" destOrd="1" presId="urn:microsoft.com/office/officeart/2005/8/layout/hList1"/>
    <dgm:cxn modelId="{A8268BE2-EA26-4585-AE3B-77BF9633A7F1}" type="presParOf" srcId="{9A2B3DC1-271A-4382-8FDF-AEE108461CB3}" destId="{7608B0CC-0480-4C35-BF5A-3DE4EDA9C7FC}" srcOrd="0" destOrd="0" presId="urn:microsoft.com/office/officeart/2005/8/layout/hList1"/>
    <dgm:cxn modelId="{92C7392C-7C8D-45F7-91A0-75FCFE396F75}" type="presParOf" srcId="{7608B0CC-0480-4C35-BF5A-3DE4EDA9C7FC}" destId="{4F44E15B-B839-430D-A570-048A93D9A02C}" srcOrd="0" destOrd="0" presId="urn:microsoft.com/office/officeart/2005/8/layout/hList1"/>
    <dgm:cxn modelId="{B40EBDA6-8874-4356-9ACC-FCFEAF7B09E8}" type="presParOf" srcId="{7608B0CC-0480-4C35-BF5A-3DE4EDA9C7FC}" destId="{84082D05-A5E5-46B3-A57C-2CAC2BBFD9B8}" srcOrd="1" destOrd="0" presId="urn:microsoft.com/office/officeart/2005/8/layout/hList1"/>
    <dgm:cxn modelId="{F6BA25E7-F2C1-49C6-9E8C-F59CEF875FF9}" type="presParOf" srcId="{9A2B3DC1-271A-4382-8FDF-AEE108461CB3}" destId="{9081C350-69A6-4698-8A5A-A42961F3C517}" srcOrd="1" destOrd="0" presId="urn:microsoft.com/office/officeart/2005/8/layout/hList1"/>
    <dgm:cxn modelId="{545240C9-9DFE-4D26-8ADD-0827B52681D1}" type="presParOf" srcId="{9A2B3DC1-271A-4382-8FDF-AEE108461CB3}" destId="{4FA47ADE-E321-40DC-BAEB-85A5EAD30637}" srcOrd="2" destOrd="0" presId="urn:microsoft.com/office/officeart/2005/8/layout/hList1"/>
    <dgm:cxn modelId="{DB8A7286-3473-40EC-BF1B-4A6694758681}" type="presParOf" srcId="{4FA47ADE-E321-40DC-BAEB-85A5EAD30637}" destId="{0741E5D4-E9D9-41AC-8EC1-217C8C463BDD}" srcOrd="0" destOrd="0" presId="urn:microsoft.com/office/officeart/2005/8/layout/hList1"/>
    <dgm:cxn modelId="{34A62680-4A84-4F66-B48D-0068D8A65CEE}" type="presParOf" srcId="{4FA47ADE-E321-40DC-BAEB-85A5EAD30637}" destId="{F60C7B9D-3F12-471D-866C-C8CC935CA332}" srcOrd="1" destOrd="0" presId="urn:microsoft.com/office/officeart/2005/8/layout/hList1"/>
    <dgm:cxn modelId="{9A132CB3-D3A4-45BB-A1E2-919C69C26675}" type="presParOf" srcId="{9A2B3DC1-271A-4382-8FDF-AEE108461CB3}" destId="{FBB5C7FB-7457-4D0A-8A9D-6ECCD52B05AC}" srcOrd="3" destOrd="0" presId="urn:microsoft.com/office/officeart/2005/8/layout/hList1"/>
    <dgm:cxn modelId="{4C71F503-931B-468A-9BC1-01991729DD9D}" type="presParOf" srcId="{9A2B3DC1-271A-4382-8FDF-AEE108461CB3}" destId="{89C68674-4E01-499F-A26A-8F4BE9B56865}" srcOrd="4" destOrd="0" presId="urn:microsoft.com/office/officeart/2005/8/layout/hList1"/>
    <dgm:cxn modelId="{90932DD5-59CE-4EA3-8586-4E0B6AD5F2B1}" type="presParOf" srcId="{89C68674-4E01-499F-A26A-8F4BE9B56865}" destId="{218C8BEE-7F4A-4DAA-89D4-5DC65BE8CF68}" srcOrd="0" destOrd="0" presId="urn:microsoft.com/office/officeart/2005/8/layout/hList1"/>
    <dgm:cxn modelId="{C3274CF6-8014-4D71-BC10-AB2F8E3E2FA5}" type="presParOf" srcId="{89C68674-4E01-499F-A26A-8F4BE9B56865}" destId="{EA73216A-2C94-4072-BE3B-3C52CE4CDDB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96D51-0BEA-435A-8D35-A006B4A9107C}" type="datetimeFigureOut">
              <a:rPr lang="en-US" smtClean="0"/>
              <a:t>7/23/2017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771E-C73C-4D4D-B3B8-926003C4FA6E}" type="slidenum">
              <a:rPr lang="en-US" smtClean="0"/>
              <a:t>‹#›</a:t>
            </a:fld>
            <a:endParaRPr lang="en-US"/>
          </a:p>
        </p:txBody>
      </p:sp>
    </p:spTree>
    <p:extLst>
      <p:ext uri="{BB962C8B-B14F-4D97-AF65-F5344CB8AC3E}">
        <p14:creationId xmlns:p14="http://schemas.microsoft.com/office/powerpoint/2010/main" val="3055024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It is a great honor for me to give a presentation here on the magmatism of South China, with contributions from three universities (Zhejiang, Curtin and Nanjing University). I am grateful to the invitation of Prof. </a:t>
            </a:r>
            <a:r>
              <a:rPr lang="en-US" dirty="0" err="1"/>
              <a:t>Shijie</a:t>
            </a:r>
            <a:r>
              <a:rPr lang="en-US" dirty="0"/>
              <a:t> Zhong and the organization of Prof. McDonough and Prof. Xi.</a:t>
            </a:r>
          </a:p>
        </p:txBody>
      </p:sp>
      <p:sp>
        <p:nvSpPr>
          <p:cNvPr id="4" name="Slide Number Placeholder 3"/>
          <p:cNvSpPr>
            <a:spLocks noGrp="1"/>
          </p:cNvSpPr>
          <p:nvPr>
            <p:ph type="sldNum" sz="quarter" idx="10"/>
          </p:nvPr>
        </p:nvSpPr>
        <p:spPr/>
        <p:txBody>
          <a:bodyPr/>
          <a:lstStyle/>
          <a:p>
            <a:fld id="{2944771E-C73C-4D4D-B3B8-926003C4FA6E}" type="slidenum">
              <a:rPr lang="en-US" smtClean="0"/>
              <a:t>1</a:t>
            </a:fld>
            <a:endParaRPr lang="en-US"/>
          </a:p>
        </p:txBody>
      </p:sp>
    </p:spTree>
    <p:extLst>
      <p:ext uri="{BB962C8B-B14F-4D97-AF65-F5344CB8AC3E}">
        <p14:creationId xmlns:p14="http://schemas.microsoft.com/office/powerpoint/2010/main" val="433864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show you some detailed evidence support Early Mesozoic orogeny in South China. You can find the information of Triassic sedimentation and the age constraints on deformations from the paper of Prof. Wen-Jiao Xiao, although he argues for a Triassic terrain collision model.</a:t>
            </a:r>
          </a:p>
        </p:txBody>
      </p:sp>
      <p:sp>
        <p:nvSpPr>
          <p:cNvPr id="4" name="Slide Number Placeholder 3"/>
          <p:cNvSpPr>
            <a:spLocks noGrp="1"/>
          </p:cNvSpPr>
          <p:nvPr>
            <p:ph type="sldNum" sz="quarter" idx="10"/>
          </p:nvPr>
        </p:nvSpPr>
        <p:spPr/>
        <p:txBody>
          <a:bodyPr/>
          <a:lstStyle/>
          <a:p>
            <a:fld id="{2944771E-C73C-4D4D-B3B8-926003C4FA6E}" type="slidenum">
              <a:rPr lang="en-US" smtClean="0"/>
              <a:t>10</a:t>
            </a:fld>
            <a:endParaRPr lang="en-US"/>
          </a:p>
        </p:txBody>
      </p:sp>
    </p:spTree>
    <p:extLst>
      <p:ext uri="{BB962C8B-B14F-4D97-AF65-F5344CB8AC3E}">
        <p14:creationId xmlns:p14="http://schemas.microsoft.com/office/powerpoint/2010/main" val="71854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found that the Triassic regional metamorphism upper to granulite facies are preserved in the Badu Complex, which is believed as the basement of </a:t>
            </a:r>
            <a:r>
              <a:rPr lang="en-US" dirty="0" err="1"/>
              <a:t>Cathaysia</a:t>
            </a:r>
            <a:r>
              <a:rPr lang="en-US" dirty="0"/>
              <a:t> Block. However, the Jurassic regional metamorphism is unknown in the region.</a:t>
            </a:r>
          </a:p>
        </p:txBody>
      </p:sp>
      <p:sp>
        <p:nvSpPr>
          <p:cNvPr id="4" name="Slide Number Placeholder 3"/>
          <p:cNvSpPr>
            <a:spLocks noGrp="1"/>
          </p:cNvSpPr>
          <p:nvPr>
            <p:ph type="sldNum" sz="quarter" idx="10"/>
          </p:nvPr>
        </p:nvSpPr>
        <p:spPr/>
        <p:txBody>
          <a:bodyPr/>
          <a:lstStyle/>
          <a:p>
            <a:fld id="{2944771E-C73C-4D4D-B3B8-926003C4FA6E}" type="slidenum">
              <a:rPr lang="en-US" smtClean="0"/>
              <a:t>11</a:t>
            </a:fld>
            <a:endParaRPr lang="en-US"/>
          </a:p>
        </p:txBody>
      </p:sp>
    </p:spTree>
    <p:extLst>
      <p:ext uri="{BB962C8B-B14F-4D97-AF65-F5344CB8AC3E}">
        <p14:creationId xmlns:p14="http://schemas.microsoft.com/office/powerpoint/2010/main" val="2803309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come to the Triassic magmatism in our study region. Let’s return to the Andes.  As Prof. Mooney has shown us, the Central Andes has a very thick continental crust. </a:t>
            </a:r>
            <a:r>
              <a:rPr lang="en-US" altLang="zh-CN" dirty="0"/>
              <a:t>During making this thick crust, we see stronger and stronger HREE differentiation, mostly likely caused by increasing stability of garnet in deep crust as Prof. Gill and Pitcher have also argue this. This figure shows the model of Prof. Ramos for the tectonic processes. For our studied</a:t>
            </a:r>
            <a:r>
              <a:rPr lang="zh-CN" altLang="en-US" dirty="0"/>
              <a:t> </a:t>
            </a:r>
            <a:r>
              <a:rPr lang="en-US" altLang="zh-CN" dirty="0"/>
              <a:t>Mesozoic granitoids in Zhejiang Province, we see a similar but reserve trend, we interpret it as a crustal attenuation process.</a:t>
            </a:r>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12</a:t>
            </a:fld>
            <a:endParaRPr lang="en-US"/>
          </a:p>
        </p:txBody>
      </p:sp>
    </p:spTree>
    <p:extLst>
      <p:ext uri="{BB962C8B-B14F-4D97-AF65-F5344CB8AC3E}">
        <p14:creationId xmlns:p14="http://schemas.microsoft.com/office/powerpoint/2010/main" val="353806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Triassic granitoids comprise both I-type and so-called aluminous A-type. They are deep-level intrusions with very strong HREE differentiation. High-silica granitoids are rare. Except for A-type, other features are consistent with high-pressure melting in the orogeny.</a:t>
            </a:r>
          </a:p>
        </p:txBody>
      </p:sp>
      <p:sp>
        <p:nvSpPr>
          <p:cNvPr id="4" name="Slide Number Placeholder 3"/>
          <p:cNvSpPr>
            <a:spLocks noGrp="1"/>
          </p:cNvSpPr>
          <p:nvPr>
            <p:ph type="sldNum" sz="quarter" idx="10"/>
          </p:nvPr>
        </p:nvSpPr>
        <p:spPr/>
        <p:txBody>
          <a:bodyPr/>
          <a:lstStyle/>
          <a:p>
            <a:fld id="{2944771E-C73C-4D4D-B3B8-926003C4FA6E}" type="slidenum">
              <a:rPr lang="en-US" smtClean="0"/>
              <a:t>13</a:t>
            </a:fld>
            <a:endParaRPr lang="en-US"/>
          </a:p>
        </p:txBody>
      </p:sp>
    </p:spTree>
    <p:extLst>
      <p:ext uri="{BB962C8B-B14F-4D97-AF65-F5344CB8AC3E}">
        <p14:creationId xmlns:p14="http://schemas.microsoft.com/office/powerpoint/2010/main" val="650580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 look at high Ga/Al ratio, the diagnostic feature of A-type, with new data of Sr-</a:t>
            </a:r>
            <a:r>
              <a:rPr lang="en-US" dirty="0" err="1"/>
              <a:t>Nd</a:t>
            </a:r>
            <a:r>
              <a:rPr lang="en-US" dirty="0"/>
              <a:t>-</a:t>
            </a:r>
            <a:r>
              <a:rPr lang="en-US" dirty="0" err="1"/>
              <a:t>Pb</a:t>
            </a:r>
            <a:r>
              <a:rPr lang="en-US" dirty="0"/>
              <a:t> isotopic data. </a:t>
            </a:r>
            <a:r>
              <a:rPr lang="en-US" dirty="0" err="1"/>
              <a:t>Nd</a:t>
            </a:r>
            <a:r>
              <a:rPr lang="en-US" dirty="0"/>
              <a:t> isotopes do not strongly fractionate during crustal differentiation. But this is not the case for Sr and </a:t>
            </a:r>
            <a:r>
              <a:rPr lang="en-US" dirty="0" err="1"/>
              <a:t>Pb</a:t>
            </a:r>
            <a:r>
              <a:rPr lang="en-US" dirty="0"/>
              <a:t> isotopes, which may show large differences between upper and lower crust. The Triassic granitoids from the </a:t>
            </a:r>
            <a:r>
              <a:rPr lang="en-US" dirty="0" err="1"/>
              <a:t>Cathaysia</a:t>
            </a:r>
            <a:r>
              <a:rPr lang="en-US" dirty="0"/>
              <a:t> Block show that there is Sr and</a:t>
            </a:r>
            <a:r>
              <a:rPr lang="zh-CN" altLang="en-US" dirty="0"/>
              <a:t> </a:t>
            </a:r>
            <a:r>
              <a:rPr lang="en-US" altLang="zh-CN" dirty="0" err="1"/>
              <a:t>Pb</a:t>
            </a:r>
            <a:r>
              <a:rPr lang="zh-CN" altLang="en-US" dirty="0"/>
              <a:t> </a:t>
            </a:r>
            <a:r>
              <a:rPr lang="en-US" altLang="zh-CN" dirty="0"/>
              <a:t>isotopes have a large range. The Ga/Al is positively related to </a:t>
            </a:r>
            <a:r>
              <a:rPr lang="en-US" altLang="zh-CN" dirty="0" err="1"/>
              <a:t>initital</a:t>
            </a:r>
            <a:r>
              <a:rPr lang="en-US" altLang="zh-CN" dirty="0"/>
              <a:t> 87Sr/86Sr. </a:t>
            </a:r>
            <a:endParaRPr lang="en-US" dirty="0"/>
          </a:p>
          <a:p>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14</a:t>
            </a:fld>
            <a:endParaRPr lang="en-US"/>
          </a:p>
        </p:txBody>
      </p:sp>
    </p:spTree>
    <p:extLst>
      <p:ext uri="{BB962C8B-B14F-4D97-AF65-F5344CB8AC3E}">
        <p14:creationId xmlns:p14="http://schemas.microsoft.com/office/powerpoint/2010/main" val="279454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zh-CN" dirty="0"/>
              <a:t>The source has an affinity to the continental upper crust in isotopic compositions. Such a source is a high Ga/Al reservoir. </a:t>
            </a:r>
            <a:r>
              <a:rPr lang="en-AU" dirty="0"/>
              <a:t>Extension causes higher geothermal gradients and probably basaltic underplating. Crustal melting may therefore involve higher proportions of upper crustal material and form granites with high Ga/Al. But, of course, this is by no means the only way to involve a high Ga/Al and enriched isotopic source in the melting processes. Subduction, </a:t>
            </a:r>
            <a:r>
              <a:rPr lang="en-AU" dirty="0" err="1"/>
              <a:t>relamination</a:t>
            </a:r>
            <a:r>
              <a:rPr lang="en-AU" dirty="0"/>
              <a:t> and thrusting can all do this.</a:t>
            </a:r>
          </a:p>
          <a:p>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15</a:t>
            </a:fld>
            <a:endParaRPr lang="en-US"/>
          </a:p>
        </p:txBody>
      </p:sp>
    </p:spTree>
    <p:extLst>
      <p:ext uri="{BB962C8B-B14F-4D97-AF65-F5344CB8AC3E}">
        <p14:creationId xmlns:p14="http://schemas.microsoft.com/office/powerpoint/2010/main" val="19128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come to the Middle-Late Jurassic granitoids with arc signatures.  For these rocks, there are four petrogenetic models: </a:t>
            </a:r>
            <a:r>
              <a:rPr lang="en-AU" sz="2000" dirty="0"/>
              <a:t>The geochemical features were attributed to: </a:t>
            </a:r>
          </a:p>
          <a:p>
            <a:r>
              <a:rPr lang="en-AU" sz="1800" dirty="0"/>
              <a:t>A juvenile (</a:t>
            </a:r>
            <a:r>
              <a:rPr lang="en-AU" sz="1800" dirty="0" err="1"/>
              <a:t>Meso</a:t>
            </a:r>
            <a:r>
              <a:rPr lang="en-AU" sz="1800" dirty="0"/>
              <a:t>- or Neo-</a:t>
            </a:r>
            <a:r>
              <a:rPr lang="en-AU" sz="1800" dirty="0" err="1"/>
              <a:t>proterozoic</a:t>
            </a:r>
            <a:r>
              <a:rPr lang="en-AU" sz="1800" dirty="0"/>
              <a:t>) subduction-related rocks of Jiangnan Orogeny (Wang, 2012; </a:t>
            </a:r>
            <a:r>
              <a:rPr lang="en-AU" sz="1800" dirty="0" err="1"/>
              <a:t>Hou</a:t>
            </a:r>
            <a:r>
              <a:rPr lang="en-AU" sz="1800" dirty="0"/>
              <a:t>, 2013)</a:t>
            </a:r>
          </a:p>
          <a:p>
            <a:r>
              <a:rPr lang="en-AU" sz="1800" dirty="0"/>
              <a:t>Oceanic slab melting (Zhang, 2013)</a:t>
            </a:r>
          </a:p>
          <a:p>
            <a:r>
              <a:rPr lang="en-AU" sz="1800" dirty="0"/>
              <a:t>Shallow subduction (Zhou and Li, 2010; Li et al., 2013)</a:t>
            </a:r>
          </a:p>
          <a:p>
            <a:r>
              <a:rPr lang="en-US" altLang="zh-CN" sz="1800" dirty="0"/>
              <a:t>Foundering and</a:t>
            </a:r>
            <a:r>
              <a:rPr lang="zh-CN" altLang="en-US" sz="1800" dirty="0"/>
              <a:t> </a:t>
            </a:r>
            <a:r>
              <a:rPr lang="en-US" altLang="zh-CN" sz="1800" dirty="0"/>
              <a:t>dehydration of the flat slab (Li and Li, 2007</a:t>
            </a:r>
            <a:r>
              <a:rPr lang="en-US" altLang="zh-CN" sz="2000" dirty="0"/>
              <a:t>)</a:t>
            </a:r>
            <a:endParaRPr lang="en-AU" sz="2000" dirty="0"/>
          </a:p>
          <a:p>
            <a:pPr lvl="1"/>
            <a:endParaRPr lang="en-AU" sz="1400" dirty="0"/>
          </a:p>
          <a:p>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16</a:t>
            </a:fld>
            <a:endParaRPr lang="en-US"/>
          </a:p>
        </p:txBody>
      </p:sp>
    </p:spTree>
    <p:extLst>
      <p:ext uri="{BB962C8B-B14F-4D97-AF65-F5344CB8AC3E}">
        <p14:creationId xmlns:p14="http://schemas.microsoft.com/office/powerpoint/2010/main" val="72325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samples of this age, no matter from Jiangnan Orogen, </a:t>
            </a:r>
            <a:r>
              <a:rPr lang="en-US" dirty="0" err="1"/>
              <a:t>Cathaysia</a:t>
            </a:r>
            <a:r>
              <a:rPr lang="en-US" dirty="0"/>
              <a:t> Block or the continental shelf, have similar petrology and elemental compositions. Note that what I say is elemental.</a:t>
            </a:r>
          </a:p>
        </p:txBody>
      </p:sp>
      <p:sp>
        <p:nvSpPr>
          <p:cNvPr id="4" name="Slide Number Placeholder 3"/>
          <p:cNvSpPr>
            <a:spLocks noGrp="1"/>
          </p:cNvSpPr>
          <p:nvPr>
            <p:ph type="sldNum" sz="quarter" idx="10"/>
          </p:nvPr>
        </p:nvSpPr>
        <p:spPr/>
        <p:txBody>
          <a:bodyPr/>
          <a:lstStyle/>
          <a:p>
            <a:fld id="{2944771E-C73C-4D4D-B3B8-926003C4FA6E}" type="slidenum">
              <a:rPr lang="en-US" smtClean="0"/>
              <a:t>17</a:t>
            </a:fld>
            <a:endParaRPr lang="en-US"/>
          </a:p>
        </p:txBody>
      </p:sp>
    </p:spTree>
    <p:extLst>
      <p:ext uri="{BB962C8B-B14F-4D97-AF65-F5344CB8AC3E}">
        <p14:creationId xmlns:p14="http://schemas.microsoft.com/office/powerpoint/2010/main" val="419194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different water contents, felsic magmas show two distinct features in many elements, especially </a:t>
            </a:r>
            <a:r>
              <a:rPr lang="en-US" dirty="0" err="1"/>
              <a:t>Srand</a:t>
            </a:r>
            <a:r>
              <a:rPr lang="en-US" dirty="0"/>
              <a:t> REE. Under wet conditions, hornblende and </a:t>
            </a:r>
            <a:r>
              <a:rPr lang="en-US" dirty="0" err="1"/>
              <a:t>titantie</a:t>
            </a:r>
            <a:r>
              <a:rPr lang="en-US" dirty="0"/>
              <a:t> is stable but the crystallization of plagioclase is postdated, we commonly have a low and flat REE and no strong Sr depletion. With dry condition, we commonly see a REE pattern with seagull shape and strong Sr depletion.</a:t>
            </a:r>
          </a:p>
        </p:txBody>
      </p:sp>
      <p:sp>
        <p:nvSpPr>
          <p:cNvPr id="4" name="Slide Number Placeholder 3"/>
          <p:cNvSpPr>
            <a:spLocks noGrp="1"/>
          </p:cNvSpPr>
          <p:nvPr>
            <p:ph type="sldNum" sz="quarter" idx="10"/>
          </p:nvPr>
        </p:nvSpPr>
        <p:spPr/>
        <p:txBody>
          <a:bodyPr/>
          <a:lstStyle/>
          <a:p>
            <a:fld id="{2944771E-C73C-4D4D-B3B8-926003C4FA6E}" type="slidenum">
              <a:rPr lang="en-US" smtClean="0"/>
              <a:t>18</a:t>
            </a:fld>
            <a:endParaRPr lang="en-US"/>
          </a:p>
        </p:txBody>
      </p:sp>
    </p:spTree>
    <p:extLst>
      <p:ext uri="{BB962C8B-B14F-4D97-AF65-F5344CB8AC3E}">
        <p14:creationId xmlns:p14="http://schemas.microsoft.com/office/powerpoint/2010/main" val="347924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come to the Early Cretaceous flare-up, the large volume of magmas in a short time. On the map, the deep blue patterns are felsic volcanic rocks, deposited in the grabens and the red ones are granitoids.</a:t>
            </a:r>
          </a:p>
        </p:txBody>
      </p:sp>
      <p:sp>
        <p:nvSpPr>
          <p:cNvPr id="4" name="Slide Number Placeholder 3"/>
          <p:cNvSpPr>
            <a:spLocks noGrp="1"/>
          </p:cNvSpPr>
          <p:nvPr>
            <p:ph type="sldNum" sz="quarter" idx="10"/>
          </p:nvPr>
        </p:nvSpPr>
        <p:spPr/>
        <p:txBody>
          <a:bodyPr/>
          <a:lstStyle/>
          <a:p>
            <a:fld id="{2944771E-C73C-4D4D-B3B8-926003C4FA6E}" type="slidenum">
              <a:rPr lang="en-US" smtClean="0"/>
              <a:t>20</a:t>
            </a:fld>
            <a:endParaRPr lang="en-US"/>
          </a:p>
        </p:txBody>
      </p:sp>
    </p:spTree>
    <p:extLst>
      <p:ext uri="{BB962C8B-B14F-4D97-AF65-F5344CB8AC3E}">
        <p14:creationId xmlns:p14="http://schemas.microsoft.com/office/powerpoint/2010/main" val="261431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other speakers reported, the South China underwent three </a:t>
            </a:r>
            <a:r>
              <a:rPr lang="en-US" dirty="0" err="1"/>
              <a:t>orogenys</a:t>
            </a:r>
            <a:r>
              <a:rPr lang="en-US" dirty="0"/>
              <a:t> from the Proterozoic time. They are </a:t>
            </a:r>
            <a:r>
              <a:rPr lang="en-US" dirty="0" err="1"/>
              <a:t>Meso</a:t>
            </a:r>
            <a:r>
              <a:rPr lang="en-US" dirty="0"/>
              <a:t>- to Neo-</a:t>
            </a:r>
            <a:r>
              <a:rPr lang="en-US" dirty="0" err="1"/>
              <a:t>proterozoic</a:t>
            </a:r>
            <a:r>
              <a:rPr lang="en-US" dirty="0"/>
              <a:t> </a:t>
            </a:r>
            <a:r>
              <a:rPr lang="en-US" dirty="0" err="1"/>
              <a:t>Sibao</a:t>
            </a:r>
            <a:r>
              <a:rPr lang="en-US" dirty="0"/>
              <a:t> or Jiangnan Orogeny amalgamated the Yangtze and </a:t>
            </a:r>
            <a:r>
              <a:rPr lang="en-US" dirty="0" err="1"/>
              <a:t>Cathaysia</a:t>
            </a:r>
            <a:r>
              <a:rPr lang="en-US" dirty="0"/>
              <a:t> Block. (2) a </a:t>
            </a:r>
            <a:r>
              <a:rPr lang="en-US" altLang="zh-CN" dirty="0"/>
              <a:t>Paleozoic </a:t>
            </a:r>
            <a:r>
              <a:rPr lang="en-US" altLang="zh-CN" dirty="0" err="1"/>
              <a:t>Wuyi-Yunkai</a:t>
            </a:r>
            <a:r>
              <a:rPr lang="en-US" altLang="zh-CN" dirty="0"/>
              <a:t> Orogeny (we also call it Caledonian Orogeny in China), which is believed as an intraplate orogeny. (3) a Mesozoic orogeny, often considered by many as an Andean-type orogeny, which there are also many controversies is the main topic of this presentation.</a:t>
            </a:r>
          </a:p>
          <a:p>
            <a:r>
              <a:rPr lang="en-US" dirty="0"/>
              <a:t>From the thesis of Si-</a:t>
            </a:r>
            <a:r>
              <a:rPr lang="en-US" dirty="0" err="1"/>
              <a:t>Guang</a:t>
            </a:r>
            <a:r>
              <a:rPr lang="en-US" dirty="0"/>
              <a:t> Li, you can see the two hiatus caused by the latter two orogens. Prof. Li is very famous for Chinese people and perhaps the only geologist many</a:t>
            </a:r>
            <a:r>
              <a:rPr lang="zh-CN" altLang="en-US" dirty="0"/>
              <a:t> </a:t>
            </a:r>
            <a:r>
              <a:rPr lang="en-US" altLang="zh-CN" dirty="0"/>
              <a:t>Chinese know.</a:t>
            </a:r>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2</a:t>
            </a:fld>
            <a:endParaRPr lang="en-US"/>
          </a:p>
        </p:txBody>
      </p:sp>
    </p:spTree>
    <p:extLst>
      <p:ext uri="{BB962C8B-B14F-4D97-AF65-F5344CB8AC3E}">
        <p14:creationId xmlns:p14="http://schemas.microsoft.com/office/powerpoint/2010/main" val="2251793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thickness of volcanic rocks, the number of the granitoids and detrital zircon in modern river, you may know how extensive the magmatism is.</a:t>
            </a:r>
          </a:p>
          <a:p>
            <a:r>
              <a:rPr lang="en-US" dirty="0"/>
              <a:t>The reason for such extensive magmatism. Our model is delamination of the mountain root together with the subcontinental lithosphere, this is a result of the Early Mesozoic orogeny, which had caused stronger thickening in the coastal region.</a:t>
            </a:r>
          </a:p>
          <a:p>
            <a:r>
              <a:rPr lang="en-US" sz="1200" b="1" dirty="0">
                <a:solidFill>
                  <a:schemeClr val="bg1"/>
                </a:solidFill>
              </a:rPr>
              <a:t>Based on studies on mantle-derived xenoliths, </a:t>
            </a:r>
            <a:r>
              <a:rPr lang="en-US" dirty="0"/>
              <a:t>Prof. Xu shows that </a:t>
            </a:r>
            <a:r>
              <a:rPr lang="en-US" b="1" dirty="0"/>
              <a:t>in coastal region of South China, </a:t>
            </a:r>
            <a:r>
              <a:rPr lang="en-AU" sz="1200" b="1" dirty="0">
                <a:solidFill>
                  <a:schemeClr val="bg1"/>
                </a:solidFill>
              </a:rPr>
              <a:t>the Archaean and Proterozoic mantle in Palaeozoic times has been largely or completely removed, probably during Late Mesozoic to </a:t>
            </a:r>
            <a:r>
              <a:rPr lang="en-AU" sz="1200" b="1" dirty="0" err="1">
                <a:solidFill>
                  <a:schemeClr val="bg1"/>
                </a:solidFill>
              </a:rPr>
              <a:t>Cenozoic</a:t>
            </a:r>
            <a:r>
              <a:rPr lang="en-AU" sz="1200" b="1" dirty="0">
                <a:solidFill>
                  <a:schemeClr val="bg1"/>
                </a:solidFill>
              </a:rPr>
              <a:t> time</a:t>
            </a:r>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21</a:t>
            </a:fld>
            <a:endParaRPr lang="en-US"/>
          </a:p>
        </p:txBody>
      </p:sp>
    </p:spTree>
    <p:extLst>
      <p:ext uri="{BB962C8B-B14F-4D97-AF65-F5344CB8AC3E}">
        <p14:creationId xmlns:p14="http://schemas.microsoft.com/office/powerpoint/2010/main" val="582310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Prof. </a:t>
            </a:r>
            <a:r>
              <a:rPr lang="en-US" dirty="0" err="1"/>
              <a:t>Niu</a:t>
            </a:r>
            <a:r>
              <a:rPr lang="en-US" dirty="0"/>
              <a:t> has shown, there is no migration of granitic magmatism with age in South China. Actually, in our study region and others, we may find all episodes of magmatism in an orogenic cycle and they are </a:t>
            </a:r>
            <a:r>
              <a:rPr lang="en-US" dirty="0" err="1"/>
              <a:t>diachronous</a:t>
            </a:r>
            <a:r>
              <a:rPr lang="en-US" dirty="0"/>
              <a:t>. As we have shown, these shallow intrusions with weak HREE differentiation, do not involve a thick crust and consistent with extensional setting this period.</a:t>
            </a:r>
          </a:p>
        </p:txBody>
      </p:sp>
      <p:sp>
        <p:nvSpPr>
          <p:cNvPr id="4" name="Slide Number Placeholder 3"/>
          <p:cNvSpPr>
            <a:spLocks noGrp="1"/>
          </p:cNvSpPr>
          <p:nvPr>
            <p:ph type="sldNum" sz="quarter" idx="10"/>
          </p:nvPr>
        </p:nvSpPr>
        <p:spPr/>
        <p:txBody>
          <a:bodyPr/>
          <a:lstStyle/>
          <a:p>
            <a:fld id="{2944771E-C73C-4D4D-B3B8-926003C4FA6E}" type="slidenum">
              <a:rPr lang="en-US" smtClean="0"/>
              <a:t>22</a:t>
            </a:fld>
            <a:endParaRPr lang="en-US"/>
          </a:p>
        </p:txBody>
      </p:sp>
    </p:spTree>
    <p:extLst>
      <p:ext uri="{BB962C8B-B14F-4D97-AF65-F5344CB8AC3E}">
        <p14:creationId xmlns:p14="http://schemas.microsoft.com/office/powerpoint/2010/main" val="3167391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part of this presentation is formation of 120-100 Ma granitoids by mixing. Published isotopic data are mainly Sr, </a:t>
            </a:r>
            <a:r>
              <a:rPr lang="en-US" dirty="0" err="1"/>
              <a:t>Nd</a:t>
            </a:r>
            <a:r>
              <a:rPr lang="en-US" dirty="0"/>
              <a:t> and zircon Hf. You can see from the plots that these isotopes are overlapped for mafic, intermediate and felsic rocks. So crystallization fractionation or mixing cannot be distinguished.</a:t>
            </a:r>
          </a:p>
        </p:txBody>
      </p:sp>
      <p:sp>
        <p:nvSpPr>
          <p:cNvPr id="4" name="Slide Number Placeholder 3"/>
          <p:cNvSpPr>
            <a:spLocks noGrp="1"/>
          </p:cNvSpPr>
          <p:nvPr>
            <p:ph type="sldNum" sz="quarter" idx="10"/>
          </p:nvPr>
        </p:nvSpPr>
        <p:spPr/>
        <p:txBody>
          <a:bodyPr/>
          <a:lstStyle/>
          <a:p>
            <a:fld id="{2944771E-C73C-4D4D-B3B8-926003C4FA6E}" type="slidenum">
              <a:rPr lang="en-US" smtClean="0"/>
              <a:t>26</a:t>
            </a:fld>
            <a:endParaRPr lang="en-US"/>
          </a:p>
        </p:txBody>
      </p:sp>
    </p:spTree>
    <p:extLst>
      <p:ext uri="{BB962C8B-B14F-4D97-AF65-F5344CB8AC3E}">
        <p14:creationId xmlns:p14="http://schemas.microsoft.com/office/powerpoint/2010/main" val="1493538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recent </a:t>
            </a:r>
            <a:r>
              <a:rPr lang="en-US" dirty="0" err="1"/>
              <a:t>Pb</a:t>
            </a:r>
            <a:r>
              <a:rPr lang="en-US" dirty="0"/>
              <a:t> isotope show that </a:t>
            </a:r>
          </a:p>
        </p:txBody>
      </p:sp>
      <p:sp>
        <p:nvSpPr>
          <p:cNvPr id="4" name="Slide Number Placeholder 3"/>
          <p:cNvSpPr>
            <a:spLocks noGrp="1"/>
          </p:cNvSpPr>
          <p:nvPr>
            <p:ph type="sldNum" sz="quarter" idx="10"/>
          </p:nvPr>
        </p:nvSpPr>
        <p:spPr/>
        <p:txBody>
          <a:bodyPr/>
          <a:lstStyle/>
          <a:p>
            <a:fld id="{2944771E-C73C-4D4D-B3B8-926003C4FA6E}" type="slidenum">
              <a:rPr lang="en-US" smtClean="0"/>
              <a:t>27</a:t>
            </a:fld>
            <a:endParaRPr lang="en-US"/>
          </a:p>
        </p:txBody>
      </p:sp>
    </p:spTree>
    <p:extLst>
      <p:ext uri="{BB962C8B-B14F-4D97-AF65-F5344CB8AC3E}">
        <p14:creationId xmlns:p14="http://schemas.microsoft.com/office/powerpoint/2010/main" val="215973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Prof. Liu has showed us, </a:t>
            </a:r>
            <a:r>
              <a:rPr lang="en-US" b="1" dirty="0">
                <a:solidFill>
                  <a:schemeClr val="bg1"/>
                </a:solidFill>
                <a:latin typeface="CMR10"/>
              </a:rPr>
              <a:t>“Phanerozoic magmatism, peaked in the Mesozoic (70-200 Ma), forming </a:t>
            </a:r>
            <a:r>
              <a:rPr lang="en-US" b="1" dirty="0">
                <a:solidFill>
                  <a:srgbClr val="FF0000"/>
                </a:solidFill>
                <a:latin typeface="CMR10"/>
              </a:rPr>
              <a:t>the largest granite province</a:t>
            </a:r>
            <a:r>
              <a:rPr lang="en-US" b="1" dirty="0">
                <a:solidFill>
                  <a:schemeClr val="bg1"/>
                </a:solidFill>
                <a:latin typeface="CMR10"/>
              </a:rPr>
              <a:t> in the world with rich metallic ore-deposits.” However, </a:t>
            </a:r>
            <a:r>
              <a:rPr lang="zh-CN" altLang="en-US" sz="1200" b="1" dirty="0"/>
              <a:t>“</a:t>
            </a:r>
            <a:r>
              <a:rPr lang="en-US" sz="1200" b="1" dirty="0"/>
              <a:t>The cause of such large-scale magmatism remains uncertain.</a:t>
            </a:r>
            <a:r>
              <a:rPr lang="zh-CN" altLang="en-US" sz="1200" b="1" dirty="0"/>
              <a:t>” </a:t>
            </a:r>
            <a:endParaRPr lang="en-US" altLang="zh-CN"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t>The orogen is around 1300 kilometer wide, with magmatism most developed in the southeast and </a:t>
            </a:r>
            <a:r>
              <a:rPr lang="en-US" altLang="zh-CN" sz="1200" b="1" dirty="0" err="1"/>
              <a:t>volcanics</a:t>
            </a:r>
            <a:r>
              <a:rPr lang="en-US" altLang="zh-CN" sz="1200" b="1" dirty="0"/>
              <a:t> most developed in the coast of Zhejiang and Fujian Province. Studies show the magmatism is episodic and </a:t>
            </a:r>
            <a:r>
              <a:rPr lang="en-US" altLang="zh-CN" sz="1200" b="1" dirty="0" err="1"/>
              <a:t>diachrous</a:t>
            </a:r>
            <a:r>
              <a:rPr lang="en-US" altLang="zh-CN" sz="1200" b="1" dirty="0"/>
              <a:t>.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3</a:t>
            </a:fld>
            <a:endParaRPr lang="en-US"/>
          </a:p>
        </p:txBody>
      </p:sp>
    </p:spTree>
    <p:extLst>
      <p:ext uri="{BB962C8B-B14F-4D97-AF65-F5344CB8AC3E}">
        <p14:creationId xmlns:p14="http://schemas.microsoft.com/office/powerpoint/2010/main" val="1580644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models for the Mesozoic tectonics of South China. I believe the most influential ones are the changing subduction angle model (Zhou and Li, 2000) and the flat-slab subduction model of Li and Li (2007), as I will show you later. Personally, I think the latter model is build on the former one. However, there are also many differences in terms of time and details.</a:t>
            </a:r>
          </a:p>
          <a:p>
            <a:endParaRPr lang="en-US" dirty="0"/>
          </a:p>
          <a:p>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4</a:t>
            </a:fld>
            <a:endParaRPr lang="en-US"/>
          </a:p>
        </p:txBody>
      </p:sp>
    </p:spTree>
    <p:extLst>
      <p:ext uri="{BB962C8B-B14F-4D97-AF65-F5344CB8AC3E}">
        <p14:creationId xmlns:p14="http://schemas.microsoft.com/office/powerpoint/2010/main" val="160746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poster from USGS, you may note Nazca Plate subducted towards South America. There are earthquakes along this subduction zone; however, there are magmatic gaps in two regions. Subduction angle is very small or we call them flat-slab subduction. In such conditions, normal arc magmatism does not occur although the deformation can go far away from the trench.</a:t>
            </a:r>
          </a:p>
        </p:txBody>
      </p:sp>
      <p:sp>
        <p:nvSpPr>
          <p:cNvPr id="4" name="Slide Number Placeholder 3"/>
          <p:cNvSpPr>
            <a:spLocks noGrp="1"/>
          </p:cNvSpPr>
          <p:nvPr>
            <p:ph type="sldNum" sz="quarter" idx="10"/>
          </p:nvPr>
        </p:nvSpPr>
        <p:spPr/>
        <p:txBody>
          <a:bodyPr/>
          <a:lstStyle/>
          <a:p>
            <a:fld id="{2944771E-C73C-4D4D-B3B8-926003C4FA6E}" type="slidenum">
              <a:rPr lang="en-US" smtClean="0"/>
              <a:t>5</a:t>
            </a:fld>
            <a:endParaRPr lang="en-US"/>
          </a:p>
        </p:txBody>
      </p:sp>
    </p:spTree>
    <p:extLst>
      <p:ext uri="{BB962C8B-B14F-4D97-AF65-F5344CB8AC3E}">
        <p14:creationId xmlns:p14="http://schemas.microsoft.com/office/powerpoint/2010/main" val="3165343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authors give the Andean-type orogenic cycle like this to interpret the tectonic and magmatic evolution involved flat-slab subduction, such as North America and South China. First, you have normal arc; Then, flat-slab subduction occurs, often caused by a hot or low-density oceanic slab, such as </a:t>
            </a:r>
            <a:r>
              <a:rPr lang="en-US" dirty="0" err="1"/>
              <a:t>Ontong</a:t>
            </a:r>
            <a:r>
              <a:rPr lang="en-US" dirty="0"/>
              <a:t> Java plateau; The flat-slab caused very wide orogen. However, the largest volume of magmatism are generated during collapse of the orogen, accompanied by the delamination of the heavy orogenic root.  </a:t>
            </a:r>
          </a:p>
        </p:txBody>
      </p:sp>
      <p:sp>
        <p:nvSpPr>
          <p:cNvPr id="4" name="Slide Number Placeholder 3"/>
          <p:cNvSpPr>
            <a:spLocks noGrp="1"/>
          </p:cNvSpPr>
          <p:nvPr>
            <p:ph type="sldNum" sz="quarter" idx="10"/>
          </p:nvPr>
        </p:nvSpPr>
        <p:spPr/>
        <p:txBody>
          <a:bodyPr/>
          <a:lstStyle/>
          <a:p>
            <a:fld id="{2944771E-C73C-4D4D-B3B8-926003C4FA6E}" type="slidenum">
              <a:rPr lang="en-US" smtClean="0"/>
              <a:t>6</a:t>
            </a:fld>
            <a:endParaRPr lang="en-US"/>
          </a:p>
        </p:txBody>
      </p:sp>
    </p:spTree>
    <p:extLst>
      <p:ext uri="{BB962C8B-B14F-4D97-AF65-F5344CB8AC3E}">
        <p14:creationId xmlns:p14="http://schemas.microsoft.com/office/powerpoint/2010/main" val="3603196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also have a look at western North America. In recent paper, Smith argued that during the foundering of the flat-slab of the </a:t>
            </a:r>
            <a:r>
              <a:rPr lang="en-US" dirty="0" err="1"/>
              <a:t>Laramide</a:t>
            </a:r>
            <a:r>
              <a:rPr lang="en-US" dirty="0"/>
              <a:t> Orogeny, </a:t>
            </a:r>
            <a:r>
              <a:rPr lang="en-US" b="1" dirty="0"/>
              <a:t>Initial dynamic subsidence above the slab hinge, followed by uplift and volcanism triggered by influx of asthenosphere beneath the overriding plate.”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7</a:t>
            </a:fld>
            <a:endParaRPr lang="en-US"/>
          </a:p>
        </p:txBody>
      </p:sp>
    </p:spTree>
    <p:extLst>
      <p:ext uri="{BB962C8B-B14F-4D97-AF65-F5344CB8AC3E}">
        <p14:creationId xmlns:p14="http://schemas.microsoft.com/office/powerpoint/2010/main" val="122094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Early Permian, South China is carbonate platform and have passive margin. </a:t>
            </a:r>
            <a:r>
              <a:rPr lang="en-US" altLang="zh-CN" dirty="0"/>
              <a:t>At</a:t>
            </a:r>
            <a:r>
              <a:rPr lang="zh-CN" altLang="en-US" dirty="0"/>
              <a:t> </a:t>
            </a:r>
            <a:r>
              <a:rPr lang="en-US" altLang="zh-CN" dirty="0"/>
              <a:t>mid-Permian, the margin became active, deformation and propagate towards the hinterland and terrestrial facies replaced the carbonate. Since Early Jurassic, foundering of the flat-slab first caused the subsidence and marine facies again came back. </a:t>
            </a:r>
          </a:p>
          <a:p>
            <a:r>
              <a:rPr lang="en-US" dirty="0"/>
              <a:t>After this, the upper plate rebound, with </a:t>
            </a:r>
            <a:r>
              <a:rPr lang="en-US" b="1" dirty="0"/>
              <a:t>influx of asthenosphere, extensive crustal melting occurred. The coastal region underwent stronger thickening and foundering of mountain root caused even more extensive magmatism.</a:t>
            </a:r>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8</a:t>
            </a:fld>
            <a:endParaRPr lang="en-US"/>
          </a:p>
        </p:txBody>
      </p:sp>
    </p:spTree>
    <p:extLst>
      <p:ext uri="{BB962C8B-B14F-4D97-AF65-F5344CB8AC3E}">
        <p14:creationId xmlns:p14="http://schemas.microsoft.com/office/powerpoint/2010/main" val="116169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Where is the paleo-trench? Coast or continental shelf margin. First, Paleoproterozoic gneiss like the Badu gneiss of the </a:t>
            </a:r>
            <a:r>
              <a:rPr lang="en-US" sz="1200" b="1" dirty="0" err="1">
                <a:solidFill>
                  <a:schemeClr val="tx1"/>
                </a:solidFill>
              </a:rPr>
              <a:t>Cathaysia</a:t>
            </a:r>
            <a:r>
              <a:rPr lang="en-US" sz="1200" b="1" dirty="0">
                <a:solidFill>
                  <a:schemeClr val="tx1"/>
                </a:solidFill>
              </a:rPr>
              <a:t> Block has been reported from the continental shelf. Second, the Mesozoic granitoids from the continental shelf are comparable to those in the adjacent continent in terms of age, elemental and isotopic compositions. Third, Prof. Tatsumi shows that there commonly exists a K-h or Dickinson relationship for subduction magmatism. From trench to hinterland, the potassium and other incompatible element contents increase.  Let’s have a look at the granitoids from the four localities. If the coast is the paleo-trench, why A and C have different potassium contents, and why A and D are both high-K. </a:t>
            </a:r>
            <a:r>
              <a:rPr lang="en-US" sz="1050" b="1" dirty="0">
                <a:solidFill>
                  <a:schemeClr val="tx1"/>
                </a:solidFill>
              </a:rPr>
              <a:t/>
            </a:r>
            <a:br>
              <a:rPr lang="en-US" sz="1050" b="1" dirty="0">
                <a:solidFill>
                  <a:schemeClr val="tx1"/>
                </a:solidFill>
              </a:rPr>
            </a:br>
            <a:endParaRPr lang="en-US" sz="1200" b="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2944771E-C73C-4D4D-B3B8-926003C4FA6E}" type="slidenum">
              <a:rPr lang="en-US" smtClean="0"/>
              <a:t>9</a:t>
            </a:fld>
            <a:endParaRPr lang="en-US"/>
          </a:p>
        </p:txBody>
      </p:sp>
    </p:spTree>
    <p:extLst>
      <p:ext uri="{BB962C8B-B14F-4D97-AF65-F5344CB8AC3E}">
        <p14:creationId xmlns:p14="http://schemas.microsoft.com/office/powerpoint/2010/main" val="3806560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9969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407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a:t>
            </a:fld>
            <a:endParaRPr lang="en-US"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82011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8570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a:t>
            </a:fld>
            <a:endParaRPr lang="en-US" dirty="0"/>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61288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4612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2658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365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212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985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657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19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478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9797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629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3266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7/23/2017</a:t>
            </a:fld>
            <a:endParaRPr lang="en-US"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108290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0.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2.wmf"/><Relationship Id="rId5" Type="http://schemas.openxmlformats.org/officeDocument/2006/relationships/oleObject" Target="../embeddings/oleObject2.bin"/><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16.xml"/><Relationship Id="rId7" Type="http://schemas.openxmlformats.org/officeDocument/2006/relationships/slide" Target="slide24.xml"/><Relationship Id="rId2" Type="http://schemas.openxmlformats.org/officeDocument/2006/relationships/slide" Target="slide30.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29.xml"/><Relationship Id="rId4" Type="http://schemas.openxmlformats.org/officeDocument/2006/relationships/slide" Target="slide2.xml"/><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emf"/></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280BAB-CEE9-4957-9E54-C812A9C7BF40}"/>
              </a:ext>
            </a:extLst>
          </p:cNvPr>
          <p:cNvSpPr>
            <a:spLocks noGrp="1"/>
          </p:cNvSpPr>
          <p:nvPr>
            <p:ph type="ctrTitle"/>
          </p:nvPr>
        </p:nvSpPr>
        <p:spPr>
          <a:xfrm>
            <a:off x="1942416" y="945860"/>
            <a:ext cx="6470786" cy="2262781"/>
          </a:xfrm>
        </p:spPr>
        <p:txBody>
          <a:bodyPr>
            <a:noAutofit/>
          </a:bodyPr>
          <a:lstStyle/>
          <a:p>
            <a:r>
              <a:rPr lang="en-US" sz="3200" dirty="0" err="1"/>
              <a:t>Petrogenesis</a:t>
            </a:r>
            <a:r>
              <a:rPr lang="en-US" sz="3200" dirty="0"/>
              <a:t> of extensive intermediate-felsic magmatism and related subduction processes in coastal region of South China</a:t>
            </a:r>
            <a:endParaRPr lang="en-AU" sz="3200" dirty="0"/>
          </a:p>
        </p:txBody>
      </p:sp>
      <p:sp>
        <p:nvSpPr>
          <p:cNvPr id="3" name="Subtitle 2">
            <a:extLst>
              <a:ext uri="{FF2B5EF4-FFF2-40B4-BE49-F238E27FC236}">
                <a16:creationId xmlns:a16="http://schemas.microsoft.com/office/drawing/2014/main" xmlns="" id="{8F19A07E-8B91-461A-94A9-47863AD3B24F}"/>
              </a:ext>
            </a:extLst>
          </p:cNvPr>
          <p:cNvSpPr>
            <a:spLocks noGrp="1"/>
          </p:cNvSpPr>
          <p:nvPr>
            <p:ph type="subTitle" idx="1"/>
          </p:nvPr>
        </p:nvSpPr>
        <p:spPr>
          <a:xfrm>
            <a:off x="1942416" y="3481805"/>
            <a:ext cx="7058971" cy="3253846"/>
          </a:xfrm>
        </p:spPr>
        <p:txBody>
          <a:bodyPr>
            <a:normAutofit fontScale="70000" lnSpcReduction="20000"/>
          </a:bodyPr>
          <a:lstStyle/>
          <a:p>
            <a:r>
              <a:rPr lang="en-AU" sz="2300" b="1" dirty="0"/>
              <a:t>Kong-Yang Zhu, </a:t>
            </a:r>
            <a:r>
              <a:rPr lang="en-AU" sz="2300" b="1" dirty="0" err="1"/>
              <a:t>Qun-Ke</a:t>
            </a:r>
            <a:r>
              <a:rPr lang="en-AU" sz="2300" b="1" dirty="0"/>
              <a:t> Xia, Han-Lin Chen, Zhong-Yue Shen</a:t>
            </a:r>
          </a:p>
          <a:p>
            <a:r>
              <a:rPr lang="en-AU" dirty="0"/>
              <a:t>Zhejiang University</a:t>
            </a:r>
          </a:p>
          <a:p>
            <a:endParaRPr lang="en-AU" dirty="0"/>
          </a:p>
          <a:p>
            <a:r>
              <a:rPr lang="en-AU" sz="2300" b="1" dirty="0"/>
              <a:t>Zheng-Xiang Li, Simon A. Wilde</a:t>
            </a:r>
          </a:p>
          <a:p>
            <a:r>
              <a:rPr lang="en-AU" dirty="0"/>
              <a:t>Curtin University</a:t>
            </a:r>
          </a:p>
          <a:p>
            <a:endParaRPr lang="en-AU" sz="2300" dirty="0"/>
          </a:p>
          <a:p>
            <a:r>
              <a:rPr lang="en-AU" sz="2300" b="1" dirty="0"/>
              <a:t>Xi-Sheng Xu</a:t>
            </a:r>
          </a:p>
          <a:p>
            <a:r>
              <a:rPr lang="en-AU" dirty="0"/>
              <a:t>Nanjing University</a:t>
            </a:r>
          </a:p>
          <a:p>
            <a:endParaRPr lang="en-AU" dirty="0"/>
          </a:p>
          <a:p>
            <a:r>
              <a:rPr lang="en-AU" dirty="0"/>
              <a:t>IHEP, Beijing</a:t>
            </a:r>
          </a:p>
          <a:p>
            <a:r>
              <a:rPr lang="en-AU" dirty="0"/>
              <a:t>23-July-2017,</a:t>
            </a:r>
          </a:p>
        </p:txBody>
      </p:sp>
    </p:spTree>
    <p:extLst>
      <p:ext uri="{BB962C8B-B14F-4D97-AF65-F5344CB8AC3E}">
        <p14:creationId xmlns:p14="http://schemas.microsoft.com/office/powerpoint/2010/main" val="2457985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56EA1-E9EE-401E-B8C9-E7CFF7CC33E0}"/>
              </a:ext>
            </a:extLst>
          </p:cNvPr>
          <p:cNvSpPr>
            <a:spLocks noGrp="1"/>
          </p:cNvSpPr>
          <p:nvPr>
            <p:ph type="title"/>
          </p:nvPr>
        </p:nvSpPr>
        <p:spPr>
          <a:xfrm>
            <a:off x="1468683" y="173349"/>
            <a:ext cx="6589199" cy="1732724"/>
          </a:xfrm>
        </p:spPr>
        <p:txBody>
          <a:bodyPr>
            <a:normAutofit fontScale="90000"/>
          </a:bodyPr>
          <a:lstStyle/>
          <a:p>
            <a:r>
              <a:rPr lang="en-US" sz="2800" dirty="0"/>
              <a:t>The age the subduction (Andean-type orogeny) initiated?</a:t>
            </a:r>
            <a:br>
              <a:rPr lang="en-US" sz="2800" dirty="0"/>
            </a:br>
            <a:r>
              <a:rPr lang="en-US" sz="2800" dirty="0"/>
              <a:t/>
            </a:r>
            <a:br>
              <a:rPr lang="en-US" sz="2800" dirty="0"/>
            </a:br>
            <a:r>
              <a:rPr lang="en-US" sz="2000" b="1" dirty="0"/>
              <a:t>Early Triassic or Early Jurassic?</a:t>
            </a:r>
            <a:br>
              <a:rPr lang="en-US" sz="2000" b="1" dirty="0"/>
            </a:br>
            <a:endParaRPr lang="en-US" sz="2800" b="1" dirty="0"/>
          </a:p>
        </p:txBody>
      </p:sp>
      <p:sp>
        <p:nvSpPr>
          <p:cNvPr id="4" name="Title 1">
            <a:extLst>
              <a:ext uri="{FF2B5EF4-FFF2-40B4-BE49-F238E27FC236}">
                <a16:creationId xmlns:a16="http://schemas.microsoft.com/office/drawing/2014/main" xmlns="" id="{02D70744-B1EB-4B4B-AEC9-14AD89486EBC}"/>
              </a:ext>
            </a:extLst>
          </p:cNvPr>
          <p:cNvSpPr txBox="1">
            <a:spLocks/>
          </p:cNvSpPr>
          <p:nvPr/>
        </p:nvSpPr>
        <p:spPr>
          <a:xfrm>
            <a:off x="541404" y="1906073"/>
            <a:ext cx="8177593"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highlight>
                  <a:srgbClr val="FFFF00"/>
                </a:highlight>
              </a:rPr>
              <a:t>Sedimentation &amp; Deformation</a:t>
            </a:r>
          </a:p>
        </p:txBody>
      </p:sp>
      <p:sp>
        <p:nvSpPr>
          <p:cNvPr id="5" name="Rectangle 4">
            <a:extLst>
              <a:ext uri="{FF2B5EF4-FFF2-40B4-BE49-F238E27FC236}">
                <a16:creationId xmlns:a16="http://schemas.microsoft.com/office/drawing/2014/main" xmlns="" id="{30DA0884-4286-428F-9138-9F1B28E4D70C}"/>
              </a:ext>
            </a:extLst>
          </p:cNvPr>
          <p:cNvSpPr/>
          <p:nvPr/>
        </p:nvSpPr>
        <p:spPr>
          <a:xfrm>
            <a:off x="642043" y="2496353"/>
            <a:ext cx="8242478" cy="2862322"/>
          </a:xfrm>
          <a:prstGeom prst="rect">
            <a:avLst/>
          </a:prstGeom>
        </p:spPr>
        <p:txBody>
          <a:bodyPr wrap="square">
            <a:spAutoFit/>
          </a:bodyPr>
          <a:lstStyle/>
          <a:p>
            <a:pPr marL="342900" indent="-342900">
              <a:buFont typeface="Arial" panose="020B0604020202020204" pitchFamily="34" charset="0"/>
              <a:buChar char="•"/>
            </a:pPr>
            <a:r>
              <a:rPr lang="en-US" sz="2000" b="1" dirty="0"/>
              <a:t>The latest marine sedimentation: Lower Triassic</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The earliest molasse: Upper Triassic </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The </a:t>
            </a:r>
            <a:r>
              <a:rPr lang="en-US" sz="2000" b="1" dirty="0" err="1"/>
              <a:t>synorogenic</a:t>
            </a:r>
            <a:r>
              <a:rPr lang="en-US" sz="2000" b="1" dirty="0"/>
              <a:t> character of the Upper Triassic deposits.</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The folds and thrusts are unconformably overlain by Upper Triassic molasse sediments.</a:t>
            </a:r>
          </a:p>
          <a:p>
            <a:endParaRPr lang="en-US" sz="2000" dirty="0"/>
          </a:p>
        </p:txBody>
      </p:sp>
      <p:sp>
        <p:nvSpPr>
          <p:cNvPr id="6" name="Rectangle 5">
            <a:extLst>
              <a:ext uri="{FF2B5EF4-FFF2-40B4-BE49-F238E27FC236}">
                <a16:creationId xmlns:a16="http://schemas.microsoft.com/office/drawing/2014/main" xmlns="" id="{B86A5C0B-3624-429F-A168-2AA08D50DF25}"/>
              </a:ext>
            </a:extLst>
          </p:cNvPr>
          <p:cNvSpPr/>
          <p:nvPr/>
        </p:nvSpPr>
        <p:spPr>
          <a:xfrm>
            <a:off x="6040192" y="6207607"/>
            <a:ext cx="3179180" cy="1231106"/>
          </a:xfrm>
          <a:prstGeom prst="rect">
            <a:avLst/>
          </a:prstGeom>
        </p:spPr>
        <p:txBody>
          <a:bodyPr wrap="square">
            <a:spAutoFit/>
          </a:bodyPr>
          <a:lstStyle/>
          <a:p>
            <a:pPr marL="285750" indent="-285750">
              <a:buFont typeface="Arial" panose="020B0604020202020204" pitchFamily="34" charset="0"/>
              <a:buChar char="•"/>
            </a:pPr>
            <a:r>
              <a:rPr lang="en-AU" sz="1400" b="1" dirty="0"/>
              <a:t>Xiao et al. (2005, GSA Bulletin)</a:t>
            </a:r>
          </a:p>
          <a:p>
            <a:r>
              <a:rPr lang="en-AU" sz="1400" b="1" dirty="0"/>
              <a:t>Triassic terrain collision model</a:t>
            </a:r>
          </a:p>
          <a:p>
            <a:endParaRPr lang="en-AU" sz="1400" b="1" dirty="0"/>
          </a:p>
          <a:p>
            <a:endParaRPr lang="en-AU" sz="1400" b="1" dirty="0"/>
          </a:p>
          <a:p>
            <a:endParaRPr lang="en-AU" b="1" dirty="0"/>
          </a:p>
        </p:txBody>
      </p:sp>
    </p:spTree>
    <p:extLst>
      <p:ext uri="{BB962C8B-B14F-4D97-AF65-F5344CB8AC3E}">
        <p14:creationId xmlns:p14="http://schemas.microsoft.com/office/powerpoint/2010/main" val="4172849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56EA1-E9EE-401E-B8C9-E7CFF7CC33E0}"/>
              </a:ext>
            </a:extLst>
          </p:cNvPr>
          <p:cNvSpPr>
            <a:spLocks noGrp="1"/>
          </p:cNvSpPr>
          <p:nvPr>
            <p:ph type="title"/>
          </p:nvPr>
        </p:nvSpPr>
        <p:spPr>
          <a:xfrm>
            <a:off x="1468683" y="173349"/>
            <a:ext cx="6589199" cy="1732724"/>
          </a:xfrm>
        </p:spPr>
        <p:txBody>
          <a:bodyPr>
            <a:normAutofit fontScale="90000"/>
          </a:bodyPr>
          <a:lstStyle/>
          <a:p>
            <a:r>
              <a:rPr lang="en-US" sz="2800" dirty="0"/>
              <a:t>The age the subduction (Andean-type orogeny) initiated?</a:t>
            </a:r>
            <a:br>
              <a:rPr lang="en-US" sz="2800" dirty="0"/>
            </a:br>
            <a:r>
              <a:rPr lang="en-US" sz="2800" dirty="0"/>
              <a:t/>
            </a:r>
            <a:br>
              <a:rPr lang="en-US" sz="2800" dirty="0"/>
            </a:br>
            <a:r>
              <a:rPr lang="en-US" sz="2000" b="1" dirty="0"/>
              <a:t>Early Triassic or Early Jurassic?</a:t>
            </a:r>
            <a:br>
              <a:rPr lang="en-US" sz="2000" b="1" dirty="0"/>
            </a:br>
            <a:endParaRPr lang="en-US" sz="2800" b="1" dirty="0"/>
          </a:p>
        </p:txBody>
      </p:sp>
      <p:sp>
        <p:nvSpPr>
          <p:cNvPr id="4" name="Title 1">
            <a:extLst>
              <a:ext uri="{FF2B5EF4-FFF2-40B4-BE49-F238E27FC236}">
                <a16:creationId xmlns:a16="http://schemas.microsoft.com/office/drawing/2014/main" xmlns="" id="{02D70744-B1EB-4B4B-AEC9-14AD89486EBC}"/>
              </a:ext>
            </a:extLst>
          </p:cNvPr>
          <p:cNvSpPr txBox="1">
            <a:spLocks/>
          </p:cNvSpPr>
          <p:nvPr/>
        </p:nvSpPr>
        <p:spPr>
          <a:xfrm>
            <a:off x="322540" y="1786067"/>
            <a:ext cx="9220782"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highlight>
                  <a:srgbClr val="FFFF00"/>
                </a:highlight>
              </a:rPr>
              <a:t>Regional Metamorphism</a:t>
            </a:r>
            <a:r>
              <a:rPr lang="en-US" sz="2000" b="1" dirty="0">
                <a:highlight>
                  <a:srgbClr val="FFFF00"/>
                </a:highlight>
              </a:rPr>
              <a:t> (up to granulite-facies),</a:t>
            </a:r>
            <a:r>
              <a:rPr lang="en-US" sz="2000" b="1" dirty="0"/>
              <a:t> regional metamorphism with Jurassic is unknown.</a:t>
            </a:r>
            <a:endParaRPr lang="en-US" sz="2800" b="1" dirty="0"/>
          </a:p>
        </p:txBody>
      </p:sp>
      <p:sp>
        <p:nvSpPr>
          <p:cNvPr id="5" name="Rectangle 4">
            <a:extLst>
              <a:ext uri="{FF2B5EF4-FFF2-40B4-BE49-F238E27FC236}">
                <a16:creationId xmlns:a16="http://schemas.microsoft.com/office/drawing/2014/main" xmlns="" id="{30DA0884-4286-428F-9138-9F1B28E4D70C}"/>
              </a:ext>
            </a:extLst>
          </p:cNvPr>
          <p:cNvSpPr/>
          <p:nvPr/>
        </p:nvSpPr>
        <p:spPr>
          <a:xfrm>
            <a:off x="642043" y="3088783"/>
            <a:ext cx="8242478" cy="400110"/>
          </a:xfrm>
          <a:prstGeom prst="rect">
            <a:avLst/>
          </a:prstGeom>
        </p:spPr>
        <p:txBody>
          <a:bodyPr wrap="square">
            <a:spAutoFit/>
          </a:bodyPr>
          <a:lstStyle/>
          <a:p>
            <a:endParaRPr lang="en-US" sz="2000" dirty="0"/>
          </a:p>
        </p:txBody>
      </p:sp>
      <p:sp>
        <p:nvSpPr>
          <p:cNvPr id="6" name="Rectangle 5">
            <a:extLst>
              <a:ext uri="{FF2B5EF4-FFF2-40B4-BE49-F238E27FC236}">
                <a16:creationId xmlns:a16="http://schemas.microsoft.com/office/drawing/2014/main" xmlns="" id="{B86A5C0B-3624-429F-A168-2AA08D50DF25}"/>
              </a:ext>
            </a:extLst>
          </p:cNvPr>
          <p:cNvSpPr/>
          <p:nvPr/>
        </p:nvSpPr>
        <p:spPr>
          <a:xfrm>
            <a:off x="3258355" y="6533515"/>
            <a:ext cx="6076927" cy="1015663"/>
          </a:xfrm>
          <a:prstGeom prst="rect">
            <a:avLst/>
          </a:prstGeom>
        </p:spPr>
        <p:txBody>
          <a:bodyPr wrap="square">
            <a:spAutoFit/>
          </a:bodyPr>
          <a:lstStyle/>
          <a:p>
            <a:pPr marL="285750" indent="-285750">
              <a:buFont typeface="Arial" panose="020B0604020202020204" pitchFamily="34" charset="0"/>
              <a:buChar char="•"/>
            </a:pPr>
            <a:r>
              <a:rPr lang="en-AU" sz="1400" b="1" dirty="0"/>
              <a:t>Yu et al. and Xia et al. (2009, 2012, Precambrian Research)</a:t>
            </a:r>
          </a:p>
          <a:p>
            <a:endParaRPr lang="en-AU" sz="1400" b="1" dirty="0"/>
          </a:p>
          <a:p>
            <a:endParaRPr lang="en-AU" sz="1400" b="1" dirty="0"/>
          </a:p>
          <a:p>
            <a:endParaRPr lang="en-AU" b="1" dirty="0"/>
          </a:p>
        </p:txBody>
      </p:sp>
      <p:pic>
        <p:nvPicPr>
          <p:cNvPr id="8" name="Picture 7">
            <a:extLst>
              <a:ext uri="{FF2B5EF4-FFF2-40B4-BE49-F238E27FC236}">
                <a16:creationId xmlns:a16="http://schemas.microsoft.com/office/drawing/2014/main" xmlns="" id="{36F1120D-4C79-4D21-B75B-C662FC9D6CD3}"/>
              </a:ext>
            </a:extLst>
          </p:cNvPr>
          <p:cNvPicPr>
            <a:picLocks noChangeAspect="1"/>
          </p:cNvPicPr>
          <p:nvPr/>
        </p:nvPicPr>
        <p:blipFill>
          <a:blip r:embed="rId3"/>
          <a:stretch>
            <a:fillRect/>
          </a:stretch>
        </p:blipFill>
        <p:spPr>
          <a:xfrm>
            <a:off x="450761" y="2839516"/>
            <a:ext cx="8693239" cy="3627861"/>
          </a:xfrm>
          <a:prstGeom prst="rect">
            <a:avLst/>
          </a:prstGeom>
        </p:spPr>
      </p:pic>
      <p:pic>
        <p:nvPicPr>
          <p:cNvPr id="9" name="Picture 8">
            <a:extLst>
              <a:ext uri="{FF2B5EF4-FFF2-40B4-BE49-F238E27FC236}">
                <a16:creationId xmlns:a16="http://schemas.microsoft.com/office/drawing/2014/main" xmlns="" id="{8CFCC1B0-9935-47D5-AECE-AE820CD66C1D}"/>
              </a:ext>
            </a:extLst>
          </p:cNvPr>
          <p:cNvPicPr>
            <a:picLocks noChangeAspect="1"/>
          </p:cNvPicPr>
          <p:nvPr/>
        </p:nvPicPr>
        <p:blipFill>
          <a:blip r:embed="rId4"/>
          <a:stretch>
            <a:fillRect/>
          </a:stretch>
        </p:blipFill>
        <p:spPr>
          <a:xfrm>
            <a:off x="541404" y="2707660"/>
            <a:ext cx="8469514" cy="3872263"/>
          </a:xfrm>
          <a:prstGeom prst="rect">
            <a:avLst/>
          </a:prstGeom>
        </p:spPr>
      </p:pic>
    </p:spTree>
    <p:extLst>
      <p:ext uri="{BB962C8B-B14F-4D97-AF65-F5344CB8AC3E}">
        <p14:creationId xmlns:p14="http://schemas.microsoft.com/office/powerpoint/2010/main" val="146173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61722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3B4C4295-4A63-43DF-B363-E2658D1DA597}"/>
              </a:ext>
            </a:extLst>
          </p:cNvPr>
          <p:cNvSpPr>
            <a:spLocks noGrp="1"/>
          </p:cNvSpPr>
          <p:nvPr>
            <p:ph type="title"/>
          </p:nvPr>
        </p:nvSpPr>
        <p:spPr>
          <a:xfrm>
            <a:off x="406400" y="787401"/>
            <a:ext cx="5359400" cy="778933"/>
          </a:xfrm>
        </p:spPr>
        <p:txBody>
          <a:bodyPr anchor="ctr">
            <a:normAutofit fontScale="90000"/>
          </a:bodyPr>
          <a:lstStyle/>
          <a:p>
            <a:pPr>
              <a:lnSpc>
                <a:spcPct val="80000"/>
              </a:lnSpc>
            </a:pPr>
            <a:r>
              <a:rPr lang="en-AU" sz="2500" dirty="0">
                <a:solidFill>
                  <a:srgbClr val="FEFFFF"/>
                </a:solidFill>
              </a:rPr>
              <a:t>REE differentiation</a:t>
            </a:r>
            <a:br>
              <a:rPr lang="en-AU" sz="2500" dirty="0">
                <a:solidFill>
                  <a:srgbClr val="FEFFFF"/>
                </a:solidFill>
              </a:rPr>
            </a:br>
            <a:r>
              <a:rPr lang="en-AU" sz="2500" dirty="0">
                <a:solidFill>
                  <a:srgbClr val="FEFFFF"/>
                </a:solidFill>
              </a:rPr>
              <a:t>with crustal thickening</a:t>
            </a:r>
            <a:br>
              <a:rPr lang="en-AU" sz="2500" dirty="0">
                <a:solidFill>
                  <a:srgbClr val="FEFFFF"/>
                </a:solidFill>
              </a:rPr>
            </a:br>
            <a:r>
              <a:rPr lang="en-AU" sz="2500" dirty="0">
                <a:solidFill>
                  <a:srgbClr val="FEFFFF"/>
                </a:solidFill>
              </a:rPr>
              <a:t>in the Central Andes</a:t>
            </a:r>
          </a:p>
        </p:txBody>
      </p:sp>
      <p:pic>
        <p:nvPicPr>
          <p:cNvPr id="5" name="Picture 4">
            <a:extLst>
              <a:ext uri="{FF2B5EF4-FFF2-40B4-BE49-F238E27FC236}">
                <a16:creationId xmlns:a16="http://schemas.microsoft.com/office/drawing/2014/main" xmlns="" id="{DDE05B2D-3D51-4153-BD10-121A4E636162}"/>
              </a:ext>
            </a:extLst>
          </p:cNvPr>
          <p:cNvPicPr>
            <a:picLocks noChangeAspect="1"/>
          </p:cNvPicPr>
          <p:nvPr/>
        </p:nvPicPr>
        <p:blipFill>
          <a:blip r:embed="rId3"/>
          <a:stretch>
            <a:fillRect/>
          </a:stretch>
        </p:blipFill>
        <p:spPr>
          <a:xfrm>
            <a:off x="219228" y="1739697"/>
            <a:ext cx="3167312" cy="4810539"/>
          </a:xfrm>
          <a:prstGeom prst="rect">
            <a:avLst/>
          </a:prstGeom>
        </p:spPr>
      </p:pic>
      <p:pic>
        <p:nvPicPr>
          <p:cNvPr id="6" name="Picture 5">
            <a:extLst>
              <a:ext uri="{FF2B5EF4-FFF2-40B4-BE49-F238E27FC236}">
                <a16:creationId xmlns:a16="http://schemas.microsoft.com/office/drawing/2014/main" xmlns="" id="{BCE73CA0-6AE1-4D6F-B492-2E22970F559F}"/>
              </a:ext>
            </a:extLst>
          </p:cNvPr>
          <p:cNvPicPr>
            <a:picLocks noChangeAspect="1"/>
          </p:cNvPicPr>
          <p:nvPr/>
        </p:nvPicPr>
        <p:blipFill>
          <a:blip r:embed="rId4"/>
          <a:stretch>
            <a:fillRect/>
          </a:stretch>
        </p:blipFill>
        <p:spPr>
          <a:xfrm>
            <a:off x="4465207" y="195387"/>
            <a:ext cx="4633624" cy="6198973"/>
          </a:xfrm>
          <a:prstGeom prst="rect">
            <a:avLst/>
          </a:prstGeom>
        </p:spPr>
      </p:pic>
      <p:sp>
        <p:nvSpPr>
          <p:cNvPr id="7" name="Rectangle 6">
            <a:extLst>
              <a:ext uri="{FF2B5EF4-FFF2-40B4-BE49-F238E27FC236}">
                <a16:creationId xmlns:a16="http://schemas.microsoft.com/office/drawing/2014/main" xmlns="" id="{ED10182A-64C3-4161-8623-05D288E0DA07}"/>
              </a:ext>
            </a:extLst>
          </p:cNvPr>
          <p:cNvSpPr/>
          <p:nvPr/>
        </p:nvSpPr>
        <p:spPr>
          <a:xfrm>
            <a:off x="-6148" y="6529438"/>
            <a:ext cx="7478329" cy="338554"/>
          </a:xfrm>
          <a:prstGeom prst="rect">
            <a:avLst/>
          </a:prstGeom>
        </p:spPr>
        <p:txBody>
          <a:bodyPr wrap="none">
            <a:spAutoFit/>
          </a:bodyPr>
          <a:lstStyle/>
          <a:p>
            <a:r>
              <a:rPr lang="en-US" sz="1600" b="1" dirty="0">
                <a:highlight>
                  <a:srgbClr val="FFFF00"/>
                </a:highlight>
              </a:rPr>
              <a:t>(Mooney et al., 1998, JGR; Ramos, 2002; </a:t>
            </a:r>
            <a:r>
              <a:rPr lang="en-US" sz="1600" b="1" dirty="0" err="1">
                <a:highlight>
                  <a:srgbClr val="FFFF00"/>
                </a:highlight>
              </a:rPr>
              <a:t>Mamani</a:t>
            </a:r>
            <a:r>
              <a:rPr lang="en-US" sz="1600" b="1" dirty="0">
                <a:highlight>
                  <a:srgbClr val="FFFF00"/>
                </a:highlight>
              </a:rPr>
              <a:t> et al., 2010, GSA Bulletin)</a:t>
            </a:r>
            <a:endParaRPr lang="en-AU" sz="1600" b="1" dirty="0">
              <a:highlight>
                <a:srgbClr val="FFFF00"/>
              </a:highlight>
            </a:endParaRPr>
          </a:p>
        </p:txBody>
      </p:sp>
      <p:pic>
        <p:nvPicPr>
          <p:cNvPr id="3" name="Picture 2">
            <a:extLst>
              <a:ext uri="{FF2B5EF4-FFF2-40B4-BE49-F238E27FC236}">
                <a16:creationId xmlns:a16="http://schemas.microsoft.com/office/drawing/2014/main" xmlns="" id="{EF6F06D9-BDAC-49D3-B559-9CF62BC7017E}"/>
              </a:ext>
            </a:extLst>
          </p:cNvPr>
          <p:cNvPicPr>
            <a:picLocks noChangeAspect="1"/>
          </p:cNvPicPr>
          <p:nvPr/>
        </p:nvPicPr>
        <p:blipFill>
          <a:blip r:embed="rId5"/>
          <a:stretch>
            <a:fillRect/>
          </a:stretch>
        </p:blipFill>
        <p:spPr>
          <a:xfrm>
            <a:off x="230653" y="1739697"/>
            <a:ext cx="3288548" cy="4810539"/>
          </a:xfrm>
          <a:prstGeom prst="rect">
            <a:avLst/>
          </a:prstGeom>
        </p:spPr>
      </p:pic>
      <p:pic>
        <p:nvPicPr>
          <p:cNvPr id="4" name="Picture 3">
            <a:extLst>
              <a:ext uri="{FF2B5EF4-FFF2-40B4-BE49-F238E27FC236}">
                <a16:creationId xmlns:a16="http://schemas.microsoft.com/office/drawing/2014/main" xmlns="" id="{5F031DCD-73F6-471E-AFB8-D958F112B67A}"/>
              </a:ext>
            </a:extLst>
          </p:cNvPr>
          <p:cNvPicPr>
            <a:picLocks noChangeAspect="1"/>
          </p:cNvPicPr>
          <p:nvPr/>
        </p:nvPicPr>
        <p:blipFill>
          <a:blip r:embed="rId6"/>
          <a:stretch>
            <a:fillRect/>
          </a:stretch>
        </p:blipFill>
        <p:spPr>
          <a:xfrm>
            <a:off x="707987" y="1091769"/>
            <a:ext cx="7728025" cy="5373898"/>
          </a:xfrm>
          <a:prstGeom prst="rect">
            <a:avLst/>
          </a:prstGeom>
        </p:spPr>
      </p:pic>
      <p:pic>
        <p:nvPicPr>
          <p:cNvPr id="11" name="Picture 10">
            <a:extLst>
              <a:ext uri="{FF2B5EF4-FFF2-40B4-BE49-F238E27FC236}">
                <a16:creationId xmlns:a16="http://schemas.microsoft.com/office/drawing/2014/main" xmlns="" id="{E4C828EB-D2D3-4F59-A552-F14E9EF5828B}"/>
              </a:ext>
            </a:extLst>
          </p:cNvPr>
          <p:cNvPicPr>
            <a:picLocks noChangeAspect="1"/>
          </p:cNvPicPr>
          <p:nvPr/>
        </p:nvPicPr>
        <p:blipFill>
          <a:blip r:embed="rId7"/>
          <a:stretch>
            <a:fillRect/>
          </a:stretch>
        </p:blipFill>
        <p:spPr>
          <a:xfrm>
            <a:off x="4267994" y="1998547"/>
            <a:ext cx="4723946" cy="3724065"/>
          </a:xfrm>
          <a:prstGeom prst="rect">
            <a:avLst/>
          </a:prstGeom>
        </p:spPr>
      </p:pic>
      <p:pic>
        <p:nvPicPr>
          <p:cNvPr id="12" name="Picture 11">
            <a:extLst>
              <a:ext uri="{FF2B5EF4-FFF2-40B4-BE49-F238E27FC236}">
                <a16:creationId xmlns:a16="http://schemas.microsoft.com/office/drawing/2014/main" xmlns="" id="{DA3437C8-8A6E-4B40-9B0E-15112D0DBE4D}"/>
              </a:ext>
            </a:extLst>
          </p:cNvPr>
          <p:cNvPicPr>
            <a:picLocks noChangeAspect="1"/>
          </p:cNvPicPr>
          <p:nvPr/>
        </p:nvPicPr>
        <p:blipFill>
          <a:blip r:embed="rId8"/>
          <a:stretch>
            <a:fillRect/>
          </a:stretch>
        </p:blipFill>
        <p:spPr>
          <a:xfrm>
            <a:off x="218010" y="1929476"/>
            <a:ext cx="4002818" cy="3793136"/>
          </a:xfrm>
          <a:prstGeom prst="rect">
            <a:avLst/>
          </a:prstGeom>
        </p:spPr>
      </p:pic>
    </p:spTree>
    <p:extLst>
      <p:ext uri="{BB962C8B-B14F-4D97-AF65-F5344CB8AC3E}">
        <p14:creationId xmlns:p14="http://schemas.microsoft.com/office/powerpoint/2010/main" val="119986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A56EA1-E9EE-401E-B8C9-E7CFF7CC33E0}"/>
              </a:ext>
            </a:extLst>
          </p:cNvPr>
          <p:cNvSpPr>
            <a:spLocks noGrp="1"/>
          </p:cNvSpPr>
          <p:nvPr>
            <p:ph type="title"/>
          </p:nvPr>
        </p:nvSpPr>
        <p:spPr>
          <a:xfrm>
            <a:off x="1468683" y="173349"/>
            <a:ext cx="6589199" cy="1732724"/>
          </a:xfrm>
        </p:spPr>
        <p:txBody>
          <a:bodyPr>
            <a:normAutofit fontScale="90000"/>
          </a:bodyPr>
          <a:lstStyle/>
          <a:p>
            <a:r>
              <a:rPr lang="en-US" sz="2800" dirty="0"/>
              <a:t>The age the subduction (Andean-type orogeny) initiated?</a:t>
            </a:r>
            <a:br>
              <a:rPr lang="en-US" sz="2800" dirty="0"/>
            </a:br>
            <a:r>
              <a:rPr lang="en-US" sz="2800" dirty="0"/>
              <a:t/>
            </a:r>
            <a:br>
              <a:rPr lang="en-US" sz="2800" dirty="0"/>
            </a:br>
            <a:r>
              <a:rPr lang="en-US" sz="2000" b="1" dirty="0"/>
              <a:t>Early Triassic or Early Jurassic?</a:t>
            </a:r>
            <a:br>
              <a:rPr lang="en-US" sz="2000" b="1" dirty="0"/>
            </a:br>
            <a:endParaRPr lang="en-US" sz="2800" b="1" dirty="0"/>
          </a:p>
        </p:txBody>
      </p:sp>
      <p:sp>
        <p:nvSpPr>
          <p:cNvPr id="4" name="Title 1">
            <a:extLst>
              <a:ext uri="{FF2B5EF4-FFF2-40B4-BE49-F238E27FC236}">
                <a16:creationId xmlns:a16="http://schemas.microsoft.com/office/drawing/2014/main" xmlns="" id="{02D70744-B1EB-4B4B-AEC9-14AD89486EBC}"/>
              </a:ext>
            </a:extLst>
          </p:cNvPr>
          <p:cNvSpPr txBox="1">
            <a:spLocks/>
          </p:cNvSpPr>
          <p:nvPr/>
        </p:nvSpPr>
        <p:spPr>
          <a:xfrm>
            <a:off x="624871" y="1931830"/>
            <a:ext cx="8210036" cy="460168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1" dirty="0">
                <a:highlight>
                  <a:srgbClr val="FFFF00"/>
                </a:highlight>
              </a:rPr>
              <a:t>Triassic Magmatism: “aluminous A-type” </a:t>
            </a:r>
            <a:r>
              <a:rPr lang="zh-CN" altLang="en-US" sz="2000" b="1" dirty="0">
                <a:highlight>
                  <a:srgbClr val="FFFF00"/>
                </a:highlight>
              </a:rPr>
              <a:t>（</a:t>
            </a:r>
            <a:r>
              <a:rPr lang="en-US" altLang="zh-CN" sz="2000" b="1" dirty="0">
                <a:highlight>
                  <a:srgbClr val="FFFF00"/>
                </a:highlight>
              </a:rPr>
              <a:t>high Ga/Al</a:t>
            </a:r>
            <a:r>
              <a:rPr lang="zh-CN" altLang="en-US" sz="2000" b="1" dirty="0">
                <a:highlight>
                  <a:srgbClr val="FFFF00"/>
                </a:highlight>
              </a:rPr>
              <a:t>）</a:t>
            </a:r>
            <a:r>
              <a:rPr lang="en-US" sz="2000" b="1" dirty="0">
                <a:highlight>
                  <a:srgbClr val="FFFF00"/>
                </a:highlight>
              </a:rPr>
              <a:t> + I-type</a:t>
            </a:r>
          </a:p>
          <a:p>
            <a:endParaRPr lang="en-US" sz="2000" b="1" dirty="0">
              <a:highlight>
                <a:srgbClr val="FFFF00"/>
              </a:highlight>
            </a:endParaRP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High </a:t>
            </a:r>
            <a:r>
              <a:rPr lang="en-US" sz="2000" b="1" dirty="0" err="1"/>
              <a:t>Gd</a:t>
            </a:r>
            <a:r>
              <a:rPr lang="en-US" sz="2000" b="1" dirty="0"/>
              <a:t>/</a:t>
            </a:r>
            <a:r>
              <a:rPr lang="en-US" sz="2000" b="1" dirty="0" err="1"/>
              <a:t>Yb</a:t>
            </a:r>
            <a:r>
              <a:rPr lang="en-US" sz="2000" b="1" dirty="0"/>
              <a:t> -&gt;Garnet in deep crust</a:t>
            </a:r>
          </a:p>
          <a:p>
            <a:r>
              <a:rPr lang="en-US" sz="2000" b="1" dirty="0"/>
              <a:t>	</a:t>
            </a:r>
            <a:r>
              <a:rPr lang="en-US" sz="2000" dirty="0"/>
              <a:t>(low </a:t>
            </a:r>
            <a:r>
              <a:rPr lang="en-US" sz="2000" dirty="0" err="1"/>
              <a:t>Gd</a:t>
            </a:r>
            <a:r>
              <a:rPr lang="en-US" sz="2000" dirty="0"/>
              <a:t>/</a:t>
            </a:r>
            <a:r>
              <a:rPr lang="en-US" sz="2000" dirty="0" err="1"/>
              <a:t>Yb</a:t>
            </a:r>
            <a:r>
              <a:rPr lang="en-US" sz="2000" dirty="0"/>
              <a:t> for younger rocks)</a:t>
            </a:r>
          </a:p>
          <a:p>
            <a:pPr marL="800100" lvl="1" indent="-342900">
              <a:buFont typeface="Arial" panose="020B0604020202020204" pitchFamily="34" charset="0"/>
              <a:buChar char="•"/>
            </a:pPr>
            <a:endParaRPr lang="en-US" sz="200" b="1" dirty="0"/>
          </a:p>
          <a:p>
            <a:pPr marL="800100" lvl="1" indent="-342900">
              <a:buFont typeface="Arial" panose="020B0604020202020204" pitchFamily="34" charset="0"/>
              <a:buChar char="•"/>
            </a:pPr>
            <a:endParaRPr lang="en-US" sz="2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Deep-level intrusions (</a:t>
            </a:r>
            <a:r>
              <a:rPr lang="en-US" sz="2000" b="1" dirty="0" err="1"/>
              <a:t>Hbl</a:t>
            </a:r>
            <a:r>
              <a:rPr lang="en-US" sz="2000" b="1" dirty="0"/>
              <a:t>: 2.0-4.5 </a:t>
            </a:r>
            <a:r>
              <a:rPr lang="en-US" sz="2000" b="1" dirty="0" err="1"/>
              <a:t>kbar</a:t>
            </a:r>
            <a:r>
              <a:rPr lang="en-US" sz="2000" b="1" dirty="0"/>
              <a:t>)</a:t>
            </a:r>
          </a:p>
          <a:p>
            <a:r>
              <a:rPr lang="en-US" sz="2000" dirty="0"/>
              <a:t>	1.0-2.5 </a:t>
            </a:r>
            <a:r>
              <a:rPr lang="en-US" sz="2000" dirty="0" err="1"/>
              <a:t>kbar</a:t>
            </a:r>
            <a:r>
              <a:rPr lang="en-US" sz="2000" dirty="0"/>
              <a:t> for Cretaceous I-type granitoids</a:t>
            </a:r>
          </a:p>
          <a:p>
            <a:endParaRPr lang="en-US" sz="2000" dirty="0"/>
          </a:p>
          <a:p>
            <a:pPr marL="342900" indent="-342900">
              <a:buFont typeface="Arial" panose="020B0604020202020204" pitchFamily="34" charset="0"/>
              <a:buChar char="•"/>
            </a:pPr>
            <a:r>
              <a:rPr lang="en-US" sz="2000" b="1" dirty="0"/>
              <a:t>High-silica granitoids are rare</a:t>
            </a:r>
          </a:p>
          <a:p>
            <a:r>
              <a:rPr lang="en-US" sz="2000" dirty="0"/>
              <a:t>	Extensive Cretaceous high-silica granites and volcanic rocks</a:t>
            </a:r>
          </a:p>
          <a:p>
            <a:pPr marL="800100" lvl="1" indent="-342900">
              <a:buFont typeface="Arial" panose="020B0604020202020204" pitchFamily="34" charset="0"/>
              <a:buChar char="•"/>
            </a:pPr>
            <a:endParaRPr lang="en-US" sz="200" b="1" dirty="0"/>
          </a:p>
          <a:p>
            <a:endParaRPr lang="en-US" sz="2000" dirty="0"/>
          </a:p>
          <a:p>
            <a:endParaRPr lang="en-US" sz="2000" dirty="0"/>
          </a:p>
          <a:p>
            <a:endParaRPr lang="en-US" sz="2000" dirty="0"/>
          </a:p>
          <a:p>
            <a:endParaRPr lang="en-US" sz="2000" dirty="0"/>
          </a:p>
          <a:p>
            <a:pPr lvl="1"/>
            <a:endParaRPr lang="en-US" sz="200" b="1" dirty="0"/>
          </a:p>
          <a:p>
            <a:pPr lvl="1"/>
            <a:endParaRPr lang="en-US" sz="200" b="1" dirty="0"/>
          </a:p>
          <a:p>
            <a:endParaRPr lang="en-US" sz="2000" b="1" dirty="0">
              <a:highlight>
                <a:srgbClr val="FFFF00"/>
              </a:highlight>
            </a:endParaRPr>
          </a:p>
          <a:p>
            <a:endParaRPr lang="en-US" sz="2000" b="1" dirty="0">
              <a:highlight>
                <a:srgbClr val="FFFF00"/>
              </a:highlight>
            </a:endParaRPr>
          </a:p>
          <a:p>
            <a:endParaRPr lang="en-US" sz="2000" b="1" dirty="0">
              <a:highlight>
                <a:srgbClr val="FFFF00"/>
              </a:highlight>
            </a:endParaRPr>
          </a:p>
        </p:txBody>
      </p:sp>
    </p:spTree>
    <p:extLst>
      <p:ext uri="{BB962C8B-B14F-4D97-AF65-F5344CB8AC3E}">
        <p14:creationId xmlns:p14="http://schemas.microsoft.com/office/powerpoint/2010/main" val="209699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7505470-B166-4E67-8DF2-431673643A86}"/>
              </a:ext>
            </a:extLst>
          </p:cNvPr>
          <p:cNvSpPr txBox="1">
            <a:spLocks/>
          </p:cNvSpPr>
          <p:nvPr/>
        </p:nvSpPr>
        <p:spPr>
          <a:xfrm>
            <a:off x="219904" y="-19393"/>
            <a:ext cx="7110363"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2000" dirty="0"/>
              <a:t>Late Triassic A-type granitoids in South China:</a:t>
            </a:r>
            <a:br>
              <a:rPr lang="en-AU" sz="2000" dirty="0"/>
            </a:br>
            <a:r>
              <a:rPr lang="en-AU" sz="2000" dirty="0"/>
              <a:t>tectonics or sources?</a:t>
            </a:r>
          </a:p>
          <a:p>
            <a:endParaRPr lang="en-AU" sz="2000" dirty="0"/>
          </a:p>
          <a:p>
            <a:endParaRPr lang="en-AU" sz="2000" dirty="0"/>
          </a:p>
        </p:txBody>
      </p:sp>
      <p:pic>
        <p:nvPicPr>
          <p:cNvPr id="6" name="Picture 3">
            <a:extLst>
              <a:ext uri="{FF2B5EF4-FFF2-40B4-BE49-F238E27FC236}">
                <a16:creationId xmlns:a16="http://schemas.microsoft.com/office/drawing/2014/main" xmlns="" id="{19B5E7A2-C61A-47B6-9A3F-963992CE4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099" y="521532"/>
            <a:ext cx="3742134" cy="34180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xmlns="" id="{4D319A04-CC8A-4520-B988-3C3D5AC3674D}"/>
              </a:ext>
            </a:extLst>
          </p:cNvPr>
          <p:cNvPicPr>
            <a:picLocks noChangeAspect="1"/>
          </p:cNvPicPr>
          <p:nvPr/>
        </p:nvPicPr>
        <p:blipFill rotWithShape="1">
          <a:blip r:embed="rId4"/>
          <a:srcRect t="46575"/>
          <a:stretch/>
        </p:blipFill>
        <p:spPr>
          <a:xfrm>
            <a:off x="1026567" y="963558"/>
            <a:ext cx="3908504" cy="2976051"/>
          </a:xfrm>
          <a:prstGeom prst="rect">
            <a:avLst/>
          </a:prstGeom>
        </p:spPr>
      </p:pic>
      <p:pic>
        <p:nvPicPr>
          <p:cNvPr id="10" name="Picture 9">
            <a:extLst>
              <a:ext uri="{FF2B5EF4-FFF2-40B4-BE49-F238E27FC236}">
                <a16:creationId xmlns:a16="http://schemas.microsoft.com/office/drawing/2014/main" xmlns="" id="{A18BC1C7-F232-4E7A-B687-8248A26FFC9A}"/>
              </a:ext>
            </a:extLst>
          </p:cNvPr>
          <p:cNvPicPr>
            <a:picLocks noChangeAspect="1"/>
          </p:cNvPicPr>
          <p:nvPr/>
        </p:nvPicPr>
        <p:blipFill rotWithShape="1">
          <a:blip r:embed="rId5"/>
          <a:srcRect b="50344"/>
          <a:stretch/>
        </p:blipFill>
        <p:spPr>
          <a:xfrm>
            <a:off x="1026567" y="3939609"/>
            <a:ext cx="6303700" cy="2816185"/>
          </a:xfrm>
          <a:prstGeom prst="rect">
            <a:avLst/>
          </a:prstGeom>
        </p:spPr>
      </p:pic>
      <p:pic>
        <p:nvPicPr>
          <p:cNvPr id="7" name="Picture 6">
            <a:extLst>
              <a:ext uri="{FF2B5EF4-FFF2-40B4-BE49-F238E27FC236}">
                <a16:creationId xmlns:a16="http://schemas.microsoft.com/office/drawing/2014/main" xmlns="" id="{B5897874-645F-43BE-97BE-CF24A372F01E}"/>
              </a:ext>
            </a:extLst>
          </p:cNvPr>
          <p:cNvPicPr>
            <a:picLocks noChangeAspect="1"/>
          </p:cNvPicPr>
          <p:nvPr/>
        </p:nvPicPr>
        <p:blipFill rotWithShape="1">
          <a:blip r:embed="rId5"/>
          <a:srcRect t="50690"/>
          <a:stretch/>
        </p:blipFill>
        <p:spPr>
          <a:xfrm>
            <a:off x="981872" y="3924437"/>
            <a:ext cx="6348395" cy="2816352"/>
          </a:xfrm>
          <a:prstGeom prst="rect">
            <a:avLst/>
          </a:prstGeom>
        </p:spPr>
      </p:pic>
    </p:spTree>
    <p:extLst>
      <p:ext uri="{BB962C8B-B14F-4D97-AF65-F5344CB8AC3E}">
        <p14:creationId xmlns:p14="http://schemas.microsoft.com/office/powerpoint/2010/main" val="371890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24A8CA7-E693-45B7-A88F-34FE905AE698}"/>
              </a:ext>
            </a:extLst>
          </p:cNvPr>
          <p:cNvSpPr>
            <a:spLocks noGrp="1"/>
          </p:cNvSpPr>
          <p:nvPr>
            <p:ph idx="1"/>
          </p:nvPr>
        </p:nvSpPr>
        <p:spPr>
          <a:xfrm>
            <a:off x="196949" y="1358348"/>
            <a:ext cx="8180846" cy="3777622"/>
          </a:xfrm>
        </p:spPr>
        <p:txBody>
          <a:bodyPr/>
          <a:lstStyle/>
          <a:p>
            <a:endParaRPr lang="en-AU" dirty="0"/>
          </a:p>
          <a:p>
            <a:endParaRPr lang="en-AU" dirty="0"/>
          </a:p>
        </p:txBody>
      </p:sp>
      <p:sp>
        <p:nvSpPr>
          <p:cNvPr id="4" name="Title 1">
            <a:extLst>
              <a:ext uri="{FF2B5EF4-FFF2-40B4-BE49-F238E27FC236}">
                <a16:creationId xmlns:a16="http://schemas.microsoft.com/office/drawing/2014/main" xmlns="" id="{6AA9AA02-A4AC-4CC2-9207-3A7B48A5F759}"/>
              </a:ext>
            </a:extLst>
          </p:cNvPr>
          <p:cNvSpPr txBox="1">
            <a:spLocks/>
          </p:cNvSpPr>
          <p:nvPr/>
        </p:nvSpPr>
        <p:spPr>
          <a:xfrm>
            <a:off x="1785809" y="372441"/>
            <a:ext cx="7110363"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2400" dirty="0"/>
              <a:t>Late Triassic A-type granitoids in South China:</a:t>
            </a:r>
            <a:br>
              <a:rPr lang="en-AU" sz="2400" dirty="0"/>
            </a:br>
            <a:r>
              <a:rPr lang="en-AU" sz="2400" dirty="0"/>
              <a:t>tectonics or sources?</a:t>
            </a:r>
          </a:p>
          <a:p>
            <a:endParaRPr lang="en-AU" sz="2400" dirty="0"/>
          </a:p>
          <a:p>
            <a:endParaRPr lang="en-AU" sz="2400" dirty="0"/>
          </a:p>
        </p:txBody>
      </p:sp>
      <p:pic>
        <p:nvPicPr>
          <p:cNvPr id="5" name="Picture 4">
            <a:extLst>
              <a:ext uri="{FF2B5EF4-FFF2-40B4-BE49-F238E27FC236}">
                <a16:creationId xmlns:a16="http://schemas.microsoft.com/office/drawing/2014/main" xmlns="" id="{F26C328E-9249-4D11-89E1-770956C638C1}"/>
              </a:ext>
            </a:extLst>
          </p:cNvPr>
          <p:cNvPicPr>
            <a:picLocks noChangeAspect="1"/>
          </p:cNvPicPr>
          <p:nvPr/>
        </p:nvPicPr>
        <p:blipFill>
          <a:blip r:embed="rId3"/>
          <a:stretch>
            <a:fillRect/>
          </a:stretch>
        </p:blipFill>
        <p:spPr>
          <a:xfrm>
            <a:off x="641645" y="2762809"/>
            <a:ext cx="3983397" cy="3571585"/>
          </a:xfrm>
          <a:prstGeom prst="rect">
            <a:avLst/>
          </a:prstGeom>
        </p:spPr>
      </p:pic>
      <p:pic>
        <p:nvPicPr>
          <p:cNvPr id="6" name="Picture 5">
            <a:extLst>
              <a:ext uri="{FF2B5EF4-FFF2-40B4-BE49-F238E27FC236}">
                <a16:creationId xmlns:a16="http://schemas.microsoft.com/office/drawing/2014/main" xmlns="" id="{9E56C83E-FAAC-48EB-A7DF-FA73CD5F4DA4}"/>
              </a:ext>
            </a:extLst>
          </p:cNvPr>
          <p:cNvPicPr>
            <a:picLocks noChangeAspect="1"/>
          </p:cNvPicPr>
          <p:nvPr/>
        </p:nvPicPr>
        <p:blipFill>
          <a:blip r:embed="rId4"/>
          <a:stretch>
            <a:fillRect/>
          </a:stretch>
        </p:blipFill>
        <p:spPr>
          <a:xfrm>
            <a:off x="4807054" y="2762808"/>
            <a:ext cx="4015437" cy="3571585"/>
          </a:xfrm>
          <a:prstGeom prst="rect">
            <a:avLst/>
          </a:prstGeom>
        </p:spPr>
      </p:pic>
      <p:sp>
        <p:nvSpPr>
          <p:cNvPr id="10" name="Rectangle 9">
            <a:extLst>
              <a:ext uri="{FF2B5EF4-FFF2-40B4-BE49-F238E27FC236}">
                <a16:creationId xmlns:a16="http://schemas.microsoft.com/office/drawing/2014/main" xmlns="" id="{B3B7CA01-77AB-4B3D-9A30-A7ACB9594CE3}"/>
              </a:ext>
            </a:extLst>
          </p:cNvPr>
          <p:cNvSpPr/>
          <p:nvPr/>
        </p:nvSpPr>
        <p:spPr>
          <a:xfrm>
            <a:off x="5983780" y="6428207"/>
            <a:ext cx="2838711" cy="1015663"/>
          </a:xfrm>
          <a:prstGeom prst="rect">
            <a:avLst/>
          </a:prstGeom>
        </p:spPr>
        <p:txBody>
          <a:bodyPr wrap="square">
            <a:spAutoFit/>
          </a:bodyPr>
          <a:lstStyle/>
          <a:p>
            <a:pPr marL="285750" indent="-285750">
              <a:buFont typeface="Arial" panose="020B0604020202020204" pitchFamily="34" charset="0"/>
              <a:buChar char="•"/>
            </a:pPr>
            <a:r>
              <a:rPr lang="en-AU" sz="1400" b="1" dirty="0" err="1"/>
              <a:t>Willbold</a:t>
            </a:r>
            <a:r>
              <a:rPr lang="en-AU" sz="1400" b="1" dirty="0"/>
              <a:t> and Stracke (2010)</a:t>
            </a:r>
          </a:p>
          <a:p>
            <a:endParaRPr lang="en-AU" sz="1400" b="1" dirty="0"/>
          </a:p>
          <a:p>
            <a:endParaRPr lang="en-AU" sz="1400" b="1" dirty="0"/>
          </a:p>
          <a:p>
            <a:endParaRPr lang="en-AU" b="1" dirty="0"/>
          </a:p>
        </p:txBody>
      </p:sp>
    </p:spTree>
    <p:extLst>
      <p:ext uri="{BB962C8B-B14F-4D97-AF65-F5344CB8AC3E}">
        <p14:creationId xmlns:p14="http://schemas.microsoft.com/office/powerpoint/2010/main" val="2426389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3251D-E7FC-47DD-9FC8-9B2BB75DE0B2}"/>
              </a:ext>
            </a:extLst>
          </p:cNvPr>
          <p:cNvSpPr>
            <a:spLocks noGrp="1"/>
          </p:cNvSpPr>
          <p:nvPr>
            <p:ph type="title"/>
          </p:nvPr>
        </p:nvSpPr>
        <p:spPr>
          <a:xfrm>
            <a:off x="1945201" y="624110"/>
            <a:ext cx="6589199" cy="1280890"/>
          </a:xfrm>
        </p:spPr>
        <p:txBody>
          <a:bodyPr>
            <a:normAutofit/>
          </a:bodyPr>
          <a:lstStyle/>
          <a:p>
            <a:r>
              <a:rPr lang="en-AU" sz="2700" dirty="0"/>
              <a:t>J</a:t>
            </a:r>
            <a:r>
              <a:rPr lang="en-AU" sz="2700" baseline="-25000" dirty="0"/>
              <a:t>2-3</a:t>
            </a:r>
            <a:r>
              <a:rPr lang="en-AU" sz="2700" dirty="0"/>
              <a:t> rocks with arc signatures: </a:t>
            </a:r>
            <a:r>
              <a:rPr lang="en-AU" dirty="0"/>
              <a:t/>
            </a:r>
            <a:br>
              <a:rPr lang="en-AU" dirty="0"/>
            </a:br>
            <a:endParaRPr lang="en-AU" dirty="0"/>
          </a:p>
        </p:txBody>
      </p:sp>
      <p:sp>
        <p:nvSpPr>
          <p:cNvPr id="3" name="Content Placeholder 2">
            <a:extLst>
              <a:ext uri="{FF2B5EF4-FFF2-40B4-BE49-F238E27FC236}">
                <a16:creationId xmlns:a16="http://schemas.microsoft.com/office/drawing/2014/main" xmlns="" id="{775D6456-E56A-4807-B8AC-E37D8E0B2486}"/>
              </a:ext>
            </a:extLst>
          </p:cNvPr>
          <p:cNvSpPr>
            <a:spLocks noGrp="1"/>
          </p:cNvSpPr>
          <p:nvPr>
            <p:ph idx="1"/>
          </p:nvPr>
        </p:nvSpPr>
        <p:spPr>
          <a:xfrm>
            <a:off x="547018" y="1620825"/>
            <a:ext cx="8155741" cy="4973158"/>
          </a:xfrm>
        </p:spPr>
        <p:txBody>
          <a:bodyPr>
            <a:normAutofit/>
          </a:bodyPr>
          <a:lstStyle/>
          <a:p>
            <a:r>
              <a:rPr lang="en-AU" sz="2000" dirty="0"/>
              <a:t>The geochemical features were attributed to:</a:t>
            </a:r>
          </a:p>
          <a:p>
            <a:pPr marL="0" indent="0">
              <a:buNone/>
            </a:pPr>
            <a:endParaRPr lang="en-AU" sz="2000" dirty="0"/>
          </a:p>
          <a:p>
            <a:pPr lvl="1"/>
            <a:r>
              <a:rPr lang="en-AU" sz="1800" dirty="0"/>
              <a:t>A juvenile (</a:t>
            </a:r>
            <a:r>
              <a:rPr lang="en-AU" sz="1800" dirty="0" err="1"/>
              <a:t>Meso</a:t>
            </a:r>
            <a:r>
              <a:rPr lang="en-AU" sz="1800" dirty="0"/>
              <a:t>- or Neo-</a:t>
            </a:r>
            <a:r>
              <a:rPr lang="en-AU" sz="1800" dirty="0" err="1"/>
              <a:t>proterozoic</a:t>
            </a:r>
            <a:r>
              <a:rPr lang="en-AU" sz="1800" dirty="0"/>
              <a:t>) subduction-related rocks of Jiangnan Orogeny (Wang, 2012; </a:t>
            </a:r>
            <a:r>
              <a:rPr lang="en-AU" sz="1800" dirty="0" err="1"/>
              <a:t>Hou</a:t>
            </a:r>
            <a:r>
              <a:rPr lang="en-AU" sz="1800" dirty="0"/>
              <a:t>, 2013)</a:t>
            </a:r>
          </a:p>
          <a:p>
            <a:pPr lvl="1"/>
            <a:endParaRPr lang="en-AU" sz="1800" dirty="0"/>
          </a:p>
          <a:p>
            <a:pPr lvl="1"/>
            <a:r>
              <a:rPr lang="en-AU" sz="1800" dirty="0"/>
              <a:t>Oceanic slab melting (Zhang, 2013)</a:t>
            </a:r>
          </a:p>
          <a:p>
            <a:pPr lvl="1"/>
            <a:endParaRPr lang="en-AU" sz="1800" dirty="0"/>
          </a:p>
          <a:p>
            <a:pPr lvl="1"/>
            <a:r>
              <a:rPr lang="en-AU" sz="1800" dirty="0"/>
              <a:t>Shallow subduction (Zhou and Li, 2010; Li et al., 2013)</a:t>
            </a:r>
          </a:p>
          <a:p>
            <a:pPr lvl="1"/>
            <a:endParaRPr lang="en-AU" sz="1800" dirty="0"/>
          </a:p>
          <a:p>
            <a:pPr lvl="1"/>
            <a:r>
              <a:rPr lang="en-US" altLang="zh-CN" sz="1800" dirty="0"/>
              <a:t>Foundering and</a:t>
            </a:r>
            <a:r>
              <a:rPr lang="zh-CN" altLang="en-US" sz="1800" dirty="0"/>
              <a:t> </a:t>
            </a:r>
            <a:r>
              <a:rPr lang="en-US" altLang="zh-CN" sz="1800" dirty="0"/>
              <a:t>dehydration of the flat slab (Li and Li, 2007</a:t>
            </a:r>
            <a:r>
              <a:rPr lang="en-US" altLang="zh-CN" sz="2000" dirty="0"/>
              <a:t>)</a:t>
            </a:r>
            <a:endParaRPr lang="en-AU" sz="2000" dirty="0"/>
          </a:p>
          <a:p>
            <a:pPr lvl="1"/>
            <a:endParaRPr lang="en-AU" sz="1400" dirty="0"/>
          </a:p>
        </p:txBody>
      </p:sp>
    </p:spTree>
    <p:extLst>
      <p:ext uri="{BB962C8B-B14F-4D97-AF65-F5344CB8AC3E}">
        <p14:creationId xmlns:p14="http://schemas.microsoft.com/office/powerpoint/2010/main" val="3399784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3251D-E7FC-47DD-9FC8-9B2BB75DE0B2}"/>
              </a:ext>
            </a:extLst>
          </p:cNvPr>
          <p:cNvSpPr>
            <a:spLocks noGrp="1"/>
          </p:cNvSpPr>
          <p:nvPr>
            <p:ph type="title"/>
          </p:nvPr>
        </p:nvSpPr>
        <p:spPr>
          <a:xfrm>
            <a:off x="1442925" y="440433"/>
            <a:ext cx="6589199" cy="1280890"/>
          </a:xfrm>
        </p:spPr>
        <p:txBody>
          <a:bodyPr>
            <a:normAutofit/>
          </a:bodyPr>
          <a:lstStyle/>
          <a:p>
            <a:r>
              <a:rPr lang="en-AU" sz="2700" dirty="0"/>
              <a:t>J</a:t>
            </a:r>
            <a:r>
              <a:rPr lang="en-AU" sz="2700" baseline="-25000" dirty="0"/>
              <a:t>2-3</a:t>
            </a:r>
            <a:r>
              <a:rPr lang="en-AU" sz="2700" dirty="0"/>
              <a:t> I-type granitoids</a:t>
            </a:r>
            <a:r>
              <a:rPr lang="en-AU" dirty="0"/>
              <a:t/>
            </a:r>
            <a:br>
              <a:rPr lang="en-AU" dirty="0"/>
            </a:br>
            <a:endParaRPr lang="en-AU" dirty="0"/>
          </a:p>
        </p:txBody>
      </p:sp>
      <p:graphicFrame>
        <p:nvGraphicFramePr>
          <p:cNvPr id="20" name="Diagram 19">
            <a:extLst>
              <a:ext uri="{FF2B5EF4-FFF2-40B4-BE49-F238E27FC236}">
                <a16:creationId xmlns:a16="http://schemas.microsoft.com/office/drawing/2014/main" xmlns="" id="{E36267C5-0189-43B6-B5E2-45A2D5204302}"/>
              </a:ext>
            </a:extLst>
          </p:cNvPr>
          <p:cNvGraphicFramePr/>
          <p:nvPr>
            <p:extLst>
              <p:ext uri="{D42A27DB-BD31-4B8C-83A1-F6EECF244321}">
                <p14:modId xmlns:p14="http://schemas.microsoft.com/office/powerpoint/2010/main" val="2248095128"/>
              </p:ext>
            </p:extLst>
          </p:nvPr>
        </p:nvGraphicFramePr>
        <p:xfrm>
          <a:off x="83087" y="1630467"/>
          <a:ext cx="9060913" cy="4641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xmlns="" id="{40D9DDF9-9E71-48C1-A539-CF547FE05696}"/>
              </a:ext>
            </a:extLst>
          </p:cNvPr>
          <p:cNvGrpSpPr/>
          <p:nvPr/>
        </p:nvGrpSpPr>
        <p:grpSpPr>
          <a:xfrm>
            <a:off x="-17539" y="1365161"/>
            <a:ext cx="9162942" cy="5492839"/>
            <a:chOff x="0" y="1258105"/>
            <a:chExt cx="9162942" cy="5492839"/>
          </a:xfrm>
        </p:grpSpPr>
        <p:pic>
          <p:nvPicPr>
            <p:cNvPr id="5" name="Picture 4">
              <a:extLst>
                <a:ext uri="{FF2B5EF4-FFF2-40B4-BE49-F238E27FC236}">
                  <a16:creationId xmlns:a16="http://schemas.microsoft.com/office/drawing/2014/main" xmlns="" id="{615F8D0A-4641-4D8E-846B-80921BD7C9B6}"/>
                </a:ext>
              </a:extLst>
            </p:cNvPr>
            <p:cNvPicPr>
              <a:picLocks noChangeAspect="1"/>
            </p:cNvPicPr>
            <p:nvPr/>
          </p:nvPicPr>
          <p:blipFill>
            <a:blip r:embed="rId8"/>
            <a:stretch>
              <a:fillRect/>
            </a:stretch>
          </p:blipFill>
          <p:spPr>
            <a:xfrm>
              <a:off x="0" y="1258105"/>
              <a:ext cx="9162942" cy="5492839"/>
            </a:xfrm>
            <a:prstGeom prst="rect">
              <a:avLst/>
            </a:prstGeom>
          </p:spPr>
        </p:pic>
        <p:sp>
          <p:nvSpPr>
            <p:cNvPr id="6" name="Star: 5 Points 5">
              <a:extLst>
                <a:ext uri="{FF2B5EF4-FFF2-40B4-BE49-F238E27FC236}">
                  <a16:creationId xmlns:a16="http://schemas.microsoft.com/office/drawing/2014/main" xmlns="" id="{FE4832CD-DD59-4B39-9A68-9A514D05893B}"/>
                </a:ext>
              </a:extLst>
            </p:cNvPr>
            <p:cNvSpPr/>
            <p:nvPr/>
          </p:nvSpPr>
          <p:spPr>
            <a:xfrm>
              <a:off x="2819525" y="2592903"/>
              <a:ext cx="318356" cy="34620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xmlns="" id="{DDAD415C-5950-479B-B642-97B83219F22E}"/>
                </a:ext>
              </a:extLst>
            </p:cNvPr>
            <p:cNvSpPr/>
            <p:nvPr/>
          </p:nvSpPr>
          <p:spPr>
            <a:xfrm>
              <a:off x="3431302" y="2986012"/>
              <a:ext cx="318356" cy="34620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8" name="Star: 5 Points 7">
              <a:extLst>
                <a:ext uri="{FF2B5EF4-FFF2-40B4-BE49-F238E27FC236}">
                  <a16:creationId xmlns:a16="http://schemas.microsoft.com/office/drawing/2014/main" xmlns="" id="{DE1D772E-5C60-4FE3-9621-626655A44824}"/>
                </a:ext>
              </a:extLst>
            </p:cNvPr>
            <p:cNvSpPr/>
            <p:nvPr/>
          </p:nvSpPr>
          <p:spPr>
            <a:xfrm>
              <a:off x="4007825" y="3505981"/>
              <a:ext cx="318356" cy="34620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3734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CB34D4-5D7C-466F-92FA-BC28DFE1C604}"/>
              </a:ext>
            </a:extLst>
          </p:cNvPr>
          <p:cNvPicPr>
            <a:picLocks noChangeAspect="1"/>
          </p:cNvPicPr>
          <p:nvPr/>
        </p:nvPicPr>
        <p:blipFill>
          <a:blip r:embed="rId3"/>
          <a:stretch>
            <a:fillRect/>
          </a:stretch>
        </p:blipFill>
        <p:spPr>
          <a:xfrm>
            <a:off x="178264" y="1946443"/>
            <a:ext cx="8649761" cy="3589804"/>
          </a:xfrm>
          <a:prstGeom prst="rect">
            <a:avLst/>
          </a:prstGeom>
        </p:spPr>
      </p:pic>
      <p:sp>
        <p:nvSpPr>
          <p:cNvPr id="5" name="Title 1">
            <a:extLst>
              <a:ext uri="{FF2B5EF4-FFF2-40B4-BE49-F238E27FC236}">
                <a16:creationId xmlns:a16="http://schemas.microsoft.com/office/drawing/2014/main" xmlns="" id="{3B6B1D73-3ECA-4A73-AA9E-A76D14DD17C6}"/>
              </a:ext>
            </a:extLst>
          </p:cNvPr>
          <p:cNvSpPr txBox="1">
            <a:spLocks/>
          </p:cNvSpPr>
          <p:nvPr/>
        </p:nvSpPr>
        <p:spPr>
          <a:xfrm>
            <a:off x="358568" y="118173"/>
            <a:ext cx="6589199"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2700" dirty="0"/>
              <a:t>J</a:t>
            </a:r>
            <a:r>
              <a:rPr lang="en-AU" sz="2700" baseline="-25000" dirty="0"/>
              <a:t>2-3</a:t>
            </a:r>
            <a:r>
              <a:rPr lang="en-AU" sz="2700" dirty="0"/>
              <a:t> rocks with arc signatures:</a:t>
            </a:r>
          </a:p>
        </p:txBody>
      </p:sp>
      <p:grpSp>
        <p:nvGrpSpPr>
          <p:cNvPr id="12" name="Group 11">
            <a:extLst>
              <a:ext uri="{FF2B5EF4-FFF2-40B4-BE49-F238E27FC236}">
                <a16:creationId xmlns:a16="http://schemas.microsoft.com/office/drawing/2014/main" xmlns="" id="{9FE8FD42-0C84-4B02-A924-C3663D8663FF}"/>
              </a:ext>
            </a:extLst>
          </p:cNvPr>
          <p:cNvGrpSpPr/>
          <p:nvPr/>
        </p:nvGrpSpPr>
        <p:grpSpPr>
          <a:xfrm>
            <a:off x="358568" y="1535560"/>
            <a:ext cx="8785432" cy="4591876"/>
            <a:chOff x="759373" y="2715292"/>
            <a:chExt cx="8473358" cy="4400234"/>
          </a:xfrm>
        </p:grpSpPr>
        <p:pic>
          <p:nvPicPr>
            <p:cNvPr id="6" name="Picture 5">
              <a:extLst>
                <a:ext uri="{FF2B5EF4-FFF2-40B4-BE49-F238E27FC236}">
                  <a16:creationId xmlns:a16="http://schemas.microsoft.com/office/drawing/2014/main" xmlns="" id="{9A82453F-68F2-4D34-9DA8-291CCE2F5A3A}"/>
                </a:ext>
              </a:extLst>
            </p:cNvPr>
            <p:cNvPicPr>
              <a:picLocks noChangeAspect="1"/>
            </p:cNvPicPr>
            <p:nvPr/>
          </p:nvPicPr>
          <p:blipFill>
            <a:blip r:embed="rId4"/>
            <a:stretch>
              <a:fillRect/>
            </a:stretch>
          </p:blipFill>
          <p:spPr>
            <a:xfrm>
              <a:off x="759373" y="2731946"/>
              <a:ext cx="2863655" cy="2324878"/>
            </a:xfrm>
            <a:prstGeom prst="rect">
              <a:avLst/>
            </a:prstGeom>
          </p:spPr>
        </p:pic>
        <p:pic>
          <p:nvPicPr>
            <p:cNvPr id="7" name="Picture 6">
              <a:extLst>
                <a:ext uri="{FF2B5EF4-FFF2-40B4-BE49-F238E27FC236}">
                  <a16:creationId xmlns:a16="http://schemas.microsoft.com/office/drawing/2014/main" xmlns="" id="{7169FA3B-6620-4E25-8FDB-673CC77116A9}"/>
                </a:ext>
              </a:extLst>
            </p:cNvPr>
            <p:cNvPicPr>
              <a:picLocks noChangeAspect="1"/>
            </p:cNvPicPr>
            <p:nvPr/>
          </p:nvPicPr>
          <p:blipFill>
            <a:blip r:embed="rId5"/>
            <a:stretch>
              <a:fillRect/>
            </a:stretch>
          </p:blipFill>
          <p:spPr>
            <a:xfrm>
              <a:off x="759373" y="4749786"/>
              <a:ext cx="2861184" cy="2322872"/>
            </a:xfrm>
            <a:prstGeom prst="rect">
              <a:avLst/>
            </a:prstGeom>
          </p:spPr>
        </p:pic>
        <p:pic>
          <p:nvPicPr>
            <p:cNvPr id="8" name="Picture 7">
              <a:extLst>
                <a:ext uri="{FF2B5EF4-FFF2-40B4-BE49-F238E27FC236}">
                  <a16:creationId xmlns:a16="http://schemas.microsoft.com/office/drawing/2014/main" xmlns="" id="{60E03280-A974-4DFA-A448-B3620982F16A}"/>
                </a:ext>
              </a:extLst>
            </p:cNvPr>
            <p:cNvPicPr>
              <a:picLocks noChangeAspect="1"/>
            </p:cNvPicPr>
            <p:nvPr/>
          </p:nvPicPr>
          <p:blipFill>
            <a:blip r:embed="rId6"/>
            <a:stretch>
              <a:fillRect/>
            </a:stretch>
          </p:blipFill>
          <p:spPr>
            <a:xfrm>
              <a:off x="3552667" y="4785828"/>
              <a:ext cx="2849303" cy="2313226"/>
            </a:xfrm>
            <a:prstGeom prst="rect">
              <a:avLst/>
            </a:prstGeom>
          </p:spPr>
        </p:pic>
        <p:pic>
          <p:nvPicPr>
            <p:cNvPr id="9" name="Picture 8">
              <a:extLst>
                <a:ext uri="{FF2B5EF4-FFF2-40B4-BE49-F238E27FC236}">
                  <a16:creationId xmlns:a16="http://schemas.microsoft.com/office/drawing/2014/main" xmlns="" id="{39906E38-0EE2-4666-8EC6-5CB56D522D9A}"/>
                </a:ext>
              </a:extLst>
            </p:cNvPr>
            <p:cNvPicPr>
              <a:picLocks noChangeAspect="1"/>
            </p:cNvPicPr>
            <p:nvPr/>
          </p:nvPicPr>
          <p:blipFill>
            <a:blip r:embed="rId7"/>
            <a:stretch>
              <a:fillRect/>
            </a:stretch>
          </p:blipFill>
          <p:spPr>
            <a:xfrm>
              <a:off x="3526910" y="2716660"/>
              <a:ext cx="2912527" cy="2364554"/>
            </a:xfrm>
            <a:prstGeom prst="rect">
              <a:avLst/>
            </a:prstGeom>
          </p:spPr>
        </p:pic>
        <p:pic>
          <p:nvPicPr>
            <p:cNvPr id="10" name="Picture 9">
              <a:extLst>
                <a:ext uri="{FF2B5EF4-FFF2-40B4-BE49-F238E27FC236}">
                  <a16:creationId xmlns:a16="http://schemas.microsoft.com/office/drawing/2014/main" xmlns="" id="{B2DD690D-656A-468C-B1B0-3768998B838D}"/>
                </a:ext>
              </a:extLst>
            </p:cNvPr>
            <p:cNvPicPr>
              <a:picLocks noChangeAspect="1"/>
            </p:cNvPicPr>
            <p:nvPr/>
          </p:nvPicPr>
          <p:blipFill>
            <a:blip r:embed="rId8"/>
            <a:stretch>
              <a:fillRect/>
            </a:stretch>
          </p:blipFill>
          <p:spPr>
            <a:xfrm>
              <a:off x="6335760" y="2715292"/>
              <a:ext cx="2896971" cy="2358186"/>
            </a:xfrm>
            <a:prstGeom prst="rect">
              <a:avLst/>
            </a:prstGeom>
          </p:spPr>
        </p:pic>
        <p:pic>
          <p:nvPicPr>
            <p:cNvPr id="11" name="Picture 10">
              <a:extLst>
                <a:ext uri="{FF2B5EF4-FFF2-40B4-BE49-F238E27FC236}">
                  <a16:creationId xmlns:a16="http://schemas.microsoft.com/office/drawing/2014/main" xmlns="" id="{FA7F20AA-192B-456F-BBD4-18811C29D6A7}"/>
                </a:ext>
              </a:extLst>
            </p:cNvPr>
            <p:cNvPicPr>
              <a:picLocks noChangeAspect="1"/>
            </p:cNvPicPr>
            <p:nvPr/>
          </p:nvPicPr>
          <p:blipFill>
            <a:blip r:embed="rId9"/>
            <a:stretch>
              <a:fillRect/>
            </a:stretch>
          </p:blipFill>
          <p:spPr>
            <a:xfrm>
              <a:off x="6333288" y="4785827"/>
              <a:ext cx="2861975" cy="2329699"/>
            </a:xfrm>
            <a:prstGeom prst="rect">
              <a:avLst/>
            </a:prstGeom>
          </p:spPr>
        </p:pic>
      </p:grpSp>
      <p:sp>
        <p:nvSpPr>
          <p:cNvPr id="2" name="TextBox 1">
            <a:extLst>
              <a:ext uri="{FF2B5EF4-FFF2-40B4-BE49-F238E27FC236}">
                <a16:creationId xmlns:a16="http://schemas.microsoft.com/office/drawing/2014/main" xmlns="" id="{B526B3F6-E419-48B2-82CF-D8472D33DDF8}"/>
              </a:ext>
            </a:extLst>
          </p:cNvPr>
          <p:cNvSpPr txBox="1"/>
          <p:nvPr/>
        </p:nvSpPr>
        <p:spPr>
          <a:xfrm>
            <a:off x="965330" y="5953692"/>
            <a:ext cx="2289409" cy="923330"/>
          </a:xfrm>
          <a:prstGeom prst="rect">
            <a:avLst/>
          </a:prstGeom>
          <a:noFill/>
        </p:spPr>
        <p:txBody>
          <a:bodyPr wrap="none" rtlCol="0">
            <a:spAutoFit/>
          </a:bodyPr>
          <a:lstStyle/>
          <a:p>
            <a:r>
              <a:rPr lang="en-US" b="1" dirty="0" err="1"/>
              <a:t>Tongcun</a:t>
            </a:r>
            <a:r>
              <a:rPr lang="en-US" b="1" dirty="0"/>
              <a:t> porphyry</a:t>
            </a:r>
          </a:p>
          <a:p>
            <a:r>
              <a:rPr lang="en-US" b="1" dirty="0"/>
              <a:t>Jiangnan Orogeny</a:t>
            </a:r>
          </a:p>
          <a:p>
            <a:endParaRPr lang="en-US" b="1" dirty="0"/>
          </a:p>
        </p:txBody>
      </p:sp>
      <p:sp>
        <p:nvSpPr>
          <p:cNvPr id="13" name="TextBox 12">
            <a:extLst>
              <a:ext uri="{FF2B5EF4-FFF2-40B4-BE49-F238E27FC236}">
                <a16:creationId xmlns:a16="http://schemas.microsoft.com/office/drawing/2014/main" xmlns="" id="{895D5CD9-D010-459C-9CA9-73BDCA589EB1}"/>
              </a:ext>
            </a:extLst>
          </p:cNvPr>
          <p:cNvSpPr txBox="1"/>
          <p:nvPr/>
        </p:nvSpPr>
        <p:spPr>
          <a:xfrm>
            <a:off x="3797936" y="5953692"/>
            <a:ext cx="2004075" cy="923330"/>
          </a:xfrm>
          <a:prstGeom prst="rect">
            <a:avLst/>
          </a:prstGeom>
          <a:noFill/>
        </p:spPr>
        <p:txBody>
          <a:bodyPr wrap="none" rtlCol="0">
            <a:spAutoFit/>
          </a:bodyPr>
          <a:lstStyle/>
          <a:p>
            <a:r>
              <a:rPr lang="en-US" b="1" dirty="0"/>
              <a:t>Jingju porphyry</a:t>
            </a:r>
          </a:p>
          <a:p>
            <a:r>
              <a:rPr lang="en-US" b="1" dirty="0" err="1"/>
              <a:t>Cathaysia</a:t>
            </a:r>
            <a:r>
              <a:rPr lang="en-US" b="1" dirty="0"/>
              <a:t> Block</a:t>
            </a:r>
          </a:p>
          <a:p>
            <a:endParaRPr lang="en-US" b="1" dirty="0"/>
          </a:p>
        </p:txBody>
      </p:sp>
      <p:sp>
        <p:nvSpPr>
          <p:cNvPr id="14" name="TextBox 13">
            <a:extLst>
              <a:ext uri="{FF2B5EF4-FFF2-40B4-BE49-F238E27FC236}">
                <a16:creationId xmlns:a16="http://schemas.microsoft.com/office/drawing/2014/main" xmlns="" id="{0BD1F719-51EA-47C1-A09E-69A27C2E6A5A}"/>
              </a:ext>
            </a:extLst>
          </p:cNvPr>
          <p:cNvSpPr txBox="1"/>
          <p:nvPr/>
        </p:nvSpPr>
        <p:spPr>
          <a:xfrm>
            <a:off x="6752179" y="5953692"/>
            <a:ext cx="2302233" cy="923330"/>
          </a:xfrm>
          <a:prstGeom prst="rect">
            <a:avLst/>
          </a:prstGeom>
          <a:noFill/>
        </p:spPr>
        <p:txBody>
          <a:bodyPr wrap="none" rtlCol="0">
            <a:spAutoFit/>
          </a:bodyPr>
          <a:lstStyle/>
          <a:p>
            <a:r>
              <a:rPr lang="en-US" b="1" dirty="0"/>
              <a:t>MYF-1 granodiorite</a:t>
            </a:r>
          </a:p>
          <a:p>
            <a:r>
              <a:rPr lang="en-US" b="1" dirty="0"/>
              <a:t>E China Sea Basin</a:t>
            </a:r>
          </a:p>
          <a:p>
            <a:endParaRPr lang="en-US" b="1" dirty="0"/>
          </a:p>
        </p:txBody>
      </p:sp>
      <p:sp>
        <p:nvSpPr>
          <p:cNvPr id="15" name="Rectangle 14">
            <a:extLst>
              <a:ext uri="{FF2B5EF4-FFF2-40B4-BE49-F238E27FC236}">
                <a16:creationId xmlns:a16="http://schemas.microsoft.com/office/drawing/2014/main" xmlns="" id="{61E79B26-85F6-46E4-9689-4CF76954C335}"/>
              </a:ext>
            </a:extLst>
          </p:cNvPr>
          <p:cNvSpPr/>
          <p:nvPr/>
        </p:nvSpPr>
        <p:spPr>
          <a:xfrm>
            <a:off x="3653167" y="6544881"/>
            <a:ext cx="6076927" cy="1015663"/>
          </a:xfrm>
          <a:prstGeom prst="rect">
            <a:avLst/>
          </a:prstGeom>
        </p:spPr>
        <p:txBody>
          <a:bodyPr wrap="square">
            <a:spAutoFit/>
          </a:bodyPr>
          <a:lstStyle/>
          <a:p>
            <a:pPr marL="285750" indent="-285750">
              <a:buFont typeface="Arial" panose="020B0604020202020204" pitchFamily="34" charset="0"/>
              <a:buChar char="•"/>
            </a:pPr>
            <a:r>
              <a:rPr lang="en-US" altLang="zh-CN" sz="1400" b="1" dirty="0"/>
              <a:t>Bachmann</a:t>
            </a:r>
            <a:r>
              <a:rPr lang="en-AU" sz="1400" b="1" dirty="0"/>
              <a:t> and </a:t>
            </a:r>
            <a:r>
              <a:rPr lang="en-AU" sz="1400" b="1" dirty="0" err="1"/>
              <a:t>Bergantz</a:t>
            </a:r>
            <a:r>
              <a:rPr lang="en-AU" sz="1400" b="1" dirty="0"/>
              <a:t> et al. (2008, </a:t>
            </a:r>
            <a:r>
              <a:rPr lang="en-US" altLang="zh-CN" sz="1400" b="1" dirty="0"/>
              <a:t>Journal of Petrology</a:t>
            </a:r>
            <a:r>
              <a:rPr lang="en-AU" sz="1400" b="1" dirty="0"/>
              <a:t>)</a:t>
            </a:r>
          </a:p>
          <a:p>
            <a:endParaRPr lang="en-AU" sz="1400" b="1" dirty="0"/>
          </a:p>
          <a:p>
            <a:endParaRPr lang="en-AU" sz="1400" b="1" dirty="0"/>
          </a:p>
          <a:p>
            <a:endParaRPr lang="en-AU" b="1" dirty="0"/>
          </a:p>
        </p:txBody>
      </p:sp>
    </p:spTree>
    <p:extLst>
      <p:ext uri="{BB962C8B-B14F-4D97-AF65-F5344CB8AC3E}">
        <p14:creationId xmlns:p14="http://schemas.microsoft.com/office/powerpoint/2010/main" val="20501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3251D-E7FC-47DD-9FC8-9B2BB75DE0B2}"/>
              </a:ext>
            </a:extLst>
          </p:cNvPr>
          <p:cNvSpPr>
            <a:spLocks noGrp="1"/>
          </p:cNvSpPr>
          <p:nvPr>
            <p:ph type="title"/>
          </p:nvPr>
        </p:nvSpPr>
        <p:spPr>
          <a:xfrm>
            <a:off x="1945201" y="624110"/>
            <a:ext cx="6589199" cy="1280890"/>
          </a:xfrm>
        </p:spPr>
        <p:txBody>
          <a:bodyPr>
            <a:normAutofit/>
          </a:bodyPr>
          <a:lstStyle/>
          <a:p>
            <a:r>
              <a:rPr lang="en-AU" sz="2700" dirty="0"/>
              <a:t>J</a:t>
            </a:r>
            <a:r>
              <a:rPr lang="en-AU" sz="2700" baseline="-25000" dirty="0"/>
              <a:t>2-3</a:t>
            </a:r>
            <a:r>
              <a:rPr lang="en-AU" sz="2700" dirty="0"/>
              <a:t> rocks with arc signatures: </a:t>
            </a:r>
            <a:r>
              <a:rPr lang="en-AU" dirty="0"/>
              <a:t/>
            </a:r>
            <a:br>
              <a:rPr lang="en-AU" dirty="0"/>
            </a:br>
            <a:endParaRPr lang="en-AU" dirty="0"/>
          </a:p>
        </p:txBody>
      </p:sp>
      <p:sp>
        <p:nvSpPr>
          <p:cNvPr id="21" name="Content Placeholder 2">
            <a:extLst>
              <a:ext uri="{FF2B5EF4-FFF2-40B4-BE49-F238E27FC236}">
                <a16:creationId xmlns:a16="http://schemas.microsoft.com/office/drawing/2014/main" xmlns="" id="{4A178CC0-21D6-4FCC-BC1F-620C38F0F460}"/>
              </a:ext>
            </a:extLst>
          </p:cNvPr>
          <p:cNvSpPr txBox="1">
            <a:spLocks/>
          </p:cNvSpPr>
          <p:nvPr/>
        </p:nvSpPr>
        <p:spPr>
          <a:xfrm>
            <a:off x="1031327" y="1579064"/>
            <a:ext cx="7665411" cy="401666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AU" sz="2000" dirty="0"/>
              <a:t>J</a:t>
            </a:r>
            <a:r>
              <a:rPr lang="en-AU" sz="2000" baseline="-25000" dirty="0"/>
              <a:t>2-3</a:t>
            </a:r>
            <a:r>
              <a:rPr lang="en-AU" sz="2000" dirty="0"/>
              <a:t> rocks with similar arc signatures are</a:t>
            </a:r>
            <a:r>
              <a:rPr lang="zh-CN" altLang="en-US" sz="2000" dirty="0"/>
              <a:t> </a:t>
            </a:r>
            <a:r>
              <a:rPr lang="en-AU" altLang="zh-CN" sz="2000" dirty="0"/>
              <a:t>found</a:t>
            </a:r>
            <a:r>
              <a:rPr lang="zh-CN" altLang="en-US" sz="2000" dirty="0"/>
              <a:t> </a:t>
            </a:r>
            <a:r>
              <a:rPr lang="en-AU" altLang="zh-CN" sz="2000" dirty="0"/>
              <a:t>in</a:t>
            </a:r>
            <a:r>
              <a:rPr lang="zh-CN" altLang="en-US" sz="2000" dirty="0"/>
              <a:t> </a:t>
            </a:r>
            <a:r>
              <a:rPr lang="en-AU" altLang="zh-CN" sz="2000" dirty="0"/>
              <a:t>both </a:t>
            </a:r>
            <a:r>
              <a:rPr lang="en-AU" altLang="zh-CN" sz="2000" b="1" dirty="0"/>
              <a:t>Jiangnan Orogeny, </a:t>
            </a:r>
            <a:r>
              <a:rPr lang="en-AU" altLang="zh-CN" sz="2000" b="1" dirty="0" err="1"/>
              <a:t>Cathaysia</a:t>
            </a:r>
            <a:r>
              <a:rPr lang="en-AU" altLang="zh-CN" sz="2000" b="1" dirty="0"/>
              <a:t> Block (including E South China Sea)</a:t>
            </a:r>
            <a:r>
              <a:rPr lang="en-AU" sz="2000" dirty="0"/>
              <a:t>. The arc signatures are probably controlled by external water (Richards, 2011)</a:t>
            </a:r>
          </a:p>
          <a:p>
            <a:endParaRPr lang="en-AU" sz="2000" dirty="0"/>
          </a:p>
          <a:p>
            <a:r>
              <a:rPr lang="en-AU" sz="2000" dirty="0"/>
              <a:t>In our model, water is from the foundering flat-slab</a:t>
            </a:r>
            <a:r>
              <a:rPr lang="en-US" sz="2000" dirty="0"/>
              <a:t>(probably transported to the crust by hydrous basalt)</a:t>
            </a:r>
            <a:r>
              <a:rPr lang="en-AU" sz="2000" dirty="0"/>
              <a:t> </a:t>
            </a:r>
          </a:p>
          <a:p>
            <a:pPr marL="0" indent="0">
              <a:buNone/>
            </a:pPr>
            <a:endParaRPr lang="en-AU" sz="2000" dirty="0"/>
          </a:p>
          <a:p>
            <a:r>
              <a:rPr lang="en-AU" sz="2000" dirty="0"/>
              <a:t>Their isotopes show very large variations and appear related to the basement.</a:t>
            </a:r>
          </a:p>
          <a:p>
            <a:endParaRPr lang="en-AU" sz="2000" dirty="0"/>
          </a:p>
          <a:p>
            <a:pPr marL="0" indent="0">
              <a:buNone/>
            </a:pPr>
            <a:endParaRPr lang="en-AU" sz="2000" dirty="0"/>
          </a:p>
          <a:p>
            <a:endParaRPr lang="en-AU" sz="2000" dirty="0"/>
          </a:p>
        </p:txBody>
      </p:sp>
    </p:spTree>
    <p:extLst>
      <p:ext uri="{BB962C8B-B14F-4D97-AF65-F5344CB8AC3E}">
        <p14:creationId xmlns:p14="http://schemas.microsoft.com/office/powerpoint/2010/main" val="4159981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F886A983-5352-49F5-B5B7-B26C7720C0CA}"/>
              </a:ext>
            </a:extLst>
          </p:cNvPr>
          <p:cNvPicPr>
            <a:picLocks noChangeAspect="1"/>
          </p:cNvPicPr>
          <p:nvPr/>
        </p:nvPicPr>
        <p:blipFill>
          <a:blip r:embed="rId3"/>
          <a:stretch>
            <a:fillRect/>
          </a:stretch>
        </p:blipFill>
        <p:spPr>
          <a:xfrm>
            <a:off x="3978704" y="799846"/>
            <a:ext cx="5165296" cy="5252773"/>
          </a:xfrm>
          <a:prstGeom prst="rect">
            <a:avLst/>
          </a:prstGeom>
        </p:spPr>
      </p:pic>
      <p:sp>
        <p:nvSpPr>
          <p:cNvPr id="2" name="Title 1">
            <a:extLst>
              <a:ext uri="{FF2B5EF4-FFF2-40B4-BE49-F238E27FC236}">
                <a16:creationId xmlns:a16="http://schemas.microsoft.com/office/drawing/2014/main" xmlns="" id="{468761F3-C8E4-4FD6-AB59-A148C08AE7B0}"/>
              </a:ext>
            </a:extLst>
          </p:cNvPr>
          <p:cNvSpPr>
            <a:spLocks noGrp="1"/>
          </p:cNvSpPr>
          <p:nvPr>
            <p:ph type="title"/>
          </p:nvPr>
        </p:nvSpPr>
        <p:spPr>
          <a:xfrm>
            <a:off x="344509" y="33794"/>
            <a:ext cx="3044734" cy="1259894"/>
          </a:xfrm>
        </p:spPr>
        <p:txBody>
          <a:bodyPr>
            <a:noAutofit/>
          </a:bodyPr>
          <a:lstStyle/>
          <a:p>
            <a:r>
              <a:rPr lang="en-AU" sz="2000" dirty="0"/>
              <a:t>Three Orogenic Cycles in South China</a:t>
            </a:r>
          </a:p>
        </p:txBody>
      </p:sp>
      <p:sp>
        <p:nvSpPr>
          <p:cNvPr id="3" name="Content Placeholder 2">
            <a:extLst>
              <a:ext uri="{FF2B5EF4-FFF2-40B4-BE49-F238E27FC236}">
                <a16:creationId xmlns:a16="http://schemas.microsoft.com/office/drawing/2014/main" xmlns="" id="{DC19A3D3-DD41-45D1-A64D-13EA9FED5CCC}"/>
              </a:ext>
            </a:extLst>
          </p:cNvPr>
          <p:cNvSpPr>
            <a:spLocks noGrp="1"/>
          </p:cNvSpPr>
          <p:nvPr>
            <p:ph idx="1"/>
          </p:nvPr>
        </p:nvSpPr>
        <p:spPr>
          <a:xfrm>
            <a:off x="344509" y="940906"/>
            <a:ext cx="3634195" cy="5735926"/>
          </a:xfrm>
        </p:spPr>
        <p:txBody>
          <a:bodyPr>
            <a:normAutofit/>
          </a:bodyPr>
          <a:lstStyle/>
          <a:p>
            <a:r>
              <a:rPr lang="en-AU" b="1" dirty="0" err="1"/>
              <a:t>Sibao</a:t>
            </a:r>
            <a:r>
              <a:rPr lang="en-AU" b="1" dirty="0"/>
              <a:t> Orogeny:</a:t>
            </a:r>
          </a:p>
          <a:p>
            <a:pPr marL="0" indent="0">
              <a:buNone/>
            </a:pPr>
            <a:r>
              <a:rPr lang="en-AU" sz="1400" b="1" dirty="0"/>
              <a:t>Amalgamation between Yangtze and </a:t>
            </a:r>
            <a:r>
              <a:rPr lang="en-AU" sz="1400" b="1" dirty="0" err="1"/>
              <a:t>Cathaysia</a:t>
            </a:r>
            <a:r>
              <a:rPr lang="en-AU" sz="1400" b="1" dirty="0"/>
              <a:t> Block</a:t>
            </a:r>
          </a:p>
          <a:p>
            <a:pPr marL="0" indent="0">
              <a:buNone/>
            </a:pPr>
            <a:r>
              <a:rPr lang="en-AU" sz="1400" dirty="0" err="1"/>
              <a:t>Syn</a:t>
            </a:r>
            <a:r>
              <a:rPr lang="en-AU" sz="1400" dirty="0"/>
              <a:t>-Orogenic Magmatism: 1200-880 Ma</a:t>
            </a:r>
          </a:p>
          <a:p>
            <a:pPr marL="0" indent="0">
              <a:buNone/>
            </a:pPr>
            <a:r>
              <a:rPr lang="en-US" altLang="zh-CN" sz="1400" dirty="0"/>
              <a:t>Post-Orogenic Magmatism: 850-750 Ma</a:t>
            </a:r>
          </a:p>
          <a:p>
            <a:pPr marL="0" indent="0">
              <a:buNone/>
            </a:pPr>
            <a:endParaRPr lang="en-US" altLang="zh-CN" sz="1400" dirty="0"/>
          </a:p>
          <a:p>
            <a:r>
              <a:rPr lang="en-AU" b="1" dirty="0" err="1"/>
              <a:t>Wuyi-Yunkai</a:t>
            </a:r>
            <a:r>
              <a:rPr lang="en-AU" b="1" dirty="0"/>
              <a:t> Orogeny:</a:t>
            </a:r>
          </a:p>
          <a:p>
            <a:pPr marL="0" indent="0">
              <a:buNone/>
            </a:pPr>
            <a:r>
              <a:rPr lang="en-AU" sz="1400" b="1" dirty="0"/>
              <a:t>An intraplate Orogeny:</a:t>
            </a:r>
          </a:p>
          <a:p>
            <a:pPr marL="0" indent="0">
              <a:buNone/>
            </a:pPr>
            <a:r>
              <a:rPr lang="en-AU" sz="1400" dirty="0"/>
              <a:t>460</a:t>
            </a:r>
            <a:r>
              <a:rPr lang="en-US" altLang="zh-CN" sz="1400" dirty="0"/>
              <a:t>-420 Ma</a:t>
            </a:r>
          </a:p>
          <a:p>
            <a:pPr marL="0" indent="0">
              <a:buNone/>
            </a:pPr>
            <a:endParaRPr lang="en-US" altLang="zh-CN" sz="1400" b="1" dirty="0"/>
          </a:p>
          <a:p>
            <a:r>
              <a:rPr lang="en-AU" b="1" dirty="0" err="1">
                <a:highlight>
                  <a:srgbClr val="FFFF00"/>
                </a:highlight>
              </a:rPr>
              <a:t>Indosinian</a:t>
            </a:r>
            <a:r>
              <a:rPr lang="en-AU" b="1" dirty="0">
                <a:highlight>
                  <a:srgbClr val="FFFF00"/>
                </a:highlight>
              </a:rPr>
              <a:t> Orogeny:</a:t>
            </a:r>
          </a:p>
          <a:p>
            <a:pPr marL="0" indent="0">
              <a:buNone/>
            </a:pPr>
            <a:r>
              <a:rPr lang="en-AU" sz="1400" b="1" dirty="0"/>
              <a:t>An Andean-type Orogeny?</a:t>
            </a:r>
          </a:p>
          <a:p>
            <a:pPr marL="0" indent="0">
              <a:buNone/>
            </a:pPr>
            <a:r>
              <a:rPr lang="en-AU" sz="1400" dirty="0" err="1"/>
              <a:t>Syn</a:t>
            </a:r>
            <a:r>
              <a:rPr lang="en-AU" sz="1400" dirty="0"/>
              <a:t>-Orogenic Magmatism: 280-200 Ma</a:t>
            </a:r>
          </a:p>
          <a:p>
            <a:pPr marL="0" indent="0">
              <a:buNone/>
            </a:pPr>
            <a:r>
              <a:rPr lang="en-US" altLang="zh-CN" sz="1400" dirty="0"/>
              <a:t>Post-Orogenic Magmatism: 190-90 Ma</a:t>
            </a:r>
          </a:p>
          <a:p>
            <a:pPr marL="0" indent="0">
              <a:buNone/>
            </a:pPr>
            <a:endParaRPr lang="en-US" altLang="zh-CN" sz="1400" b="1" dirty="0"/>
          </a:p>
          <a:p>
            <a:pPr marL="0" indent="0">
              <a:buNone/>
            </a:pPr>
            <a:endParaRPr lang="en-US" altLang="zh-CN" sz="1400" b="1" dirty="0"/>
          </a:p>
          <a:p>
            <a:pPr marL="0" indent="0">
              <a:buNone/>
            </a:pPr>
            <a:endParaRPr lang="en-US" altLang="zh-CN" sz="1400" b="1" dirty="0"/>
          </a:p>
          <a:p>
            <a:pPr marL="0" indent="0">
              <a:buNone/>
            </a:pPr>
            <a:endParaRPr lang="en-US" altLang="zh-CN" sz="1400" dirty="0"/>
          </a:p>
          <a:p>
            <a:pPr marL="0" indent="0">
              <a:buNone/>
            </a:pPr>
            <a:endParaRPr lang="en-US" altLang="zh-CN" sz="1400" dirty="0"/>
          </a:p>
          <a:p>
            <a:pPr marL="0" indent="0">
              <a:buNone/>
            </a:pPr>
            <a:endParaRPr lang="en-US" sz="1400" dirty="0"/>
          </a:p>
          <a:p>
            <a:pPr marL="0" indent="0">
              <a:buNone/>
            </a:pPr>
            <a:endParaRPr lang="en-AU" sz="1400" dirty="0"/>
          </a:p>
        </p:txBody>
      </p:sp>
      <p:sp>
        <p:nvSpPr>
          <p:cNvPr id="8" name="TextBox 7">
            <a:extLst>
              <a:ext uri="{FF2B5EF4-FFF2-40B4-BE49-F238E27FC236}">
                <a16:creationId xmlns:a16="http://schemas.microsoft.com/office/drawing/2014/main" xmlns="" id="{F0068C0E-E3F6-45B2-8839-79BF025EF72C}"/>
              </a:ext>
            </a:extLst>
          </p:cNvPr>
          <p:cNvSpPr txBox="1"/>
          <p:nvPr/>
        </p:nvSpPr>
        <p:spPr>
          <a:xfrm>
            <a:off x="583504" y="6414006"/>
            <a:ext cx="6006773" cy="461665"/>
          </a:xfrm>
          <a:prstGeom prst="rect">
            <a:avLst/>
          </a:prstGeom>
          <a:noFill/>
        </p:spPr>
        <p:txBody>
          <a:bodyPr wrap="none" rtlCol="0">
            <a:spAutoFit/>
          </a:bodyPr>
          <a:lstStyle/>
          <a:p>
            <a:r>
              <a:rPr lang="en-AU" sz="1200" b="1" dirty="0"/>
              <a:t>Lee, J.S. (</a:t>
            </a:r>
            <a:r>
              <a:rPr lang="zh-CN" altLang="en-US" sz="1200" b="1" dirty="0"/>
              <a:t>李四光</a:t>
            </a:r>
            <a:r>
              <a:rPr lang="en-US" altLang="zh-CN" sz="1200" b="1" dirty="0"/>
              <a:t>) (1918</a:t>
            </a:r>
            <a:r>
              <a:rPr lang="zh-CN" altLang="en-US" sz="1200" b="1" dirty="0"/>
              <a:t>）</a:t>
            </a:r>
            <a:r>
              <a:rPr lang="en-US" altLang="zh-CN" sz="1200" b="1" dirty="0"/>
              <a:t>,The Geology of China, University of Birmingham</a:t>
            </a:r>
            <a:endParaRPr lang="en-AU" sz="1200" b="1" dirty="0"/>
          </a:p>
          <a:p>
            <a:r>
              <a:rPr lang="en-AU" sz="1200" b="1" dirty="0"/>
              <a:t>Li et al. (2014), </a:t>
            </a:r>
            <a:r>
              <a:rPr lang="en-US" sz="1200" b="1" dirty="0"/>
              <a:t>Tectonics of the South China Block: interpreting the rock record</a:t>
            </a:r>
            <a:endParaRPr lang="en-AU" sz="1200" b="1" dirty="0"/>
          </a:p>
        </p:txBody>
      </p:sp>
      <p:grpSp>
        <p:nvGrpSpPr>
          <p:cNvPr id="14" name="Group 13">
            <a:extLst>
              <a:ext uri="{FF2B5EF4-FFF2-40B4-BE49-F238E27FC236}">
                <a16:creationId xmlns:a16="http://schemas.microsoft.com/office/drawing/2014/main" xmlns="" id="{04EF2233-55B9-4BF5-BD33-9A6A61FF70F8}"/>
              </a:ext>
            </a:extLst>
          </p:cNvPr>
          <p:cNvGrpSpPr/>
          <p:nvPr/>
        </p:nvGrpSpPr>
        <p:grpSpPr>
          <a:xfrm>
            <a:off x="6590277" y="824584"/>
            <a:ext cx="2553723" cy="5995296"/>
            <a:chOff x="6544883" y="174808"/>
            <a:chExt cx="2581044" cy="6114193"/>
          </a:xfrm>
        </p:grpSpPr>
        <p:pic>
          <p:nvPicPr>
            <p:cNvPr id="5" name="Picture 4">
              <a:extLst>
                <a:ext uri="{FF2B5EF4-FFF2-40B4-BE49-F238E27FC236}">
                  <a16:creationId xmlns:a16="http://schemas.microsoft.com/office/drawing/2014/main" xmlns="" id="{7F25510A-25A0-4FE6-812F-DDDE8AE4B78A}"/>
                </a:ext>
              </a:extLst>
            </p:cNvPr>
            <p:cNvPicPr>
              <a:picLocks noChangeAspect="1"/>
            </p:cNvPicPr>
            <p:nvPr/>
          </p:nvPicPr>
          <p:blipFill>
            <a:blip r:embed="rId4"/>
            <a:stretch>
              <a:fillRect/>
            </a:stretch>
          </p:blipFill>
          <p:spPr>
            <a:xfrm>
              <a:off x="6544883" y="578675"/>
              <a:ext cx="1313558" cy="5710326"/>
            </a:xfrm>
            <a:prstGeom prst="rect">
              <a:avLst/>
            </a:prstGeom>
          </p:spPr>
        </p:pic>
        <p:pic>
          <p:nvPicPr>
            <p:cNvPr id="10" name="Picture 9">
              <a:extLst>
                <a:ext uri="{FF2B5EF4-FFF2-40B4-BE49-F238E27FC236}">
                  <a16:creationId xmlns:a16="http://schemas.microsoft.com/office/drawing/2014/main" xmlns="" id="{5F8D9C10-717F-443A-9AAE-11A2EE4E2D80}"/>
                </a:ext>
              </a:extLst>
            </p:cNvPr>
            <p:cNvPicPr>
              <a:picLocks noChangeAspect="1"/>
            </p:cNvPicPr>
            <p:nvPr/>
          </p:nvPicPr>
          <p:blipFill>
            <a:blip r:embed="rId5"/>
            <a:stretch>
              <a:fillRect/>
            </a:stretch>
          </p:blipFill>
          <p:spPr>
            <a:xfrm>
              <a:off x="7858441" y="174808"/>
              <a:ext cx="1267486" cy="5002311"/>
            </a:xfrm>
            <a:prstGeom prst="rect">
              <a:avLst/>
            </a:prstGeom>
          </p:spPr>
        </p:pic>
      </p:grpSp>
    </p:spTree>
    <p:extLst>
      <p:ext uri="{BB962C8B-B14F-4D97-AF65-F5344CB8AC3E}">
        <p14:creationId xmlns:p14="http://schemas.microsoft.com/office/powerpoint/2010/main" val="225093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61722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3B4C4295-4A63-43DF-B363-E2658D1DA597}"/>
              </a:ext>
            </a:extLst>
          </p:cNvPr>
          <p:cNvSpPr>
            <a:spLocks noGrp="1"/>
          </p:cNvSpPr>
          <p:nvPr>
            <p:ph type="title"/>
          </p:nvPr>
        </p:nvSpPr>
        <p:spPr>
          <a:xfrm>
            <a:off x="406400" y="787401"/>
            <a:ext cx="5359400" cy="778933"/>
          </a:xfrm>
        </p:spPr>
        <p:txBody>
          <a:bodyPr anchor="ctr">
            <a:normAutofit/>
          </a:bodyPr>
          <a:lstStyle/>
          <a:p>
            <a:pPr>
              <a:lnSpc>
                <a:spcPct val="80000"/>
              </a:lnSpc>
            </a:pPr>
            <a:r>
              <a:rPr lang="en-AU" sz="2500">
                <a:solidFill>
                  <a:srgbClr val="FEFFFF"/>
                </a:solidFill>
              </a:rPr>
              <a:t>~130 Ma felsic flare-up magmatism in Zhejiang Province</a:t>
            </a:r>
          </a:p>
        </p:txBody>
      </p:sp>
      <p:pic>
        <p:nvPicPr>
          <p:cNvPr id="14" name="Picture 13">
            <a:extLst>
              <a:ext uri="{FF2B5EF4-FFF2-40B4-BE49-F238E27FC236}">
                <a16:creationId xmlns:a16="http://schemas.microsoft.com/office/drawing/2014/main" xmlns="" id="{BB8FB843-2249-43D1-90ED-795979C56E97}"/>
              </a:ext>
            </a:extLst>
          </p:cNvPr>
          <p:cNvPicPr>
            <a:picLocks noChangeAspect="1"/>
          </p:cNvPicPr>
          <p:nvPr/>
        </p:nvPicPr>
        <p:blipFill>
          <a:blip r:embed="rId3"/>
          <a:stretch>
            <a:fillRect/>
          </a:stretch>
        </p:blipFill>
        <p:spPr>
          <a:xfrm>
            <a:off x="5739756" y="1749698"/>
            <a:ext cx="2943740" cy="5048033"/>
          </a:xfrm>
          <a:prstGeom prst="rect">
            <a:avLst/>
          </a:prstGeom>
        </p:spPr>
      </p:pic>
      <p:sp>
        <p:nvSpPr>
          <p:cNvPr id="18" name="TextBox 17">
            <a:extLst>
              <a:ext uri="{FF2B5EF4-FFF2-40B4-BE49-F238E27FC236}">
                <a16:creationId xmlns:a16="http://schemas.microsoft.com/office/drawing/2014/main" xmlns="" id="{DA6C92CD-EC41-47C2-A526-C45A3AFA9F5E}"/>
              </a:ext>
            </a:extLst>
          </p:cNvPr>
          <p:cNvSpPr txBox="1"/>
          <p:nvPr/>
        </p:nvSpPr>
        <p:spPr>
          <a:xfrm>
            <a:off x="6889093" y="760565"/>
            <a:ext cx="1920719" cy="646331"/>
          </a:xfrm>
          <a:prstGeom prst="rect">
            <a:avLst/>
          </a:prstGeom>
          <a:noFill/>
        </p:spPr>
        <p:txBody>
          <a:bodyPr wrap="none" rtlCol="0">
            <a:spAutoFit/>
          </a:bodyPr>
          <a:lstStyle/>
          <a:p>
            <a:r>
              <a:rPr lang="en-AU" b="1" dirty="0"/>
              <a:t>Rhyolite/Tuff</a:t>
            </a:r>
          </a:p>
          <a:p>
            <a:r>
              <a:rPr lang="en-AU" b="1" dirty="0"/>
              <a:t>(Liu et al., 2012)</a:t>
            </a:r>
          </a:p>
        </p:txBody>
      </p:sp>
      <p:pic>
        <p:nvPicPr>
          <p:cNvPr id="11" name="Picture 10">
            <a:extLst>
              <a:ext uri="{FF2B5EF4-FFF2-40B4-BE49-F238E27FC236}">
                <a16:creationId xmlns:a16="http://schemas.microsoft.com/office/drawing/2014/main" xmlns="" id="{3637121F-9DF6-41BB-A9CB-2BACB5E58837}"/>
              </a:ext>
            </a:extLst>
          </p:cNvPr>
          <p:cNvPicPr>
            <a:picLocks noChangeAspect="1"/>
          </p:cNvPicPr>
          <p:nvPr/>
        </p:nvPicPr>
        <p:blipFill>
          <a:blip r:embed="rId4"/>
          <a:stretch>
            <a:fillRect/>
          </a:stretch>
        </p:blipFill>
        <p:spPr>
          <a:xfrm>
            <a:off x="104526" y="1592790"/>
            <a:ext cx="5635229" cy="5340036"/>
          </a:xfrm>
          <a:prstGeom prst="rect">
            <a:avLst/>
          </a:prstGeom>
        </p:spPr>
      </p:pic>
    </p:spTree>
    <p:extLst>
      <p:ext uri="{BB962C8B-B14F-4D97-AF65-F5344CB8AC3E}">
        <p14:creationId xmlns:p14="http://schemas.microsoft.com/office/powerpoint/2010/main" val="4206082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61722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3B4C4295-4A63-43DF-B363-E2658D1DA597}"/>
              </a:ext>
            </a:extLst>
          </p:cNvPr>
          <p:cNvSpPr>
            <a:spLocks noGrp="1"/>
          </p:cNvSpPr>
          <p:nvPr>
            <p:ph type="title"/>
          </p:nvPr>
        </p:nvSpPr>
        <p:spPr>
          <a:xfrm>
            <a:off x="406400" y="787401"/>
            <a:ext cx="5359400" cy="778933"/>
          </a:xfrm>
        </p:spPr>
        <p:txBody>
          <a:bodyPr anchor="ctr">
            <a:normAutofit/>
          </a:bodyPr>
          <a:lstStyle/>
          <a:p>
            <a:pPr>
              <a:lnSpc>
                <a:spcPct val="80000"/>
              </a:lnSpc>
            </a:pPr>
            <a:r>
              <a:rPr lang="en-AU" sz="2500">
                <a:solidFill>
                  <a:srgbClr val="FEFFFF"/>
                </a:solidFill>
              </a:rPr>
              <a:t>~130 Ma felsic flare-up magmatism in Zhejiang Province</a:t>
            </a:r>
          </a:p>
        </p:txBody>
      </p:sp>
      <p:pic>
        <p:nvPicPr>
          <p:cNvPr id="16" name="Picture 15">
            <a:extLst>
              <a:ext uri="{FF2B5EF4-FFF2-40B4-BE49-F238E27FC236}">
                <a16:creationId xmlns:a16="http://schemas.microsoft.com/office/drawing/2014/main" xmlns="" id="{7F93BC6E-8E92-485D-B8CA-0B84A15515DC}"/>
              </a:ext>
            </a:extLst>
          </p:cNvPr>
          <p:cNvPicPr>
            <a:picLocks noChangeAspect="1"/>
          </p:cNvPicPr>
          <p:nvPr/>
        </p:nvPicPr>
        <p:blipFill rotWithShape="1">
          <a:blip r:embed="rId3"/>
          <a:srcRect t="49305"/>
          <a:stretch/>
        </p:blipFill>
        <p:spPr>
          <a:xfrm>
            <a:off x="4633683" y="1630945"/>
            <a:ext cx="4518858" cy="3371850"/>
          </a:xfrm>
          <a:prstGeom prst="rect">
            <a:avLst/>
          </a:prstGeom>
        </p:spPr>
      </p:pic>
      <p:sp>
        <p:nvSpPr>
          <p:cNvPr id="9" name="TextBox 8">
            <a:extLst>
              <a:ext uri="{FF2B5EF4-FFF2-40B4-BE49-F238E27FC236}">
                <a16:creationId xmlns:a16="http://schemas.microsoft.com/office/drawing/2014/main" xmlns="" id="{40A2E8F2-150C-4533-9745-439369206DD8}"/>
              </a:ext>
            </a:extLst>
          </p:cNvPr>
          <p:cNvSpPr txBox="1"/>
          <p:nvPr/>
        </p:nvSpPr>
        <p:spPr>
          <a:xfrm>
            <a:off x="6954560" y="365615"/>
            <a:ext cx="2016899" cy="1200329"/>
          </a:xfrm>
          <a:prstGeom prst="rect">
            <a:avLst/>
          </a:prstGeom>
          <a:noFill/>
        </p:spPr>
        <p:txBody>
          <a:bodyPr wrap="none" rtlCol="0">
            <a:spAutoFit/>
          </a:bodyPr>
          <a:lstStyle/>
          <a:p>
            <a:r>
              <a:rPr lang="en-AU" b="1" dirty="0"/>
              <a:t>Granitoids </a:t>
            </a:r>
            <a:r>
              <a:rPr lang="en-US" altLang="zh-CN" b="1" dirty="0"/>
              <a:t>&amp; </a:t>
            </a:r>
          </a:p>
          <a:p>
            <a:r>
              <a:rPr lang="en-US" altLang="zh-CN" b="1" dirty="0"/>
              <a:t>detrital zircon</a:t>
            </a:r>
          </a:p>
          <a:p>
            <a:r>
              <a:rPr lang="en-US" b="1" dirty="0"/>
              <a:t>(Zhu et al., 2014)</a:t>
            </a:r>
          </a:p>
          <a:p>
            <a:r>
              <a:rPr lang="en-US" b="1" dirty="0"/>
              <a:t>(Xu et al., 2007)</a:t>
            </a:r>
            <a:endParaRPr lang="en-AU" b="1" dirty="0"/>
          </a:p>
        </p:txBody>
      </p:sp>
      <p:pic>
        <p:nvPicPr>
          <p:cNvPr id="11" name="Picture 10">
            <a:extLst>
              <a:ext uri="{FF2B5EF4-FFF2-40B4-BE49-F238E27FC236}">
                <a16:creationId xmlns:a16="http://schemas.microsoft.com/office/drawing/2014/main" xmlns="" id="{5546C803-8FDF-4470-9BAD-3C932F1DB8E4}"/>
              </a:ext>
            </a:extLst>
          </p:cNvPr>
          <p:cNvPicPr>
            <a:picLocks noChangeAspect="1"/>
          </p:cNvPicPr>
          <p:nvPr/>
        </p:nvPicPr>
        <p:blipFill rotWithShape="1">
          <a:blip r:embed="rId3"/>
          <a:srcRect b="51638"/>
          <a:stretch/>
        </p:blipFill>
        <p:spPr>
          <a:xfrm>
            <a:off x="0" y="1636759"/>
            <a:ext cx="4730374" cy="3367192"/>
          </a:xfrm>
          <a:prstGeom prst="rect">
            <a:avLst/>
          </a:prstGeom>
        </p:spPr>
      </p:pic>
      <p:sp>
        <p:nvSpPr>
          <p:cNvPr id="12" name="TextBox 11">
            <a:extLst>
              <a:ext uri="{FF2B5EF4-FFF2-40B4-BE49-F238E27FC236}">
                <a16:creationId xmlns:a16="http://schemas.microsoft.com/office/drawing/2014/main" xmlns="" id="{D95E02C3-3E7D-48B0-A12F-2E43B73D16B0}"/>
              </a:ext>
            </a:extLst>
          </p:cNvPr>
          <p:cNvSpPr txBox="1"/>
          <p:nvPr/>
        </p:nvSpPr>
        <p:spPr>
          <a:xfrm>
            <a:off x="0" y="5037948"/>
            <a:ext cx="6350732" cy="1815882"/>
          </a:xfrm>
          <a:prstGeom prst="rect">
            <a:avLst/>
          </a:prstGeom>
          <a:noFill/>
        </p:spPr>
        <p:txBody>
          <a:bodyPr wrap="square" rtlCol="0">
            <a:spAutoFit/>
          </a:bodyPr>
          <a:lstStyle/>
          <a:p>
            <a:r>
              <a:rPr lang="en-AU" sz="1600" b="1" dirty="0">
                <a:solidFill>
                  <a:schemeClr val="bg1"/>
                </a:solidFill>
              </a:rPr>
              <a:t>Most batholiths were generated in the period.</a:t>
            </a:r>
          </a:p>
          <a:p>
            <a:r>
              <a:rPr lang="en-AU" sz="1600" b="1" dirty="0">
                <a:solidFill>
                  <a:schemeClr val="bg1"/>
                </a:solidFill>
              </a:rPr>
              <a:t>--Delamination of the thickened orogenic root?</a:t>
            </a:r>
          </a:p>
          <a:p>
            <a:endParaRPr lang="en-AU" sz="1600" b="1" dirty="0">
              <a:solidFill>
                <a:schemeClr val="bg1"/>
              </a:solidFill>
            </a:endParaRPr>
          </a:p>
          <a:p>
            <a:r>
              <a:rPr lang="en-AU" sz="1600" b="1" dirty="0">
                <a:solidFill>
                  <a:schemeClr val="bg1"/>
                </a:solidFill>
              </a:rPr>
              <a:t>The Archaean and Proterozoic mantle in Palaeozoic times has been largely or completely removed, probably during Late Mesozoic to </a:t>
            </a:r>
            <a:r>
              <a:rPr lang="en-AU" sz="1600" b="1" dirty="0" err="1">
                <a:solidFill>
                  <a:schemeClr val="bg1"/>
                </a:solidFill>
              </a:rPr>
              <a:t>Cenozoic</a:t>
            </a:r>
            <a:r>
              <a:rPr lang="en-AU" sz="1600" b="1" dirty="0">
                <a:solidFill>
                  <a:schemeClr val="bg1"/>
                </a:solidFill>
              </a:rPr>
              <a:t> time, </a:t>
            </a:r>
            <a:r>
              <a:rPr lang="en-US" sz="1600" b="1" dirty="0">
                <a:solidFill>
                  <a:schemeClr val="bg1"/>
                </a:solidFill>
              </a:rPr>
              <a:t>based on studies on mantle-derived xenoliths. (Xu et al., 2000, Journal of Petrology)</a:t>
            </a:r>
            <a:endParaRPr lang="en-AU" sz="1600" b="1" dirty="0">
              <a:solidFill>
                <a:schemeClr val="bg1"/>
              </a:solidFill>
            </a:endParaRPr>
          </a:p>
        </p:txBody>
      </p:sp>
      <p:pic>
        <p:nvPicPr>
          <p:cNvPr id="13" name="Picture 12">
            <a:extLst>
              <a:ext uri="{FF2B5EF4-FFF2-40B4-BE49-F238E27FC236}">
                <a16:creationId xmlns:a16="http://schemas.microsoft.com/office/drawing/2014/main" xmlns="" id="{61AE382B-D1F9-4783-A4B4-5C639B793F3E}"/>
              </a:ext>
            </a:extLst>
          </p:cNvPr>
          <p:cNvPicPr>
            <a:picLocks noChangeAspect="1"/>
          </p:cNvPicPr>
          <p:nvPr/>
        </p:nvPicPr>
        <p:blipFill>
          <a:blip r:embed="rId4"/>
          <a:stretch>
            <a:fillRect/>
          </a:stretch>
        </p:blipFill>
        <p:spPr>
          <a:xfrm>
            <a:off x="5160603" y="1932345"/>
            <a:ext cx="3983397" cy="3571585"/>
          </a:xfrm>
          <a:prstGeom prst="rect">
            <a:avLst/>
          </a:prstGeom>
        </p:spPr>
      </p:pic>
    </p:spTree>
    <p:extLst>
      <p:ext uri="{BB962C8B-B14F-4D97-AF65-F5344CB8AC3E}">
        <p14:creationId xmlns:p14="http://schemas.microsoft.com/office/powerpoint/2010/main" val="132729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61722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3B4C4295-4A63-43DF-B363-E2658D1DA597}"/>
              </a:ext>
            </a:extLst>
          </p:cNvPr>
          <p:cNvSpPr>
            <a:spLocks noGrp="1"/>
          </p:cNvSpPr>
          <p:nvPr>
            <p:ph type="title"/>
          </p:nvPr>
        </p:nvSpPr>
        <p:spPr>
          <a:xfrm>
            <a:off x="237434" y="787136"/>
            <a:ext cx="6163365" cy="778933"/>
          </a:xfrm>
        </p:spPr>
        <p:txBody>
          <a:bodyPr anchor="ctr">
            <a:normAutofit fontScale="90000"/>
          </a:bodyPr>
          <a:lstStyle/>
          <a:p>
            <a:pPr>
              <a:lnSpc>
                <a:spcPct val="80000"/>
              </a:lnSpc>
            </a:pPr>
            <a:r>
              <a:rPr lang="en-AU" sz="2500" dirty="0">
                <a:solidFill>
                  <a:srgbClr val="FEFFFF"/>
                </a:solidFill>
              </a:rPr>
              <a:t>REE differentiation with crustal attenuation in coastal region of South China</a:t>
            </a:r>
          </a:p>
        </p:txBody>
      </p:sp>
      <p:pic>
        <p:nvPicPr>
          <p:cNvPr id="9" name="Picture 8">
            <a:extLst>
              <a:ext uri="{FF2B5EF4-FFF2-40B4-BE49-F238E27FC236}">
                <a16:creationId xmlns:a16="http://schemas.microsoft.com/office/drawing/2014/main" xmlns="" id="{E6136EFE-88E3-48CE-BE97-236668740F90}"/>
              </a:ext>
            </a:extLst>
          </p:cNvPr>
          <p:cNvPicPr>
            <a:picLocks noChangeAspect="1"/>
          </p:cNvPicPr>
          <p:nvPr/>
        </p:nvPicPr>
        <p:blipFill>
          <a:blip r:embed="rId3"/>
          <a:stretch>
            <a:fillRect/>
          </a:stretch>
        </p:blipFill>
        <p:spPr>
          <a:xfrm>
            <a:off x="159284" y="1771452"/>
            <a:ext cx="5937161" cy="5026241"/>
          </a:xfrm>
          <a:prstGeom prst="rect">
            <a:avLst/>
          </a:prstGeom>
        </p:spPr>
      </p:pic>
      <p:sp>
        <p:nvSpPr>
          <p:cNvPr id="5" name="Rectangle 4">
            <a:extLst>
              <a:ext uri="{FF2B5EF4-FFF2-40B4-BE49-F238E27FC236}">
                <a16:creationId xmlns:a16="http://schemas.microsoft.com/office/drawing/2014/main" xmlns="" id="{C29FBB0D-2B4E-4E18-9624-4C3E3BCB5303}"/>
              </a:ext>
            </a:extLst>
          </p:cNvPr>
          <p:cNvSpPr/>
          <p:nvPr/>
        </p:nvSpPr>
        <p:spPr>
          <a:xfrm>
            <a:off x="4288665" y="2524260"/>
            <a:ext cx="528034" cy="502275"/>
          </a:xfrm>
          <a:prstGeom prst="rect">
            <a:avLst/>
          </a:prstGeom>
          <a:noFill/>
          <a:ln w="28575">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xmlns="" id="{770F4CFF-4A74-4824-BDA5-D9250AAC7279}"/>
              </a:ext>
            </a:extLst>
          </p:cNvPr>
          <p:cNvPicPr>
            <a:picLocks noChangeAspect="1"/>
          </p:cNvPicPr>
          <p:nvPr/>
        </p:nvPicPr>
        <p:blipFill>
          <a:blip r:embed="rId4"/>
          <a:stretch>
            <a:fillRect/>
          </a:stretch>
        </p:blipFill>
        <p:spPr>
          <a:xfrm>
            <a:off x="159283" y="1822288"/>
            <a:ext cx="6012916" cy="5039329"/>
          </a:xfrm>
          <a:prstGeom prst="rect">
            <a:avLst/>
          </a:prstGeom>
        </p:spPr>
      </p:pic>
      <p:pic>
        <p:nvPicPr>
          <p:cNvPr id="11" name="Picture 10">
            <a:extLst>
              <a:ext uri="{FF2B5EF4-FFF2-40B4-BE49-F238E27FC236}">
                <a16:creationId xmlns:a16="http://schemas.microsoft.com/office/drawing/2014/main" xmlns="" id="{D245B66C-F638-43EF-ADE0-F7305CE70FAE}"/>
              </a:ext>
            </a:extLst>
          </p:cNvPr>
          <p:cNvPicPr>
            <a:picLocks noChangeAspect="1"/>
          </p:cNvPicPr>
          <p:nvPr/>
        </p:nvPicPr>
        <p:blipFill>
          <a:blip r:embed="rId5"/>
          <a:stretch>
            <a:fillRect/>
          </a:stretch>
        </p:blipFill>
        <p:spPr>
          <a:xfrm>
            <a:off x="138623" y="1822288"/>
            <a:ext cx="6311261" cy="4975405"/>
          </a:xfrm>
          <a:prstGeom prst="rect">
            <a:avLst/>
          </a:prstGeom>
        </p:spPr>
      </p:pic>
    </p:spTree>
    <p:extLst>
      <p:ext uri="{BB962C8B-B14F-4D97-AF65-F5344CB8AC3E}">
        <p14:creationId xmlns:p14="http://schemas.microsoft.com/office/powerpoint/2010/main" val="7150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B4C4295-4A63-43DF-B363-E2658D1DA597}"/>
              </a:ext>
            </a:extLst>
          </p:cNvPr>
          <p:cNvSpPr>
            <a:spLocks noGrp="1"/>
          </p:cNvSpPr>
          <p:nvPr>
            <p:ph type="title"/>
          </p:nvPr>
        </p:nvSpPr>
        <p:spPr>
          <a:xfrm>
            <a:off x="258319" y="226006"/>
            <a:ext cx="9333356" cy="1259894"/>
          </a:xfrm>
        </p:spPr>
        <p:txBody>
          <a:bodyPr>
            <a:normAutofit/>
          </a:bodyPr>
          <a:lstStyle/>
          <a:p>
            <a:pPr>
              <a:lnSpc>
                <a:spcPct val="80000"/>
              </a:lnSpc>
            </a:pPr>
            <a:r>
              <a:rPr lang="en-AU" sz="2000" b="1" dirty="0"/>
              <a:t>~130 Ma felsic flare-up magmatism:</a:t>
            </a:r>
            <a:br>
              <a:rPr lang="en-AU" sz="2000" b="1" dirty="0"/>
            </a:br>
            <a:r>
              <a:rPr lang="en-AU" sz="2000" dirty="0"/>
              <a:t/>
            </a:r>
            <a:br>
              <a:rPr lang="en-AU" sz="2000" dirty="0"/>
            </a:br>
            <a:r>
              <a:rPr lang="en-AU" sz="2000" dirty="0"/>
              <a:t>Shallow-level dry melting with shallow-level </a:t>
            </a:r>
            <a:r>
              <a:rPr lang="en-AU" sz="2000" dirty="0" err="1"/>
              <a:t>crystallizaiton</a:t>
            </a:r>
            <a:r>
              <a:rPr lang="en-AU" sz="2000" dirty="0"/>
              <a:t> fractionation</a:t>
            </a:r>
          </a:p>
        </p:txBody>
      </p:sp>
      <p:sp>
        <p:nvSpPr>
          <p:cNvPr id="9" name="Rectangle 8">
            <a:extLst>
              <a:ext uri="{FF2B5EF4-FFF2-40B4-BE49-F238E27FC236}">
                <a16:creationId xmlns:a16="http://schemas.microsoft.com/office/drawing/2014/main" xmlns="" id="{AC2B7222-F519-47E4-9AFC-35FFB29CF78E}"/>
              </a:ext>
            </a:extLst>
          </p:cNvPr>
          <p:cNvSpPr/>
          <p:nvPr/>
        </p:nvSpPr>
        <p:spPr>
          <a:xfrm>
            <a:off x="2286000" y="3136613"/>
            <a:ext cx="4572000" cy="584775"/>
          </a:xfrm>
          <a:prstGeom prst="rect">
            <a:avLst/>
          </a:prstGeom>
        </p:spPr>
        <p:txBody>
          <a:bodyPr>
            <a:spAutoFit/>
          </a:bodyPr>
          <a:lstStyle/>
          <a:p>
            <a:endParaRPr lang="en-AU" sz="800" dirty="0">
              <a:latin typeface="Times New Roman" panose="02020603050405020304" pitchFamily="18" charset="0"/>
            </a:endParaRPr>
          </a:p>
          <a:p>
            <a:endParaRPr lang="en-AU" sz="2400" dirty="0">
              <a:latin typeface="Times New Roman" panose="02020603050405020304" pitchFamily="18" charset="0"/>
            </a:endParaRPr>
          </a:p>
        </p:txBody>
      </p:sp>
      <p:pic>
        <p:nvPicPr>
          <p:cNvPr id="4" name="Picture 3">
            <a:extLst>
              <a:ext uri="{FF2B5EF4-FFF2-40B4-BE49-F238E27FC236}">
                <a16:creationId xmlns:a16="http://schemas.microsoft.com/office/drawing/2014/main" xmlns="" id="{0DE44F81-8332-4798-85B3-764E7D1C6160}"/>
              </a:ext>
            </a:extLst>
          </p:cNvPr>
          <p:cNvPicPr>
            <a:picLocks noChangeAspect="1"/>
          </p:cNvPicPr>
          <p:nvPr/>
        </p:nvPicPr>
        <p:blipFill>
          <a:blip r:embed="rId2"/>
          <a:stretch>
            <a:fillRect/>
          </a:stretch>
        </p:blipFill>
        <p:spPr>
          <a:xfrm>
            <a:off x="5048407" y="929196"/>
            <a:ext cx="4598308" cy="3733167"/>
          </a:xfrm>
          <a:prstGeom prst="rect">
            <a:avLst/>
          </a:prstGeom>
        </p:spPr>
      </p:pic>
      <p:pic>
        <p:nvPicPr>
          <p:cNvPr id="10" name="Picture 9">
            <a:extLst>
              <a:ext uri="{FF2B5EF4-FFF2-40B4-BE49-F238E27FC236}">
                <a16:creationId xmlns:a16="http://schemas.microsoft.com/office/drawing/2014/main" xmlns="" id="{9E74023B-00AA-465E-A06E-6B57FC29F4C7}"/>
              </a:ext>
            </a:extLst>
          </p:cNvPr>
          <p:cNvPicPr>
            <a:picLocks noChangeAspect="1"/>
          </p:cNvPicPr>
          <p:nvPr/>
        </p:nvPicPr>
        <p:blipFill>
          <a:blip r:embed="rId3"/>
          <a:stretch>
            <a:fillRect/>
          </a:stretch>
        </p:blipFill>
        <p:spPr>
          <a:xfrm>
            <a:off x="371448" y="4278576"/>
            <a:ext cx="5972518" cy="2478701"/>
          </a:xfrm>
          <a:prstGeom prst="rect">
            <a:avLst/>
          </a:prstGeom>
        </p:spPr>
      </p:pic>
      <p:sp>
        <p:nvSpPr>
          <p:cNvPr id="12" name="Rectangle 11">
            <a:extLst>
              <a:ext uri="{FF2B5EF4-FFF2-40B4-BE49-F238E27FC236}">
                <a16:creationId xmlns:a16="http://schemas.microsoft.com/office/drawing/2014/main" xmlns="" id="{1EF361BC-23C4-4A96-A48D-57DE17B8396E}"/>
              </a:ext>
            </a:extLst>
          </p:cNvPr>
          <p:cNvSpPr/>
          <p:nvPr/>
        </p:nvSpPr>
        <p:spPr>
          <a:xfrm>
            <a:off x="6486759" y="6483920"/>
            <a:ext cx="2619628" cy="276999"/>
          </a:xfrm>
          <a:prstGeom prst="rect">
            <a:avLst/>
          </a:prstGeom>
        </p:spPr>
        <p:txBody>
          <a:bodyPr wrap="none">
            <a:spAutoFit/>
          </a:bodyPr>
          <a:lstStyle/>
          <a:p>
            <a:r>
              <a:rPr lang="en-AU" sz="1200" b="1" dirty="0"/>
              <a:t>(Bachmann and </a:t>
            </a:r>
            <a:r>
              <a:rPr lang="en-AU" sz="1200" b="1" dirty="0" err="1"/>
              <a:t>Bergantz</a:t>
            </a:r>
            <a:r>
              <a:rPr lang="en-AU" sz="1200" b="1" dirty="0"/>
              <a:t>., 2008)</a:t>
            </a:r>
          </a:p>
        </p:txBody>
      </p:sp>
      <p:pic>
        <p:nvPicPr>
          <p:cNvPr id="15" name="Picture 14">
            <a:extLst>
              <a:ext uri="{FF2B5EF4-FFF2-40B4-BE49-F238E27FC236}">
                <a16:creationId xmlns:a16="http://schemas.microsoft.com/office/drawing/2014/main" xmlns="" id="{13C167E4-0996-4091-A138-B1E56681D801}"/>
              </a:ext>
            </a:extLst>
          </p:cNvPr>
          <p:cNvPicPr>
            <a:picLocks noChangeAspect="1"/>
          </p:cNvPicPr>
          <p:nvPr/>
        </p:nvPicPr>
        <p:blipFill>
          <a:blip r:embed="rId4"/>
          <a:stretch>
            <a:fillRect/>
          </a:stretch>
        </p:blipFill>
        <p:spPr>
          <a:xfrm>
            <a:off x="519409" y="915587"/>
            <a:ext cx="4570448" cy="3710549"/>
          </a:xfrm>
          <a:prstGeom prst="rect">
            <a:avLst/>
          </a:prstGeom>
        </p:spPr>
      </p:pic>
    </p:spTree>
    <p:extLst>
      <p:ext uri="{BB962C8B-B14F-4D97-AF65-F5344CB8AC3E}">
        <p14:creationId xmlns:p14="http://schemas.microsoft.com/office/powerpoint/2010/main" val="2251806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DC14C2C1-3E4B-4028-99A7-650515E26E00}"/>
              </a:ext>
            </a:extLst>
          </p:cNvPr>
          <p:cNvPicPr>
            <a:picLocks noChangeAspect="1"/>
          </p:cNvPicPr>
          <p:nvPr/>
        </p:nvPicPr>
        <p:blipFill rotWithShape="1">
          <a:blip r:embed="rId2"/>
          <a:srcRect l="17488" t="20032" r="10838" b="16912"/>
          <a:stretch/>
        </p:blipFill>
        <p:spPr>
          <a:xfrm>
            <a:off x="666067" y="2678581"/>
            <a:ext cx="4485328" cy="3946016"/>
          </a:xfrm>
          <a:prstGeom prst="rect">
            <a:avLst/>
          </a:prstGeom>
        </p:spPr>
      </p:pic>
      <p:sp>
        <p:nvSpPr>
          <p:cNvPr id="6" name="Rectangle 5">
            <a:extLst>
              <a:ext uri="{FF2B5EF4-FFF2-40B4-BE49-F238E27FC236}">
                <a16:creationId xmlns:a16="http://schemas.microsoft.com/office/drawing/2014/main" xmlns="" id="{1FB095CD-BAD4-43B9-9A98-7081930D0C66}"/>
              </a:ext>
            </a:extLst>
          </p:cNvPr>
          <p:cNvSpPr/>
          <p:nvPr/>
        </p:nvSpPr>
        <p:spPr>
          <a:xfrm>
            <a:off x="661981" y="2673833"/>
            <a:ext cx="1707189" cy="430887"/>
          </a:xfrm>
          <a:prstGeom prst="rect">
            <a:avLst/>
          </a:prstGeom>
        </p:spPr>
        <p:txBody>
          <a:bodyPr wrap="square">
            <a:spAutoFit/>
          </a:bodyPr>
          <a:lstStyle/>
          <a:p>
            <a:r>
              <a:rPr lang="en-AU" sz="1100" b="1" dirty="0">
                <a:solidFill>
                  <a:srgbClr val="FF0000"/>
                </a:solidFill>
              </a:rPr>
              <a:t>Red: </a:t>
            </a:r>
            <a:r>
              <a:rPr lang="en-US" sz="1100" b="1" dirty="0">
                <a:solidFill>
                  <a:srgbClr val="FF0000"/>
                </a:solidFill>
              </a:rPr>
              <a:t>norm An &lt; 4%</a:t>
            </a:r>
          </a:p>
          <a:p>
            <a:r>
              <a:rPr lang="en-US" sz="1100" b="1" dirty="0">
                <a:solidFill>
                  <a:srgbClr val="0070C0"/>
                </a:solidFill>
              </a:rPr>
              <a:t>Blue: norm An &gt; 4%</a:t>
            </a:r>
            <a:endParaRPr lang="en-AU" sz="1100" b="1" dirty="0">
              <a:solidFill>
                <a:srgbClr val="0070C0"/>
              </a:solidFill>
            </a:endParaRPr>
          </a:p>
        </p:txBody>
      </p:sp>
      <p:sp>
        <p:nvSpPr>
          <p:cNvPr id="2" name="Title 1">
            <a:extLst>
              <a:ext uri="{FF2B5EF4-FFF2-40B4-BE49-F238E27FC236}">
                <a16:creationId xmlns:a16="http://schemas.microsoft.com/office/drawing/2014/main" xmlns="" id="{36D651DB-087E-4FD4-8D7E-2FF99EE6C819}"/>
              </a:ext>
            </a:extLst>
          </p:cNvPr>
          <p:cNvSpPr>
            <a:spLocks noGrp="1"/>
          </p:cNvSpPr>
          <p:nvPr>
            <p:ph type="title"/>
          </p:nvPr>
        </p:nvSpPr>
        <p:spPr>
          <a:xfrm>
            <a:off x="297223" y="241394"/>
            <a:ext cx="5193100" cy="1626839"/>
          </a:xfrm>
        </p:spPr>
        <p:txBody>
          <a:bodyPr>
            <a:normAutofit/>
          </a:bodyPr>
          <a:lstStyle/>
          <a:p>
            <a:r>
              <a:rPr lang="en-AU" sz="2400" b="1" dirty="0"/>
              <a:t>~130 Ma felsic magmatism:</a:t>
            </a:r>
            <a:br>
              <a:rPr lang="en-AU" sz="2400" b="1" dirty="0"/>
            </a:br>
            <a:r>
              <a:rPr lang="en-AU" sz="2400" dirty="0"/>
              <a:t>minimum melts at shallow levels</a:t>
            </a:r>
          </a:p>
        </p:txBody>
      </p:sp>
      <p:pic>
        <p:nvPicPr>
          <p:cNvPr id="7" name="Picture 6">
            <a:extLst>
              <a:ext uri="{FF2B5EF4-FFF2-40B4-BE49-F238E27FC236}">
                <a16:creationId xmlns:a16="http://schemas.microsoft.com/office/drawing/2014/main" xmlns="" id="{42367E69-741E-494E-8148-5B9489A7ACE9}"/>
              </a:ext>
            </a:extLst>
          </p:cNvPr>
          <p:cNvPicPr>
            <a:picLocks noChangeAspect="1"/>
          </p:cNvPicPr>
          <p:nvPr/>
        </p:nvPicPr>
        <p:blipFill>
          <a:blip r:embed="rId3"/>
          <a:stretch>
            <a:fillRect/>
          </a:stretch>
        </p:blipFill>
        <p:spPr>
          <a:xfrm>
            <a:off x="5307372" y="3428566"/>
            <a:ext cx="3836628" cy="3196031"/>
          </a:xfrm>
          <a:prstGeom prst="rect">
            <a:avLst/>
          </a:prstGeom>
        </p:spPr>
      </p:pic>
      <p:pic>
        <p:nvPicPr>
          <p:cNvPr id="8" name="Picture 7">
            <a:extLst>
              <a:ext uri="{FF2B5EF4-FFF2-40B4-BE49-F238E27FC236}">
                <a16:creationId xmlns:a16="http://schemas.microsoft.com/office/drawing/2014/main" xmlns="" id="{1B921889-BC3E-4A7E-853A-7DDD8E604105}"/>
              </a:ext>
            </a:extLst>
          </p:cNvPr>
          <p:cNvPicPr>
            <a:picLocks noChangeAspect="1"/>
          </p:cNvPicPr>
          <p:nvPr/>
        </p:nvPicPr>
        <p:blipFill>
          <a:blip r:embed="rId4"/>
          <a:stretch>
            <a:fillRect/>
          </a:stretch>
        </p:blipFill>
        <p:spPr>
          <a:xfrm>
            <a:off x="5311458" y="-5534"/>
            <a:ext cx="3836628" cy="3418123"/>
          </a:xfrm>
          <a:prstGeom prst="rect">
            <a:avLst/>
          </a:prstGeom>
        </p:spPr>
      </p:pic>
      <p:sp>
        <p:nvSpPr>
          <p:cNvPr id="20" name="Rectangle 19">
            <a:extLst>
              <a:ext uri="{FF2B5EF4-FFF2-40B4-BE49-F238E27FC236}">
                <a16:creationId xmlns:a16="http://schemas.microsoft.com/office/drawing/2014/main" xmlns="" id="{EE3FF6A1-B73F-4B06-96F7-FB3C1FE8C341}"/>
              </a:ext>
            </a:extLst>
          </p:cNvPr>
          <p:cNvSpPr/>
          <p:nvPr/>
        </p:nvSpPr>
        <p:spPr>
          <a:xfrm>
            <a:off x="6963755" y="6592230"/>
            <a:ext cx="2258952" cy="276999"/>
          </a:xfrm>
          <a:prstGeom prst="rect">
            <a:avLst/>
          </a:prstGeom>
        </p:spPr>
        <p:txBody>
          <a:bodyPr wrap="none">
            <a:spAutoFit/>
          </a:bodyPr>
          <a:lstStyle/>
          <a:p>
            <a:r>
              <a:rPr lang="en-AU" sz="1200" b="1" dirty="0"/>
              <a:t>(James and Hamilton, 1968)</a:t>
            </a:r>
          </a:p>
        </p:txBody>
      </p:sp>
    </p:spTree>
    <p:extLst>
      <p:ext uri="{BB962C8B-B14F-4D97-AF65-F5344CB8AC3E}">
        <p14:creationId xmlns:p14="http://schemas.microsoft.com/office/powerpoint/2010/main" val="825733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B4C4295-4A63-43DF-B363-E2658D1DA597}"/>
              </a:ext>
            </a:extLst>
          </p:cNvPr>
          <p:cNvSpPr>
            <a:spLocks noGrp="1"/>
          </p:cNvSpPr>
          <p:nvPr>
            <p:ph type="title"/>
          </p:nvPr>
        </p:nvSpPr>
        <p:spPr>
          <a:xfrm>
            <a:off x="292786" y="169130"/>
            <a:ext cx="9333356" cy="1259894"/>
          </a:xfrm>
        </p:spPr>
        <p:txBody>
          <a:bodyPr>
            <a:normAutofit/>
          </a:bodyPr>
          <a:lstStyle/>
          <a:p>
            <a:pPr>
              <a:lnSpc>
                <a:spcPct val="80000"/>
              </a:lnSpc>
            </a:pPr>
            <a:r>
              <a:rPr lang="en-AU" sz="2000" b="1" dirty="0"/>
              <a:t>~130 Ma felsic magmatism : </a:t>
            </a:r>
            <a:r>
              <a:rPr lang="en-AU" sz="2000" dirty="0"/>
              <a:t>shallow-level crystallization fractionation</a:t>
            </a:r>
          </a:p>
        </p:txBody>
      </p:sp>
      <p:sp>
        <p:nvSpPr>
          <p:cNvPr id="9" name="Rectangle 8">
            <a:extLst>
              <a:ext uri="{FF2B5EF4-FFF2-40B4-BE49-F238E27FC236}">
                <a16:creationId xmlns:a16="http://schemas.microsoft.com/office/drawing/2014/main" xmlns="" id="{AC2B7222-F519-47E4-9AFC-35FFB29CF78E}"/>
              </a:ext>
            </a:extLst>
          </p:cNvPr>
          <p:cNvSpPr/>
          <p:nvPr/>
        </p:nvSpPr>
        <p:spPr>
          <a:xfrm>
            <a:off x="2286000" y="3339576"/>
            <a:ext cx="4572000" cy="584775"/>
          </a:xfrm>
          <a:prstGeom prst="rect">
            <a:avLst/>
          </a:prstGeom>
        </p:spPr>
        <p:txBody>
          <a:bodyPr>
            <a:spAutoFit/>
          </a:bodyPr>
          <a:lstStyle/>
          <a:p>
            <a:endParaRPr lang="en-AU" sz="800" dirty="0">
              <a:latin typeface="Times New Roman" panose="02020603050405020304" pitchFamily="18" charset="0"/>
            </a:endParaRPr>
          </a:p>
          <a:p>
            <a:endParaRPr lang="en-AU" sz="2400" dirty="0">
              <a:latin typeface="Times New Roman" panose="02020603050405020304" pitchFamily="18" charset="0"/>
            </a:endParaRPr>
          </a:p>
        </p:txBody>
      </p:sp>
      <p:pic>
        <p:nvPicPr>
          <p:cNvPr id="13" name="Picture 12">
            <a:extLst>
              <a:ext uri="{FF2B5EF4-FFF2-40B4-BE49-F238E27FC236}">
                <a16:creationId xmlns:a16="http://schemas.microsoft.com/office/drawing/2014/main" xmlns="" id="{C6E7EDB3-3666-4AE0-A723-0E40BA5D26CE}"/>
              </a:ext>
            </a:extLst>
          </p:cNvPr>
          <p:cNvPicPr>
            <a:picLocks noChangeAspect="1"/>
          </p:cNvPicPr>
          <p:nvPr/>
        </p:nvPicPr>
        <p:blipFill>
          <a:blip r:embed="rId2"/>
          <a:stretch>
            <a:fillRect/>
          </a:stretch>
        </p:blipFill>
        <p:spPr>
          <a:xfrm>
            <a:off x="3760815" y="813844"/>
            <a:ext cx="3326477" cy="2492284"/>
          </a:xfrm>
          <a:prstGeom prst="rect">
            <a:avLst/>
          </a:prstGeom>
        </p:spPr>
      </p:pic>
      <p:sp>
        <p:nvSpPr>
          <p:cNvPr id="14" name="Rectangle 13">
            <a:extLst>
              <a:ext uri="{FF2B5EF4-FFF2-40B4-BE49-F238E27FC236}">
                <a16:creationId xmlns:a16="http://schemas.microsoft.com/office/drawing/2014/main" xmlns="" id="{B40E9A2F-F723-4C03-A9CC-B9481D543FB2}"/>
              </a:ext>
            </a:extLst>
          </p:cNvPr>
          <p:cNvSpPr/>
          <p:nvPr/>
        </p:nvSpPr>
        <p:spPr>
          <a:xfrm>
            <a:off x="5424053" y="586296"/>
            <a:ext cx="1696298" cy="276999"/>
          </a:xfrm>
          <a:prstGeom prst="rect">
            <a:avLst/>
          </a:prstGeom>
        </p:spPr>
        <p:txBody>
          <a:bodyPr wrap="none">
            <a:spAutoFit/>
          </a:bodyPr>
          <a:lstStyle/>
          <a:p>
            <a:r>
              <a:rPr lang="en-AU" sz="1200" b="1" dirty="0"/>
              <a:t>Field width: 5.57 mm</a:t>
            </a:r>
          </a:p>
        </p:txBody>
      </p:sp>
      <p:graphicFrame>
        <p:nvGraphicFramePr>
          <p:cNvPr id="16" name="Table 15">
            <a:extLst>
              <a:ext uri="{FF2B5EF4-FFF2-40B4-BE49-F238E27FC236}">
                <a16:creationId xmlns:a16="http://schemas.microsoft.com/office/drawing/2014/main" xmlns="" id="{5B854C22-F23D-47E1-B6F5-673A9E12FE92}"/>
              </a:ext>
            </a:extLst>
          </p:cNvPr>
          <p:cNvGraphicFramePr>
            <a:graphicFrameLocks noGrp="1"/>
          </p:cNvGraphicFramePr>
          <p:nvPr>
            <p:extLst>
              <p:ext uri="{D42A27DB-BD31-4B8C-83A1-F6EECF244321}">
                <p14:modId xmlns:p14="http://schemas.microsoft.com/office/powerpoint/2010/main" val="1768966239"/>
              </p:ext>
            </p:extLst>
          </p:nvPr>
        </p:nvGraphicFramePr>
        <p:xfrm>
          <a:off x="1101443" y="4196366"/>
          <a:ext cx="7376441" cy="1849120"/>
        </p:xfrm>
        <a:graphic>
          <a:graphicData uri="http://schemas.openxmlformats.org/drawingml/2006/table">
            <a:tbl>
              <a:tblPr firstRow="1" bandRow="1">
                <a:tableStyleId>{5C22544A-7EE6-4342-B048-85BDC9FD1C3A}</a:tableStyleId>
              </a:tblPr>
              <a:tblGrid>
                <a:gridCol w="2377084">
                  <a:extLst>
                    <a:ext uri="{9D8B030D-6E8A-4147-A177-3AD203B41FA5}">
                      <a16:colId xmlns:a16="http://schemas.microsoft.com/office/drawing/2014/main" xmlns="" val="1746129054"/>
                    </a:ext>
                  </a:extLst>
                </a:gridCol>
                <a:gridCol w="1608835">
                  <a:extLst>
                    <a:ext uri="{9D8B030D-6E8A-4147-A177-3AD203B41FA5}">
                      <a16:colId xmlns:a16="http://schemas.microsoft.com/office/drawing/2014/main" xmlns="" val="3458118492"/>
                    </a:ext>
                  </a:extLst>
                </a:gridCol>
                <a:gridCol w="1608835">
                  <a:extLst>
                    <a:ext uri="{9D8B030D-6E8A-4147-A177-3AD203B41FA5}">
                      <a16:colId xmlns:a16="http://schemas.microsoft.com/office/drawing/2014/main" xmlns="" val="3439608653"/>
                    </a:ext>
                  </a:extLst>
                </a:gridCol>
                <a:gridCol w="1781687">
                  <a:extLst>
                    <a:ext uri="{9D8B030D-6E8A-4147-A177-3AD203B41FA5}">
                      <a16:colId xmlns:a16="http://schemas.microsoft.com/office/drawing/2014/main" xmlns="" val="472059083"/>
                    </a:ext>
                  </a:extLst>
                </a:gridCol>
              </a:tblGrid>
              <a:tr h="370840">
                <a:tc>
                  <a:txBody>
                    <a:bodyPr/>
                    <a:lstStyle/>
                    <a:p>
                      <a:r>
                        <a:rPr lang="en-AU" dirty="0"/>
                        <a:t>K-feldspar</a:t>
                      </a:r>
                    </a:p>
                  </a:txBody>
                  <a:tcPr/>
                </a:tc>
                <a:tc>
                  <a:txBody>
                    <a:bodyPr/>
                    <a:lstStyle/>
                    <a:p>
                      <a:r>
                        <a:rPr lang="en-AU" dirty="0"/>
                        <a:t>Median</a:t>
                      </a:r>
                    </a:p>
                  </a:txBody>
                  <a:tcPr/>
                </a:tc>
                <a:tc>
                  <a:txBody>
                    <a:bodyPr/>
                    <a:lstStyle/>
                    <a:p>
                      <a:r>
                        <a:rPr lang="en-AU" dirty="0" err="1"/>
                        <a:t>BaO</a:t>
                      </a:r>
                      <a:r>
                        <a:rPr lang="en-AU" dirty="0"/>
                        <a:t> (</a:t>
                      </a:r>
                      <a:r>
                        <a:rPr lang="en-AU" dirty="0" err="1"/>
                        <a:t>wt</a:t>
                      </a:r>
                      <a:r>
                        <a:rPr lang="en-AU"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err="1"/>
                        <a:t>SrO</a:t>
                      </a:r>
                      <a:r>
                        <a:rPr lang="en-AU" dirty="0"/>
                        <a:t> (</a:t>
                      </a:r>
                      <a:r>
                        <a:rPr lang="en-AU" dirty="0" err="1"/>
                        <a:t>wt</a:t>
                      </a:r>
                      <a:r>
                        <a:rPr lang="en-AU" dirty="0"/>
                        <a:t>%)</a:t>
                      </a:r>
                    </a:p>
                  </a:txBody>
                  <a:tcPr/>
                </a:tc>
                <a:extLst>
                  <a:ext uri="{0D108BD9-81ED-4DB2-BD59-A6C34878D82A}">
                    <a16:rowId xmlns:a16="http://schemas.microsoft.com/office/drawing/2014/main" xmlns="" val="893866394"/>
                  </a:ext>
                </a:extLst>
              </a:tr>
              <a:tr h="370840">
                <a:tc>
                  <a:txBody>
                    <a:bodyPr/>
                    <a:lstStyle/>
                    <a:p>
                      <a:r>
                        <a:rPr lang="en-AU" dirty="0"/>
                        <a:t>Phenocryst Core</a:t>
                      </a:r>
                    </a:p>
                  </a:txBody>
                  <a:tcPr/>
                </a:tc>
                <a:tc>
                  <a:txBody>
                    <a:bodyPr/>
                    <a:lstStyle/>
                    <a:p>
                      <a:r>
                        <a:rPr lang="en-AU" dirty="0"/>
                        <a:t>Or</a:t>
                      </a:r>
                      <a:r>
                        <a:rPr lang="en-AU" baseline="-25000" dirty="0"/>
                        <a:t>70</a:t>
                      </a:r>
                      <a:r>
                        <a:rPr lang="en-AU" dirty="0"/>
                        <a:t>Ab</a:t>
                      </a:r>
                      <a:r>
                        <a:rPr lang="en-AU" baseline="-25000" dirty="0"/>
                        <a:t>30</a:t>
                      </a:r>
                    </a:p>
                  </a:txBody>
                  <a:tcPr/>
                </a:tc>
                <a:tc>
                  <a:txBody>
                    <a:bodyPr/>
                    <a:lstStyle/>
                    <a:p>
                      <a:r>
                        <a:rPr lang="en-AU" dirty="0"/>
                        <a:t>0.034</a:t>
                      </a:r>
                    </a:p>
                  </a:txBody>
                  <a:tcPr/>
                </a:tc>
                <a:tc>
                  <a:txBody>
                    <a:bodyPr/>
                    <a:lstStyle/>
                    <a:p>
                      <a:r>
                        <a:rPr lang="en-AU" dirty="0"/>
                        <a:t>0</a:t>
                      </a:r>
                    </a:p>
                  </a:txBody>
                  <a:tcPr/>
                </a:tc>
                <a:extLst>
                  <a:ext uri="{0D108BD9-81ED-4DB2-BD59-A6C34878D82A}">
                    <a16:rowId xmlns:a16="http://schemas.microsoft.com/office/drawing/2014/main" xmlns="" val="804938575"/>
                  </a:ext>
                </a:extLst>
              </a:tr>
              <a:tr h="0">
                <a:tc>
                  <a:txBody>
                    <a:bodyPr/>
                    <a:lstStyle/>
                    <a:p>
                      <a:r>
                        <a:rPr lang="en-AU" b="1" dirty="0"/>
                        <a:t>Phenocryst Rim</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1" dirty="0"/>
                        <a:t>Or</a:t>
                      </a:r>
                      <a:r>
                        <a:rPr lang="en-AU" b="1" baseline="-25000" dirty="0"/>
                        <a:t>96</a:t>
                      </a:r>
                      <a:r>
                        <a:rPr lang="en-AU" b="1" dirty="0"/>
                        <a:t>Ab</a:t>
                      </a:r>
                      <a:r>
                        <a:rPr lang="en-AU" b="1" baseline="-25000" dirty="0"/>
                        <a:t>4</a:t>
                      </a:r>
                    </a:p>
                  </a:txBody>
                  <a:tcPr/>
                </a:tc>
                <a:tc>
                  <a:txBody>
                    <a:bodyPr/>
                    <a:lstStyle/>
                    <a:p>
                      <a:r>
                        <a:rPr lang="en-AU" b="1" dirty="0">
                          <a:highlight>
                            <a:srgbClr val="FFFF00"/>
                          </a:highlight>
                        </a:rPr>
                        <a:t>0.394</a:t>
                      </a:r>
                    </a:p>
                  </a:txBody>
                  <a:tcPr/>
                </a:tc>
                <a:tc>
                  <a:txBody>
                    <a:bodyPr/>
                    <a:lstStyle/>
                    <a:p>
                      <a:r>
                        <a:rPr lang="en-AU" b="1" dirty="0"/>
                        <a:t>0.001</a:t>
                      </a:r>
                    </a:p>
                  </a:txBody>
                  <a:tcPr/>
                </a:tc>
                <a:extLst>
                  <a:ext uri="{0D108BD9-81ED-4DB2-BD59-A6C34878D82A}">
                    <a16:rowId xmlns:a16="http://schemas.microsoft.com/office/drawing/2014/main" xmlns="" val="628102011"/>
                  </a:ext>
                </a:extLst>
              </a:tr>
              <a:tr h="370840">
                <a:tc>
                  <a:txBody>
                    <a:bodyPr/>
                    <a:lstStyle/>
                    <a:p>
                      <a:r>
                        <a:rPr lang="en-AU" dirty="0"/>
                        <a:t>Groundmass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Or</a:t>
                      </a:r>
                      <a:r>
                        <a:rPr lang="en-AU" baseline="-25000" dirty="0"/>
                        <a:t>97</a:t>
                      </a:r>
                      <a:r>
                        <a:rPr lang="en-AU" dirty="0"/>
                        <a:t>Ab</a:t>
                      </a:r>
                      <a:r>
                        <a:rPr lang="en-AU" baseline="-25000" dirty="0"/>
                        <a:t>3</a:t>
                      </a:r>
                    </a:p>
                  </a:txBody>
                  <a:tcPr/>
                </a:tc>
                <a:tc>
                  <a:txBody>
                    <a:bodyPr/>
                    <a:lstStyle/>
                    <a:p>
                      <a:r>
                        <a:rPr lang="en-AU" dirty="0"/>
                        <a:t>0.102</a:t>
                      </a:r>
                    </a:p>
                  </a:txBody>
                  <a:tcPr/>
                </a:tc>
                <a:tc>
                  <a:txBody>
                    <a:bodyPr/>
                    <a:lstStyle/>
                    <a:p>
                      <a:r>
                        <a:rPr lang="en-AU" dirty="0"/>
                        <a:t>0.005</a:t>
                      </a:r>
                    </a:p>
                  </a:txBody>
                  <a:tcPr/>
                </a:tc>
                <a:extLst>
                  <a:ext uri="{0D108BD9-81ED-4DB2-BD59-A6C34878D82A}">
                    <a16:rowId xmlns:a16="http://schemas.microsoft.com/office/drawing/2014/main" xmlns="" val="483779810"/>
                  </a:ext>
                </a:extLst>
              </a:tr>
              <a:tr h="370840">
                <a:tc>
                  <a:txBody>
                    <a:bodyPr/>
                    <a:lstStyle/>
                    <a:p>
                      <a:endParaRPr lang="en-AU"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baseline="-25000" dirty="0"/>
                        <a:t>Median</a:t>
                      </a:r>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xmlns="" val="2695913392"/>
                  </a:ext>
                </a:extLst>
              </a:tr>
            </a:tbl>
          </a:graphicData>
        </a:graphic>
      </p:graphicFrame>
      <p:graphicFrame>
        <p:nvGraphicFramePr>
          <p:cNvPr id="22" name="Table 21">
            <a:extLst>
              <a:ext uri="{FF2B5EF4-FFF2-40B4-BE49-F238E27FC236}">
                <a16:creationId xmlns:a16="http://schemas.microsoft.com/office/drawing/2014/main" xmlns="" id="{4A2D1F60-C7A5-4D7E-AC94-4068BFC410CC}"/>
              </a:ext>
            </a:extLst>
          </p:cNvPr>
          <p:cNvGraphicFramePr>
            <a:graphicFrameLocks noGrp="1"/>
          </p:cNvGraphicFramePr>
          <p:nvPr>
            <p:extLst>
              <p:ext uri="{D42A27DB-BD31-4B8C-83A1-F6EECF244321}">
                <p14:modId xmlns:p14="http://schemas.microsoft.com/office/powerpoint/2010/main" val="29948589"/>
              </p:ext>
            </p:extLst>
          </p:nvPr>
        </p:nvGraphicFramePr>
        <p:xfrm>
          <a:off x="1101444" y="5691195"/>
          <a:ext cx="7376441" cy="1112520"/>
        </p:xfrm>
        <a:graphic>
          <a:graphicData uri="http://schemas.openxmlformats.org/drawingml/2006/table">
            <a:tbl>
              <a:tblPr firstRow="1" bandRow="1">
                <a:tableStyleId>{5C22544A-7EE6-4342-B048-85BDC9FD1C3A}</a:tableStyleId>
              </a:tblPr>
              <a:tblGrid>
                <a:gridCol w="2037366">
                  <a:extLst>
                    <a:ext uri="{9D8B030D-6E8A-4147-A177-3AD203B41FA5}">
                      <a16:colId xmlns:a16="http://schemas.microsoft.com/office/drawing/2014/main" xmlns="" val="1746129054"/>
                    </a:ext>
                  </a:extLst>
                </a:gridCol>
                <a:gridCol w="1940086">
                  <a:extLst>
                    <a:ext uri="{9D8B030D-6E8A-4147-A177-3AD203B41FA5}">
                      <a16:colId xmlns:a16="http://schemas.microsoft.com/office/drawing/2014/main" xmlns="" val="3458118492"/>
                    </a:ext>
                  </a:extLst>
                </a:gridCol>
                <a:gridCol w="1610139">
                  <a:extLst>
                    <a:ext uri="{9D8B030D-6E8A-4147-A177-3AD203B41FA5}">
                      <a16:colId xmlns:a16="http://schemas.microsoft.com/office/drawing/2014/main" xmlns="" val="4211333451"/>
                    </a:ext>
                  </a:extLst>
                </a:gridCol>
                <a:gridCol w="1788850">
                  <a:extLst>
                    <a:ext uri="{9D8B030D-6E8A-4147-A177-3AD203B41FA5}">
                      <a16:colId xmlns:a16="http://schemas.microsoft.com/office/drawing/2014/main" xmlns="" val="3439608653"/>
                    </a:ext>
                  </a:extLst>
                </a:gridCol>
              </a:tblGrid>
              <a:tr h="370840">
                <a:tc>
                  <a:txBody>
                    <a:bodyPr/>
                    <a:lstStyle/>
                    <a:p>
                      <a:r>
                        <a:rPr lang="en-AU" dirty="0"/>
                        <a:t>Plagioclase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Median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err="1"/>
                        <a:t>BaO</a:t>
                      </a:r>
                      <a:r>
                        <a:rPr lang="en-AU" dirty="0"/>
                        <a:t> (</a:t>
                      </a:r>
                      <a:r>
                        <a:rPr lang="en-AU" dirty="0" err="1"/>
                        <a:t>wt</a:t>
                      </a:r>
                      <a:r>
                        <a:rPr lang="en-AU" dirty="0"/>
                        <a:t>%)</a:t>
                      </a:r>
                    </a:p>
                  </a:txBody>
                  <a:tcPr/>
                </a:tc>
                <a:tc>
                  <a:txBody>
                    <a:bodyPr/>
                    <a:lstStyle/>
                    <a:p>
                      <a:r>
                        <a:rPr lang="en-AU" dirty="0" err="1"/>
                        <a:t>SrO</a:t>
                      </a:r>
                      <a:r>
                        <a:rPr lang="en-AU" dirty="0"/>
                        <a:t> (</a:t>
                      </a:r>
                      <a:r>
                        <a:rPr lang="en-AU" dirty="0" err="1"/>
                        <a:t>wt</a:t>
                      </a:r>
                      <a:r>
                        <a:rPr lang="en-AU" dirty="0"/>
                        <a:t>%)</a:t>
                      </a:r>
                    </a:p>
                  </a:txBody>
                  <a:tcPr/>
                </a:tc>
                <a:extLst>
                  <a:ext uri="{0D108BD9-81ED-4DB2-BD59-A6C34878D82A}">
                    <a16:rowId xmlns:a16="http://schemas.microsoft.com/office/drawing/2014/main" xmlns="" val="893866394"/>
                  </a:ext>
                </a:extLst>
              </a:tr>
              <a:tr h="370840">
                <a:tc>
                  <a:txBody>
                    <a:bodyPr/>
                    <a:lstStyle/>
                    <a:p>
                      <a:r>
                        <a:rPr lang="en-AU" dirty="0"/>
                        <a:t>Phenocryst</a:t>
                      </a:r>
                    </a:p>
                  </a:txBody>
                  <a:tcPr/>
                </a:tc>
                <a:tc>
                  <a:txBody>
                    <a:bodyPr/>
                    <a:lstStyle/>
                    <a:p>
                      <a:r>
                        <a:rPr lang="en-AU" dirty="0"/>
                        <a:t>Or</a:t>
                      </a:r>
                      <a:r>
                        <a:rPr lang="en-AU" baseline="-25000" dirty="0"/>
                        <a:t>0.5</a:t>
                      </a:r>
                      <a:r>
                        <a:rPr lang="en-AU" dirty="0"/>
                        <a:t>Ab</a:t>
                      </a:r>
                      <a:r>
                        <a:rPr lang="en-AU" baseline="-25000" dirty="0"/>
                        <a:t>98</a:t>
                      </a:r>
                      <a:r>
                        <a:rPr lang="en-AU" baseline="0" dirty="0"/>
                        <a:t>An</a:t>
                      </a:r>
                      <a:r>
                        <a:rPr lang="en-AU" baseline="-25000" dirty="0"/>
                        <a:t>1.5</a:t>
                      </a:r>
                    </a:p>
                  </a:txBody>
                  <a:tcPr/>
                </a:tc>
                <a:tc>
                  <a:txBody>
                    <a:bodyPr/>
                    <a:lstStyle/>
                    <a:p>
                      <a:r>
                        <a:rPr lang="en-AU" dirty="0"/>
                        <a:t>0.024</a:t>
                      </a:r>
                    </a:p>
                  </a:txBody>
                  <a:tcPr/>
                </a:tc>
                <a:tc>
                  <a:txBody>
                    <a:bodyPr/>
                    <a:lstStyle/>
                    <a:p>
                      <a:r>
                        <a:rPr lang="en-AU"/>
                        <a:t>0.021</a:t>
                      </a:r>
                      <a:endParaRPr lang="en-AU" dirty="0"/>
                    </a:p>
                  </a:txBody>
                  <a:tcPr/>
                </a:tc>
                <a:extLst>
                  <a:ext uri="{0D108BD9-81ED-4DB2-BD59-A6C34878D82A}">
                    <a16:rowId xmlns:a16="http://schemas.microsoft.com/office/drawing/2014/main" xmlns="" val="804938575"/>
                  </a:ext>
                </a:extLst>
              </a:tr>
              <a:tr h="370840">
                <a:tc>
                  <a:txBody>
                    <a:bodyPr/>
                    <a:lstStyle/>
                    <a:p>
                      <a:r>
                        <a:rPr lang="en-AU" dirty="0"/>
                        <a:t>Groundmass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Or</a:t>
                      </a:r>
                      <a:r>
                        <a:rPr lang="en-AU" baseline="-25000" dirty="0"/>
                        <a:t>1</a:t>
                      </a:r>
                      <a:r>
                        <a:rPr lang="en-AU" dirty="0"/>
                        <a:t>Ab</a:t>
                      </a:r>
                      <a:r>
                        <a:rPr lang="en-AU" baseline="-25000" dirty="0"/>
                        <a:t>97</a:t>
                      </a:r>
                      <a:r>
                        <a:rPr lang="en-AU" baseline="0" dirty="0"/>
                        <a:t>An</a:t>
                      </a:r>
                      <a:r>
                        <a:rPr lang="en-AU" baseline="-25000" dirty="0"/>
                        <a:t>2</a:t>
                      </a:r>
                    </a:p>
                  </a:txBody>
                  <a:tcPr/>
                </a:tc>
                <a:tc>
                  <a:txBody>
                    <a:bodyPr/>
                    <a:lstStyle/>
                    <a:p>
                      <a:r>
                        <a:rPr lang="en-AU" dirty="0"/>
                        <a:t>0</a:t>
                      </a:r>
                    </a:p>
                  </a:txBody>
                  <a:tcPr/>
                </a:tc>
                <a:tc>
                  <a:txBody>
                    <a:bodyPr/>
                    <a:lstStyle/>
                    <a:p>
                      <a:r>
                        <a:rPr lang="en-AU" dirty="0"/>
                        <a:t>0.005</a:t>
                      </a:r>
                    </a:p>
                  </a:txBody>
                  <a:tcPr/>
                </a:tc>
                <a:extLst>
                  <a:ext uri="{0D108BD9-81ED-4DB2-BD59-A6C34878D82A}">
                    <a16:rowId xmlns:a16="http://schemas.microsoft.com/office/drawing/2014/main" xmlns="" val="483779810"/>
                  </a:ext>
                </a:extLst>
              </a:tr>
            </a:tbl>
          </a:graphicData>
        </a:graphic>
      </p:graphicFrame>
      <p:graphicFrame>
        <p:nvGraphicFramePr>
          <p:cNvPr id="23" name="Table 22">
            <a:extLst>
              <a:ext uri="{FF2B5EF4-FFF2-40B4-BE49-F238E27FC236}">
                <a16:creationId xmlns:a16="http://schemas.microsoft.com/office/drawing/2014/main" xmlns="" id="{25ADFFE6-F550-4B2D-9B45-6ECB901C7EC7}"/>
              </a:ext>
            </a:extLst>
          </p:cNvPr>
          <p:cNvGraphicFramePr>
            <a:graphicFrameLocks noGrp="1"/>
          </p:cNvGraphicFramePr>
          <p:nvPr>
            <p:extLst>
              <p:ext uri="{D42A27DB-BD31-4B8C-83A1-F6EECF244321}">
                <p14:modId xmlns:p14="http://schemas.microsoft.com/office/powerpoint/2010/main" val="2967797289"/>
              </p:ext>
            </p:extLst>
          </p:nvPr>
        </p:nvGraphicFramePr>
        <p:xfrm>
          <a:off x="1101442" y="3449938"/>
          <a:ext cx="7376442" cy="741680"/>
        </p:xfrm>
        <a:graphic>
          <a:graphicData uri="http://schemas.openxmlformats.org/drawingml/2006/table">
            <a:tbl>
              <a:tblPr firstRow="1" bandRow="1">
                <a:tableStyleId>{5C22544A-7EE6-4342-B048-85BDC9FD1C3A}</a:tableStyleId>
              </a:tblPr>
              <a:tblGrid>
                <a:gridCol w="3987393">
                  <a:extLst>
                    <a:ext uri="{9D8B030D-6E8A-4147-A177-3AD203B41FA5}">
                      <a16:colId xmlns:a16="http://schemas.microsoft.com/office/drawing/2014/main" xmlns="" val="1746129054"/>
                    </a:ext>
                  </a:extLst>
                </a:gridCol>
                <a:gridCol w="1600200">
                  <a:extLst>
                    <a:ext uri="{9D8B030D-6E8A-4147-A177-3AD203B41FA5}">
                      <a16:colId xmlns:a16="http://schemas.microsoft.com/office/drawing/2014/main" xmlns="" val="3439608653"/>
                    </a:ext>
                  </a:extLst>
                </a:gridCol>
                <a:gridCol w="1788849">
                  <a:extLst>
                    <a:ext uri="{9D8B030D-6E8A-4147-A177-3AD203B41FA5}">
                      <a16:colId xmlns:a16="http://schemas.microsoft.com/office/drawing/2014/main" xmlns="" val="472059083"/>
                    </a:ext>
                  </a:extLst>
                </a:gridCol>
              </a:tblGrid>
              <a:tr h="370840">
                <a:tc>
                  <a:txBody>
                    <a:bodyPr/>
                    <a:lstStyle/>
                    <a:p>
                      <a:r>
                        <a:rPr lang="en-US" altLang="zh-CN" dirty="0"/>
                        <a:t>Whole-rock</a:t>
                      </a:r>
                      <a:endParaRPr lang="en-AU" dirty="0"/>
                    </a:p>
                  </a:txBody>
                  <a:tcPr/>
                </a:tc>
                <a:tc>
                  <a:txBody>
                    <a:bodyPr/>
                    <a:lstStyle/>
                    <a:p>
                      <a:r>
                        <a:rPr lang="en-AU" dirty="0" err="1"/>
                        <a:t>BaO</a:t>
                      </a:r>
                      <a:r>
                        <a:rPr lang="en-AU" dirty="0"/>
                        <a:t> (</a:t>
                      </a:r>
                      <a:r>
                        <a:rPr lang="en-AU" dirty="0" err="1"/>
                        <a:t>wt</a:t>
                      </a:r>
                      <a:r>
                        <a:rPr lang="en-AU" dirty="0"/>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err="1"/>
                        <a:t>SrO</a:t>
                      </a:r>
                      <a:r>
                        <a:rPr lang="en-AU" dirty="0"/>
                        <a:t> (</a:t>
                      </a:r>
                      <a:r>
                        <a:rPr lang="en-AU" dirty="0" err="1"/>
                        <a:t>wt</a:t>
                      </a:r>
                      <a:r>
                        <a:rPr lang="en-AU" dirty="0"/>
                        <a:t>%)</a:t>
                      </a:r>
                    </a:p>
                  </a:txBody>
                  <a:tcPr/>
                </a:tc>
                <a:extLst>
                  <a:ext uri="{0D108BD9-81ED-4DB2-BD59-A6C34878D82A}">
                    <a16:rowId xmlns:a16="http://schemas.microsoft.com/office/drawing/2014/main" xmlns="" val="893866394"/>
                  </a:ext>
                </a:extLst>
              </a:tr>
              <a:tr h="370840">
                <a:tc>
                  <a:txBody>
                    <a:bodyPr/>
                    <a:lstStyle/>
                    <a:p>
                      <a:endParaRPr lang="en-AU" dirty="0"/>
                    </a:p>
                  </a:txBody>
                  <a:tcPr/>
                </a:tc>
                <a:tc>
                  <a:txBody>
                    <a:bodyPr/>
                    <a:lstStyle/>
                    <a:p>
                      <a:r>
                        <a:rPr lang="en-AU" dirty="0"/>
                        <a:t>0.0001-0.2</a:t>
                      </a:r>
                    </a:p>
                  </a:txBody>
                  <a:tcPr/>
                </a:tc>
                <a:tc>
                  <a:txBody>
                    <a:bodyPr/>
                    <a:lstStyle/>
                    <a:p>
                      <a:r>
                        <a:rPr lang="en-AU" dirty="0"/>
                        <a:t>0.0125-0.0158</a:t>
                      </a:r>
                    </a:p>
                  </a:txBody>
                  <a:tcPr/>
                </a:tc>
                <a:extLst>
                  <a:ext uri="{0D108BD9-81ED-4DB2-BD59-A6C34878D82A}">
                    <a16:rowId xmlns:a16="http://schemas.microsoft.com/office/drawing/2014/main" xmlns="" val="804938575"/>
                  </a:ext>
                </a:extLst>
              </a:tr>
            </a:tbl>
          </a:graphicData>
        </a:graphic>
      </p:graphicFrame>
      <p:pic>
        <p:nvPicPr>
          <p:cNvPr id="24" name="Picture 23">
            <a:extLst>
              <a:ext uri="{FF2B5EF4-FFF2-40B4-BE49-F238E27FC236}">
                <a16:creationId xmlns:a16="http://schemas.microsoft.com/office/drawing/2014/main" xmlns="" id="{D7C25750-307C-49AB-B65C-95228C05BDE8}"/>
              </a:ext>
            </a:extLst>
          </p:cNvPr>
          <p:cNvPicPr>
            <a:picLocks noChangeAspect="1"/>
          </p:cNvPicPr>
          <p:nvPr/>
        </p:nvPicPr>
        <p:blipFill>
          <a:blip r:embed="rId3"/>
          <a:stretch>
            <a:fillRect/>
          </a:stretch>
        </p:blipFill>
        <p:spPr>
          <a:xfrm>
            <a:off x="389262" y="813844"/>
            <a:ext cx="3301593" cy="2476195"/>
          </a:xfrm>
          <a:prstGeom prst="rect">
            <a:avLst/>
          </a:prstGeom>
        </p:spPr>
      </p:pic>
      <p:sp>
        <p:nvSpPr>
          <p:cNvPr id="3" name="TextBox 2">
            <a:extLst>
              <a:ext uri="{FF2B5EF4-FFF2-40B4-BE49-F238E27FC236}">
                <a16:creationId xmlns:a16="http://schemas.microsoft.com/office/drawing/2014/main" xmlns="" id="{0E8269B3-043C-42B6-8BD3-80B1B2A94FCF}"/>
              </a:ext>
            </a:extLst>
          </p:cNvPr>
          <p:cNvSpPr txBox="1"/>
          <p:nvPr/>
        </p:nvSpPr>
        <p:spPr>
          <a:xfrm>
            <a:off x="7365790" y="763684"/>
            <a:ext cx="1688058" cy="2308324"/>
          </a:xfrm>
          <a:prstGeom prst="rect">
            <a:avLst/>
          </a:prstGeom>
          <a:noFill/>
        </p:spPr>
        <p:txBody>
          <a:bodyPr wrap="square" rtlCol="0">
            <a:spAutoFit/>
          </a:bodyPr>
          <a:lstStyle/>
          <a:p>
            <a:r>
              <a:rPr lang="en-US" sz="1600" dirty="0"/>
              <a:t>Melt H</a:t>
            </a:r>
            <a:r>
              <a:rPr lang="en-US" sz="1600" baseline="-25000" dirty="0"/>
              <a:t>2</a:t>
            </a:r>
            <a:r>
              <a:rPr lang="en-US" sz="1600" dirty="0"/>
              <a:t>O content</a:t>
            </a:r>
          </a:p>
          <a:p>
            <a:r>
              <a:rPr lang="en-US" sz="1600" dirty="0"/>
              <a:t>2</a:t>
            </a:r>
            <a:r>
              <a:rPr lang="en-US" altLang="zh-CN" sz="1600" dirty="0"/>
              <a:t>-8 </a:t>
            </a:r>
            <a:r>
              <a:rPr lang="en-US" altLang="zh-CN" sz="1600" dirty="0" err="1"/>
              <a:t>wt</a:t>
            </a:r>
            <a:r>
              <a:rPr lang="en-US" altLang="zh-CN" sz="1600" dirty="0"/>
              <a:t>% based on </a:t>
            </a:r>
            <a:r>
              <a:rPr lang="en-US" altLang="zh-CN" sz="1600" dirty="0" err="1"/>
              <a:t>Kfs</a:t>
            </a:r>
            <a:r>
              <a:rPr lang="en-US" altLang="zh-CN" sz="1600" dirty="0"/>
              <a:t> FTIR</a:t>
            </a:r>
          </a:p>
          <a:p>
            <a:endParaRPr lang="en-US" sz="1600" dirty="0"/>
          </a:p>
          <a:p>
            <a:r>
              <a:rPr lang="en-US" sz="1600" dirty="0"/>
              <a:t>(large uncertainties form partition coefficient</a:t>
            </a:r>
          </a:p>
        </p:txBody>
      </p:sp>
    </p:spTree>
    <p:extLst>
      <p:ext uri="{BB962C8B-B14F-4D97-AF65-F5344CB8AC3E}">
        <p14:creationId xmlns:p14="http://schemas.microsoft.com/office/powerpoint/2010/main" val="3882934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8B72CD5-238E-409E-A4E1-6BC8FB58B024}"/>
              </a:ext>
            </a:extLst>
          </p:cNvPr>
          <p:cNvPicPr>
            <a:picLocks noChangeAspect="1"/>
          </p:cNvPicPr>
          <p:nvPr/>
        </p:nvPicPr>
        <p:blipFill>
          <a:blip r:embed="rId3"/>
          <a:stretch>
            <a:fillRect/>
          </a:stretch>
        </p:blipFill>
        <p:spPr>
          <a:xfrm>
            <a:off x="3723744" y="3320932"/>
            <a:ext cx="5188543" cy="3318035"/>
          </a:xfrm>
          <a:prstGeom prst="rect">
            <a:avLst/>
          </a:prstGeom>
        </p:spPr>
      </p:pic>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486918" y="278637"/>
            <a:ext cx="8657081" cy="1259894"/>
          </a:xfrm>
        </p:spPr>
        <p:txBody>
          <a:bodyPr vert="horz" lIns="91440" tIns="45720" rIns="91440" bIns="45720" rtlCol="0" anchor="t">
            <a:normAutofit/>
          </a:bodyPr>
          <a:lstStyle/>
          <a:p>
            <a:pPr>
              <a:lnSpc>
                <a:spcPct val="80000"/>
              </a:lnSpc>
            </a:pPr>
            <a:r>
              <a:rPr lang="en-US" altLang="zh-CN" sz="2300" b="1" dirty="0"/>
              <a:t>Three-component Mixing Model for K</a:t>
            </a:r>
            <a:r>
              <a:rPr lang="en-US" altLang="zh-CN" sz="2300" b="1" baseline="-25000" dirty="0"/>
              <a:t>1</a:t>
            </a:r>
            <a:r>
              <a:rPr lang="en-US" altLang="zh-CN" sz="2300" b="1" dirty="0"/>
              <a:t>(III) granitoids</a:t>
            </a:r>
            <a:endParaRPr lang="en-US" sz="2300" b="1" dirty="0"/>
          </a:p>
        </p:txBody>
      </p:sp>
      <p:sp>
        <p:nvSpPr>
          <p:cNvPr id="11" name="TextBox 10">
            <a:extLst>
              <a:ext uri="{FF2B5EF4-FFF2-40B4-BE49-F238E27FC236}">
                <a16:creationId xmlns:a16="http://schemas.microsoft.com/office/drawing/2014/main" xmlns="" id="{0661E339-67D9-44DC-80DC-02E192235C08}"/>
              </a:ext>
            </a:extLst>
          </p:cNvPr>
          <p:cNvSpPr txBox="1"/>
          <p:nvPr/>
        </p:nvSpPr>
        <p:spPr>
          <a:xfrm>
            <a:off x="389262" y="826041"/>
            <a:ext cx="8301732" cy="3759253"/>
          </a:xfrm>
          <a:prstGeom prst="rect">
            <a:avLst/>
          </a:prstGeom>
        </p:spPr>
        <p:txBody>
          <a:bodyPr vert="horz" lIns="91440" tIns="45720" rIns="91440" bIns="45720" rtlCol="0">
            <a:normAutofit/>
          </a:bodyPr>
          <a:lstStyle/>
          <a:p>
            <a:pPr marL="342900" indent="-342900">
              <a:spcBef>
                <a:spcPts val="1000"/>
              </a:spcBef>
              <a:buClr>
                <a:schemeClr val="accent1"/>
              </a:buClr>
              <a:buFont typeface="Wingdings 3" charset="2"/>
              <a:buChar char=""/>
            </a:pPr>
            <a:r>
              <a:rPr lang="en-US" dirty="0">
                <a:solidFill>
                  <a:schemeClr val="tx1">
                    <a:lumMod val="75000"/>
                    <a:lumOff val="25000"/>
                  </a:schemeClr>
                </a:solidFill>
              </a:rPr>
              <a:t>Bulk Sr-</a:t>
            </a:r>
            <a:r>
              <a:rPr lang="en-US" dirty="0" err="1">
                <a:solidFill>
                  <a:schemeClr val="tx1">
                    <a:lumMod val="75000"/>
                    <a:lumOff val="25000"/>
                  </a:schemeClr>
                </a:solidFill>
              </a:rPr>
              <a:t>Nd</a:t>
            </a:r>
            <a:r>
              <a:rPr lang="en-US" dirty="0">
                <a:solidFill>
                  <a:schemeClr val="tx1">
                    <a:lumMod val="75000"/>
                    <a:lumOff val="25000"/>
                  </a:schemeClr>
                </a:solidFill>
              </a:rPr>
              <a:t> and zircon </a:t>
            </a:r>
            <a:r>
              <a:rPr lang="en-US" dirty="0" err="1">
                <a:solidFill>
                  <a:schemeClr val="tx1">
                    <a:lumMod val="75000"/>
                    <a:lumOff val="25000"/>
                  </a:schemeClr>
                </a:solidFill>
              </a:rPr>
              <a:t>Hf</a:t>
            </a:r>
            <a:r>
              <a:rPr lang="en-US" dirty="0">
                <a:solidFill>
                  <a:schemeClr val="tx1">
                    <a:lumMod val="75000"/>
                    <a:lumOff val="25000"/>
                  </a:schemeClr>
                </a:solidFill>
              </a:rPr>
              <a:t> isotopes are similar for mafic (basalts and MMEs) and granitoids and do not imply a magma mixing model but extensive crystallization fractionation.</a:t>
            </a:r>
          </a:p>
          <a:p>
            <a:pPr marL="342900" indent="-342900">
              <a:spcBef>
                <a:spcPts val="1000"/>
              </a:spcBef>
              <a:buClr>
                <a:schemeClr val="accent1"/>
              </a:buClr>
              <a:buFont typeface="Wingdings 3" charset="2"/>
              <a:buChar char=""/>
            </a:pPr>
            <a:r>
              <a:rPr lang="en-US" dirty="0">
                <a:solidFill>
                  <a:schemeClr val="tx1">
                    <a:lumMod val="75000"/>
                    <a:lumOff val="25000"/>
                  </a:schemeClr>
                </a:solidFill>
              </a:rPr>
              <a:t>Th</a:t>
            </a:r>
            <a:r>
              <a:rPr lang="en-AU" dirty="0">
                <a:solidFill>
                  <a:schemeClr val="tx1">
                    <a:lumMod val="75000"/>
                    <a:lumOff val="25000"/>
                  </a:schemeClr>
                </a:solidFill>
              </a:rPr>
              <a:t>e</a:t>
            </a:r>
            <a:r>
              <a:rPr lang="zh-CN" altLang="en-US" dirty="0">
                <a:solidFill>
                  <a:schemeClr val="tx1">
                    <a:lumMod val="75000"/>
                    <a:lumOff val="25000"/>
                  </a:schemeClr>
                </a:solidFill>
              </a:rPr>
              <a:t> </a:t>
            </a:r>
            <a:r>
              <a:rPr lang="en-AU" altLang="zh-CN" dirty="0">
                <a:solidFill>
                  <a:schemeClr val="tx1">
                    <a:lumMod val="75000"/>
                    <a:lumOff val="25000"/>
                  </a:schemeClr>
                </a:solidFill>
              </a:rPr>
              <a:t>Sr-</a:t>
            </a:r>
            <a:r>
              <a:rPr lang="en-AU" altLang="zh-CN" dirty="0" err="1">
                <a:solidFill>
                  <a:schemeClr val="tx1">
                    <a:lumMod val="75000"/>
                    <a:lumOff val="25000"/>
                  </a:schemeClr>
                </a:solidFill>
              </a:rPr>
              <a:t>Nd</a:t>
            </a:r>
            <a:r>
              <a:rPr lang="en-AU" altLang="zh-CN" dirty="0">
                <a:solidFill>
                  <a:schemeClr val="tx1">
                    <a:lumMod val="75000"/>
                    <a:lumOff val="25000"/>
                  </a:schemeClr>
                </a:solidFill>
              </a:rPr>
              <a:t>-</a:t>
            </a:r>
            <a:r>
              <a:rPr lang="en-AU" altLang="zh-CN" dirty="0" err="1">
                <a:solidFill>
                  <a:schemeClr val="tx1">
                    <a:lumMod val="75000"/>
                    <a:lumOff val="25000"/>
                  </a:schemeClr>
                </a:solidFill>
              </a:rPr>
              <a:t>Hf</a:t>
            </a:r>
            <a:r>
              <a:rPr lang="en-AU" altLang="zh-CN" dirty="0">
                <a:solidFill>
                  <a:schemeClr val="tx1">
                    <a:lumMod val="75000"/>
                    <a:lumOff val="25000"/>
                  </a:schemeClr>
                </a:solidFill>
              </a:rPr>
              <a:t> isotopes of</a:t>
            </a:r>
            <a:r>
              <a:rPr lang="en-US" dirty="0">
                <a:solidFill>
                  <a:schemeClr val="tx1">
                    <a:lumMod val="75000"/>
                    <a:lumOff val="25000"/>
                  </a:schemeClr>
                </a:solidFill>
              </a:rPr>
              <a:t> </a:t>
            </a:r>
            <a:r>
              <a:rPr lang="en-US" b="1" dirty="0">
                <a:solidFill>
                  <a:schemeClr val="tx1">
                    <a:lumMod val="75000"/>
                    <a:lumOff val="25000"/>
                  </a:schemeClr>
                </a:solidFill>
              </a:rPr>
              <a:t>the most felsic granitoids </a:t>
            </a:r>
            <a:r>
              <a:rPr lang="en-US" dirty="0">
                <a:solidFill>
                  <a:schemeClr val="tx1">
                    <a:lumMod val="75000"/>
                    <a:lumOff val="25000"/>
                  </a:schemeClr>
                </a:solidFill>
              </a:rPr>
              <a:t>are also close to the coeval basaltic rocks, but not the older Mesozoic granitoids</a:t>
            </a:r>
          </a:p>
          <a:p>
            <a:pPr marL="342900" indent="-342900">
              <a:spcBef>
                <a:spcPts val="1000"/>
              </a:spcBef>
              <a:buClr>
                <a:schemeClr val="accent1"/>
              </a:buClr>
              <a:buFont typeface="Wingdings 3" charset="2"/>
              <a:buChar char=""/>
            </a:pPr>
            <a:r>
              <a:rPr lang="en-US" dirty="0">
                <a:solidFill>
                  <a:schemeClr val="tx1">
                    <a:lumMod val="75000"/>
                    <a:lumOff val="25000"/>
                  </a:schemeClr>
                </a:solidFill>
              </a:rPr>
              <a:t>Some authors argue that Mafic Microgranular Enclaves(MMEs) imply the magma mixing processes are not efficient.</a:t>
            </a:r>
          </a:p>
          <a:p>
            <a:pPr>
              <a:spcBef>
                <a:spcPts val="1000"/>
              </a:spcBef>
              <a:buClr>
                <a:schemeClr val="accent1"/>
              </a:buClr>
            </a:pPr>
            <a:endParaRPr lang="en-US" dirty="0">
              <a:solidFill>
                <a:schemeClr val="tx1">
                  <a:lumMod val="75000"/>
                  <a:lumOff val="25000"/>
                </a:schemeClr>
              </a:solidFill>
            </a:endParaRPr>
          </a:p>
        </p:txBody>
      </p:sp>
      <p:pic>
        <p:nvPicPr>
          <p:cNvPr id="18" name="Content Placeholder 7" descr="A screenshot of a cell phone&#10;&#10;Description generated with very high confidence">
            <a:extLst>
              <a:ext uri="{FF2B5EF4-FFF2-40B4-BE49-F238E27FC236}">
                <a16:creationId xmlns:a16="http://schemas.microsoft.com/office/drawing/2014/main" xmlns="" id="{CF094055-76A5-414F-AC1F-6961ADD4ACB1}"/>
              </a:ext>
            </a:extLst>
          </p:cNvPr>
          <p:cNvPicPr>
            <a:picLocks noGrp="1" noChangeAspect="1"/>
          </p:cNvPicPr>
          <p:nvPr>
            <p:ph idx="1"/>
          </p:nvPr>
        </p:nvPicPr>
        <p:blipFill rotWithShape="1">
          <a:blip r:embed="rId4"/>
          <a:srcRect r="66438"/>
          <a:stretch/>
        </p:blipFill>
        <p:spPr>
          <a:xfrm>
            <a:off x="68580" y="3322040"/>
            <a:ext cx="3842994" cy="3316927"/>
          </a:xfrm>
        </p:spPr>
      </p:pic>
      <p:pic>
        <p:nvPicPr>
          <p:cNvPr id="20" name="Picture 19">
            <a:extLst>
              <a:ext uri="{FF2B5EF4-FFF2-40B4-BE49-F238E27FC236}">
                <a16:creationId xmlns:a16="http://schemas.microsoft.com/office/drawing/2014/main" xmlns="" id="{115BFE2C-50AF-4DFA-BBBC-847479AAAE13}"/>
              </a:ext>
            </a:extLst>
          </p:cNvPr>
          <p:cNvPicPr>
            <a:picLocks noChangeAspect="1"/>
          </p:cNvPicPr>
          <p:nvPr/>
        </p:nvPicPr>
        <p:blipFill>
          <a:blip r:embed="rId3"/>
          <a:stretch>
            <a:fillRect/>
          </a:stretch>
        </p:blipFill>
        <p:spPr>
          <a:xfrm>
            <a:off x="3911574" y="3320932"/>
            <a:ext cx="5188543" cy="3318035"/>
          </a:xfrm>
          <a:prstGeom prst="rect">
            <a:avLst/>
          </a:prstGeom>
        </p:spPr>
      </p:pic>
    </p:spTree>
    <p:extLst>
      <p:ext uri="{BB962C8B-B14F-4D97-AF65-F5344CB8AC3E}">
        <p14:creationId xmlns:p14="http://schemas.microsoft.com/office/powerpoint/2010/main" val="1859493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61722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 y="659027"/>
            <a:ext cx="6782018"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406400" y="787401"/>
            <a:ext cx="5359400" cy="778933"/>
          </a:xfrm>
        </p:spPr>
        <p:txBody>
          <a:bodyPr anchor="ctr">
            <a:normAutofit/>
          </a:bodyPr>
          <a:lstStyle/>
          <a:p>
            <a:pPr>
              <a:lnSpc>
                <a:spcPct val="80000"/>
              </a:lnSpc>
            </a:pPr>
            <a:r>
              <a:rPr lang="en-US" altLang="zh-CN" sz="2200" dirty="0">
                <a:solidFill>
                  <a:srgbClr val="FEFFFF"/>
                </a:solidFill>
              </a:rPr>
              <a:t>Three-component Mixing Model for </a:t>
            </a:r>
            <a:br>
              <a:rPr lang="en-US" altLang="zh-CN" sz="2200" dirty="0">
                <a:solidFill>
                  <a:srgbClr val="FEFFFF"/>
                </a:solidFill>
              </a:rPr>
            </a:br>
            <a:r>
              <a:rPr lang="en-US" altLang="zh-CN" sz="2200" dirty="0">
                <a:solidFill>
                  <a:srgbClr val="FEFFFF"/>
                </a:solidFill>
              </a:rPr>
              <a:t>K</a:t>
            </a:r>
            <a:r>
              <a:rPr lang="en-US" altLang="zh-CN" sz="2200" baseline="-25000" dirty="0">
                <a:solidFill>
                  <a:srgbClr val="FEFFFF"/>
                </a:solidFill>
              </a:rPr>
              <a:t>1</a:t>
            </a:r>
            <a:r>
              <a:rPr lang="en-US" altLang="zh-CN" sz="2200" dirty="0">
                <a:solidFill>
                  <a:srgbClr val="FEFFFF"/>
                </a:solidFill>
              </a:rPr>
              <a:t>(III) granitoids</a:t>
            </a:r>
            <a:endParaRPr lang="en-AU" sz="2200" dirty="0">
              <a:solidFill>
                <a:srgbClr val="FEFFFF"/>
              </a:solidFill>
            </a:endParaRPr>
          </a:p>
        </p:txBody>
      </p:sp>
      <p:pic>
        <p:nvPicPr>
          <p:cNvPr id="8" name="Content Placeholder 7" descr="A screenshot of a cell phone&#10;&#10;Description generated with very high confidence">
            <a:extLst>
              <a:ext uri="{FF2B5EF4-FFF2-40B4-BE49-F238E27FC236}">
                <a16:creationId xmlns:a16="http://schemas.microsoft.com/office/drawing/2014/main" xmlns="" id="{A7CA2D65-608F-4C30-87C1-2480AB44BC6A}"/>
              </a:ext>
            </a:extLst>
          </p:cNvPr>
          <p:cNvPicPr>
            <a:picLocks noGrp="1" noChangeAspect="1"/>
          </p:cNvPicPr>
          <p:nvPr>
            <p:ph idx="1"/>
          </p:nvPr>
        </p:nvPicPr>
        <p:blipFill rotWithShape="1">
          <a:blip r:embed="rId3"/>
          <a:srcRect l="33562"/>
          <a:stretch/>
        </p:blipFill>
        <p:spPr>
          <a:xfrm>
            <a:off x="4444" y="4164037"/>
            <a:ext cx="6167755" cy="2689215"/>
          </a:xfrm>
        </p:spPr>
      </p:pic>
      <p:sp>
        <p:nvSpPr>
          <p:cNvPr id="11" name="TextBox 10">
            <a:extLst>
              <a:ext uri="{FF2B5EF4-FFF2-40B4-BE49-F238E27FC236}">
                <a16:creationId xmlns:a16="http://schemas.microsoft.com/office/drawing/2014/main" xmlns="" id="{0661E339-67D9-44DC-80DC-02E192235C08}"/>
              </a:ext>
            </a:extLst>
          </p:cNvPr>
          <p:cNvSpPr txBox="1"/>
          <p:nvPr/>
        </p:nvSpPr>
        <p:spPr>
          <a:xfrm>
            <a:off x="86557" y="1738266"/>
            <a:ext cx="6085642" cy="2585323"/>
          </a:xfrm>
          <a:prstGeom prst="rect">
            <a:avLst/>
          </a:prstGeom>
          <a:noFill/>
        </p:spPr>
        <p:txBody>
          <a:bodyPr wrap="square" rtlCol="0">
            <a:spAutoFit/>
          </a:bodyPr>
          <a:lstStyle/>
          <a:p>
            <a:pPr marL="342900" indent="-342900">
              <a:buAutoNum type="arabicPeriod"/>
            </a:pPr>
            <a:r>
              <a:rPr lang="en-AU" dirty="0">
                <a:solidFill>
                  <a:schemeClr val="bg1"/>
                </a:solidFill>
              </a:rPr>
              <a:t>Relative to Sr-</a:t>
            </a:r>
            <a:r>
              <a:rPr lang="en-AU" dirty="0" err="1">
                <a:solidFill>
                  <a:schemeClr val="bg1"/>
                </a:solidFill>
              </a:rPr>
              <a:t>Nd</a:t>
            </a:r>
            <a:r>
              <a:rPr lang="en-AU" dirty="0">
                <a:solidFill>
                  <a:schemeClr val="bg1"/>
                </a:solidFill>
              </a:rPr>
              <a:t>-</a:t>
            </a:r>
            <a:r>
              <a:rPr lang="en-AU" dirty="0" err="1">
                <a:solidFill>
                  <a:schemeClr val="bg1"/>
                </a:solidFill>
              </a:rPr>
              <a:t>Hf</a:t>
            </a:r>
            <a:r>
              <a:rPr lang="en-AU" dirty="0">
                <a:solidFill>
                  <a:schemeClr val="bg1"/>
                </a:solidFill>
              </a:rPr>
              <a:t> data, </a:t>
            </a:r>
            <a:r>
              <a:rPr lang="en-AU" dirty="0" err="1">
                <a:solidFill>
                  <a:schemeClr val="bg1"/>
                </a:solidFill>
              </a:rPr>
              <a:t>Pb</a:t>
            </a:r>
            <a:r>
              <a:rPr lang="en-AU" dirty="0">
                <a:solidFill>
                  <a:schemeClr val="bg1"/>
                </a:solidFill>
              </a:rPr>
              <a:t> isotopic data are rare for the granitoids in the region.</a:t>
            </a:r>
          </a:p>
          <a:p>
            <a:pPr marL="342900" indent="-342900">
              <a:buAutoNum type="arabicPeriod"/>
            </a:pPr>
            <a:endParaRPr lang="en-AU" dirty="0">
              <a:solidFill>
                <a:schemeClr val="bg1"/>
              </a:solidFill>
            </a:endParaRPr>
          </a:p>
          <a:p>
            <a:pPr marL="342900" indent="-342900">
              <a:buAutoNum type="arabicPeriod"/>
            </a:pPr>
            <a:r>
              <a:rPr lang="en-AU" dirty="0" err="1">
                <a:solidFill>
                  <a:schemeClr val="bg1"/>
                </a:solidFill>
              </a:rPr>
              <a:t>Pb</a:t>
            </a:r>
            <a:r>
              <a:rPr lang="en-AU" dirty="0">
                <a:solidFill>
                  <a:schemeClr val="bg1"/>
                </a:solidFill>
              </a:rPr>
              <a:t> isotopes identify three components for the K</a:t>
            </a:r>
            <a:r>
              <a:rPr lang="en-AU" baseline="-25000" dirty="0">
                <a:solidFill>
                  <a:schemeClr val="bg1"/>
                </a:solidFill>
              </a:rPr>
              <a:t>1</a:t>
            </a:r>
            <a:r>
              <a:rPr lang="en-AU" dirty="0">
                <a:solidFill>
                  <a:schemeClr val="bg1"/>
                </a:solidFill>
              </a:rPr>
              <a:t>(III</a:t>
            </a:r>
            <a:r>
              <a:rPr lang="en-AU">
                <a:solidFill>
                  <a:schemeClr val="bg1"/>
                </a:solidFill>
              </a:rPr>
              <a:t>) granitoids.</a:t>
            </a:r>
            <a:endParaRPr lang="en-AU" dirty="0">
              <a:solidFill>
                <a:schemeClr val="bg1"/>
              </a:solidFill>
            </a:endParaRPr>
          </a:p>
          <a:p>
            <a:pPr marL="742950" lvl="1" indent="-285750">
              <a:buFont typeface="Arial" panose="020B0604020202020204" pitchFamily="34" charset="0"/>
              <a:buChar char="•"/>
            </a:pPr>
            <a:r>
              <a:rPr lang="en-AU" dirty="0">
                <a:solidFill>
                  <a:schemeClr val="bg1"/>
                </a:solidFill>
              </a:rPr>
              <a:t>	Enriched mantle (basalts)</a:t>
            </a:r>
          </a:p>
          <a:p>
            <a:pPr marL="742950" lvl="1" indent="-285750">
              <a:buFont typeface="Arial" panose="020B0604020202020204" pitchFamily="34" charset="0"/>
              <a:buChar char="•"/>
            </a:pPr>
            <a:r>
              <a:rPr lang="en-AU" dirty="0">
                <a:solidFill>
                  <a:schemeClr val="bg1"/>
                </a:solidFill>
              </a:rPr>
              <a:t>	Upper continental crust</a:t>
            </a:r>
          </a:p>
          <a:p>
            <a:pPr marL="742950" lvl="1" indent="-285750">
              <a:buFont typeface="Arial" panose="020B0604020202020204" pitchFamily="34" charset="0"/>
              <a:buChar char="•"/>
            </a:pPr>
            <a:r>
              <a:rPr lang="en-AU" dirty="0">
                <a:solidFill>
                  <a:schemeClr val="bg1"/>
                </a:solidFill>
              </a:rPr>
              <a:t>	Lower continental crust</a:t>
            </a:r>
          </a:p>
          <a:p>
            <a:pPr marL="342900" indent="-342900">
              <a:buAutoNum type="arabicPeriod"/>
            </a:pPr>
            <a:endParaRPr lang="en-AU" dirty="0">
              <a:solidFill>
                <a:schemeClr val="bg1"/>
              </a:solidFill>
            </a:endParaRPr>
          </a:p>
        </p:txBody>
      </p:sp>
      <p:sp>
        <p:nvSpPr>
          <p:cNvPr id="3" name="TextBox 2">
            <a:extLst>
              <a:ext uri="{FF2B5EF4-FFF2-40B4-BE49-F238E27FC236}">
                <a16:creationId xmlns:a16="http://schemas.microsoft.com/office/drawing/2014/main" xmlns="" id="{1CA67628-3508-472E-9341-10410FAF59AF}"/>
              </a:ext>
            </a:extLst>
          </p:cNvPr>
          <p:cNvSpPr txBox="1"/>
          <p:nvPr/>
        </p:nvSpPr>
        <p:spPr>
          <a:xfrm>
            <a:off x="6172199" y="1850965"/>
            <a:ext cx="2971801" cy="4616648"/>
          </a:xfrm>
          <a:prstGeom prst="rect">
            <a:avLst/>
          </a:prstGeom>
          <a:noFill/>
        </p:spPr>
        <p:txBody>
          <a:bodyPr wrap="square" rtlCol="0">
            <a:spAutoFit/>
          </a:bodyPr>
          <a:lstStyle/>
          <a:p>
            <a:r>
              <a:rPr lang="en-US" dirty="0"/>
              <a:t>How did recycle upper continental materials enter the subduction zone magmas?</a:t>
            </a:r>
          </a:p>
          <a:p>
            <a:endParaRPr lang="en-US" dirty="0"/>
          </a:p>
          <a:p>
            <a:endParaRPr lang="en-US" dirty="0"/>
          </a:p>
          <a:p>
            <a:r>
              <a:rPr lang="en-US" sz="1600" dirty="0"/>
              <a:t>Near-trench samples have more radiogenic </a:t>
            </a:r>
            <a:r>
              <a:rPr lang="en-US" sz="1600" dirty="0" err="1"/>
              <a:t>Pb</a:t>
            </a:r>
            <a:r>
              <a:rPr lang="en-US" sz="1600" dirty="0"/>
              <a:t> isotopic compositions, which is also inherited by the granitoids generated from mixing processes</a:t>
            </a:r>
          </a:p>
          <a:p>
            <a:endParaRPr lang="en-US" dirty="0"/>
          </a:p>
          <a:p>
            <a:endParaRPr lang="en-US" dirty="0"/>
          </a:p>
          <a:p>
            <a:r>
              <a:rPr lang="en-US" dirty="0"/>
              <a:t>--Likely mantle wedge </a:t>
            </a:r>
          </a:p>
          <a:p>
            <a:r>
              <a:rPr lang="en-US" dirty="0"/>
              <a:t>processes rather than crustal contamination.</a:t>
            </a:r>
          </a:p>
        </p:txBody>
      </p:sp>
    </p:spTree>
    <p:extLst>
      <p:ext uri="{BB962C8B-B14F-4D97-AF65-F5344CB8AC3E}">
        <p14:creationId xmlns:p14="http://schemas.microsoft.com/office/powerpoint/2010/main" val="3251182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59575"/>
            <a:ext cx="7692349" cy="814118"/>
          </a:xfrm>
        </p:spPr>
        <p:txBody>
          <a:bodyPr>
            <a:normAutofit fontScale="90000"/>
          </a:bodyPr>
          <a:lstStyle/>
          <a:p>
            <a:pPr>
              <a:lnSpc>
                <a:spcPct val="80000"/>
              </a:lnSpc>
            </a:pPr>
            <a:r>
              <a:rPr lang="en-US" sz="3100" dirty="0"/>
              <a:t>Mixing or No Mixing</a:t>
            </a:r>
            <a:br>
              <a:rPr lang="en-US" sz="3100" dirty="0"/>
            </a:br>
            <a:r>
              <a:rPr lang="en-US" sz="3100" dirty="0"/>
              <a:t>two types of MME swarms</a:t>
            </a:r>
            <a:endParaRPr lang="en-AU" sz="3100" dirty="0"/>
          </a:p>
        </p:txBody>
      </p:sp>
      <p:pic>
        <p:nvPicPr>
          <p:cNvPr id="12" name="Picture 11">
            <a:extLst>
              <a:ext uri="{FF2B5EF4-FFF2-40B4-BE49-F238E27FC236}">
                <a16:creationId xmlns:a16="http://schemas.microsoft.com/office/drawing/2014/main" xmlns="" id="{734292C8-54A0-41AC-B522-DB9648A7B8E5}"/>
              </a:ext>
            </a:extLst>
          </p:cNvPr>
          <p:cNvPicPr>
            <a:picLocks noChangeAspect="1"/>
          </p:cNvPicPr>
          <p:nvPr/>
        </p:nvPicPr>
        <p:blipFill>
          <a:blip r:embed="rId2"/>
          <a:stretch>
            <a:fillRect/>
          </a:stretch>
        </p:blipFill>
        <p:spPr>
          <a:xfrm>
            <a:off x="3054416" y="3047237"/>
            <a:ext cx="6089584" cy="3824057"/>
          </a:xfrm>
          <a:prstGeom prst="rect">
            <a:avLst/>
          </a:prstGeom>
        </p:spPr>
      </p:pic>
      <p:sp>
        <p:nvSpPr>
          <p:cNvPr id="23" name="TextBox 22">
            <a:extLst>
              <a:ext uri="{FF2B5EF4-FFF2-40B4-BE49-F238E27FC236}">
                <a16:creationId xmlns:a16="http://schemas.microsoft.com/office/drawing/2014/main" xmlns="" id="{8C537E10-A045-4E69-938C-72D191827EA6}"/>
              </a:ext>
            </a:extLst>
          </p:cNvPr>
          <p:cNvSpPr txBox="1"/>
          <p:nvPr/>
        </p:nvSpPr>
        <p:spPr>
          <a:xfrm>
            <a:off x="389262" y="826041"/>
            <a:ext cx="8301732" cy="3759253"/>
          </a:xfrm>
          <a:prstGeom prst="rect">
            <a:avLst/>
          </a:prstGeom>
        </p:spPr>
        <p:txBody>
          <a:bodyPr vert="horz" lIns="91440" tIns="45720" rIns="91440" bIns="45720" rtlCol="0">
            <a:normAutofit/>
          </a:bodyPr>
          <a:lstStyle/>
          <a:p>
            <a:pPr>
              <a:spcBef>
                <a:spcPts val="1000"/>
              </a:spcBef>
              <a:buClr>
                <a:schemeClr val="accent1"/>
              </a:buClr>
            </a:pPr>
            <a:endParaRPr lang="en-US" dirty="0">
              <a:solidFill>
                <a:schemeClr val="tx1">
                  <a:lumMod val="75000"/>
                  <a:lumOff val="25000"/>
                </a:schemeClr>
              </a:solidFill>
            </a:endParaRPr>
          </a:p>
        </p:txBody>
      </p:sp>
      <p:graphicFrame>
        <p:nvGraphicFramePr>
          <p:cNvPr id="14" name="Table 13">
            <a:extLst>
              <a:ext uri="{FF2B5EF4-FFF2-40B4-BE49-F238E27FC236}">
                <a16:creationId xmlns:a16="http://schemas.microsoft.com/office/drawing/2014/main" xmlns="" id="{AB983080-5904-4A34-B2C0-5D0F2E808497}"/>
              </a:ext>
            </a:extLst>
          </p:cNvPr>
          <p:cNvGraphicFramePr>
            <a:graphicFrameLocks noGrp="1"/>
          </p:cNvGraphicFramePr>
          <p:nvPr>
            <p:extLst>
              <p:ext uri="{D42A27DB-BD31-4B8C-83A1-F6EECF244321}">
                <p14:modId xmlns:p14="http://schemas.microsoft.com/office/powerpoint/2010/main" val="2977267319"/>
              </p:ext>
            </p:extLst>
          </p:nvPr>
        </p:nvGraphicFramePr>
        <p:xfrm>
          <a:off x="3388151" y="989385"/>
          <a:ext cx="5636579" cy="2042160"/>
        </p:xfrm>
        <a:graphic>
          <a:graphicData uri="http://schemas.openxmlformats.org/drawingml/2006/table">
            <a:tbl>
              <a:tblPr firstRow="1" bandRow="1">
                <a:tableStyleId>{5C22544A-7EE6-4342-B048-85BDC9FD1C3A}</a:tableStyleId>
              </a:tblPr>
              <a:tblGrid>
                <a:gridCol w="2305284">
                  <a:extLst>
                    <a:ext uri="{9D8B030D-6E8A-4147-A177-3AD203B41FA5}">
                      <a16:colId xmlns:a16="http://schemas.microsoft.com/office/drawing/2014/main" xmlns="" val="1583224622"/>
                    </a:ext>
                  </a:extLst>
                </a:gridCol>
                <a:gridCol w="1838352">
                  <a:extLst>
                    <a:ext uri="{9D8B030D-6E8A-4147-A177-3AD203B41FA5}">
                      <a16:colId xmlns:a16="http://schemas.microsoft.com/office/drawing/2014/main" xmlns="" val="3768150921"/>
                    </a:ext>
                  </a:extLst>
                </a:gridCol>
                <a:gridCol w="1492943">
                  <a:extLst>
                    <a:ext uri="{9D8B030D-6E8A-4147-A177-3AD203B41FA5}">
                      <a16:colId xmlns:a16="http://schemas.microsoft.com/office/drawing/2014/main" xmlns="" val="3105380779"/>
                    </a:ext>
                  </a:extLst>
                </a:gridCol>
              </a:tblGrid>
              <a:tr h="263691">
                <a:tc>
                  <a:txBody>
                    <a:bodyPr/>
                    <a:lstStyle/>
                    <a:p>
                      <a:pPr algn="ctr"/>
                      <a:endParaRPr lang="en-AU" sz="1400" b="1" dirty="0"/>
                    </a:p>
                  </a:txBody>
                  <a:tcPr/>
                </a:tc>
                <a:tc>
                  <a:txBody>
                    <a:bodyPr/>
                    <a:lstStyle/>
                    <a:p>
                      <a:pPr algn="ctr"/>
                      <a:r>
                        <a:rPr lang="en-AU" sz="1400" b="1" dirty="0" err="1"/>
                        <a:t>Pingtan</a:t>
                      </a:r>
                      <a:r>
                        <a:rPr lang="en-AU" sz="1400" b="1" dirty="0"/>
                        <a:t> Island</a:t>
                      </a:r>
                    </a:p>
                  </a:txBody>
                  <a:tcPr/>
                </a:tc>
                <a:tc>
                  <a:txBody>
                    <a:bodyPr/>
                    <a:lstStyle/>
                    <a:p>
                      <a:pPr algn="ctr"/>
                      <a:r>
                        <a:rPr lang="en-AU" sz="1400" b="1" dirty="0" err="1"/>
                        <a:t>Muchen</a:t>
                      </a:r>
                      <a:endParaRPr lang="en-AU" sz="1400" b="1" dirty="0"/>
                    </a:p>
                  </a:txBody>
                  <a:tcPr/>
                </a:tc>
                <a:extLst>
                  <a:ext uri="{0D108BD9-81ED-4DB2-BD59-A6C34878D82A}">
                    <a16:rowId xmlns:a16="http://schemas.microsoft.com/office/drawing/2014/main" xmlns="" val="2281180175"/>
                  </a:ext>
                </a:extLst>
              </a:tr>
              <a:tr h="263691">
                <a:tc>
                  <a:txBody>
                    <a:bodyPr/>
                    <a:lstStyle/>
                    <a:p>
                      <a:pPr algn="ctr"/>
                      <a:r>
                        <a:rPr lang="en-AU" sz="1400" b="1" dirty="0"/>
                        <a:t>MME/host rock ratio</a:t>
                      </a:r>
                    </a:p>
                  </a:txBody>
                  <a:tcPr/>
                </a:tc>
                <a:tc>
                  <a:txBody>
                    <a:bodyPr/>
                    <a:lstStyle/>
                    <a:p>
                      <a:pPr algn="ctr"/>
                      <a:r>
                        <a:rPr lang="en-AU" sz="1400" b="1" dirty="0"/>
                        <a:t>High</a:t>
                      </a:r>
                    </a:p>
                  </a:txBody>
                  <a:tcPr/>
                </a:tc>
                <a:tc>
                  <a:txBody>
                    <a:bodyPr/>
                    <a:lstStyle/>
                    <a:p>
                      <a:pPr algn="ctr"/>
                      <a:r>
                        <a:rPr lang="en-AU" sz="1400" b="1" dirty="0"/>
                        <a:t>Low</a:t>
                      </a:r>
                    </a:p>
                  </a:txBody>
                  <a:tcPr/>
                </a:tc>
                <a:extLst>
                  <a:ext uri="{0D108BD9-81ED-4DB2-BD59-A6C34878D82A}">
                    <a16:rowId xmlns:a16="http://schemas.microsoft.com/office/drawing/2014/main" xmlns="" val="1380582234"/>
                  </a:ext>
                </a:extLst>
              </a:tr>
              <a:tr h="263691">
                <a:tc>
                  <a:txBody>
                    <a:bodyPr/>
                    <a:lstStyle/>
                    <a:p>
                      <a:pPr algn="ctr"/>
                      <a:r>
                        <a:rPr lang="en-AU" sz="1400" b="1" dirty="0"/>
                        <a:t>Size of MMEs</a:t>
                      </a:r>
                    </a:p>
                  </a:txBody>
                  <a:tcPr/>
                </a:tc>
                <a:tc>
                  <a:txBody>
                    <a:bodyPr/>
                    <a:lstStyle/>
                    <a:p>
                      <a:pPr algn="ctr"/>
                      <a:r>
                        <a:rPr lang="en-AU" sz="1400" b="1" dirty="0"/>
                        <a:t>Large</a:t>
                      </a:r>
                    </a:p>
                  </a:txBody>
                  <a:tcPr/>
                </a:tc>
                <a:tc>
                  <a:txBody>
                    <a:bodyPr/>
                    <a:lstStyle/>
                    <a:p>
                      <a:pPr algn="ctr"/>
                      <a:r>
                        <a:rPr lang="en-AU" sz="1400" b="1" dirty="0"/>
                        <a:t>Small</a:t>
                      </a:r>
                    </a:p>
                  </a:txBody>
                  <a:tcPr/>
                </a:tc>
                <a:extLst>
                  <a:ext uri="{0D108BD9-81ED-4DB2-BD59-A6C34878D82A}">
                    <a16:rowId xmlns:a16="http://schemas.microsoft.com/office/drawing/2014/main" xmlns="" val="548151445"/>
                  </a:ext>
                </a:extLst>
              </a:tr>
              <a:tr h="263691">
                <a:tc>
                  <a:txBody>
                    <a:bodyPr/>
                    <a:lstStyle/>
                    <a:p>
                      <a:pPr algn="ctr"/>
                      <a:r>
                        <a:rPr lang="en-AU" sz="1400" b="1" dirty="0"/>
                        <a:t>Shape of MMEs</a:t>
                      </a:r>
                    </a:p>
                  </a:txBody>
                  <a:tcPr/>
                </a:tc>
                <a:tc>
                  <a:txBody>
                    <a:bodyPr/>
                    <a:lstStyle/>
                    <a:p>
                      <a:pPr algn="ctr"/>
                      <a:r>
                        <a:rPr lang="en-AU" sz="1400" b="1" dirty="0"/>
                        <a:t>Angular</a:t>
                      </a:r>
                    </a:p>
                  </a:txBody>
                  <a:tcPr/>
                </a:tc>
                <a:tc>
                  <a:txBody>
                    <a:bodyPr/>
                    <a:lstStyle/>
                    <a:p>
                      <a:pPr algn="ctr"/>
                      <a:r>
                        <a:rPr lang="en-AU" sz="1400" b="1" dirty="0"/>
                        <a:t>Rounded</a:t>
                      </a:r>
                    </a:p>
                  </a:txBody>
                  <a:tcPr/>
                </a:tc>
                <a:extLst>
                  <a:ext uri="{0D108BD9-81ED-4DB2-BD59-A6C34878D82A}">
                    <a16:rowId xmlns:a16="http://schemas.microsoft.com/office/drawing/2014/main" xmlns="" val="2633879834"/>
                  </a:ext>
                </a:extLst>
              </a:tr>
              <a:tr h="263691">
                <a:tc>
                  <a:txBody>
                    <a:bodyPr/>
                    <a:lstStyle/>
                    <a:p>
                      <a:pPr algn="ctr"/>
                      <a:r>
                        <a:rPr lang="en-AU" sz="1400" b="1" dirty="0" err="1"/>
                        <a:t>Kfs</a:t>
                      </a:r>
                      <a:r>
                        <a:rPr lang="en-AU" sz="1400" b="1" dirty="0"/>
                        <a:t> </a:t>
                      </a:r>
                      <a:r>
                        <a:rPr lang="en-AU" sz="1400" b="1" dirty="0" err="1"/>
                        <a:t>megacrysts</a:t>
                      </a:r>
                      <a:r>
                        <a:rPr lang="en-AU" sz="1400" b="1" dirty="0"/>
                        <a:t> in MMEs</a:t>
                      </a:r>
                    </a:p>
                  </a:txBody>
                  <a:tcPr/>
                </a:tc>
                <a:tc>
                  <a:txBody>
                    <a:bodyPr/>
                    <a:lstStyle/>
                    <a:p>
                      <a:pPr algn="ctr"/>
                      <a:r>
                        <a:rPr lang="en-AU" sz="1400" b="1" dirty="0"/>
                        <a:t>Rare</a:t>
                      </a:r>
                    </a:p>
                  </a:txBody>
                  <a:tcPr/>
                </a:tc>
                <a:tc>
                  <a:txBody>
                    <a:bodyPr/>
                    <a:lstStyle/>
                    <a:p>
                      <a:pPr algn="ctr"/>
                      <a:r>
                        <a:rPr lang="en-AU" sz="1400" b="1" dirty="0"/>
                        <a:t>Common</a:t>
                      </a:r>
                    </a:p>
                  </a:txBody>
                  <a:tcPr/>
                </a:tc>
                <a:extLst>
                  <a:ext uri="{0D108BD9-81ED-4DB2-BD59-A6C34878D82A}">
                    <a16:rowId xmlns:a16="http://schemas.microsoft.com/office/drawing/2014/main" xmlns="" val="3677466500"/>
                  </a:ext>
                </a:extLst>
              </a:tr>
              <a:tr h="263691">
                <a:tc>
                  <a:txBody>
                    <a:bodyPr/>
                    <a:lstStyle/>
                    <a:p>
                      <a:pPr algn="ctr"/>
                      <a:r>
                        <a:rPr lang="en-AU" sz="1400" b="1" dirty="0"/>
                        <a:t>Host rocks</a:t>
                      </a:r>
                    </a:p>
                  </a:txBody>
                  <a:tcPr anchor="ctr"/>
                </a:tc>
                <a:tc>
                  <a:txBody>
                    <a:bodyPr/>
                    <a:lstStyle/>
                    <a:p>
                      <a:pPr algn="ctr"/>
                      <a:r>
                        <a:rPr lang="en-AU" sz="1400" b="1" dirty="0"/>
                        <a:t>Granite or</a:t>
                      </a:r>
                    </a:p>
                    <a:p>
                      <a:pPr algn="ctr"/>
                      <a:r>
                        <a:rPr lang="en-AU" sz="1400" b="1" dirty="0"/>
                        <a:t>Granodiorite</a:t>
                      </a:r>
                    </a:p>
                  </a:txBody>
                  <a:tcPr/>
                </a:tc>
                <a:tc>
                  <a:txBody>
                    <a:bodyPr/>
                    <a:lstStyle/>
                    <a:p>
                      <a:pPr algn="ctr"/>
                      <a:r>
                        <a:rPr lang="en-AU" sz="1400" b="1" dirty="0"/>
                        <a:t>Quartz monzonite</a:t>
                      </a:r>
                    </a:p>
                  </a:txBody>
                  <a:tcPr/>
                </a:tc>
                <a:extLst>
                  <a:ext uri="{0D108BD9-81ED-4DB2-BD59-A6C34878D82A}">
                    <a16:rowId xmlns:a16="http://schemas.microsoft.com/office/drawing/2014/main" xmlns="" val="2368263195"/>
                  </a:ext>
                </a:extLst>
              </a:tr>
            </a:tbl>
          </a:graphicData>
        </a:graphic>
      </p:graphicFrame>
      <p:pic>
        <p:nvPicPr>
          <p:cNvPr id="16" name="Picture 15">
            <a:extLst>
              <a:ext uri="{FF2B5EF4-FFF2-40B4-BE49-F238E27FC236}">
                <a16:creationId xmlns:a16="http://schemas.microsoft.com/office/drawing/2014/main" xmlns="" id="{BCDD63EC-1546-4B15-A966-A22CA5EB66F8}"/>
              </a:ext>
            </a:extLst>
          </p:cNvPr>
          <p:cNvPicPr>
            <a:picLocks noChangeAspect="1"/>
          </p:cNvPicPr>
          <p:nvPr/>
        </p:nvPicPr>
        <p:blipFill>
          <a:blip r:embed="rId3"/>
          <a:stretch>
            <a:fillRect/>
          </a:stretch>
        </p:blipFill>
        <p:spPr>
          <a:xfrm>
            <a:off x="-3779425" y="1134054"/>
            <a:ext cx="6707790" cy="5672437"/>
          </a:xfrm>
          <a:prstGeom prst="rect">
            <a:avLst/>
          </a:prstGeom>
        </p:spPr>
      </p:pic>
      <p:sp>
        <p:nvSpPr>
          <p:cNvPr id="18" name="Rectangle 17">
            <a:extLst>
              <a:ext uri="{FF2B5EF4-FFF2-40B4-BE49-F238E27FC236}">
                <a16:creationId xmlns:a16="http://schemas.microsoft.com/office/drawing/2014/main" xmlns="" id="{510A2104-3D72-460B-BA35-D3B6B393C0F4}"/>
              </a:ext>
            </a:extLst>
          </p:cNvPr>
          <p:cNvSpPr/>
          <p:nvPr/>
        </p:nvSpPr>
        <p:spPr>
          <a:xfrm>
            <a:off x="1133475" y="2213265"/>
            <a:ext cx="161925" cy="2026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5" name="Rectangle 24">
            <a:extLst>
              <a:ext uri="{FF2B5EF4-FFF2-40B4-BE49-F238E27FC236}">
                <a16:creationId xmlns:a16="http://schemas.microsoft.com/office/drawing/2014/main" xmlns="" id="{8472F4A9-663B-43AF-894D-3D0F2826ADF6}"/>
              </a:ext>
            </a:extLst>
          </p:cNvPr>
          <p:cNvSpPr/>
          <p:nvPr/>
        </p:nvSpPr>
        <p:spPr>
          <a:xfrm>
            <a:off x="1565396" y="4159270"/>
            <a:ext cx="123128" cy="13737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Tree>
    <p:extLst>
      <p:ext uri="{BB962C8B-B14F-4D97-AF65-F5344CB8AC3E}">
        <p14:creationId xmlns:p14="http://schemas.microsoft.com/office/powerpoint/2010/main" val="2027885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68595"/>
            <a:ext cx="7692349" cy="814118"/>
          </a:xfrm>
        </p:spPr>
        <p:txBody>
          <a:bodyPr>
            <a:normAutofit fontScale="90000"/>
          </a:bodyPr>
          <a:lstStyle/>
          <a:p>
            <a:pPr>
              <a:lnSpc>
                <a:spcPct val="80000"/>
              </a:lnSpc>
            </a:pPr>
            <a:r>
              <a:rPr lang="en-US" sz="3100" dirty="0"/>
              <a:t>Magma mixing in South China during K</a:t>
            </a:r>
            <a:r>
              <a:rPr lang="en-US" sz="3100" baseline="-25000" dirty="0"/>
              <a:t>1</a:t>
            </a:r>
            <a:r>
              <a:rPr lang="en-US" sz="3100" dirty="0"/>
              <a:t>(III): </a:t>
            </a:r>
            <a:br>
              <a:rPr lang="en-US" sz="3100" dirty="0"/>
            </a:br>
            <a:r>
              <a:rPr lang="en-US" sz="3100" dirty="0"/>
              <a:t>two types of MME swarms</a:t>
            </a:r>
            <a:endParaRPr lang="en-AU" sz="3100" dirty="0"/>
          </a:p>
        </p:txBody>
      </p:sp>
      <p:pic>
        <p:nvPicPr>
          <p:cNvPr id="4" name="Picture 3">
            <a:extLst>
              <a:ext uri="{FF2B5EF4-FFF2-40B4-BE49-F238E27FC236}">
                <a16:creationId xmlns:a16="http://schemas.microsoft.com/office/drawing/2014/main" xmlns="" id="{03D8951E-DE3F-4742-8864-85200A331800}"/>
              </a:ext>
            </a:extLst>
          </p:cNvPr>
          <p:cNvPicPr>
            <a:picLocks noChangeAspect="1"/>
          </p:cNvPicPr>
          <p:nvPr/>
        </p:nvPicPr>
        <p:blipFill rotWithShape="1">
          <a:blip r:embed="rId2"/>
          <a:srcRect r="38842"/>
          <a:stretch/>
        </p:blipFill>
        <p:spPr>
          <a:xfrm>
            <a:off x="5074205" y="1416059"/>
            <a:ext cx="3319079" cy="5003847"/>
          </a:xfrm>
          <a:prstGeom prst="rect">
            <a:avLst/>
          </a:prstGeom>
        </p:spPr>
      </p:pic>
      <p:grpSp>
        <p:nvGrpSpPr>
          <p:cNvPr id="7" name="Group 6">
            <a:extLst>
              <a:ext uri="{FF2B5EF4-FFF2-40B4-BE49-F238E27FC236}">
                <a16:creationId xmlns:a16="http://schemas.microsoft.com/office/drawing/2014/main" xmlns="" id="{1187B8AF-A1C2-461C-B8A6-3E106C97E361}"/>
              </a:ext>
            </a:extLst>
          </p:cNvPr>
          <p:cNvGrpSpPr/>
          <p:nvPr/>
        </p:nvGrpSpPr>
        <p:grpSpPr>
          <a:xfrm>
            <a:off x="655960" y="1134055"/>
            <a:ext cx="4303665" cy="5285852"/>
            <a:chOff x="345101" y="1043609"/>
            <a:chExt cx="4455499" cy="5523892"/>
          </a:xfrm>
        </p:grpSpPr>
        <p:pic>
          <p:nvPicPr>
            <p:cNvPr id="5" name="Picture 4">
              <a:extLst>
                <a:ext uri="{FF2B5EF4-FFF2-40B4-BE49-F238E27FC236}">
                  <a16:creationId xmlns:a16="http://schemas.microsoft.com/office/drawing/2014/main" xmlns="" id="{A180DE8B-24F5-4A6F-A292-0D3AD40ED71D}"/>
                </a:ext>
              </a:extLst>
            </p:cNvPr>
            <p:cNvPicPr>
              <a:picLocks noChangeAspect="1"/>
            </p:cNvPicPr>
            <p:nvPr/>
          </p:nvPicPr>
          <p:blipFill>
            <a:blip r:embed="rId3"/>
            <a:stretch>
              <a:fillRect/>
            </a:stretch>
          </p:blipFill>
          <p:spPr>
            <a:xfrm>
              <a:off x="345101" y="1043609"/>
              <a:ext cx="4454453" cy="5523892"/>
            </a:xfrm>
            <a:prstGeom prst="rect">
              <a:avLst/>
            </a:prstGeom>
          </p:spPr>
        </p:pic>
        <p:sp>
          <p:nvSpPr>
            <p:cNvPr id="6" name="Rectangle 5">
              <a:extLst>
                <a:ext uri="{FF2B5EF4-FFF2-40B4-BE49-F238E27FC236}">
                  <a16:creationId xmlns:a16="http://schemas.microsoft.com/office/drawing/2014/main" xmlns="" id="{EC8C3A78-9B3D-474F-BFEF-DF5676191262}"/>
                </a:ext>
              </a:extLst>
            </p:cNvPr>
            <p:cNvSpPr/>
            <p:nvPr/>
          </p:nvSpPr>
          <p:spPr>
            <a:xfrm>
              <a:off x="3901707" y="1053548"/>
              <a:ext cx="898893" cy="3369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2" name="Rectangle 21">
            <a:extLst>
              <a:ext uri="{FF2B5EF4-FFF2-40B4-BE49-F238E27FC236}">
                <a16:creationId xmlns:a16="http://schemas.microsoft.com/office/drawing/2014/main" xmlns="" id="{B02B55CB-7FF5-4D63-8148-4B60492E7E0A}"/>
              </a:ext>
            </a:extLst>
          </p:cNvPr>
          <p:cNvSpPr/>
          <p:nvPr/>
        </p:nvSpPr>
        <p:spPr>
          <a:xfrm>
            <a:off x="6254613" y="1038949"/>
            <a:ext cx="1101584" cy="369332"/>
          </a:xfrm>
          <a:prstGeom prst="rect">
            <a:avLst/>
          </a:prstGeom>
        </p:spPr>
        <p:txBody>
          <a:bodyPr wrap="none">
            <a:spAutoFit/>
          </a:bodyPr>
          <a:lstStyle/>
          <a:p>
            <a:r>
              <a:rPr lang="en-AU" b="1" dirty="0" err="1"/>
              <a:t>Muchen</a:t>
            </a:r>
            <a:endParaRPr lang="en-AU" dirty="0"/>
          </a:p>
        </p:txBody>
      </p:sp>
      <p:sp>
        <p:nvSpPr>
          <p:cNvPr id="24" name="Rectangle 23">
            <a:extLst>
              <a:ext uri="{FF2B5EF4-FFF2-40B4-BE49-F238E27FC236}">
                <a16:creationId xmlns:a16="http://schemas.microsoft.com/office/drawing/2014/main" xmlns="" id="{56519071-C735-4783-B711-72855E767B81}"/>
              </a:ext>
            </a:extLst>
          </p:cNvPr>
          <p:cNvSpPr/>
          <p:nvPr/>
        </p:nvSpPr>
        <p:spPr>
          <a:xfrm>
            <a:off x="718015" y="6411120"/>
            <a:ext cx="2707793" cy="338554"/>
          </a:xfrm>
          <a:prstGeom prst="rect">
            <a:avLst/>
          </a:prstGeom>
        </p:spPr>
        <p:txBody>
          <a:bodyPr wrap="none">
            <a:spAutoFit/>
          </a:bodyPr>
          <a:lstStyle/>
          <a:p>
            <a:r>
              <a:rPr lang="en-US" sz="1600" b="1" dirty="0"/>
              <a:t>(Griffin et al., 2002, </a:t>
            </a:r>
            <a:r>
              <a:rPr lang="en-US" sz="1600" b="1" dirty="0" err="1"/>
              <a:t>Lithos</a:t>
            </a:r>
            <a:r>
              <a:rPr lang="en-US" sz="1600" b="1" dirty="0"/>
              <a:t>)</a:t>
            </a:r>
            <a:endParaRPr lang="en-AU" sz="1600" b="1" dirty="0"/>
          </a:p>
        </p:txBody>
      </p:sp>
      <p:sp>
        <p:nvSpPr>
          <p:cNvPr id="26" name="Rectangle 25">
            <a:extLst>
              <a:ext uri="{FF2B5EF4-FFF2-40B4-BE49-F238E27FC236}">
                <a16:creationId xmlns:a16="http://schemas.microsoft.com/office/drawing/2014/main" xmlns="" id="{4B42FFD6-F2F4-41C7-8487-3CAC00C8A35C}"/>
              </a:ext>
            </a:extLst>
          </p:cNvPr>
          <p:cNvSpPr/>
          <p:nvPr/>
        </p:nvSpPr>
        <p:spPr>
          <a:xfrm>
            <a:off x="5082816" y="6401181"/>
            <a:ext cx="2393604" cy="338554"/>
          </a:xfrm>
          <a:prstGeom prst="rect">
            <a:avLst/>
          </a:prstGeom>
        </p:spPr>
        <p:txBody>
          <a:bodyPr wrap="none">
            <a:spAutoFit/>
          </a:bodyPr>
          <a:lstStyle/>
          <a:p>
            <a:r>
              <a:rPr lang="en-US" sz="1600" b="1" dirty="0"/>
              <a:t>(Liu et al., 2013, </a:t>
            </a:r>
            <a:r>
              <a:rPr lang="en-US" sz="1600" b="1" dirty="0" err="1"/>
              <a:t>Lithos</a:t>
            </a:r>
            <a:r>
              <a:rPr lang="en-US" sz="1600" b="1" dirty="0"/>
              <a:t>)</a:t>
            </a:r>
            <a:endParaRPr lang="en-AU" sz="1600" b="1" dirty="0"/>
          </a:p>
        </p:txBody>
      </p:sp>
    </p:spTree>
    <p:extLst>
      <p:ext uri="{BB962C8B-B14F-4D97-AF65-F5344CB8AC3E}">
        <p14:creationId xmlns:p14="http://schemas.microsoft.com/office/powerpoint/2010/main" val="2028890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9144000" cy="6858000"/>
          </a:xfrm>
          <a:prstGeom prst="rect">
            <a:avLst/>
          </a:prstGeom>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ln>
            <a:noFill/>
          </a:ln>
          <a:effectLst/>
        </p:spPr>
      </p:sp>
      <p:grpSp>
        <p:nvGrpSpPr>
          <p:cNvPr id="20" name="Group 19"/>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1981207" cy="6638625"/>
            <a:chOff x="2487613" y="285750"/>
            <a:chExt cx="2428875" cy="5654676"/>
          </a:xfrm>
        </p:grpSpPr>
        <p:sp>
          <p:nvSpPr>
            <p:cNvPr id="21" name="Freeform 11"/>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2" name="Freeform 12"/>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3" name="Freeform 13"/>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4" name="Freeform 14"/>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5" name="Freeform 15"/>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6" name="Freeform 16"/>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7" name="Freeform 17"/>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8" name="Freeform 18"/>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9" name="Freeform 19"/>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0" name="Freeform 20"/>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1" name="Freeform 21"/>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2" name="Freeform 22"/>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4" name="Group 33"/>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418" y="285"/>
            <a:ext cx="1952271" cy="6852968"/>
            <a:chOff x="6627813" y="195717"/>
            <a:chExt cx="1952625" cy="5678034"/>
          </a:xfrm>
        </p:grpSpPr>
        <p:sp>
          <p:nvSpPr>
            <p:cNvPr id="35" name="Freeform 27"/>
            <p:cNvSpPr/>
            <p:nvPr>
              <p:extLst>
                <p:ext uri="{386F3935-93C4-4BCD-93E2-E3B085C9AB24}">
                  <p16:designElem xmlns:p16="http://schemas.microsoft.com/office/powerpoint/2015/main" xmlns="" val="1"/>
                </p:ext>
              </p:extLst>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6" name="Freeform 28"/>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7" name="Freeform 29"/>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8" name="Freeform 30"/>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9" name="Freeform 31"/>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0" name="Freeform 32"/>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1" name="Freeform 33"/>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2" name="Freeform 34"/>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3" name="Freeform 35"/>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4" name="Freeform 36"/>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5" name="Freeform 37"/>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6" name="Freeform 38"/>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4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useBgFill="1">
        <p:nvSpPr>
          <p:cNvPr id="52" name="Rectangle 5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 y="0"/>
            <a:ext cx="3493008"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Freeform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5033008"/>
            <a:ext cx="4053017"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xmlns="" id="{468761F3-C8E4-4FD6-AB59-A148C08AE7B0}"/>
              </a:ext>
            </a:extLst>
          </p:cNvPr>
          <p:cNvSpPr>
            <a:spLocks noGrp="1"/>
          </p:cNvSpPr>
          <p:nvPr>
            <p:ph type="title"/>
          </p:nvPr>
        </p:nvSpPr>
        <p:spPr>
          <a:xfrm>
            <a:off x="329425" y="135544"/>
            <a:ext cx="2834153" cy="2565032"/>
          </a:xfrm>
        </p:spPr>
        <p:txBody>
          <a:bodyPr vert="horz" lIns="91440" tIns="45720" rIns="91440" bIns="45720" rtlCol="0" anchor="b">
            <a:normAutofit/>
          </a:bodyPr>
          <a:lstStyle/>
          <a:p>
            <a:r>
              <a:rPr lang="en-US" dirty="0" err="1">
                <a:solidFill>
                  <a:srgbClr val="FEFFFF"/>
                </a:solidFill>
              </a:rPr>
              <a:t>Indosinian</a:t>
            </a:r>
            <a:r>
              <a:rPr lang="en-US" dirty="0">
                <a:solidFill>
                  <a:srgbClr val="FEFFFF"/>
                </a:solidFill>
              </a:rPr>
              <a:t> Orogeny:</a:t>
            </a:r>
            <a:br>
              <a:rPr lang="en-US" dirty="0">
                <a:solidFill>
                  <a:srgbClr val="FEFFFF"/>
                </a:solidFill>
              </a:rPr>
            </a:br>
            <a:r>
              <a:rPr lang="en-US" dirty="0">
                <a:solidFill>
                  <a:srgbClr val="FEFFFF"/>
                </a:solidFill>
              </a:rPr>
              <a:t>magmatic records</a:t>
            </a:r>
          </a:p>
        </p:txBody>
      </p:sp>
      <p:sp>
        <p:nvSpPr>
          <p:cNvPr id="12" name="Rectangle 11">
            <a:extLst>
              <a:ext uri="{FF2B5EF4-FFF2-40B4-BE49-F238E27FC236}">
                <a16:creationId xmlns:a16="http://schemas.microsoft.com/office/drawing/2014/main" xmlns="" id="{81B31E11-3BDF-4BF0-8073-07ABDE034E97}"/>
              </a:ext>
            </a:extLst>
          </p:cNvPr>
          <p:cNvSpPr/>
          <p:nvPr/>
        </p:nvSpPr>
        <p:spPr>
          <a:xfrm>
            <a:off x="3783526" y="5195007"/>
            <a:ext cx="5626284" cy="2308324"/>
          </a:xfrm>
          <a:prstGeom prst="rect">
            <a:avLst/>
          </a:prstGeom>
        </p:spPr>
        <p:txBody>
          <a:bodyPr wrap="square">
            <a:spAutoFit/>
          </a:bodyPr>
          <a:lstStyle/>
          <a:p>
            <a:pPr marL="285750" indent="-285750">
              <a:buFont typeface="Arial" panose="020B0604020202020204" pitchFamily="34" charset="0"/>
              <a:buChar char="•"/>
            </a:pPr>
            <a:r>
              <a:rPr lang="en-US" altLang="zh-CN" sz="1400" b="1" dirty="0"/>
              <a:t>~1300 km orogen</a:t>
            </a:r>
          </a:p>
          <a:p>
            <a:pPr marL="285750" indent="-285750">
              <a:buFont typeface="Arial" panose="020B0604020202020204" pitchFamily="34" charset="0"/>
              <a:buChar char="•"/>
            </a:pPr>
            <a:endParaRPr lang="en-AU" sz="1400" b="1" dirty="0"/>
          </a:p>
          <a:p>
            <a:pPr marL="285750" indent="-285750">
              <a:buFont typeface="Arial" panose="020B0604020202020204" pitchFamily="34" charset="0"/>
              <a:buChar char="•"/>
            </a:pPr>
            <a:r>
              <a:rPr lang="en-AU" sz="1400" b="1" dirty="0"/>
              <a:t>Magmatism is more developed in the southeast.</a:t>
            </a:r>
          </a:p>
          <a:p>
            <a:endParaRPr lang="en-AU" sz="1400" b="1" dirty="0"/>
          </a:p>
          <a:p>
            <a:pPr marL="285750" indent="-285750">
              <a:buFont typeface="Arial" panose="020B0604020202020204" pitchFamily="34" charset="0"/>
              <a:buChar char="•"/>
            </a:pPr>
            <a:r>
              <a:rPr lang="en-AU" sz="1400" b="1" dirty="0"/>
              <a:t>Volcanic rocks are most developed in the coastal region.</a:t>
            </a:r>
          </a:p>
          <a:p>
            <a:pPr marL="285750" indent="-285750">
              <a:buFont typeface="Arial" panose="020B0604020202020204" pitchFamily="34" charset="0"/>
              <a:buChar char="•"/>
            </a:pPr>
            <a:endParaRPr lang="en-AU" sz="1400" b="1" dirty="0"/>
          </a:p>
          <a:p>
            <a:pPr marL="285750" indent="-285750">
              <a:buFont typeface="Arial" panose="020B0604020202020204" pitchFamily="34" charset="0"/>
              <a:buChar char="•"/>
            </a:pPr>
            <a:r>
              <a:rPr lang="en-AU" sz="1400" b="1" dirty="0"/>
              <a:t>Episodic and </a:t>
            </a:r>
            <a:r>
              <a:rPr lang="en-AU" sz="1400" b="1" dirty="0" err="1"/>
              <a:t>diachronous</a:t>
            </a:r>
            <a:r>
              <a:rPr lang="en-AU" sz="1400" b="1" dirty="0"/>
              <a:t>.</a:t>
            </a:r>
          </a:p>
          <a:p>
            <a:endParaRPr lang="en-AU" sz="1400" b="1" dirty="0"/>
          </a:p>
          <a:p>
            <a:endParaRPr lang="en-AU" sz="1400" b="1" dirty="0"/>
          </a:p>
          <a:p>
            <a:endParaRPr lang="en-AU" b="1" dirty="0"/>
          </a:p>
        </p:txBody>
      </p:sp>
      <p:sp>
        <p:nvSpPr>
          <p:cNvPr id="49" name="Rectangle 48">
            <a:extLst>
              <a:ext uri="{FF2B5EF4-FFF2-40B4-BE49-F238E27FC236}">
                <a16:creationId xmlns:a16="http://schemas.microsoft.com/office/drawing/2014/main" xmlns="" id="{4007AC66-61E7-4BDD-9217-81D3F48F7CCA}"/>
              </a:ext>
            </a:extLst>
          </p:cNvPr>
          <p:cNvSpPr/>
          <p:nvPr/>
        </p:nvSpPr>
        <p:spPr>
          <a:xfrm>
            <a:off x="5647766" y="4865573"/>
            <a:ext cx="3327270" cy="1015663"/>
          </a:xfrm>
          <a:prstGeom prst="rect">
            <a:avLst/>
          </a:prstGeom>
        </p:spPr>
        <p:txBody>
          <a:bodyPr wrap="square">
            <a:spAutoFit/>
          </a:bodyPr>
          <a:lstStyle/>
          <a:p>
            <a:pPr marL="285750" indent="-285750">
              <a:buFont typeface="Arial" panose="020B0604020202020204" pitchFamily="34" charset="0"/>
              <a:buChar char="•"/>
            </a:pPr>
            <a:r>
              <a:rPr lang="en-AU" sz="1400" b="1" dirty="0"/>
              <a:t>Li and Li (2007); Zhou et al. (2006)</a:t>
            </a:r>
          </a:p>
          <a:p>
            <a:endParaRPr lang="en-AU" sz="1400" b="1" dirty="0"/>
          </a:p>
          <a:p>
            <a:endParaRPr lang="en-AU" sz="1400" b="1" dirty="0"/>
          </a:p>
          <a:p>
            <a:endParaRPr lang="en-AU" b="1" dirty="0"/>
          </a:p>
        </p:txBody>
      </p:sp>
      <p:sp>
        <p:nvSpPr>
          <p:cNvPr id="3" name="Rectangle 2">
            <a:extLst>
              <a:ext uri="{FF2B5EF4-FFF2-40B4-BE49-F238E27FC236}">
                <a16:creationId xmlns:a16="http://schemas.microsoft.com/office/drawing/2014/main" xmlns="" id="{A197CEAD-A642-4677-8D17-DB44FF7BF57E}"/>
              </a:ext>
            </a:extLst>
          </p:cNvPr>
          <p:cNvSpPr/>
          <p:nvPr/>
        </p:nvSpPr>
        <p:spPr>
          <a:xfrm>
            <a:off x="197330" y="5141199"/>
            <a:ext cx="3391672" cy="584775"/>
          </a:xfrm>
          <a:prstGeom prst="rect">
            <a:avLst/>
          </a:prstGeom>
        </p:spPr>
        <p:txBody>
          <a:bodyPr wrap="square">
            <a:spAutoFit/>
          </a:bodyPr>
          <a:lstStyle/>
          <a:p>
            <a:r>
              <a:rPr lang="zh-CN" altLang="en-US" sz="1600" b="1" dirty="0"/>
              <a:t>“</a:t>
            </a:r>
            <a:r>
              <a:rPr lang="en-US" sz="1600" b="1" dirty="0"/>
              <a:t>The cause of such large-scale magmatism remains uncertain.</a:t>
            </a:r>
            <a:r>
              <a:rPr lang="zh-CN" altLang="en-US" sz="1600" b="1" dirty="0"/>
              <a:t>”</a:t>
            </a:r>
            <a:endParaRPr lang="en-US" sz="1600" b="1" dirty="0"/>
          </a:p>
        </p:txBody>
      </p:sp>
      <p:sp>
        <p:nvSpPr>
          <p:cNvPr id="4" name="Rectangle 3">
            <a:extLst>
              <a:ext uri="{FF2B5EF4-FFF2-40B4-BE49-F238E27FC236}">
                <a16:creationId xmlns:a16="http://schemas.microsoft.com/office/drawing/2014/main" xmlns="" id="{20C208A4-9ADB-481E-9441-48B4FEEA7830}"/>
              </a:ext>
            </a:extLst>
          </p:cNvPr>
          <p:cNvSpPr/>
          <p:nvPr/>
        </p:nvSpPr>
        <p:spPr>
          <a:xfrm>
            <a:off x="208156" y="3049932"/>
            <a:ext cx="3123068" cy="1754326"/>
          </a:xfrm>
          <a:prstGeom prst="rect">
            <a:avLst/>
          </a:prstGeom>
        </p:spPr>
        <p:txBody>
          <a:bodyPr wrap="square">
            <a:spAutoFit/>
          </a:bodyPr>
          <a:lstStyle/>
          <a:p>
            <a:r>
              <a:rPr lang="en-US" b="1" dirty="0">
                <a:solidFill>
                  <a:schemeClr val="bg1"/>
                </a:solidFill>
                <a:latin typeface="CMR10"/>
              </a:rPr>
              <a:t>“Phanerozoic (</a:t>
            </a:r>
            <a:r>
              <a:rPr lang="en-US" b="1" dirty="0">
                <a:solidFill>
                  <a:schemeClr val="bg1"/>
                </a:solidFill>
                <a:latin typeface="CMMI10"/>
              </a:rPr>
              <a:t>&lt;</a:t>
            </a:r>
            <a:r>
              <a:rPr lang="en-US" b="1" dirty="0">
                <a:solidFill>
                  <a:schemeClr val="bg1"/>
                </a:solidFill>
                <a:latin typeface="CMR10"/>
              </a:rPr>
              <a:t>570 Ma) magmatism, peaked in the Mesozoic (70-200 Ma), forming </a:t>
            </a:r>
            <a:r>
              <a:rPr lang="en-US" b="1" dirty="0">
                <a:solidFill>
                  <a:srgbClr val="FF0000"/>
                </a:solidFill>
                <a:latin typeface="CMR10"/>
              </a:rPr>
              <a:t>the largest granite province</a:t>
            </a:r>
            <a:r>
              <a:rPr lang="en-US" b="1" dirty="0">
                <a:solidFill>
                  <a:schemeClr val="bg1"/>
                </a:solidFill>
                <a:latin typeface="CMR10"/>
              </a:rPr>
              <a:t> in the world with rich metallic ore-deposits.”</a:t>
            </a:r>
            <a:endParaRPr lang="en-US" b="1" dirty="0">
              <a:solidFill>
                <a:schemeClr val="bg1"/>
              </a:solidFill>
            </a:endParaRPr>
          </a:p>
        </p:txBody>
      </p:sp>
      <p:pic>
        <p:nvPicPr>
          <p:cNvPr id="47" name="Picture 46">
            <a:extLst>
              <a:ext uri="{FF2B5EF4-FFF2-40B4-BE49-F238E27FC236}">
                <a16:creationId xmlns:a16="http://schemas.microsoft.com/office/drawing/2014/main" xmlns="" id="{228D789E-8A03-4746-9544-D646E573FF9B}"/>
              </a:ext>
            </a:extLst>
          </p:cNvPr>
          <p:cNvPicPr>
            <a:picLocks noChangeAspect="1"/>
          </p:cNvPicPr>
          <p:nvPr/>
        </p:nvPicPr>
        <p:blipFill>
          <a:blip r:embed="rId3"/>
          <a:stretch>
            <a:fillRect/>
          </a:stretch>
        </p:blipFill>
        <p:spPr>
          <a:xfrm>
            <a:off x="3807649" y="42062"/>
            <a:ext cx="5063887" cy="4827595"/>
          </a:xfrm>
          <a:prstGeom prst="rect">
            <a:avLst/>
          </a:prstGeom>
        </p:spPr>
      </p:pic>
      <p:pic>
        <p:nvPicPr>
          <p:cNvPr id="10" name="Picture 9">
            <a:extLst>
              <a:ext uri="{FF2B5EF4-FFF2-40B4-BE49-F238E27FC236}">
                <a16:creationId xmlns:a16="http://schemas.microsoft.com/office/drawing/2014/main" xmlns="" id="{D747C2AB-54D1-40A5-BE52-4FA94124670F}"/>
              </a:ext>
            </a:extLst>
          </p:cNvPr>
          <p:cNvPicPr>
            <a:picLocks noChangeAspect="1"/>
          </p:cNvPicPr>
          <p:nvPr/>
        </p:nvPicPr>
        <p:blipFill>
          <a:blip r:embed="rId4"/>
          <a:stretch>
            <a:fillRect/>
          </a:stretch>
        </p:blipFill>
        <p:spPr>
          <a:xfrm>
            <a:off x="3511378" y="76992"/>
            <a:ext cx="5656430" cy="4788581"/>
          </a:xfrm>
          <a:prstGeom prst="rect">
            <a:avLst/>
          </a:prstGeom>
        </p:spPr>
      </p:pic>
    </p:spTree>
    <p:extLst>
      <p:ext uri="{BB962C8B-B14F-4D97-AF65-F5344CB8AC3E}">
        <p14:creationId xmlns:p14="http://schemas.microsoft.com/office/powerpoint/2010/main" val="301130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59575"/>
            <a:ext cx="7692349" cy="1232997"/>
          </a:xfrm>
        </p:spPr>
        <p:txBody>
          <a:bodyPr>
            <a:normAutofit/>
          </a:bodyPr>
          <a:lstStyle/>
          <a:p>
            <a:pPr>
              <a:lnSpc>
                <a:spcPct val="80000"/>
              </a:lnSpc>
            </a:pPr>
            <a:r>
              <a:rPr lang="en-US" sz="3100" dirty="0"/>
              <a:t>Magma mixing in South China: </a:t>
            </a:r>
            <a:br>
              <a:rPr lang="en-US" sz="3100" dirty="0"/>
            </a:br>
            <a:r>
              <a:rPr lang="en-US" sz="3100" dirty="0"/>
              <a:t>two types of MME swarms</a:t>
            </a:r>
            <a:endParaRPr lang="en-AU" sz="3100" dirty="0"/>
          </a:p>
        </p:txBody>
      </p:sp>
      <p:sp>
        <p:nvSpPr>
          <p:cNvPr id="23" name="TextBox 22">
            <a:extLst>
              <a:ext uri="{FF2B5EF4-FFF2-40B4-BE49-F238E27FC236}">
                <a16:creationId xmlns:a16="http://schemas.microsoft.com/office/drawing/2014/main" xmlns="" id="{8C537E10-A045-4E69-938C-72D191827EA6}"/>
              </a:ext>
            </a:extLst>
          </p:cNvPr>
          <p:cNvSpPr txBox="1"/>
          <p:nvPr/>
        </p:nvSpPr>
        <p:spPr>
          <a:xfrm>
            <a:off x="389262" y="826041"/>
            <a:ext cx="8301732" cy="3759253"/>
          </a:xfrm>
          <a:prstGeom prst="rect">
            <a:avLst/>
          </a:prstGeom>
        </p:spPr>
        <p:txBody>
          <a:bodyPr vert="horz" lIns="91440" tIns="45720" rIns="91440" bIns="45720" rtlCol="0">
            <a:normAutofit/>
          </a:bodyPr>
          <a:lstStyle/>
          <a:p>
            <a:pPr>
              <a:spcBef>
                <a:spcPts val="1000"/>
              </a:spcBef>
              <a:buClr>
                <a:schemeClr val="accent1"/>
              </a:buClr>
            </a:pPr>
            <a:endParaRPr lang="en-US" dirty="0">
              <a:solidFill>
                <a:schemeClr val="tx1">
                  <a:lumMod val="75000"/>
                  <a:lumOff val="25000"/>
                </a:schemeClr>
              </a:solidFill>
            </a:endParaRPr>
          </a:p>
        </p:txBody>
      </p:sp>
      <p:pic>
        <p:nvPicPr>
          <p:cNvPr id="5" name="Picture 4">
            <a:extLst>
              <a:ext uri="{FF2B5EF4-FFF2-40B4-BE49-F238E27FC236}">
                <a16:creationId xmlns:a16="http://schemas.microsoft.com/office/drawing/2014/main" xmlns="" id="{62D88683-EFEB-45FD-A199-3D229AF11026}"/>
              </a:ext>
            </a:extLst>
          </p:cNvPr>
          <p:cNvPicPr>
            <a:picLocks noChangeAspect="1"/>
          </p:cNvPicPr>
          <p:nvPr/>
        </p:nvPicPr>
        <p:blipFill>
          <a:blip r:embed="rId3"/>
          <a:stretch>
            <a:fillRect/>
          </a:stretch>
        </p:blipFill>
        <p:spPr>
          <a:xfrm>
            <a:off x="624106" y="1392571"/>
            <a:ext cx="3833651" cy="5486400"/>
          </a:xfrm>
          <a:prstGeom prst="rect">
            <a:avLst/>
          </a:prstGeom>
        </p:spPr>
      </p:pic>
      <p:sp>
        <p:nvSpPr>
          <p:cNvPr id="6" name="Rectangle 5">
            <a:extLst>
              <a:ext uri="{FF2B5EF4-FFF2-40B4-BE49-F238E27FC236}">
                <a16:creationId xmlns:a16="http://schemas.microsoft.com/office/drawing/2014/main" xmlns="" id="{12593052-0FC6-4F04-930C-61311E0578B1}"/>
              </a:ext>
            </a:extLst>
          </p:cNvPr>
          <p:cNvSpPr/>
          <p:nvPr/>
        </p:nvSpPr>
        <p:spPr>
          <a:xfrm>
            <a:off x="1548077" y="1183601"/>
            <a:ext cx="2145139" cy="369332"/>
          </a:xfrm>
          <a:prstGeom prst="rect">
            <a:avLst/>
          </a:prstGeom>
        </p:spPr>
        <p:txBody>
          <a:bodyPr wrap="none">
            <a:spAutoFit/>
          </a:bodyPr>
          <a:lstStyle/>
          <a:p>
            <a:r>
              <a:rPr lang="en-AU" b="1" dirty="0" err="1"/>
              <a:t>Pingtan</a:t>
            </a:r>
            <a:r>
              <a:rPr lang="en-AU" b="1" dirty="0"/>
              <a:t>: bimodal</a:t>
            </a:r>
            <a:endParaRPr lang="en-AU" dirty="0"/>
          </a:p>
        </p:txBody>
      </p:sp>
      <p:sp>
        <p:nvSpPr>
          <p:cNvPr id="15" name="Rectangle 14">
            <a:extLst>
              <a:ext uri="{FF2B5EF4-FFF2-40B4-BE49-F238E27FC236}">
                <a16:creationId xmlns:a16="http://schemas.microsoft.com/office/drawing/2014/main" xmlns="" id="{F771C3F0-EE80-4DC7-9582-F806E07D0CAA}"/>
              </a:ext>
            </a:extLst>
          </p:cNvPr>
          <p:cNvSpPr/>
          <p:nvPr/>
        </p:nvSpPr>
        <p:spPr>
          <a:xfrm>
            <a:off x="5575958" y="1183601"/>
            <a:ext cx="2449710" cy="369332"/>
          </a:xfrm>
          <a:prstGeom prst="rect">
            <a:avLst/>
          </a:prstGeom>
        </p:spPr>
        <p:txBody>
          <a:bodyPr wrap="none">
            <a:spAutoFit/>
          </a:bodyPr>
          <a:lstStyle/>
          <a:p>
            <a:r>
              <a:rPr lang="en-AU" b="1" dirty="0" err="1"/>
              <a:t>Muchen</a:t>
            </a:r>
            <a:r>
              <a:rPr lang="en-AU" b="1" dirty="0"/>
              <a:t>: continuous</a:t>
            </a:r>
            <a:endParaRPr lang="en-AU" dirty="0"/>
          </a:p>
        </p:txBody>
      </p:sp>
      <p:sp>
        <p:nvSpPr>
          <p:cNvPr id="9" name="TextBox 8">
            <a:extLst>
              <a:ext uri="{FF2B5EF4-FFF2-40B4-BE49-F238E27FC236}">
                <a16:creationId xmlns:a16="http://schemas.microsoft.com/office/drawing/2014/main" xmlns="" id="{B1883866-0F30-483D-BDBD-8941070B23F7}"/>
              </a:ext>
            </a:extLst>
          </p:cNvPr>
          <p:cNvSpPr txBox="1"/>
          <p:nvPr/>
        </p:nvSpPr>
        <p:spPr>
          <a:xfrm>
            <a:off x="6474992" y="730212"/>
            <a:ext cx="2677336" cy="369332"/>
          </a:xfrm>
          <a:prstGeom prst="rect">
            <a:avLst/>
          </a:prstGeom>
          <a:noFill/>
        </p:spPr>
        <p:txBody>
          <a:bodyPr wrap="none" rtlCol="0">
            <a:spAutoFit/>
          </a:bodyPr>
          <a:lstStyle/>
          <a:p>
            <a:r>
              <a:rPr lang="en-AU" b="1" dirty="0"/>
              <a:t>Also note K</a:t>
            </a:r>
            <a:r>
              <a:rPr lang="en-AU" b="1" baseline="-25000" dirty="0"/>
              <a:t>2</a:t>
            </a:r>
            <a:r>
              <a:rPr lang="en-AU" b="1" dirty="0"/>
              <a:t>O content</a:t>
            </a:r>
          </a:p>
        </p:txBody>
      </p:sp>
      <p:graphicFrame>
        <p:nvGraphicFramePr>
          <p:cNvPr id="4" name="Object 3">
            <a:extLst>
              <a:ext uri="{FF2B5EF4-FFF2-40B4-BE49-F238E27FC236}">
                <a16:creationId xmlns:a16="http://schemas.microsoft.com/office/drawing/2014/main" xmlns="" id="{BA0B6C82-92DC-4557-B0A4-3E8933C17A87}"/>
              </a:ext>
            </a:extLst>
          </p:cNvPr>
          <p:cNvGraphicFramePr>
            <a:graphicFrameLocks noChangeAspect="1"/>
          </p:cNvGraphicFramePr>
          <p:nvPr>
            <p:extLst>
              <p:ext uri="{D42A27DB-BD31-4B8C-83A1-F6EECF244321}">
                <p14:modId xmlns:p14="http://schemas.microsoft.com/office/powerpoint/2010/main" val="1287150955"/>
              </p:ext>
            </p:extLst>
          </p:nvPr>
        </p:nvGraphicFramePr>
        <p:xfrm>
          <a:off x="4719446" y="1342548"/>
          <a:ext cx="3849111" cy="5510704"/>
        </p:xfrm>
        <a:graphic>
          <a:graphicData uri="http://schemas.openxmlformats.org/presentationml/2006/ole">
            <mc:AlternateContent xmlns:mc="http://schemas.openxmlformats.org/markup-compatibility/2006">
              <mc:Choice xmlns:v="urn:schemas-microsoft-com:vml" Requires="v">
                <p:oleObj spid="_x0000_s2133" name="Graph" r:id="rId4" imgW="2916000" imgH="4174560" progId="Origin50.Graph">
                  <p:embed/>
                </p:oleObj>
              </mc:Choice>
              <mc:Fallback>
                <p:oleObj name="Graph" r:id="rId4" imgW="2916000" imgH="4174560" progId="Origin50.Graph">
                  <p:embed/>
                  <p:pic>
                    <p:nvPicPr>
                      <p:cNvPr id="0" name=""/>
                      <p:cNvPicPr/>
                      <p:nvPr/>
                    </p:nvPicPr>
                    <p:blipFill>
                      <a:blip r:embed="rId5"/>
                      <a:stretch>
                        <a:fillRect/>
                      </a:stretch>
                    </p:blipFill>
                    <p:spPr>
                      <a:xfrm>
                        <a:off x="4719446" y="1342548"/>
                        <a:ext cx="3849111" cy="5510704"/>
                      </a:xfrm>
                      <a:prstGeom prst="rect">
                        <a:avLst/>
                      </a:prstGeom>
                    </p:spPr>
                  </p:pic>
                </p:oleObj>
              </mc:Fallback>
            </mc:AlternateContent>
          </a:graphicData>
        </a:graphic>
      </p:graphicFrame>
    </p:spTree>
    <p:extLst>
      <p:ext uri="{BB962C8B-B14F-4D97-AF65-F5344CB8AC3E}">
        <p14:creationId xmlns:p14="http://schemas.microsoft.com/office/powerpoint/2010/main" val="158350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FBC5A969-17F6-45A1-B033-0607A9ADAAC3}"/>
              </a:ext>
            </a:extLst>
          </p:cNvPr>
          <p:cNvPicPr>
            <a:picLocks noChangeAspect="1"/>
          </p:cNvPicPr>
          <p:nvPr/>
        </p:nvPicPr>
        <p:blipFill>
          <a:blip r:embed="rId3"/>
          <a:stretch>
            <a:fillRect/>
          </a:stretch>
        </p:blipFill>
        <p:spPr>
          <a:xfrm>
            <a:off x="4119377" y="2163376"/>
            <a:ext cx="4758327" cy="3599721"/>
          </a:xfrm>
          <a:prstGeom prst="rect">
            <a:avLst/>
          </a:prstGeom>
        </p:spPr>
      </p:pic>
      <p:pic>
        <p:nvPicPr>
          <p:cNvPr id="7" name="Picture 6">
            <a:extLst>
              <a:ext uri="{FF2B5EF4-FFF2-40B4-BE49-F238E27FC236}">
                <a16:creationId xmlns:a16="http://schemas.microsoft.com/office/drawing/2014/main" xmlns="" id="{0E59CF42-4847-4341-9268-3A497DF34624}"/>
              </a:ext>
            </a:extLst>
          </p:cNvPr>
          <p:cNvPicPr>
            <a:picLocks noChangeAspect="1"/>
          </p:cNvPicPr>
          <p:nvPr/>
        </p:nvPicPr>
        <p:blipFill>
          <a:blip r:embed="rId4"/>
          <a:stretch>
            <a:fillRect/>
          </a:stretch>
        </p:blipFill>
        <p:spPr>
          <a:xfrm>
            <a:off x="4111817" y="2162382"/>
            <a:ext cx="4800066" cy="3898449"/>
          </a:xfrm>
          <a:prstGeom prst="rect">
            <a:avLst/>
          </a:prstGeom>
        </p:spPr>
      </p:pic>
      <p:grpSp>
        <p:nvGrpSpPr>
          <p:cNvPr id="11" name="Group 10">
            <a:extLst>
              <a:ext uri="{FF2B5EF4-FFF2-40B4-BE49-F238E27FC236}">
                <a16:creationId xmlns:a16="http://schemas.microsoft.com/office/drawing/2014/main" xmlns="" id="{3D847F46-C20F-4252-8209-1C10BFE3BD84}"/>
              </a:ext>
            </a:extLst>
          </p:cNvPr>
          <p:cNvGrpSpPr/>
          <p:nvPr/>
        </p:nvGrpSpPr>
        <p:grpSpPr>
          <a:xfrm>
            <a:off x="598164" y="1552933"/>
            <a:ext cx="1101584" cy="2907750"/>
            <a:chOff x="669460" y="789813"/>
            <a:chExt cx="1101584" cy="2907750"/>
          </a:xfrm>
        </p:grpSpPr>
        <p:sp>
          <p:nvSpPr>
            <p:cNvPr id="16" name="Rectangle 15">
              <a:extLst>
                <a:ext uri="{FF2B5EF4-FFF2-40B4-BE49-F238E27FC236}">
                  <a16:creationId xmlns:a16="http://schemas.microsoft.com/office/drawing/2014/main" xmlns="" id="{DE67303F-1EAF-4033-A480-CA59AD5EE8E9}"/>
                </a:ext>
              </a:extLst>
            </p:cNvPr>
            <p:cNvSpPr/>
            <p:nvPr/>
          </p:nvSpPr>
          <p:spPr>
            <a:xfrm>
              <a:off x="669460" y="3328231"/>
              <a:ext cx="1101584" cy="369332"/>
            </a:xfrm>
            <a:prstGeom prst="rect">
              <a:avLst/>
            </a:prstGeom>
          </p:spPr>
          <p:txBody>
            <a:bodyPr wrap="none">
              <a:spAutoFit/>
            </a:bodyPr>
            <a:lstStyle/>
            <a:p>
              <a:r>
                <a:rPr lang="en-AU" b="1" dirty="0" err="1"/>
                <a:t>Muchen</a:t>
              </a:r>
              <a:endParaRPr lang="en-AU" dirty="0"/>
            </a:p>
          </p:txBody>
        </p:sp>
        <p:sp>
          <p:nvSpPr>
            <p:cNvPr id="17" name="Rectangle 16">
              <a:extLst>
                <a:ext uri="{FF2B5EF4-FFF2-40B4-BE49-F238E27FC236}">
                  <a16:creationId xmlns:a16="http://schemas.microsoft.com/office/drawing/2014/main" xmlns="" id="{77843668-8F67-474A-9CF6-8A7B3CB513EE}"/>
                </a:ext>
              </a:extLst>
            </p:cNvPr>
            <p:cNvSpPr/>
            <p:nvPr/>
          </p:nvSpPr>
          <p:spPr>
            <a:xfrm>
              <a:off x="669460" y="789813"/>
              <a:ext cx="1019831" cy="369332"/>
            </a:xfrm>
            <a:prstGeom prst="rect">
              <a:avLst/>
            </a:prstGeom>
          </p:spPr>
          <p:txBody>
            <a:bodyPr wrap="none">
              <a:spAutoFit/>
            </a:bodyPr>
            <a:lstStyle/>
            <a:p>
              <a:r>
                <a:rPr lang="en-AU" b="1" dirty="0" err="1"/>
                <a:t>Pingtan</a:t>
              </a:r>
              <a:endParaRPr lang="en-AU" dirty="0"/>
            </a:p>
          </p:txBody>
        </p:sp>
      </p:grpSp>
      <p:sp>
        <p:nvSpPr>
          <p:cNvPr id="22" name="Rectangle 21">
            <a:extLst>
              <a:ext uri="{FF2B5EF4-FFF2-40B4-BE49-F238E27FC236}">
                <a16:creationId xmlns:a16="http://schemas.microsoft.com/office/drawing/2014/main" xmlns="" id="{8B7EB51E-4603-4D88-B00C-D20BB472D0B1}"/>
              </a:ext>
            </a:extLst>
          </p:cNvPr>
          <p:cNvSpPr/>
          <p:nvPr/>
        </p:nvSpPr>
        <p:spPr>
          <a:xfrm>
            <a:off x="5767169" y="6273225"/>
            <a:ext cx="3502882" cy="584775"/>
          </a:xfrm>
          <a:prstGeom prst="rect">
            <a:avLst/>
          </a:prstGeom>
        </p:spPr>
        <p:txBody>
          <a:bodyPr wrap="none">
            <a:spAutoFit/>
          </a:bodyPr>
          <a:lstStyle/>
          <a:p>
            <a:r>
              <a:rPr lang="en-US" sz="1600" dirty="0"/>
              <a:t>(</a:t>
            </a:r>
            <a:r>
              <a:rPr lang="en-AU" sz="1600" dirty="0" err="1"/>
              <a:t>Reubi</a:t>
            </a:r>
            <a:r>
              <a:rPr lang="en-AU" sz="1600" dirty="0"/>
              <a:t> and</a:t>
            </a:r>
            <a:r>
              <a:rPr lang="zh-CN" altLang="en-US" sz="1600" dirty="0"/>
              <a:t> </a:t>
            </a:r>
            <a:r>
              <a:rPr lang="en-AU" altLang="zh-CN" sz="1600" dirty="0"/>
              <a:t>Blundy,</a:t>
            </a:r>
            <a:r>
              <a:rPr lang="zh-CN" altLang="en-US" sz="1600" dirty="0"/>
              <a:t> </a:t>
            </a:r>
            <a:r>
              <a:rPr lang="en-AU" altLang="zh-CN" sz="1600" dirty="0"/>
              <a:t>2009,</a:t>
            </a:r>
            <a:r>
              <a:rPr lang="zh-CN" altLang="en-US" sz="1600" dirty="0"/>
              <a:t> </a:t>
            </a:r>
            <a:r>
              <a:rPr lang="en-AU" altLang="zh-CN" sz="1600" dirty="0"/>
              <a:t>Nature) </a:t>
            </a:r>
          </a:p>
          <a:p>
            <a:r>
              <a:rPr lang="en-AU" altLang="zh-CN" sz="1600" dirty="0"/>
              <a:t>(</a:t>
            </a:r>
            <a:r>
              <a:rPr lang="en-US" altLang="zh-CN" sz="1600" dirty="0"/>
              <a:t>Huang</a:t>
            </a:r>
            <a:r>
              <a:rPr lang="en-US" sz="1600" dirty="0"/>
              <a:t> et al., 20</a:t>
            </a:r>
            <a:r>
              <a:rPr lang="en-US" altLang="zh-CN" sz="1600" dirty="0"/>
              <a:t>15</a:t>
            </a:r>
            <a:r>
              <a:rPr lang="en-US" sz="1600" dirty="0"/>
              <a:t>, </a:t>
            </a:r>
            <a:r>
              <a:rPr lang="en-US" altLang="zh-CN" sz="1600" dirty="0"/>
              <a:t>Science</a:t>
            </a:r>
            <a:r>
              <a:rPr lang="en-US" sz="1600" dirty="0"/>
              <a:t>)</a:t>
            </a:r>
            <a:endParaRPr lang="en-AU" sz="1600" dirty="0"/>
          </a:p>
        </p:txBody>
      </p:sp>
      <p:sp>
        <p:nvSpPr>
          <p:cNvPr id="12" name="Rectangle 11">
            <a:extLst>
              <a:ext uri="{FF2B5EF4-FFF2-40B4-BE49-F238E27FC236}">
                <a16:creationId xmlns:a16="http://schemas.microsoft.com/office/drawing/2014/main" xmlns="" id="{9A88DD7C-D173-4812-A6A5-852E6D915AA4}"/>
              </a:ext>
            </a:extLst>
          </p:cNvPr>
          <p:cNvSpPr/>
          <p:nvPr/>
        </p:nvSpPr>
        <p:spPr>
          <a:xfrm>
            <a:off x="4131858" y="392920"/>
            <a:ext cx="4881945" cy="923330"/>
          </a:xfrm>
          <a:prstGeom prst="rect">
            <a:avLst/>
          </a:prstGeom>
        </p:spPr>
        <p:txBody>
          <a:bodyPr wrap="square">
            <a:spAutoFit/>
          </a:bodyPr>
          <a:lstStyle/>
          <a:p>
            <a:r>
              <a:rPr lang="en-US" dirty="0"/>
              <a:t>“However, intermediate plutonic rocks, like their volcanic counterparts, appear to be products of mingling and mixing.”</a:t>
            </a:r>
            <a:endParaRPr lang="en-AU" b="1" dirty="0"/>
          </a:p>
        </p:txBody>
      </p:sp>
      <p:graphicFrame>
        <p:nvGraphicFramePr>
          <p:cNvPr id="2" name="Object 1">
            <a:extLst>
              <a:ext uri="{FF2B5EF4-FFF2-40B4-BE49-F238E27FC236}">
                <a16:creationId xmlns:a16="http://schemas.microsoft.com/office/drawing/2014/main" xmlns="" id="{7F885901-07AF-41C4-BE98-5F777503B7B9}"/>
              </a:ext>
            </a:extLst>
          </p:cNvPr>
          <p:cNvGraphicFramePr>
            <a:graphicFrameLocks noChangeAspect="1"/>
          </p:cNvGraphicFramePr>
          <p:nvPr>
            <p:extLst>
              <p:ext uri="{D42A27DB-BD31-4B8C-83A1-F6EECF244321}">
                <p14:modId xmlns:p14="http://schemas.microsoft.com/office/powerpoint/2010/main" val="3072575905"/>
              </p:ext>
            </p:extLst>
          </p:nvPr>
        </p:nvGraphicFramePr>
        <p:xfrm>
          <a:off x="-522889" y="923552"/>
          <a:ext cx="4654747" cy="6079367"/>
        </p:xfrm>
        <a:graphic>
          <a:graphicData uri="http://schemas.openxmlformats.org/presentationml/2006/ole">
            <mc:AlternateContent xmlns:mc="http://schemas.openxmlformats.org/markup-compatibility/2006">
              <mc:Choice xmlns:v="urn:schemas-microsoft-com:vml" Requires="v">
                <p:oleObj spid="_x0000_s1121" name="Graph" r:id="rId5" imgW="2986920" imgH="3901320" progId="Origin50.Graph">
                  <p:embed/>
                </p:oleObj>
              </mc:Choice>
              <mc:Fallback>
                <p:oleObj name="Graph" r:id="rId5" imgW="2986920" imgH="3901320" progId="Origin50.Graph">
                  <p:embed/>
                  <p:pic>
                    <p:nvPicPr>
                      <p:cNvPr id="0" name=""/>
                      <p:cNvPicPr/>
                      <p:nvPr/>
                    </p:nvPicPr>
                    <p:blipFill>
                      <a:blip r:embed="rId6"/>
                      <a:stretch>
                        <a:fillRect/>
                      </a:stretch>
                    </p:blipFill>
                    <p:spPr>
                      <a:xfrm>
                        <a:off x="-522889" y="923552"/>
                        <a:ext cx="4654747" cy="6079367"/>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xmlns="" id="{28C8346B-4386-447E-82B4-ACD5EF78FDB8}"/>
              </a:ext>
            </a:extLst>
          </p:cNvPr>
          <p:cNvSpPr>
            <a:spLocks noGrp="1"/>
          </p:cNvSpPr>
          <p:nvPr>
            <p:ph type="title"/>
          </p:nvPr>
        </p:nvSpPr>
        <p:spPr>
          <a:xfrm>
            <a:off x="572143" y="289518"/>
            <a:ext cx="4067375" cy="1232997"/>
          </a:xfrm>
        </p:spPr>
        <p:txBody>
          <a:bodyPr>
            <a:normAutofit/>
          </a:bodyPr>
          <a:lstStyle/>
          <a:p>
            <a:pPr>
              <a:lnSpc>
                <a:spcPct val="80000"/>
              </a:lnSpc>
            </a:pPr>
            <a:r>
              <a:rPr lang="en-US" sz="2400" b="1" dirty="0"/>
              <a:t>Bimodal </a:t>
            </a:r>
            <a:br>
              <a:rPr lang="en-US" sz="2400" b="1" dirty="0"/>
            </a:br>
            <a:r>
              <a:rPr lang="en-US" sz="2400" b="1" dirty="0"/>
              <a:t>    or </a:t>
            </a:r>
            <a:br>
              <a:rPr lang="en-US" sz="2400" b="1" dirty="0"/>
            </a:br>
            <a:r>
              <a:rPr lang="en-US" sz="2400" b="1" dirty="0"/>
              <a:t>Andesitic?</a:t>
            </a:r>
            <a:endParaRPr lang="en-AU" sz="2400" b="1" dirty="0"/>
          </a:p>
        </p:txBody>
      </p:sp>
    </p:spTree>
    <p:extLst>
      <p:ext uri="{BB962C8B-B14F-4D97-AF65-F5344CB8AC3E}">
        <p14:creationId xmlns:p14="http://schemas.microsoft.com/office/powerpoint/2010/main" val="4252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59575"/>
            <a:ext cx="7692349" cy="814118"/>
          </a:xfrm>
        </p:spPr>
        <p:txBody>
          <a:bodyPr>
            <a:normAutofit fontScale="90000"/>
          </a:bodyPr>
          <a:lstStyle/>
          <a:p>
            <a:pPr>
              <a:lnSpc>
                <a:spcPct val="80000"/>
              </a:lnSpc>
            </a:pPr>
            <a:r>
              <a:rPr lang="en-US" sz="3100" dirty="0"/>
              <a:t>Magma mixing in South China: </a:t>
            </a:r>
            <a:br>
              <a:rPr lang="en-US" sz="3100" dirty="0"/>
            </a:br>
            <a:r>
              <a:rPr lang="en-US" altLang="zh-CN" sz="3100" dirty="0" err="1"/>
              <a:t>Petrofabrics</a:t>
            </a:r>
            <a:endParaRPr lang="en-AU" sz="3100" dirty="0"/>
          </a:p>
        </p:txBody>
      </p:sp>
      <p:sp>
        <p:nvSpPr>
          <p:cNvPr id="23" name="TextBox 22">
            <a:extLst>
              <a:ext uri="{FF2B5EF4-FFF2-40B4-BE49-F238E27FC236}">
                <a16:creationId xmlns:a16="http://schemas.microsoft.com/office/drawing/2014/main" xmlns="" id="{8C537E10-A045-4E69-938C-72D191827EA6}"/>
              </a:ext>
            </a:extLst>
          </p:cNvPr>
          <p:cNvSpPr txBox="1"/>
          <p:nvPr/>
        </p:nvSpPr>
        <p:spPr>
          <a:xfrm>
            <a:off x="389262" y="826041"/>
            <a:ext cx="8301732" cy="3759253"/>
          </a:xfrm>
          <a:prstGeom prst="rect">
            <a:avLst/>
          </a:prstGeom>
        </p:spPr>
        <p:txBody>
          <a:bodyPr vert="horz" lIns="91440" tIns="45720" rIns="91440" bIns="45720" rtlCol="0">
            <a:normAutofit/>
          </a:bodyPr>
          <a:lstStyle/>
          <a:p>
            <a:pPr>
              <a:spcBef>
                <a:spcPts val="1000"/>
              </a:spcBef>
              <a:buClr>
                <a:schemeClr val="accent1"/>
              </a:buClr>
            </a:pPr>
            <a:endParaRPr lang="en-US" dirty="0">
              <a:solidFill>
                <a:schemeClr val="tx1">
                  <a:lumMod val="75000"/>
                  <a:lumOff val="25000"/>
                </a:schemeClr>
              </a:solidFill>
            </a:endParaRPr>
          </a:p>
        </p:txBody>
      </p:sp>
      <p:pic>
        <p:nvPicPr>
          <p:cNvPr id="13" name="图片 6">
            <a:extLst>
              <a:ext uri="{FF2B5EF4-FFF2-40B4-BE49-F238E27FC236}">
                <a16:creationId xmlns:a16="http://schemas.microsoft.com/office/drawing/2014/main" xmlns="" id="{0C54B903-3734-49E2-975E-9308D0CD6F3C}"/>
              </a:ext>
            </a:extLst>
          </p:cNvPr>
          <p:cNvPicPr>
            <a:picLocks noChangeAspect="1"/>
          </p:cNvPicPr>
          <p:nvPr/>
        </p:nvPicPr>
        <p:blipFill>
          <a:blip r:embed="rId2"/>
          <a:stretch>
            <a:fillRect/>
          </a:stretch>
        </p:blipFill>
        <p:spPr>
          <a:xfrm>
            <a:off x="823805" y="4432520"/>
            <a:ext cx="2192426" cy="2301203"/>
          </a:xfrm>
          <a:prstGeom prst="rect">
            <a:avLst/>
          </a:prstGeom>
          <a:noFill/>
          <a:ln w="9525">
            <a:noFill/>
          </a:ln>
        </p:spPr>
      </p:pic>
      <p:pic>
        <p:nvPicPr>
          <p:cNvPr id="15" name="图片 3" descr="AMS与CT对比">
            <a:extLst>
              <a:ext uri="{FF2B5EF4-FFF2-40B4-BE49-F238E27FC236}">
                <a16:creationId xmlns:a16="http://schemas.microsoft.com/office/drawing/2014/main" xmlns="" id="{369A94E9-3A9B-48A1-B834-2202A8C360EA}"/>
              </a:ext>
            </a:extLst>
          </p:cNvPr>
          <p:cNvPicPr>
            <a:picLocks noChangeAspect="1"/>
          </p:cNvPicPr>
          <p:nvPr/>
        </p:nvPicPr>
        <p:blipFill rotWithShape="1">
          <a:blip r:embed="rId3"/>
          <a:srcRect t="6664"/>
          <a:stretch/>
        </p:blipFill>
        <p:spPr>
          <a:xfrm>
            <a:off x="5643200" y="3172889"/>
            <a:ext cx="3405736" cy="3761885"/>
          </a:xfrm>
          <a:prstGeom prst="rect">
            <a:avLst/>
          </a:prstGeom>
        </p:spPr>
      </p:pic>
      <p:pic>
        <p:nvPicPr>
          <p:cNvPr id="16" name="图片 8">
            <a:extLst>
              <a:ext uri="{FF2B5EF4-FFF2-40B4-BE49-F238E27FC236}">
                <a16:creationId xmlns:a16="http://schemas.microsoft.com/office/drawing/2014/main" xmlns="" id="{C611C50F-6C1E-4869-94E1-8DA4AAB2F04D}"/>
              </a:ext>
            </a:extLst>
          </p:cNvPr>
          <p:cNvPicPr>
            <a:picLocks noChangeAspect="1"/>
          </p:cNvPicPr>
          <p:nvPr/>
        </p:nvPicPr>
        <p:blipFill>
          <a:blip r:embed="rId4"/>
          <a:stretch>
            <a:fillRect/>
          </a:stretch>
        </p:blipFill>
        <p:spPr>
          <a:xfrm>
            <a:off x="3121111" y="4432520"/>
            <a:ext cx="2204364" cy="2301203"/>
          </a:xfrm>
          <a:prstGeom prst="rect">
            <a:avLst/>
          </a:prstGeom>
          <a:noFill/>
          <a:ln w="9525">
            <a:noFill/>
          </a:ln>
        </p:spPr>
      </p:pic>
      <p:pic>
        <p:nvPicPr>
          <p:cNvPr id="17" name="图片 5" descr="CT仪器及扫描">
            <a:extLst>
              <a:ext uri="{FF2B5EF4-FFF2-40B4-BE49-F238E27FC236}">
                <a16:creationId xmlns:a16="http://schemas.microsoft.com/office/drawing/2014/main" xmlns="" id="{1CA3270F-24A0-419F-9537-E35845D044C0}"/>
              </a:ext>
            </a:extLst>
          </p:cNvPr>
          <p:cNvPicPr>
            <a:picLocks noChangeAspect="1"/>
          </p:cNvPicPr>
          <p:nvPr/>
        </p:nvPicPr>
        <p:blipFill>
          <a:blip r:embed="rId5"/>
          <a:stretch>
            <a:fillRect/>
          </a:stretch>
        </p:blipFill>
        <p:spPr>
          <a:xfrm>
            <a:off x="6148289" y="251670"/>
            <a:ext cx="2806210" cy="2663073"/>
          </a:xfrm>
          <a:prstGeom prst="rect">
            <a:avLst/>
          </a:prstGeom>
        </p:spPr>
      </p:pic>
      <p:sp>
        <p:nvSpPr>
          <p:cNvPr id="18" name="TextBox 17">
            <a:extLst>
              <a:ext uri="{FF2B5EF4-FFF2-40B4-BE49-F238E27FC236}">
                <a16:creationId xmlns:a16="http://schemas.microsoft.com/office/drawing/2014/main" xmlns="" id="{EBBCCBDA-6730-4205-BFFF-A081D9EA58A5}"/>
              </a:ext>
            </a:extLst>
          </p:cNvPr>
          <p:cNvSpPr txBox="1"/>
          <p:nvPr/>
        </p:nvSpPr>
        <p:spPr>
          <a:xfrm>
            <a:off x="318481" y="1211677"/>
            <a:ext cx="5376802" cy="3416320"/>
          </a:xfrm>
          <a:prstGeom prst="rect">
            <a:avLst/>
          </a:prstGeom>
          <a:noFill/>
        </p:spPr>
        <p:txBody>
          <a:bodyPr wrap="square" rtlCol="0">
            <a:spAutoFit/>
          </a:bodyPr>
          <a:lstStyle/>
          <a:p>
            <a:pPr marL="285750" indent="-285750">
              <a:buFont typeface="Arial" panose="020B0604020202020204" pitchFamily="34" charset="0"/>
              <a:buChar char="•"/>
            </a:pPr>
            <a:r>
              <a:rPr lang="en-AU" b="1" dirty="0"/>
              <a:t>Anisotropy of Magnetic Susceptibility (AMS)</a:t>
            </a:r>
          </a:p>
          <a:p>
            <a:pPr marL="742950" lvl="1" indent="-285750">
              <a:buFont typeface="Arial" panose="020B0604020202020204" pitchFamily="34" charset="0"/>
              <a:buChar char="•"/>
            </a:pPr>
            <a:r>
              <a:rPr lang="en-AU" b="1" dirty="0"/>
              <a:t>9 mm cores applied to MMEs</a:t>
            </a:r>
          </a:p>
          <a:p>
            <a:pPr marL="742950" lvl="1" indent="-285750">
              <a:buFont typeface="Arial" panose="020B0604020202020204" pitchFamily="34" charset="0"/>
              <a:buChar char="•"/>
            </a:pPr>
            <a:r>
              <a:rPr lang="en-AU" b="1" dirty="0"/>
              <a:t>15-20 mm cubes applied to granite</a:t>
            </a:r>
          </a:p>
          <a:p>
            <a:pPr marL="285750" indent="-285750">
              <a:buFont typeface="Arial" panose="020B0604020202020204" pitchFamily="34" charset="0"/>
              <a:buChar char="•"/>
            </a:pPr>
            <a:endParaRPr lang="en-AU" b="1" dirty="0"/>
          </a:p>
          <a:p>
            <a:pPr marL="285750" indent="-285750">
              <a:buFont typeface="Arial" panose="020B0604020202020204" pitchFamily="34" charset="0"/>
              <a:buChar char="•"/>
            </a:pPr>
            <a:r>
              <a:rPr lang="en-AU" b="1" dirty="0"/>
              <a:t>X-ray micron-CT (with ~8 </a:t>
            </a:r>
            <a:r>
              <a:rPr lang="en-AU" b="1" dirty="0">
                <a:latin typeface="Symbol" panose="05050102010706020507" pitchFamily="18" charset="2"/>
              </a:rPr>
              <a:t>m</a:t>
            </a:r>
            <a:r>
              <a:rPr lang="en-AU" b="1" dirty="0"/>
              <a:t>m resolution, also resolving inverse/abnormal magnetic fabrics)</a:t>
            </a:r>
          </a:p>
          <a:p>
            <a:pPr marL="285750" indent="-285750">
              <a:buFont typeface="Arial" panose="020B0604020202020204" pitchFamily="34" charset="0"/>
              <a:buChar char="•"/>
            </a:pPr>
            <a:endParaRPr lang="en-AU" b="1" dirty="0"/>
          </a:p>
          <a:p>
            <a:r>
              <a:rPr lang="en-AU" dirty="0"/>
              <a:t>Smaller cores (9 mm in this study) provide better sampling/CT resolutions and resolve some short-range phenomena.</a:t>
            </a:r>
          </a:p>
          <a:p>
            <a:pPr marL="285750" indent="-285750">
              <a:buFont typeface="Arial" panose="020B0604020202020204" pitchFamily="34" charset="0"/>
              <a:buChar char="•"/>
            </a:pPr>
            <a:endParaRPr lang="en-AU" b="1" dirty="0"/>
          </a:p>
        </p:txBody>
      </p:sp>
    </p:spTree>
    <p:extLst>
      <p:ext uri="{BB962C8B-B14F-4D97-AF65-F5344CB8AC3E}">
        <p14:creationId xmlns:p14="http://schemas.microsoft.com/office/powerpoint/2010/main" val="206344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59576"/>
            <a:ext cx="7692349" cy="477534"/>
          </a:xfrm>
        </p:spPr>
        <p:txBody>
          <a:bodyPr>
            <a:normAutofit/>
          </a:bodyPr>
          <a:lstStyle/>
          <a:p>
            <a:pPr>
              <a:lnSpc>
                <a:spcPct val="80000"/>
              </a:lnSpc>
            </a:pPr>
            <a:r>
              <a:rPr lang="en-US" sz="3100" dirty="0"/>
              <a:t>Magma mixing in South China: </a:t>
            </a:r>
            <a:r>
              <a:rPr lang="en-US" altLang="zh-CN" sz="3100" dirty="0" err="1"/>
              <a:t>Pingtan</a:t>
            </a:r>
            <a:endParaRPr lang="en-AU" sz="3100" dirty="0"/>
          </a:p>
        </p:txBody>
      </p:sp>
      <p:sp>
        <p:nvSpPr>
          <p:cNvPr id="23" name="TextBox 22">
            <a:extLst>
              <a:ext uri="{FF2B5EF4-FFF2-40B4-BE49-F238E27FC236}">
                <a16:creationId xmlns:a16="http://schemas.microsoft.com/office/drawing/2014/main" xmlns="" id="{8C537E10-A045-4E69-938C-72D191827EA6}"/>
              </a:ext>
            </a:extLst>
          </p:cNvPr>
          <p:cNvSpPr txBox="1"/>
          <p:nvPr/>
        </p:nvSpPr>
        <p:spPr>
          <a:xfrm>
            <a:off x="389262" y="826041"/>
            <a:ext cx="8301732" cy="3759253"/>
          </a:xfrm>
          <a:prstGeom prst="rect">
            <a:avLst/>
          </a:prstGeom>
        </p:spPr>
        <p:txBody>
          <a:bodyPr vert="horz" lIns="91440" tIns="45720" rIns="91440" bIns="45720" rtlCol="0">
            <a:normAutofit/>
          </a:bodyPr>
          <a:lstStyle/>
          <a:p>
            <a:pPr>
              <a:spcBef>
                <a:spcPts val="1000"/>
              </a:spcBef>
              <a:buClr>
                <a:schemeClr val="accent1"/>
              </a:buClr>
            </a:pPr>
            <a:endParaRPr lang="en-US" dirty="0">
              <a:solidFill>
                <a:schemeClr val="tx1">
                  <a:lumMod val="75000"/>
                  <a:lumOff val="25000"/>
                </a:schemeClr>
              </a:solidFill>
            </a:endParaRPr>
          </a:p>
        </p:txBody>
      </p:sp>
      <p:sp>
        <p:nvSpPr>
          <p:cNvPr id="7" name="Rectangle 6">
            <a:extLst>
              <a:ext uri="{FF2B5EF4-FFF2-40B4-BE49-F238E27FC236}">
                <a16:creationId xmlns:a16="http://schemas.microsoft.com/office/drawing/2014/main" xmlns="" id="{7B7C9F27-9AAA-4A51-BAF2-BACD2549CDBB}"/>
              </a:ext>
            </a:extLst>
          </p:cNvPr>
          <p:cNvSpPr/>
          <p:nvPr/>
        </p:nvSpPr>
        <p:spPr>
          <a:xfrm>
            <a:off x="389262" y="1178294"/>
            <a:ext cx="8419178" cy="923330"/>
          </a:xfrm>
          <a:prstGeom prst="rect">
            <a:avLst/>
          </a:prstGeom>
        </p:spPr>
        <p:txBody>
          <a:bodyPr wrap="square">
            <a:spAutoFit/>
          </a:bodyPr>
          <a:lstStyle/>
          <a:p>
            <a:pPr marL="285750" indent="-285750">
              <a:buFont typeface="Arial" panose="020B0604020202020204" pitchFamily="34" charset="0"/>
              <a:buChar char="•"/>
            </a:pPr>
            <a:r>
              <a:rPr lang="en-AU" b="1" dirty="0"/>
              <a:t>In contrast, MME swarms from </a:t>
            </a:r>
            <a:r>
              <a:rPr lang="en-AU" b="1" dirty="0" err="1"/>
              <a:t>Pingtan</a:t>
            </a:r>
            <a:r>
              <a:rPr lang="en-AU" b="1" dirty="0"/>
              <a:t> Complex show uniform magnetic foliations and </a:t>
            </a:r>
            <a:r>
              <a:rPr lang="en-AU" b="1" dirty="0" err="1"/>
              <a:t>lineations</a:t>
            </a:r>
            <a:r>
              <a:rPr lang="en-AU" b="1" dirty="0"/>
              <a:t> for </a:t>
            </a:r>
            <a:r>
              <a:rPr lang="en-AU" b="1" dirty="0">
                <a:highlight>
                  <a:srgbClr val="FFFF00"/>
                </a:highlight>
              </a:rPr>
              <a:t>both MMEs and host granites, at outcrop scale</a:t>
            </a:r>
          </a:p>
        </p:txBody>
      </p:sp>
      <p:sp>
        <p:nvSpPr>
          <p:cNvPr id="13" name="内容占位符 2">
            <a:extLst>
              <a:ext uri="{FF2B5EF4-FFF2-40B4-BE49-F238E27FC236}">
                <a16:creationId xmlns:a16="http://schemas.microsoft.com/office/drawing/2014/main" xmlns="" id="{08EDBFD6-95FF-4AE3-8E1C-D73543AA3CA9}"/>
              </a:ext>
            </a:extLst>
          </p:cNvPr>
          <p:cNvSpPr>
            <a:spLocks noGrp="1"/>
          </p:cNvSpPr>
          <p:nvPr>
            <p:ph idx="1"/>
          </p:nvPr>
        </p:nvSpPr>
        <p:spPr>
          <a:xfrm>
            <a:off x="621859" y="2607021"/>
            <a:ext cx="8556431" cy="3960480"/>
          </a:xfrm>
        </p:spPr>
        <p:txBody>
          <a:bodyPr/>
          <a:lstStyle/>
          <a:p>
            <a:r>
              <a:rPr lang="en-US" altLang="zh-CN" dirty="0"/>
              <a:t>        </a:t>
            </a:r>
            <a:r>
              <a:rPr lang="en-US" altLang="zh-CN" dirty="0">
                <a:hlinkClick r:id="rId2" action="ppaction://hlinksldjump"/>
              </a:rPr>
              <a:t>ZD</a:t>
            </a:r>
            <a:r>
              <a:rPr lang="en-US" altLang="zh-CN" dirty="0"/>
              <a:t> 	           </a:t>
            </a:r>
            <a:r>
              <a:rPr lang="en-US" altLang="zh-CN" dirty="0">
                <a:hlinkClick r:id="rId3" action="ppaction://hlinksldjump"/>
              </a:rPr>
              <a:t>ZD2</a:t>
            </a:r>
            <a:r>
              <a:rPr lang="en-US" altLang="zh-CN" dirty="0"/>
              <a:t>                </a:t>
            </a:r>
            <a:r>
              <a:rPr lang="en-US" altLang="zh-CN" dirty="0">
                <a:hlinkClick r:id="rId4" action="ppaction://hlinksldjump"/>
              </a:rPr>
              <a:t>YD</a:t>
            </a:r>
            <a:r>
              <a:rPr lang="en-US" altLang="zh-CN" dirty="0"/>
              <a:t>   	           </a:t>
            </a:r>
            <a:r>
              <a:rPr lang="en-US" altLang="zh-CN" dirty="0">
                <a:hlinkClick r:id="rId5" action="ppaction://hlinksldjump"/>
              </a:rPr>
              <a:t>XX</a:t>
            </a:r>
            <a:r>
              <a:rPr lang="en-US" altLang="zh-CN" dirty="0"/>
              <a:t>  	         </a:t>
            </a:r>
            <a:r>
              <a:rPr lang="en-US" altLang="zh-CN" dirty="0">
                <a:hlinkClick r:id="rId6" action="ppaction://hlinksldjump"/>
              </a:rPr>
              <a:t>XFD</a:t>
            </a:r>
            <a:r>
              <a:rPr lang="en-US" altLang="zh-CN" dirty="0"/>
              <a:t>  	          </a:t>
            </a:r>
            <a:r>
              <a:rPr lang="en-US" altLang="zh-CN" dirty="0">
                <a:hlinkClick r:id="rId7" action="ppaction://hlinksldjump"/>
              </a:rPr>
              <a:t>BC</a:t>
            </a:r>
            <a:r>
              <a:rPr lang="en-US" altLang="zh-CN" dirty="0"/>
              <a:t> </a:t>
            </a:r>
          </a:p>
          <a:p>
            <a:endParaRPr lang="zh-CN" altLang="en-US" dirty="0"/>
          </a:p>
        </p:txBody>
      </p:sp>
      <p:pic>
        <p:nvPicPr>
          <p:cNvPr id="14" name="图片 3">
            <a:hlinkClick r:id="rId8" action="ppaction://hlinksldjump"/>
            <a:extLst>
              <a:ext uri="{FF2B5EF4-FFF2-40B4-BE49-F238E27FC236}">
                <a16:creationId xmlns:a16="http://schemas.microsoft.com/office/drawing/2014/main" xmlns="" id="{D3BAEB70-76A8-4FF9-8654-6B9C4F72526A}"/>
              </a:ext>
            </a:extLst>
          </p:cNvPr>
          <p:cNvPicPr>
            <a:picLocks noChangeAspect="1"/>
          </p:cNvPicPr>
          <p:nvPr/>
        </p:nvPicPr>
        <p:blipFill>
          <a:blip r:embed="rId9"/>
          <a:stretch>
            <a:fillRect/>
          </a:stretch>
        </p:blipFill>
        <p:spPr>
          <a:xfrm>
            <a:off x="46897" y="3012141"/>
            <a:ext cx="9187367" cy="2756210"/>
          </a:xfrm>
          <a:prstGeom prst="rect">
            <a:avLst/>
          </a:prstGeom>
        </p:spPr>
      </p:pic>
    </p:spTree>
    <p:extLst>
      <p:ext uri="{BB962C8B-B14F-4D97-AF65-F5344CB8AC3E}">
        <p14:creationId xmlns:p14="http://schemas.microsoft.com/office/powerpoint/2010/main" val="1949558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59576"/>
            <a:ext cx="7692349" cy="477534"/>
          </a:xfrm>
        </p:spPr>
        <p:txBody>
          <a:bodyPr>
            <a:normAutofit/>
          </a:bodyPr>
          <a:lstStyle/>
          <a:p>
            <a:pPr>
              <a:lnSpc>
                <a:spcPct val="80000"/>
              </a:lnSpc>
            </a:pPr>
            <a:r>
              <a:rPr lang="en-US" sz="3100" dirty="0"/>
              <a:t>Magma mixing in South China: </a:t>
            </a:r>
            <a:r>
              <a:rPr lang="en-US" altLang="zh-CN" sz="3100" dirty="0" err="1"/>
              <a:t>Pingtan</a:t>
            </a:r>
            <a:endParaRPr lang="en-AU" sz="3100" dirty="0"/>
          </a:p>
        </p:txBody>
      </p:sp>
      <p:sp>
        <p:nvSpPr>
          <p:cNvPr id="23" name="TextBox 22">
            <a:extLst>
              <a:ext uri="{FF2B5EF4-FFF2-40B4-BE49-F238E27FC236}">
                <a16:creationId xmlns:a16="http://schemas.microsoft.com/office/drawing/2014/main" xmlns="" id="{8C537E10-A045-4E69-938C-72D191827EA6}"/>
              </a:ext>
            </a:extLst>
          </p:cNvPr>
          <p:cNvSpPr txBox="1"/>
          <p:nvPr/>
        </p:nvSpPr>
        <p:spPr>
          <a:xfrm>
            <a:off x="389262" y="826041"/>
            <a:ext cx="8301732" cy="3759253"/>
          </a:xfrm>
          <a:prstGeom prst="rect">
            <a:avLst/>
          </a:prstGeom>
        </p:spPr>
        <p:txBody>
          <a:bodyPr vert="horz" lIns="91440" tIns="45720" rIns="91440" bIns="45720" rtlCol="0">
            <a:normAutofit/>
          </a:bodyPr>
          <a:lstStyle/>
          <a:p>
            <a:pPr>
              <a:spcBef>
                <a:spcPts val="1000"/>
              </a:spcBef>
              <a:buClr>
                <a:schemeClr val="accent1"/>
              </a:buClr>
            </a:pPr>
            <a:endParaRPr lang="en-US" dirty="0">
              <a:solidFill>
                <a:schemeClr val="tx1">
                  <a:lumMod val="75000"/>
                  <a:lumOff val="25000"/>
                </a:schemeClr>
              </a:solidFill>
            </a:endParaRPr>
          </a:p>
        </p:txBody>
      </p:sp>
      <p:sp>
        <p:nvSpPr>
          <p:cNvPr id="7" name="Rectangle 6">
            <a:extLst>
              <a:ext uri="{FF2B5EF4-FFF2-40B4-BE49-F238E27FC236}">
                <a16:creationId xmlns:a16="http://schemas.microsoft.com/office/drawing/2014/main" xmlns="" id="{7B7C9F27-9AAA-4A51-BAF2-BACD2549CDBB}"/>
              </a:ext>
            </a:extLst>
          </p:cNvPr>
          <p:cNvSpPr/>
          <p:nvPr/>
        </p:nvSpPr>
        <p:spPr>
          <a:xfrm>
            <a:off x="389262" y="902563"/>
            <a:ext cx="8419178" cy="369332"/>
          </a:xfrm>
          <a:prstGeom prst="rect">
            <a:avLst/>
          </a:prstGeom>
        </p:spPr>
        <p:txBody>
          <a:bodyPr wrap="square">
            <a:spAutoFit/>
          </a:bodyPr>
          <a:lstStyle/>
          <a:p>
            <a:pPr marL="285750" indent="-285750">
              <a:buFont typeface="Arial" panose="020B0604020202020204" pitchFamily="34" charset="0"/>
              <a:buChar char="•"/>
            </a:pPr>
            <a:r>
              <a:rPr lang="en-AU" b="1" dirty="0">
                <a:highlight>
                  <a:srgbClr val="FFFF00"/>
                </a:highlight>
              </a:rPr>
              <a:t>And also at intrusion scale</a:t>
            </a:r>
          </a:p>
        </p:txBody>
      </p:sp>
      <p:sp>
        <p:nvSpPr>
          <p:cNvPr id="6" name="Content Placeholder 5">
            <a:extLst>
              <a:ext uri="{FF2B5EF4-FFF2-40B4-BE49-F238E27FC236}">
                <a16:creationId xmlns:a16="http://schemas.microsoft.com/office/drawing/2014/main" xmlns="" id="{8AFB8E1D-D1D2-49B3-A118-4C5EFDD56128}"/>
              </a:ext>
            </a:extLst>
          </p:cNvPr>
          <p:cNvSpPr>
            <a:spLocks noGrp="1"/>
          </p:cNvSpPr>
          <p:nvPr>
            <p:ph idx="1"/>
          </p:nvPr>
        </p:nvSpPr>
        <p:spPr/>
        <p:txBody>
          <a:bodyPr/>
          <a:lstStyle/>
          <a:p>
            <a:endParaRPr lang="en-AU" dirty="0"/>
          </a:p>
        </p:txBody>
      </p:sp>
      <p:pic>
        <p:nvPicPr>
          <p:cNvPr id="26" name="内容占位符 3">
            <a:extLst>
              <a:ext uri="{FF2B5EF4-FFF2-40B4-BE49-F238E27FC236}">
                <a16:creationId xmlns:a16="http://schemas.microsoft.com/office/drawing/2014/main" xmlns="" id="{1A8787CA-223C-499C-AF11-612F1D8E42B2}"/>
              </a:ext>
            </a:extLst>
          </p:cNvPr>
          <p:cNvPicPr>
            <a:picLocks noChangeAspect="1"/>
          </p:cNvPicPr>
          <p:nvPr/>
        </p:nvPicPr>
        <p:blipFill>
          <a:blip r:embed="rId2"/>
          <a:stretch>
            <a:fillRect/>
          </a:stretch>
        </p:blipFill>
        <p:spPr>
          <a:xfrm>
            <a:off x="-8718" y="1871067"/>
            <a:ext cx="9155307" cy="4986934"/>
          </a:xfrm>
          <a:prstGeom prst="rect">
            <a:avLst/>
          </a:prstGeom>
        </p:spPr>
      </p:pic>
      <p:sp>
        <p:nvSpPr>
          <p:cNvPr id="25" name="Rectangle 24">
            <a:extLst>
              <a:ext uri="{FF2B5EF4-FFF2-40B4-BE49-F238E27FC236}">
                <a16:creationId xmlns:a16="http://schemas.microsoft.com/office/drawing/2014/main" xmlns="" id="{9E4B5F0C-F361-4416-A202-76D0C7BBA1FD}"/>
              </a:ext>
            </a:extLst>
          </p:cNvPr>
          <p:cNvSpPr/>
          <p:nvPr/>
        </p:nvSpPr>
        <p:spPr>
          <a:xfrm>
            <a:off x="6688893" y="1871067"/>
            <a:ext cx="2513830" cy="369332"/>
          </a:xfrm>
          <a:prstGeom prst="rect">
            <a:avLst/>
          </a:prstGeom>
        </p:spPr>
        <p:txBody>
          <a:bodyPr wrap="none">
            <a:spAutoFit/>
          </a:bodyPr>
          <a:lstStyle/>
          <a:p>
            <a:r>
              <a:rPr lang="en-AU" b="1" dirty="0" err="1"/>
              <a:t>Pingtan</a:t>
            </a:r>
            <a:r>
              <a:rPr lang="en-AU" b="1" dirty="0"/>
              <a:t> MME swarms</a:t>
            </a:r>
            <a:endParaRPr lang="en-AU" dirty="0"/>
          </a:p>
        </p:txBody>
      </p:sp>
    </p:spTree>
    <p:extLst>
      <p:ext uri="{BB962C8B-B14F-4D97-AF65-F5344CB8AC3E}">
        <p14:creationId xmlns:p14="http://schemas.microsoft.com/office/powerpoint/2010/main" val="1888602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59576"/>
            <a:ext cx="7692349" cy="477534"/>
          </a:xfrm>
        </p:spPr>
        <p:txBody>
          <a:bodyPr>
            <a:normAutofit fontScale="90000"/>
          </a:bodyPr>
          <a:lstStyle/>
          <a:p>
            <a:pPr>
              <a:lnSpc>
                <a:spcPct val="80000"/>
              </a:lnSpc>
            </a:pPr>
            <a:r>
              <a:rPr lang="en-US" sz="3100" dirty="0"/>
              <a:t>Magma mixing in South China: </a:t>
            </a:r>
            <a:r>
              <a:rPr lang="en-US" altLang="zh-CN" sz="3100" dirty="0" err="1"/>
              <a:t>Muchen</a:t>
            </a:r>
            <a:endParaRPr lang="en-AU" sz="3100" dirty="0"/>
          </a:p>
        </p:txBody>
      </p:sp>
      <p:sp>
        <p:nvSpPr>
          <p:cNvPr id="23" name="TextBox 22">
            <a:extLst>
              <a:ext uri="{FF2B5EF4-FFF2-40B4-BE49-F238E27FC236}">
                <a16:creationId xmlns:a16="http://schemas.microsoft.com/office/drawing/2014/main" xmlns="" id="{8C537E10-A045-4E69-938C-72D191827EA6}"/>
              </a:ext>
            </a:extLst>
          </p:cNvPr>
          <p:cNvSpPr txBox="1"/>
          <p:nvPr/>
        </p:nvSpPr>
        <p:spPr>
          <a:xfrm>
            <a:off x="389262" y="826041"/>
            <a:ext cx="8301732" cy="3759253"/>
          </a:xfrm>
          <a:prstGeom prst="rect">
            <a:avLst/>
          </a:prstGeom>
        </p:spPr>
        <p:txBody>
          <a:bodyPr vert="horz" lIns="91440" tIns="45720" rIns="91440" bIns="45720" rtlCol="0">
            <a:normAutofit/>
          </a:bodyPr>
          <a:lstStyle/>
          <a:p>
            <a:pPr>
              <a:spcBef>
                <a:spcPts val="1000"/>
              </a:spcBef>
              <a:buClr>
                <a:schemeClr val="accent1"/>
              </a:buClr>
            </a:pPr>
            <a:endParaRPr lang="en-US" dirty="0">
              <a:solidFill>
                <a:schemeClr val="tx1">
                  <a:lumMod val="75000"/>
                  <a:lumOff val="25000"/>
                </a:schemeClr>
              </a:solidFill>
            </a:endParaRPr>
          </a:p>
        </p:txBody>
      </p:sp>
      <p:pic>
        <p:nvPicPr>
          <p:cNvPr id="3" name="Picture 2">
            <a:extLst>
              <a:ext uri="{FF2B5EF4-FFF2-40B4-BE49-F238E27FC236}">
                <a16:creationId xmlns:a16="http://schemas.microsoft.com/office/drawing/2014/main" xmlns="" id="{0659C550-5271-4D01-95B8-CB1A82C578FD}"/>
              </a:ext>
            </a:extLst>
          </p:cNvPr>
          <p:cNvPicPr>
            <a:picLocks noChangeAspect="1"/>
          </p:cNvPicPr>
          <p:nvPr/>
        </p:nvPicPr>
        <p:blipFill>
          <a:blip r:embed="rId2"/>
          <a:stretch>
            <a:fillRect/>
          </a:stretch>
        </p:blipFill>
        <p:spPr>
          <a:xfrm>
            <a:off x="4270169" y="1543575"/>
            <a:ext cx="4764464" cy="5309678"/>
          </a:xfrm>
          <a:prstGeom prst="rect">
            <a:avLst/>
          </a:prstGeom>
        </p:spPr>
      </p:pic>
      <p:pic>
        <p:nvPicPr>
          <p:cNvPr id="4" name="Picture 3">
            <a:extLst>
              <a:ext uri="{FF2B5EF4-FFF2-40B4-BE49-F238E27FC236}">
                <a16:creationId xmlns:a16="http://schemas.microsoft.com/office/drawing/2014/main" xmlns="" id="{E52ADC7B-8768-4D23-8603-83E0C9E356C7}"/>
              </a:ext>
            </a:extLst>
          </p:cNvPr>
          <p:cNvPicPr>
            <a:picLocks noChangeAspect="1"/>
          </p:cNvPicPr>
          <p:nvPr/>
        </p:nvPicPr>
        <p:blipFill rotWithShape="1">
          <a:blip r:embed="rId3"/>
          <a:srcRect t="4480" r="54737" b="23661"/>
          <a:stretch/>
        </p:blipFill>
        <p:spPr>
          <a:xfrm>
            <a:off x="1260821" y="1676919"/>
            <a:ext cx="2575016" cy="2366681"/>
          </a:xfrm>
          <a:prstGeom prst="rect">
            <a:avLst/>
          </a:prstGeom>
          <a:solidFill>
            <a:schemeClr val="bg1"/>
          </a:solidFill>
        </p:spPr>
      </p:pic>
      <p:sp>
        <p:nvSpPr>
          <p:cNvPr id="7" name="Rectangle 6">
            <a:extLst>
              <a:ext uri="{FF2B5EF4-FFF2-40B4-BE49-F238E27FC236}">
                <a16:creationId xmlns:a16="http://schemas.microsoft.com/office/drawing/2014/main" xmlns="" id="{7B7C9F27-9AAA-4A51-BAF2-BACD2549CDBB}"/>
              </a:ext>
            </a:extLst>
          </p:cNvPr>
          <p:cNvSpPr/>
          <p:nvPr/>
        </p:nvSpPr>
        <p:spPr>
          <a:xfrm>
            <a:off x="362411" y="675455"/>
            <a:ext cx="8419178" cy="646331"/>
          </a:xfrm>
          <a:prstGeom prst="rect">
            <a:avLst/>
          </a:prstGeom>
        </p:spPr>
        <p:txBody>
          <a:bodyPr wrap="square">
            <a:spAutoFit/>
          </a:bodyPr>
          <a:lstStyle/>
          <a:p>
            <a:pPr marL="285750" indent="-285750">
              <a:buFont typeface="Arial" panose="020B0604020202020204" pitchFamily="34" charset="0"/>
              <a:buChar char="•"/>
            </a:pPr>
            <a:r>
              <a:rPr lang="en-US" altLang="zh-CN" b="1" dirty="0"/>
              <a:t>Magma mixing in </a:t>
            </a:r>
            <a:r>
              <a:rPr lang="en-AU" b="1" dirty="0" err="1"/>
              <a:t>Muchen</a:t>
            </a:r>
            <a:r>
              <a:rPr lang="en-AU" b="1" dirty="0"/>
              <a:t> Complex likely had a more active fluid dynamic regime, with stronger stirring processes.</a:t>
            </a:r>
          </a:p>
        </p:txBody>
      </p:sp>
      <p:pic>
        <p:nvPicPr>
          <p:cNvPr id="8" name="Picture 7">
            <a:extLst>
              <a:ext uri="{FF2B5EF4-FFF2-40B4-BE49-F238E27FC236}">
                <a16:creationId xmlns:a16="http://schemas.microsoft.com/office/drawing/2014/main" xmlns="" id="{9105867C-D2E3-48E1-A367-00B3F6B9ED74}"/>
              </a:ext>
            </a:extLst>
          </p:cNvPr>
          <p:cNvPicPr>
            <a:picLocks noChangeAspect="1"/>
          </p:cNvPicPr>
          <p:nvPr/>
        </p:nvPicPr>
        <p:blipFill rotWithShape="1">
          <a:blip r:embed="rId4"/>
          <a:srcRect l="1609" t="3463" r="55416" b="24487"/>
          <a:stretch/>
        </p:blipFill>
        <p:spPr>
          <a:xfrm>
            <a:off x="1260821" y="4162466"/>
            <a:ext cx="2575016" cy="2499310"/>
          </a:xfrm>
          <a:prstGeom prst="rect">
            <a:avLst/>
          </a:prstGeom>
          <a:solidFill>
            <a:schemeClr val="bg1"/>
          </a:solidFill>
        </p:spPr>
      </p:pic>
      <p:sp>
        <p:nvSpPr>
          <p:cNvPr id="26" name="Rectangle 25">
            <a:extLst>
              <a:ext uri="{FF2B5EF4-FFF2-40B4-BE49-F238E27FC236}">
                <a16:creationId xmlns:a16="http://schemas.microsoft.com/office/drawing/2014/main" xmlns="" id="{68EC1051-BC33-4E98-9D46-6B7126BBEE5F}"/>
              </a:ext>
            </a:extLst>
          </p:cNvPr>
          <p:cNvSpPr/>
          <p:nvPr/>
        </p:nvSpPr>
        <p:spPr>
          <a:xfrm>
            <a:off x="212319" y="2655492"/>
            <a:ext cx="973343" cy="369332"/>
          </a:xfrm>
          <a:prstGeom prst="rect">
            <a:avLst/>
          </a:prstGeom>
        </p:spPr>
        <p:txBody>
          <a:bodyPr wrap="none">
            <a:spAutoFit/>
          </a:bodyPr>
          <a:lstStyle/>
          <a:p>
            <a:r>
              <a:rPr lang="en-AU" b="1" dirty="0"/>
              <a:t>granite</a:t>
            </a:r>
            <a:endParaRPr lang="en-AU" dirty="0"/>
          </a:p>
        </p:txBody>
      </p:sp>
      <p:sp>
        <p:nvSpPr>
          <p:cNvPr id="27" name="Rectangle 26">
            <a:extLst>
              <a:ext uri="{FF2B5EF4-FFF2-40B4-BE49-F238E27FC236}">
                <a16:creationId xmlns:a16="http://schemas.microsoft.com/office/drawing/2014/main" xmlns="" id="{C043E173-8A13-446C-B868-81D1916B5151}"/>
              </a:ext>
            </a:extLst>
          </p:cNvPr>
          <p:cNvSpPr/>
          <p:nvPr/>
        </p:nvSpPr>
        <p:spPr>
          <a:xfrm>
            <a:off x="212319" y="5072941"/>
            <a:ext cx="912429" cy="646331"/>
          </a:xfrm>
          <a:prstGeom prst="rect">
            <a:avLst/>
          </a:prstGeom>
        </p:spPr>
        <p:txBody>
          <a:bodyPr wrap="none">
            <a:spAutoFit/>
          </a:bodyPr>
          <a:lstStyle/>
          <a:p>
            <a:r>
              <a:rPr lang="en-AU" b="1" dirty="0"/>
              <a:t>MME</a:t>
            </a:r>
          </a:p>
          <a:p>
            <a:r>
              <a:rPr lang="en-AU" b="1" dirty="0"/>
              <a:t>swarm</a:t>
            </a:r>
            <a:endParaRPr lang="en-AU" dirty="0"/>
          </a:p>
        </p:txBody>
      </p:sp>
    </p:spTree>
    <p:extLst>
      <p:ext uri="{BB962C8B-B14F-4D97-AF65-F5344CB8AC3E}">
        <p14:creationId xmlns:p14="http://schemas.microsoft.com/office/powerpoint/2010/main" val="238652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0930062-F84C-48C9-8594-B973F78DD5F1}"/>
              </a:ext>
            </a:extLst>
          </p:cNvPr>
          <p:cNvSpPr>
            <a:spLocks noGrp="1"/>
          </p:cNvSpPr>
          <p:nvPr>
            <p:ph type="title"/>
          </p:nvPr>
        </p:nvSpPr>
        <p:spPr>
          <a:xfrm>
            <a:off x="389262" y="159576"/>
            <a:ext cx="7692349" cy="477534"/>
          </a:xfrm>
        </p:spPr>
        <p:txBody>
          <a:bodyPr>
            <a:normAutofit/>
          </a:bodyPr>
          <a:lstStyle/>
          <a:p>
            <a:pPr>
              <a:lnSpc>
                <a:spcPct val="80000"/>
              </a:lnSpc>
            </a:pPr>
            <a:r>
              <a:rPr lang="en-US" sz="3100" dirty="0"/>
              <a:t>Magma mixing in South China</a:t>
            </a:r>
            <a:endParaRPr lang="en-AU" sz="3100" dirty="0"/>
          </a:p>
        </p:txBody>
      </p:sp>
      <p:sp>
        <p:nvSpPr>
          <p:cNvPr id="23" name="TextBox 22">
            <a:extLst>
              <a:ext uri="{FF2B5EF4-FFF2-40B4-BE49-F238E27FC236}">
                <a16:creationId xmlns:a16="http://schemas.microsoft.com/office/drawing/2014/main" xmlns="" id="{8C537E10-A045-4E69-938C-72D191827EA6}"/>
              </a:ext>
            </a:extLst>
          </p:cNvPr>
          <p:cNvSpPr txBox="1"/>
          <p:nvPr/>
        </p:nvSpPr>
        <p:spPr>
          <a:xfrm>
            <a:off x="389262" y="826041"/>
            <a:ext cx="8301732" cy="3759253"/>
          </a:xfrm>
          <a:prstGeom prst="rect">
            <a:avLst/>
          </a:prstGeom>
        </p:spPr>
        <p:txBody>
          <a:bodyPr vert="horz" lIns="91440" tIns="45720" rIns="91440" bIns="45720" rtlCol="0">
            <a:normAutofit/>
          </a:bodyPr>
          <a:lstStyle/>
          <a:p>
            <a:pPr>
              <a:spcBef>
                <a:spcPts val="1000"/>
              </a:spcBef>
              <a:buClr>
                <a:schemeClr val="accent1"/>
              </a:buClr>
            </a:pPr>
            <a:endParaRPr lang="en-US" dirty="0">
              <a:solidFill>
                <a:schemeClr val="tx1">
                  <a:lumMod val="75000"/>
                  <a:lumOff val="25000"/>
                </a:schemeClr>
              </a:solidFill>
            </a:endParaRPr>
          </a:p>
        </p:txBody>
      </p:sp>
      <p:sp>
        <p:nvSpPr>
          <p:cNvPr id="7" name="Rectangle 6">
            <a:extLst>
              <a:ext uri="{FF2B5EF4-FFF2-40B4-BE49-F238E27FC236}">
                <a16:creationId xmlns:a16="http://schemas.microsoft.com/office/drawing/2014/main" xmlns="" id="{7B7C9F27-9AAA-4A51-BAF2-BACD2549CDBB}"/>
              </a:ext>
            </a:extLst>
          </p:cNvPr>
          <p:cNvSpPr/>
          <p:nvPr/>
        </p:nvSpPr>
        <p:spPr>
          <a:xfrm>
            <a:off x="448723" y="2356835"/>
            <a:ext cx="8246554" cy="5047536"/>
          </a:xfrm>
          <a:prstGeom prst="rect">
            <a:avLst/>
          </a:prstGeom>
        </p:spPr>
        <p:txBody>
          <a:bodyPr wrap="square">
            <a:spAutoFit/>
          </a:bodyPr>
          <a:lstStyle/>
          <a:p>
            <a:pPr marL="285750" indent="-285750">
              <a:buFont typeface="Arial" panose="020B0604020202020204" pitchFamily="34" charset="0"/>
              <a:buChar char="•"/>
            </a:pPr>
            <a:r>
              <a:rPr lang="en-AU" b="1" dirty="0"/>
              <a:t>Implications from petrology, magnetic susceptibility, AMS and X-ray CT studies </a:t>
            </a:r>
            <a:r>
              <a:rPr lang="en-AU" sz="1600" dirty="0"/>
              <a:t>(Zhu et al., 2017</a:t>
            </a:r>
            <a:r>
              <a:rPr lang="en-US" sz="1600" dirty="0"/>
              <a:t>)</a:t>
            </a:r>
            <a:endParaRPr lang="en-AU" sz="1600" dirty="0"/>
          </a:p>
          <a:p>
            <a:pPr marL="285750" indent="-285750">
              <a:buFont typeface="Arial" panose="020B0604020202020204" pitchFamily="34" charset="0"/>
              <a:buChar char="•"/>
            </a:pPr>
            <a:endParaRPr lang="en-AU" b="1" dirty="0"/>
          </a:p>
          <a:p>
            <a:pPr marL="742950" lvl="1" indent="-285750">
              <a:buFont typeface="Arial" panose="020B0604020202020204" pitchFamily="34" charset="0"/>
              <a:buChar char="•"/>
            </a:pPr>
            <a:r>
              <a:rPr lang="en-AU" dirty="0"/>
              <a:t>Magma mixing regions can have significantly higher magnetite contents than both granitoids and MMEs (calc-alkaline trend, magnetite-series granitoids)</a:t>
            </a:r>
          </a:p>
          <a:p>
            <a:pPr marL="742950" lvl="1" indent="-285750">
              <a:buFont typeface="Arial" panose="020B0604020202020204" pitchFamily="34" charset="0"/>
              <a:buChar char="•"/>
            </a:pPr>
            <a:endParaRPr lang="en-AU" dirty="0"/>
          </a:p>
          <a:p>
            <a:pPr marL="742950" lvl="1" indent="-285750">
              <a:buFont typeface="Arial" panose="020B0604020202020204" pitchFamily="34" charset="0"/>
              <a:buChar char="•"/>
            </a:pPr>
            <a:endParaRPr lang="en-AU" dirty="0"/>
          </a:p>
          <a:p>
            <a:pPr marL="742950" lvl="1" indent="-285750">
              <a:buFont typeface="Arial" panose="020B0604020202020204" pitchFamily="34" charset="0"/>
              <a:buChar char="•"/>
            </a:pPr>
            <a:r>
              <a:rPr lang="en-AU" dirty="0"/>
              <a:t>Magnetite crystallization and magma mixing are strongly related to magma flow/deformation (as shown by </a:t>
            </a:r>
            <a:r>
              <a:rPr lang="en-AU" dirty="0" err="1"/>
              <a:t>petrofabrics</a:t>
            </a:r>
            <a:r>
              <a:rPr lang="en-AU" dirty="0"/>
              <a:t>)</a:t>
            </a:r>
          </a:p>
          <a:p>
            <a:pPr marL="742950" lvl="1" indent="-285750">
              <a:buFont typeface="Arial" panose="020B0604020202020204" pitchFamily="34" charset="0"/>
              <a:buChar char="•"/>
            </a:pPr>
            <a:endParaRPr lang="en-AU" dirty="0"/>
          </a:p>
          <a:p>
            <a:pPr lvl="1"/>
            <a:endParaRPr lang="en-AU" dirty="0"/>
          </a:p>
          <a:p>
            <a:pPr marL="742950" lvl="1" indent="-285750">
              <a:buFont typeface="Arial" panose="020B0604020202020204" pitchFamily="34" charset="0"/>
              <a:buChar char="•"/>
            </a:pPr>
            <a:endParaRPr lang="en-AU" b="1" dirty="0"/>
          </a:p>
          <a:p>
            <a:pPr marL="742950" lvl="1" indent="-285750">
              <a:buFont typeface="Arial" panose="020B0604020202020204" pitchFamily="34" charset="0"/>
              <a:buChar char="•"/>
            </a:pPr>
            <a:r>
              <a:rPr lang="en-AU" b="1" dirty="0"/>
              <a:t>Real-time CT scan of magma mixing/crystallization processes by neutrino?</a:t>
            </a:r>
          </a:p>
          <a:p>
            <a:pPr marL="742950" lvl="1" indent="-285750">
              <a:buFont typeface="Arial" panose="020B0604020202020204" pitchFamily="34" charset="0"/>
              <a:buChar char="•"/>
            </a:pPr>
            <a:endParaRPr lang="en-AU" sz="1600" dirty="0"/>
          </a:p>
          <a:p>
            <a:pPr marL="742950" lvl="1" indent="-285750">
              <a:buFont typeface="Arial" panose="020B0604020202020204" pitchFamily="34" charset="0"/>
              <a:buChar char="•"/>
            </a:pPr>
            <a:endParaRPr lang="en-AU" b="1" dirty="0"/>
          </a:p>
          <a:p>
            <a:pPr marL="742950" lvl="1" indent="-285750">
              <a:buFont typeface="Arial" panose="020B0604020202020204" pitchFamily="34" charset="0"/>
              <a:buChar char="•"/>
            </a:pPr>
            <a:endParaRPr lang="en-AU" b="1" dirty="0"/>
          </a:p>
        </p:txBody>
      </p:sp>
      <p:sp>
        <p:nvSpPr>
          <p:cNvPr id="3" name="Rectangle 2">
            <a:extLst>
              <a:ext uri="{FF2B5EF4-FFF2-40B4-BE49-F238E27FC236}">
                <a16:creationId xmlns:a16="http://schemas.microsoft.com/office/drawing/2014/main" xmlns="" id="{3C6AD5EA-73DB-4DA1-85AE-3ACA9984BBBA}"/>
              </a:ext>
            </a:extLst>
          </p:cNvPr>
          <p:cNvSpPr/>
          <p:nvPr/>
        </p:nvSpPr>
        <p:spPr>
          <a:xfrm>
            <a:off x="761942" y="787222"/>
            <a:ext cx="7757276" cy="1200329"/>
          </a:xfrm>
          <a:prstGeom prst="rect">
            <a:avLst/>
          </a:prstGeom>
        </p:spPr>
        <p:txBody>
          <a:bodyPr wrap="square">
            <a:spAutoFit/>
          </a:bodyPr>
          <a:lstStyle/>
          <a:p>
            <a:r>
              <a:rPr lang="en-US" i="1" dirty="0">
                <a:solidFill>
                  <a:srgbClr val="000000"/>
                </a:solidFill>
                <a:latin typeface="Segoe UI" panose="020B0502040204020203" pitchFamily="34" charset="0"/>
              </a:rPr>
              <a:t>"The mixing of magmas is a process commonly observed in both plutonic and volcanic rocks and, depending on the </a:t>
            </a:r>
            <a:r>
              <a:rPr lang="en-US" b="1" i="1" dirty="0">
                <a:solidFill>
                  <a:srgbClr val="000000"/>
                </a:solidFill>
                <a:latin typeface="Segoe UI" panose="020B0502040204020203" pitchFamily="34" charset="0"/>
              </a:rPr>
              <a:t>fluid dynamic regime</a:t>
            </a:r>
            <a:r>
              <a:rPr lang="en-US" i="1" dirty="0">
                <a:solidFill>
                  <a:srgbClr val="000000"/>
                </a:solidFill>
                <a:latin typeface="Segoe UI" panose="020B0502040204020203" pitchFamily="34" charset="0"/>
              </a:rPr>
              <a:t>, is controlled by </a:t>
            </a:r>
            <a:r>
              <a:rPr lang="en-US" b="1" i="1" dirty="0">
                <a:solidFill>
                  <a:srgbClr val="000000"/>
                </a:solidFill>
                <a:latin typeface="Segoe UI" panose="020B0502040204020203" pitchFamily="34" charset="0"/>
              </a:rPr>
              <a:t>stirring, stretching and diffusion.”</a:t>
            </a:r>
          </a:p>
          <a:p>
            <a:pPr algn="r"/>
            <a:r>
              <a:rPr lang="en-US" dirty="0"/>
              <a:t>Maurizio </a:t>
            </a:r>
            <a:r>
              <a:rPr lang="en-US" dirty="0" err="1"/>
              <a:t>Petrelli</a:t>
            </a:r>
            <a:endParaRPr lang="en-US" b="1" dirty="0"/>
          </a:p>
        </p:txBody>
      </p:sp>
    </p:spTree>
    <p:extLst>
      <p:ext uri="{BB962C8B-B14F-4D97-AF65-F5344CB8AC3E}">
        <p14:creationId xmlns:p14="http://schemas.microsoft.com/office/powerpoint/2010/main" val="3181993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9AC17B-3095-4720-8CA7-3EE9836F4A1C}"/>
              </a:ext>
            </a:extLst>
          </p:cNvPr>
          <p:cNvSpPr>
            <a:spLocks noGrp="1"/>
          </p:cNvSpPr>
          <p:nvPr>
            <p:ph type="title"/>
          </p:nvPr>
        </p:nvSpPr>
        <p:spPr>
          <a:xfrm>
            <a:off x="168941" y="-40341"/>
            <a:ext cx="7323787" cy="1280890"/>
          </a:xfrm>
        </p:spPr>
        <p:txBody>
          <a:bodyPr>
            <a:normAutofit/>
          </a:bodyPr>
          <a:lstStyle/>
          <a:p>
            <a:r>
              <a:rPr lang="en-US" sz="1800" b="1" dirty="0" err="1"/>
              <a:t>Diachronous</a:t>
            </a:r>
            <a:r>
              <a:rPr lang="en-US" sz="1800" b="1" dirty="0"/>
              <a:t> magmatism:</a:t>
            </a:r>
            <a:br>
              <a:rPr lang="en-US" sz="1800" b="1" dirty="0"/>
            </a:br>
            <a:r>
              <a:rPr lang="en-US" sz="1800" b="1" dirty="0"/>
              <a:t>an example from Hong Kong close to JUNO</a:t>
            </a:r>
          </a:p>
        </p:txBody>
      </p:sp>
      <p:pic>
        <p:nvPicPr>
          <p:cNvPr id="8" name="Picture 7">
            <a:extLst>
              <a:ext uri="{FF2B5EF4-FFF2-40B4-BE49-F238E27FC236}">
                <a16:creationId xmlns:a16="http://schemas.microsoft.com/office/drawing/2014/main" xmlns="" id="{530F8CF0-127C-4DC6-8378-9188FB8BFB76}"/>
              </a:ext>
            </a:extLst>
          </p:cNvPr>
          <p:cNvPicPr>
            <a:picLocks noChangeAspect="1"/>
          </p:cNvPicPr>
          <p:nvPr/>
        </p:nvPicPr>
        <p:blipFill>
          <a:blip r:embed="rId2"/>
          <a:stretch>
            <a:fillRect/>
          </a:stretch>
        </p:blipFill>
        <p:spPr>
          <a:xfrm>
            <a:off x="5502735" y="3483662"/>
            <a:ext cx="3433351" cy="3438733"/>
          </a:xfrm>
          <a:prstGeom prst="rect">
            <a:avLst/>
          </a:prstGeom>
        </p:spPr>
      </p:pic>
      <p:pic>
        <p:nvPicPr>
          <p:cNvPr id="9" name="Picture 8">
            <a:extLst>
              <a:ext uri="{FF2B5EF4-FFF2-40B4-BE49-F238E27FC236}">
                <a16:creationId xmlns:a16="http://schemas.microsoft.com/office/drawing/2014/main" xmlns="" id="{8A0314E6-FD0E-4A43-BBEB-50DDD0D28B07}"/>
              </a:ext>
            </a:extLst>
          </p:cNvPr>
          <p:cNvPicPr>
            <a:picLocks noChangeAspect="1"/>
          </p:cNvPicPr>
          <p:nvPr/>
        </p:nvPicPr>
        <p:blipFill>
          <a:blip r:embed="rId3"/>
          <a:stretch>
            <a:fillRect/>
          </a:stretch>
        </p:blipFill>
        <p:spPr>
          <a:xfrm>
            <a:off x="5057140" y="515186"/>
            <a:ext cx="4060063" cy="3206724"/>
          </a:xfrm>
          <a:prstGeom prst="rect">
            <a:avLst/>
          </a:prstGeom>
        </p:spPr>
      </p:pic>
      <p:pic>
        <p:nvPicPr>
          <p:cNvPr id="10" name="Picture 9">
            <a:extLst>
              <a:ext uri="{FF2B5EF4-FFF2-40B4-BE49-F238E27FC236}">
                <a16:creationId xmlns:a16="http://schemas.microsoft.com/office/drawing/2014/main" xmlns="" id="{520CF318-B2CA-4992-916F-6EAF32D2835B}"/>
              </a:ext>
            </a:extLst>
          </p:cNvPr>
          <p:cNvPicPr>
            <a:picLocks noChangeAspect="1"/>
          </p:cNvPicPr>
          <p:nvPr/>
        </p:nvPicPr>
        <p:blipFill>
          <a:blip r:embed="rId4"/>
          <a:stretch>
            <a:fillRect/>
          </a:stretch>
        </p:blipFill>
        <p:spPr>
          <a:xfrm>
            <a:off x="1088986" y="284287"/>
            <a:ext cx="3662781" cy="3668522"/>
          </a:xfrm>
          <a:prstGeom prst="rect">
            <a:avLst/>
          </a:prstGeom>
        </p:spPr>
      </p:pic>
      <p:pic>
        <p:nvPicPr>
          <p:cNvPr id="12" name="Picture 11">
            <a:extLst>
              <a:ext uri="{FF2B5EF4-FFF2-40B4-BE49-F238E27FC236}">
                <a16:creationId xmlns:a16="http://schemas.microsoft.com/office/drawing/2014/main" xmlns="" id="{55B7C485-AEF8-4E94-B154-2CB6C04E4CAB}"/>
              </a:ext>
            </a:extLst>
          </p:cNvPr>
          <p:cNvPicPr>
            <a:picLocks noChangeAspect="1"/>
          </p:cNvPicPr>
          <p:nvPr/>
        </p:nvPicPr>
        <p:blipFill rotWithShape="1">
          <a:blip r:embed="rId5"/>
          <a:srcRect t="8950"/>
          <a:stretch/>
        </p:blipFill>
        <p:spPr>
          <a:xfrm>
            <a:off x="915779" y="3771500"/>
            <a:ext cx="4413749" cy="3271294"/>
          </a:xfrm>
          <a:prstGeom prst="rect">
            <a:avLst/>
          </a:prstGeom>
        </p:spPr>
      </p:pic>
      <p:sp>
        <p:nvSpPr>
          <p:cNvPr id="13" name="TextBox 12">
            <a:extLst>
              <a:ext uri="{FF2B5EF4-FFF2-40B4-BE49-F238E27FC236}">
                <a16:creationId xmlns:a16="http://schemas.microsoft.com/office/drawing/2014/main" xmlns="" id="{1C7F1DBF-5D97-4DB9-9C90-073BAEEDE16E}"/>
              </a:ext>
            </a:extLst>
          </p:cNvPr>
          <p:cNvSpPr txBox="1"/>
          <p:nvPr/>
        </p:nvSpPr>
        <p:spPr>
          <a:xfrm>
            <a:off x="6360140" y="90841"/>
            <a:ext cx="2675732" cy="338554"/>
          </a:xfrm>
          <a:prstGeom prst="rect">
            <a:avLst/>
          </a:prstGeom>
          <a:noFill/>
        </p:spPr>
        <p:txBody>
          <a:bodyPr wrap="none" rtlCol="0">
            <a:spAutoFit/>
          </a:bodyPr>
          <a:lstStyle/>
          <a:p>
            <a:r>
              <a:rPr lang="en-US" sz="1600" b="1" dirty="0"/>
              <a:t>data provided by Sewell</a:t>
            </a:r>
          </a:p>
        </p:txBody>
      </p:sp>
    </p:spTree>
    <p:extLst>
      <p:ext uri="{BB962C8B-B14F-4D97-AF65-F5344CB8AC3E}">
        <p14:creationId xmlns:p14="http://schemas.microsoft.com/office/powerpoint/2010/main" val="3984019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E7F5588-F299-4D8D-875F-630F1A62E6CD}"/>
              </a:ext>
            </a:extLst>
          </p:cNvPr>
          <p:cNvPicPr>
            <a:picLocks noChangeAspect="1"/>
          </p:cNvPicPr>
          <p:nvPr/>
        </p:nvPicPr>
        <p:blipFill>
          <a:blip r:embed="rId2"/>
          <a:stretch>
            <a:fillRect/>
          </a:stretch>
        </p:blipFill>
        <p:spPr>
          <a:xfrm>
            <a:off x="0" y="726141"/>
            <a:ext cx="9197789" cy="6131859"/>
          </a:xfrm>
          <a:prstGeom prst="rect">
            <a:avLst/>
          </a:prstGeom>
        </p:spPr>
      </p:pic>
      <p:sp>
        <p:nvSpPr>
          <p:cNvPr id="10" name="TextBox 9">
            <a:extLst>
              <a:ext uri="{FF2B5EF4-FFF2-40B4-BE49-F238E27FC236}">
                <a16:creationId xmlns:a16="http://schemas.microsoft.com/office/drawing/2014/main" xmlns="" id="{807BE022-F41C-4A34-9AFC-9B417B4FE8B8}"/>
              </a:ext>
            </a:extLst>
          </p:cNvPr>
          <p:cNvSpPr txBox="1"/>
          <p:nvPr/>
        </p:nvSpPr>
        <p:spPr>
          <a:xfrm>
            <a:off x="7220752" y="292547"/>
            <a:ext cx="1612942" cy="338554"/>
          </a:xfrm>
          <a:prstGeom prst="rect">
            <a:avLst/>
          </a:prstGeom>
          <a:noFill/>
        </p:spPr>
        <p:txBody>
          <a:bodyPr wrap="none" rtlCol="0">
            <a:spAutoFit/>
          </a:bodyPr>
          <a:lstStyle/>
          <a:p>
            <a:r>
              <a:rPr lang="en-US" sz="1600" b="1" dirty="0"/>
              <a:t>Western Fujian</a:t>
            </a:r>
          </a:p>
        </p:txBody>
      </p:sp>
    </p:spTree>
    <p:extLst>
      <p:ext uri="{BB962C8B-B14F-4D97-AF65-F5344CB8AC3E}">
        <p14:creationId xmlns:p14="http://schemas.microsoft.com/office/powerpoint/2010/main" val="161806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34BEE7-189D-4418-8CE8-07B9B7ECC5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E4DEE712-170A-4A3E-8734-A5AB6303E0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1AF3C8AB-2283-4333-BCE2-657D75EA9F38}"/>
              </a:ext>
            </a:extLst>
          </p:cNvPr>
          <p:cNvPicPr>
            <a:picLocks noChangeAspect="1"/>
          </p:cNvPicPr>
          <p:nvPr/>
        </p:nvPicPr>
        <p:blipFill>
          <a:blip r:embed="rId2"/>
          <a:stretch>
            <a:fillRect/>
          </a:stretch>
        </p:blipFill>
        <p:spPr>
          <a:xfrm>
            <a:off x="0" y="772028"/>
            <a:ext cx="9128958" cy="6085972"/>
          </a:xfrm>
          <a:prstGeom prst="rect">
            <a:avLst/>
          </a:prstGeom>
        </p:spPr>
      </p:pic>
      <p:sp>
        <p:nvSpPr>
          <p:cNvPr id="5" name="TextBox 4">
            <a:extLst>
              <a:ext uri="{FF2B5EF4-FFF2-40B4-BE49-F238E27FC236}">
                <a16:creationId xmlns:a16="http://schemas.microsoft.com/office/drawing/2014/main" xmlns="" id="{72EB73D9-E3FE-4F59-BCC5-DE7B2C41926F}"/>
              </a:ext>
            </a:extLst>
          </p:cNvPr>
          <p:cNvSpPr txBox="1"/>
          <p:nvPr/>
        </p:nvSpPr>
        <p:spPr>
          <a:xfrm>
            <a:off x="7220752" y="292547"/>
            <a:ext cx="1659429" cy="338554"/>
          </a:xfrm>
          <a:prstGeom prst="rect">
            <a:avLst/>
          </a:prstGeom>
          <a:noFill/>
        </p:spPr>
        <p:txBody>
          <a:bodyPr wrap="none" rtlCol="0">
            <a:spAutoFit/>
          </a:bodyPr>
          <a:lstStyle/>
          <a:p>
            <a:r>
              <a:rPr lang="en-US" sz="1600" b="1" dirty="0" err="1"/>
              <a:t>Nanling</a:t>
            </a:r>
            <a:r>
              <a:rPr lang="en-US" sz="1600" b="1" dirty="0"/>
              <a:t> Range</a:t>
            </a:r>
          </a:p>
        </p:txBody>
      </p:sp>
    </p:spTree>
    <p:extLst>
      <p:ext uri="{BB962C8B-B14F-4D97-AF65-F5344CB8AC3E}">
        <p14:creationId xmlns:p14="http://schemas.microsoft.com/office/powerpoint/2010/main" val="868685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3559412-96FC-4A4F-ADB2-3E96EC61AC63}"/>
              </a:ext>
            </a:extLst>
          </p:cNvPr>
          <p:cNvSpPr/>
          <p:nvPr/>
        </p:nvSpPr>
        <p:spPr>
          <a:xfrm>
            <a:off x="2286000" y="2751892"/>
            <a:ext cx="4572000" cy="1354217"/>
          </a:xfrm>
          <a:prstGeom prst="rect">
            <a:avLst/>
          </a:prstGeom>
        </p:spPr>
        <p:txBody>
          <a:bodyPr>
            <a:spAutoFit/>
          </a:bodyPr>
          <a:lstStyle/>
          <a:p>
            <a:endParaRPr lang="en-AU" sz="500" dirty="0">
              <a:latin typeface="Times New Roman" panose="02020603050405020304" pitchFamily="18" charset="0"/>
            </a:endParaRPr>
          </a:p>
          <a:p>
            <a:endParaRPr lang="en-AU" sz="1000" dirty="0">
              <a:latin typeface="Times New Roman" panose="02020603050405020304" pitchFamily="18" charset="0"/>
            </a:endParaRPr>
          </a:p>
          <a:p>
            <a:endParaRPr lang="en-AU" sz="700" dirty="0">
              <a:latin typeface="Times New Roman" panose="02020603050405020304" pitchFamily="18" charset="0"/>
            </a:endParaRPr>
          </a:p>
          <a:p>
            <a:endParaRPr lang="en-AU" sz="700" dirty="0">
              <a:latin typeface="Times New Roman" panose="02020603050405020304" pitchFamily="18" charset="0"/>
            </a:endParaRPr>
          </a:p>
          <a:p>
            <a:endParaRPr lang="en-AU" sz="200" dirty="0">
              <a:latin typeface="Times New Roman" panose="02020603050405020304" pitchFamily="18" charset="0"/>
            </a:endParaRPr>
          </a:p>
          <a:p>
            <a:pPr lvl="1"/>
            <a:endParaRPr lang="en-AU" sz="1000" dirty="0">
              <a:latin typeface="Times New Roman" panose="02020603050405020304" pitchFamily="18" charset="0"/>
            </a:endParaRPr>
          </a:p>
          <a:p>
            <a:endParaRPr lang="en-AU" sz="700" dirty="0">
              <a:latin typeface="Times New Roman" panose="02020603050405020304" pitchFamily="18" charset="0"/>
            </a:endParaRPr>
          </a:p>
          <a:p>
            <a:endParaRPr lang="en-AU" sz="600" dirty="0">
              <a:latin typeface="Times New Roman" panose="02020603050405020304" pitchFamily="18" charset="0"/>
            </a:endParaRPr>
          </a:p>
          <a:p>
            <a:endParaRPr lang="en-AU" sz="300" dirty="0">
              <a:latin typeface="Times New Roman" panose="02020603050405020304" pitchFamily="18" charset="0"/>
            </a:endParaRPr>
          </a:p>
          <a:p>
            <a:endParaRPr lang="en-AU" sz="1000" dirty="0">
              <a:latin typeface="Times New Roman" panose="02020603050405020304" pitchFamily="18" charset="0"/>
            </a:endParaRPr>
          </a:p>
          <a:p>
            <a:endParaRPr lang="en-AU" sz="500" dirty="0">
              <a:latin typeface="Times New Roman" panose="02020603050405020304" pitchFamily="18" charset="0"/>
            </a:endParaRPr>
          </a:p>
          <a:p>
            <a:endParaRPr lang="en-AU" sz="1000" dirty="0">
              <a:latin typeface="Times New Roman" panose="02020603050405020304" pitchFamily="18" charset="0"/>
            </a:endParaRPr>
          </a:p>
        </p:txBody>
      </p:sp>
      <p:sp>
        <p:nvSpPr>
          <p:cNvPr id="2" name="Title 1">
            <a:extLst>
              <a:ext uri="{FF2B5EF4-FFF2-40B4-BE49-F238E27FC236}">
                <a16:creationId xmlns:a16="http://schemas.microsoft.com/office/drawing/2014/main" xmlns="" id="{48C39258-B14A-49EF-95AE-A7606B7A2B14}"/>
              </a:ext>
            </a:extLst>
          </p:cNvPr>
          <p:cNvSpPr>
            <a:spLocks noGrp="1"/>
          </p:cNvSpPr>
          <p:nvPr>
            <p:ph type="title"/>
          </p:nvPr>
        </p:nvSpPr>
        <p:spPr>
          <a:xfrm>
            <a:off x="137160" y="192289"/>
            <a:ext cx="9243491" cy="1259894"/>
          </a:xfrm>
        </p:spPr>
        <p:txBody>
          <a:bodyPr>
            <a:noAutofit/>
          </a:bodyPr>
          <a:lstStyle/>
          <a:p>
            <a:r>
              <a:rPr lang="en-AU" sz="2400" b="1" dirty="0"/>
              <a:t>Models on the Mesozoic Tectonics of the South China Block</a:t>
            </a:r>
            <a:br>
              <a:rPr lang="en-AU" sz="2400" b="1" dirty="0"/>
            </a:br>
            <a:endParaRPr lang="en-AU" sz="2400" b="1" dirty="0"/>
          </a:p>
        </p:txBody>
      </p:sp>
      <p:pic>
        <p:nvPicPr>
          <p:cNvPr id="17" name="Content Placeholder 16">
            <a:extLst>
              <a:ext uri="{FF2B5EF4-FFF2-40B4-BE49-F238E27FC236}">
                <a16:creationId xmlns:a16="http://schemas.microsoft.com/office/drawing/2014/main" xmlns="" id="{02AE7632-39F1-4BB2-9916-75424610D12E}"/>
              </a:ext>
            </a:extLst>
          </p:cNvPr>
          <p:cNvPicPr>
            <a:picLocks noGrp="1" noChangeAspect="1"/>
          </p:cNvPicPr>
          <p:nvPr>
            <p:ph idx="1"/>
          </p:nvPr>
        </p:nvPicPr>
        <p:blipFill>
          <a:blip r:embed="rId3"/>
          <a:stretch>
            <a:fillRect/>
          </a:stretch>
        </p:blipFill>
        <p:spPr>
          <a:xfrm>
            <a:off x="2239893" y="896077"/>
            <a:ext cx="5088754" cy="5690528"/>
          </a:xfrm>
          <a:prstGeom prst="rect">
            <a:avLst/>
          </a:prstGeom>
        </p:spPr>
      </p:pic>
    </p:spTree>
    <p:extLst>
      <p:ext uri="{BB962C8B-B14F-4D97-AF65-F5344CB8AC3E}">
        <p14:creationId xmlns:p14="http://schemas.microsoft.com/office/powerpoint/2010/main" val="418860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7A69F0-725F-41C9-B171-615C81E573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9DDA035-30C8-4AED-AFD4-4D967C060889}"/>
              </a:ext>
            </a:extLst>
          </p:cNvPr>
          <p:cNvSpPr>
            <a:spLocks noGrp="1"/>
          </p:cNvSpPr>
          <p:nvPr>
            <p:ph idx="1"/>
          </p:nvPr>
        </p:nvSpPr>
        <p:spPr/>
        <p:txBody>
          <a:bodyPr/>
          <a:lstStyle/>
          <a:p>
            <a:endParaRPr lang="en-US"/>
          </a:p>
        </p:txBody>
      </p:sp>
      <p:sp>
        <p:nvSpPr>
          <p:cNvPr id="5" name="Title 1">
            <a:extLst>
              <a:ext uri="{FF2B5EF4-FFF2-40B4-BE49-F238E27FC236}">
                <a16:creationId xmlns:a16="http://schemas.microsoft.com/office/drawing/2014/main" xmlns="" id="{DD1F68FF-FD81-4220-84B8-9C0C9E928F0F}"/>
              </a:ext>
            </a:extLst>
          </p:cNvPr>
          <p:cNvSpPr txBox="1">
            <a:spLocks/>
          </p:cNvSpPr>
          <p:nvPr/>
        </p:nvSpPr>
        <p:spPr>
          <a:xfrm>
            <a:off x="168156" y="4661"/>
            <a:ext cx="9243491" cy="125989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2400" b="1" dirty="0"/>
              <a:t>Flat-slab subduction in the Andes.</a:t>
            </a:r>
          </a:p>
        </p:txBody>
      </p:sp>
      <p:pic>
        <p:nvPicPr>
          <p:cNvPr id="6" name="Picture 5">
            <a:extLst>
              <a:ext uri="{FF2B5EF4-FFF2-40B4-BE49-F238E27FC236}">
                <a16:creationId xmlns:a16="http://schemas.microsoft.com/office/drawing/2014/main" xmlns="" id="{0D9EF79B-B6A4-4026-8FAE-0C2FB622819E}"/>
              </a:ext>
            </a:extLst>
          </p:cNvPr>
          <p:cNvPicPr>
            <a:picLocks noChangeAspect="1"/>
          </p:cNvPicPr>
          <p:nvPr/>
        </p:nvPicPr>
        <p:blipFill>
          <a:blip r:embed="rId3"/>
          <a:stretch>
            <a:fillRect/>
          </a:stretch>
        </p:blipFill>
        <p:spPr>
          <a:xfrm>
            <a:off x="5238407" y="624109"/>
            <a:ext cx="3673118" cy="6201439"/>
          </a:xfrm>
          <a:prstGeom prst="rect">
            <a:avLst/>
          </a:prstGeom>
        </p:spPr>
      </p:pic>
      <p:pic>
        <p:nvPicPr>
          <p:cNvPr id="8" name="Picture 7">
            <a:extLst>
              <a:ext uri="{FF2B5EF4-FFF2-40B4-BE49-F238E27FC236}">
                <a16:creationId xmlns:a16="http://schemas.microsoft.com/office/drawing/2014/main" xmlns="" id="{8D0037B1-E23E-4806-8DA3-CD0A9ED2C68B}"/>
              </a:ext>
            </a:extLst>
          </p:cNvPr>
          <p:cNvPicPr>
            <a:picLocks noChangeAspect="1"/>
          </p:cNvPicPr>
          <p:nvPr/>
        </p:nvPicPr>
        <p:blipFill>
          <a:blip r:embed="rId4"/>
          <a:stretch>
            <a:fillRect/>
          </a:stretch>
        </p:blipFill>
        <p:spPr>
          <a:xfrm>
            <a:off x="136030" y="634607"/>
            <a:ext cx="4962912" cy="6179779"/>
          </a:xfrm>
          <a:prstGeom prst="rect">
            <a:avLst/>
          </a:prstGeom>
        </p:spPr>
      </p:pic>
      <p:sp>
        <p:nvSpPr>
          <p:cNvPr id="9" name="Rectangle 8">
            <a:extLst>
              <a:ext uri="{FF2B5EF4-FFF2-40B4-BE49-F238E27FC236}">
                <a16:creationId xmlns:a16="http://schemas.microsoft.com/office/drawing/2014/main" xmlns="" id="{D8AD5CFD-F57A-44F4-B974-0E0D9E233A4F}"/>
              </a:ext>
            </a:extLst>
          </p:cNvPr>
          <p:cNvSpPr/>
          <p:nvPr/>
        </p:nvSpPr>
        <p:spPr>
          <a:xfrm>
            <a:off x="6023331" y="47708"/>
            <a:ext cx="3327270" cy="800219"/>
          </a:xfrm>
          <a:prstGeom prst="rect">
            <a:avLst/>
          </a:prstGeom>
        </p:spPr>
        <p:txBody>
          <a:bodyPr wrap="square">
            <a:spAutoFit/>
          </a:bodyPr>
          <a:lstStyle/>
          <a:p>
            <a:r>
              <a:rPr lang="en-AU" sz="1400" b="1" dirty="0"/>
              <a:t>Ramos (2009)</a:t>
            </a:r>
          </a:p>
          <a:p>
            <a:r>
              <a:rPr lang="en-AU" sz="1400" b="1" dirty="0"/>
              <a:t>USGS et al., This Dynamic Planet</a:t>
            </a:r>
          </a:p>
          <a:p>
            <a:endParaRPr lang="en-AU" b="1" dirty="0"/>
          </a:p>
        </p:txBody>
      </p:sp>
    </p:spTree>
    <p:extLst>
      <p:ext uri="{BB962C8B-B14F-4D97-AF65-F5344CB8AC3E}">
        <p14:creationId xmlns:p14="http://schemas.microsoft.com/office/powerpoint/2010/main" val="1453044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7A69F0-725F-41C9-B171-615C81E573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49DDA035-30C8-4AED-AFD4-4D967C060889}"/>
              </a:ext>
            </a:extLst>
          </p:cNvPr>
          <p:cNvSpPr>
            <a:spLocks noGrp="1"/>
          </p:cNvSpPr>
          <p:nvPr>
            <p:ph idx="1"/>
          </p:nvPr>
        </p:nvSpPr>
        <p:spPr/>
        <p:txBody>
          <a:bodyPr/>
          <a:lstStyle/>
          <a:p>
            <a:endParaRPr lang="en-US"/>
          </a:p>
        </p:txBody>
      </p:sp>
      <p:sp>
        <p:nvSpPr>
          <p:cNvPr id="5" name="Title 1">
            <a:extLst>
              <a:ext uri="{FF2B5EF4-FFF2-40B4-BE49-F238E27FC236}">
                <a16:creationId xmlns:a16="http://schemas.microsoft.com/office/drawing/2014/main" xmlns="" id="{DD1F68FF-FD81-4220-84B8-9C0C9E928F0F}"/>
              </a:ext>
            </a:extLst>
          </p:cNvPr>
          <p:cNvSpPr txBox="1">
            <a:spLocks/>
          </p:cNvSpPr>
          <p:nvPr/>
        </p:nvSpPr>
        <p:spPr>
          <a:xfrm>
            <a:off x="168156" y="4661"/>
            <a:ext cx="9243491" cy="125989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2400" b="1" dirty="0"/>
              <a:t>Andean Orogenic Cycle</a:t>
            </a:r>
          </a:p>
        </p:txBody>
      </p:sp>
      <p:pic>
        <p:nvPicPr>
          <p:cNvPr id="7" name="Picture 6">
            <a:extLst>
              <a:ext uri="{FF2B5EF4-FFF2-40B4-BE49-F238E27FC236}">
                <a16:creationId xmlns:a16="http://schemas.microsoft.com/office/drawing/2014/main" xmlns="" id="{E213C4AA-803C-4BBD-B6BB-0B1AAFA1AA0E}"/>
              </a:ext>
            </a:extLst>
          </p:cNvPr>
          <p:cNvPicPr>
            <a:picLocks noChangeAspect="1"/>
          </p:cNvPicPr>
          <p:nvPr/>
        </p:nvPicPr>
        <p:blipFill>
          <a:blip r:embed="rId3"/>
          <a:stretch>
            <a:fillRect/>
          </a:stretch>
        </p:blipFill>
        <p:spPr>
          <a:xfrm>
            <a:off x="1542339" y="624110"/>
            <a:ext cx="6992061" cy="6181006"/>
          </a:xfrm>
          <a:prstGeom prst="rect">
            <a:avLst/>
          </a:prstGeom>
        </p:spPr>
      </p:pic>
      <p:sp>
        <p:nvSpPr>
          <p:cNvPr id="4" name="Rectangle 3">
            <a:extLst>
              <a:ext uri="{FF2B5EF4-FFF2-40B4-BE49-F238E27FC236}">
                <a16:creationId xmlns:a16="http://schemas.microsoft.com/office/drawing/2014/main" xmlns="" id="{CECF37C0-3A65-4CBA-8D96-44003F9EBC13}"/>
              </a:ext>
            </a:extLst>
          </p:cNvPr>
          <p:cNvSpPr/>
          <p:nvPr/>
        </p:nvSpPr>
        <p:spPr>
          <a:xfrm>
            <a:off x="7447702" y="26178"/>
            <a:ext cx="1696298" cy="369332"/>
          </a:xfrm>
          <a:prstGeom prst="rect">
            <a:avLst/>
          </a:prstGeom>
        </p:spPr>
        <p:txBody>
          <a:bodyPr wrap="none">
            <a:spAutoFit/>
          </a:bodyPr>
          <a:lstStyle/>
          <a:p>
            <a:r>
              <a:rPr lang="en-AU" b="1" dirty="0"/>
              <a:t>Ramos (2009)</a:t>
            </a:r>
          </a:p>
        </p:txBody>
      </p:sp>
    </p:spTree>
    <p:extLst>
      <p:ext uri="{BB962C8B-B14F-4D97-AF65-F5344CB8AC3E}">
        <p14:creationId xmlns:p14="http://schemas.microsoft.com/office/powerpoint/2010/main" val="140842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310CA46-B49A-4177-AD37-5021EEC90DC4}"/>
              </a:ext>
            </a:extLst>
          </p:cNvPr>
          <p:cNvSpPr>
            <a:spLocks noGrp="1"/>
          </p:cNvSpPr>
          <p:nvPr>
            <p:ph type="title"/>
          </p:nvPr>
        </p:nvSpPr>
        <p:spPr>
          <a:xfrm>
            <a:off x="218559" y="851708"/>
            <a:ext cx="3222766" cy="1259894"/>
          </a:xfrm>
        </p:spPr>
        <p:txBody>
          <a:bodyPr>
            <a:noAutofit/>
          </a:bodyPr>
          <a:lstStyle/>
          <a:p>
            <a:r>
              <a:rPr lang="en-US" sz="2400" dirty="0" err="1"/>
              <a:t>Laramide</a:t>
            </a:r>
            <a:r>
              <a:rPr lang="en-US" sz="2400" dirty="0"/>
              <a:t> Orogen,</a:t>
            </a:r>
            <a:r>
              <a:rPr lang="en-US" altLang="zh-CN" sz="2400" dirty="0"/>
              <a:t/>
            </a:r>
            <a:br>
              <a:rPr lang="en-US" altLang="zh-CN" sz="2400" dirty="0"/>
            </a:br>
            <a:r>
              <a:rPr lang="en-US" altLang="zh-CN" sz="2400" dirty="0"/>
              <a:t>North America</a:t>
            </a:r>
            <a:endParaRPr lang="en-AU" sz="2400" dirty="0"/>
          </a:p>
        </p:txBody>
      </p:sp>
      <p:pic>
        <p:nvPicPr>
          <p:cNvPr id="11" name="Picture 10">
            <a:extLst>
              <a:ext uri="{FF2B5EF4-FFF2-40B4-BE49-F238E27FC236}">
                <a16:creationId xmlns:a16="http://schemas.microsoft.com/office/drawing/2014/main" xmlns="" id="{6DA7571A-3468-4BE7-995C-9F147853B0AF}"/>
              </a:ext>
            </a:extLst>
          </p:cNvPr>
          <p:cNvPicPr>
            <a:picLocks noChangeAspect="1"/>
          </p:cNvPicPr>
          <p:nvPr/>
        </p:nvPicPr>
        <p:blipFill>
          <a:blip r:embed="rId3"/>
          <a:stretch>
            <a:fillRect/>
          </a:stretch>
        </p:blipFill>
        <p:spPr>
          <a:xfrm>
            <a:off x="3522727" y="0"/>
            <a:ext cx="5516624" cy="6858000"/>
          </a:xfrm>
          <a:prstGeom prst="rect">
            <a:avLst/>
          </a:prstGeom>
        </p:spPr>
      </p:pic>
      <p:sp>
        <p:nvSpPr>
          <p:cNvPr id="16" name="Content Placeholder 15"/>
          <p:cNvSpPr>
            <a:spLocks noGrp="1"/>
          </p:cNvSpPr>
          <p:nvPr>
            <p:ph idx="1"/>
          </p:nvPr>
        </p:nvSpPr>
        <p:spPr>
          <a:xfrm>
            <a:off x="-123112" y="2964096"/>
            <a:ext cx="3906109" cy="3759253"/>
          </a:xfrm>
        </p:spPr>
        <p:txBody>
          <a:bodyPr>
            <a:normAutofit/>
          </a:bodyPr>
          <a:lstStyle/>
          <a:p>
            <a:r>
              <a:rPr lang="en-US" b="1" dirty="0"/>
              <a:t>“Initial dynamic subsidence above the slab hinge,</a:t>
            </a:r>
          </a:p>
          <a:p>
            <a:endParaRPr lang="en-US" b="1" dirty="0"/>
          </a:p>
          <a:p>
            <a:r>
              <a:rPr lang="en-US" b="1" dirty="0"/>
              <a:t>followed by uplift and volcanism triggered by influx of asthenosphere beneath the overriding plate.”</a:t>
            </a:r>
            <a:endParaRPr lang="en-US" dirty="0"/>
          </a:p>
        </p:txBody>
      </p:sp>
      <p:sp>
        <p:nvSpPr>
          <p:cNvPr id="23" name="Rectangle 22">
            <a:extLst>
              <a:ext uri="{FF2B5EF4-FFF2-40B4-BE49-F238E27FC236}">
                <a16:creationId xmlns:a16="http://schemas.microsoft.com/office/drawing/2014/main" xmlns="" id="{09AA232F-DA22-4547-8619-1A2D49C20C12}"/>
              </a:ext>
            </a:extLst>
          </p:cNvPr>
          <p:cNvSpPr/>
          <p:nvPr/>
        </p:nvSpPr>
        <p:spPr>
          <a:xfrm>
            <a:off x="260272" y="5223899"/>
            <a:ext cx="3049233" cy="338554"/>
          </a:xfrm>
          <a:prstGeom prst="rect">
            <a:avLst/>
          </a:prstGeom>
        </p:spPr>
        <p:txBody>
          <a:bodyPr wrap="none">
            <a:spAutoFit/>
          </a:bodyPr>
          <a:lstStyle/>
          <a:p>
            <a:r>
              <a:rPr lang="en-US" sz="1600" b="1" dirty="0"/>
              <a:t>(Smith et al.</a:t>
            </a:r>
            <a:r>
              <a:rPr lang="en-AU" altLang="zh-CN" sz="1600" b="1" dirty="0"/>
              <a:t>,</a:t>
            </a:r>
            <a:r>
              <a:rPr lang="zh-CN" altLang="en-US" sz="1600" b="1" dirty="0"/>
              <a:t> </a:t>
            </a:r>
            <a:r>
              <a:rPr lang="en-AU" altLang="zh-CN" sz="1600" b="1" dirty="0"/>
              <a:t>2014,</a:t>
            </a:r>
            <a:r>
              <a:rPr lang="zh-CN" altLang="en-US" sz="1600" b="1" dirty="0"/>
              <a:t> </a:t>
            </a:r>
            <a:r>
              <a:rPr lang="en-AU" altLang="zh-CN" sz="1600" b="1" dirty="0"/>
              <a:t>Geology) </a:t>
            </a:r>
          </a:p>
        </p:txBody>
      </p:sp>
    </p:spTree>
    <p:extLst>
      <p:ext uri="{BB962C8B-B14F-4D97-AF65-F5344CB8AC3E}">
        <p14:creationId xmlns:p14="http://schemas.microsoft.com/office/powerpoint/2010/main" val="3586804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4"/>
            <a:ext cx="778527"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3559412-96FC-4A4F-ADB2-3E96EC61AC63}"/>
              </a:ext>
            </a:extLst>
          </p:cNvPr>
          <p:cNvSpPr/>
          <p:nvPr/>
        </p:nvSpPr>
        <p:spPr>
          <a:xfrm>
            <a:off x="2286000" y="2751892"/>
            <a:ext cx="4572000" cy="1354217"/>
          </a:xfrm>
          <a:prstGeom prst="rect">
            <a:avLst/>
          </a:prstGeom>
        </p:spPr>
        <p:txBody>
          <a:bodyPr>
            <a:spAutoFit/>
          </a:bodyPr>
          <a:lstStyle/>
          <a:p>
            <a:endParaRPr lang="en-AU" sz="500" dirty="0">
              <a:latin typeface="Times New Roman" panose="02020603050405020304" pitchFamily="18" charset="0"/>
            </a:endParaRPr>
          </a:p>
          <a:p>
            <a:endParaRPr lang="en-AU" sz="1000" dirty="0">
              <a:latin typeface="Times New Roman" panose="02020603050405020304" pitchFamily="18" charset="0"/>
            </a:endParaRPr>
          </a:p>
          <a:p>
            <a:endParaRPr lang="en-AU" sz="700" dirty="0">
              <a:latin typeface="Times New Roman" panose="02020603050405020304" pitchFamily="18" charset="0"/>
            </a:endParaRPr>
          </a:p>
          <a:p>
            <a:endParaRPr lang="en-AU" sz="700" dirty="0">
              <a:latin typeface="Times New Roman" panose="02020603050405020304" pitchFamily="18" charset="0"/>
            </a:endParaRPr>
          </a:p>
          <a:p>
            <a:endParaRPr lang="en-AU" sz="200" dirty="0">
              <a:latin typeface="Times New Roman" panose="02020603050405020304" pitchFamily="18" charset="0"/>
            </a:endParaRPr>
          </a:p>
          <a:p>
            <a:pPr lvl="1"/>
            <a:endParaRPr lang="en-AU" sz="1000" dirty="0">
              <a:latin typeface="Times New Roman" panose="02020603050405020304" pitchFamily="18" charset="0"/>
            </a:endParaRPr>
          </a:p>
          <a:p>
            <a:endParaRPr lang="en-AU" sz="700" dirty="0">
              <a:latin typeface="Times New Roman" panose="02020603050405020304" pitchFamily="18" charset="0"/>
            </a:endParaRPr>
          </a:p>
          <a:p>
            <a:endParaRPr lang="en-AU" sz="600" dirty="0">
              <a:latin typeface="Times New Roman" panose="02020603050405020304" pitchFamily="18" charset="0"/>
            </a:endParaRPr>
          </a:p>
          <a:p>
            <a:endParaRPr lang="en-AU" sz="300" dirty="0">
              <a:latin typeface="Times New Roman" panose="02020603050405020304" pitchFamily="18" charset="0"/>
            </a:endParaRPr>
          </a:p>
          <a:p>
            <a:endParaRPr lang="en-AU" sz="1000" dirty="0">
              <a:latin typeface="Times New Roman" panose="02020603050405020304" pitchFamily="18" charset="0"/>
            </a:endParaRPr>
          </a:p>
          <a:p>
            <a:endParaRPr lang="en-AU" sz="500" dirty="0">
              <a:latin typeface="Times New Roman" panose="02020603050405020304" pitchFamily="18" charset="0"/>
            </a:endParaRPr>
          </a:p>
          <a:p>
            <a:endParaRPr lang="en-AU" sz="1000" dirty="0">
              <a:latin typeface="Times New Roman" panose="02020603050405020304" pitchFamily="18" charset="0"/>
            </a:endParaRPr>
          </a:p>
        </p:txBody>
      </p:sp>
      <p:sp>
        <p:nvSpPr>
          <p:cNvPr id="2" name="Title 1">
            <a:extLst>
              <a:ext uri="{FF2B5EF4-FFF2-40B4-BE49-F238E27FC236}">
                <a16:creationId xmlns:a16="http://schemas.microsoft.com/office/drawing/2014/main" xmlns="" id="{48C39258-B14A-49EF-95AE-A7606B7A2B14}"/>
              </a:ext>
            </a:extLst>
          </p:cNvPr>
          <p:cNvSpPr>
            <a:spLocks noGrp="1"/>
          </p:cNvSpPr>
          <p:nvPr>
            <p:ph type="title"/>
          </p:nvPr>
        </p:nvSpPr>
        <p:spPr>
          <a:xfrm>
            <a:off x="137160" y="192289"/>
            <a:ext cx="9243491" cy="1259894"/>
          </a:xfrm>
        </p:spPr>
        <p:txBody>
          <a:bodyPr>
            <a:noAutofit/>
          </a:bodyPr>
          <a:lstStyle/>
          <a:p>
            <a:r>
              <a:rPr lang="en-AU" sz="2400" b="1" dirty="0"/>
              <a:t>Flat-slab subduction of the South China Block</a:t>
            </a:r>
            <a:br>
              <a:rPr lang="en-AU" sz="2400" b="1" dirty="0"/>
            </a:br>
            <a:endParaRPr lang="en-AU" sz="2400" b="1" dirty="0"/>
          </a:p>
        </p:txBody>
      </p:sp>
      <p:pic>
        <p:nvPicPr>
          <p:cNvPr id="17" name="Content Placeholder 16">
            <a:extLst>
              <a:ext uri="{FF2B5EF4-FFF2-40B4-BE49-F238E27FC236}">
                <a16:creationId xmlns:a16="http://schemas.microsoft.com/office/drawing/2014/main" xmlns="" id="{02AE7632-39F1-4BB2-9916-75424610D12E}"/>
              </a:ext>
            </a:extLst>
          </p:cNvPr>
          <p:cNvPicPr>
            <a:picLocks noGrp="1" noChangeAspect="1"/>
          </p:cNvPicPr>
          <p:nvPr>
            <p:ph idx="1"/>
          </p:nvPr>
        </p:nvPicPr>
        <p:blipFill>
          <a:blip r:embed="rId3"/>
          <a:stretch>
            <a:fillRect/>
          </a:stretch>
        </p:blipFill>
        <p:spPr>
          <a:xfrm>
            <a:off x="2239893" y="896077"/>
            <a:ext cx="5088754" cy="5690528"/>
          </a:xfrm>
          <a:prstGeom prst="rect">
            <a:avLst/>
          </a:prstGeom>
        </p:spPr>
      </p:pic>
      <p:pic>
        <p:nvPicPr>
          <p:cNvPr id="7" name="Picture 6">
            <a:extLst>
              <a:ext uri="{FF2B5EF4-FFF2-40B4-BE49-F238E27FC236}">
                <a16:creationId xmlns:a16="http://schemas.microsoft.com/office/drawing/2014/main" xmlns="" id="{CF43E1FE-344C-4BF0-85B7-83AA7D1ECA76}"/>
              </a:ext>
            </a:extLst>
          </p:cNvPr>
          <p:cNvPicPr>
            <a:picLocks noChangeAspect="1"/>
          </p:cNvPicPr>
          <p:nvPr/>
        </p:nvPicPr>
        <p:blipFill>
          <a:blip r:embed="rId4"/>
          <a:stretch>
            <a:fillRect/>
          </a:stretch>
        </p:blipFill>
        <p:spPr>
          <a:xfrm>
            <a:off x="1221733" y="793341"/>
            <a:ext cx="7125074" cy="5895999"/>
          </a:xfrm>
          <a:prstGeom prst="rect">
            <a:avLst/>
          </a:prstGeom>
        </p:spPr>
      </p:pic>
      <p:sp>
        <p:nvSpPr>
          <p:cNvPr id="9" name="Rectangle 8">
            <a:extLst>
              <a:ext uri="{FF2B5EF4-FFF2-40B4-BE49-F238E27FC236}">
                <a16:creationId xmlns:a16="http://schemas.microsoft.com/office/drawing/2014/main" xmlns="" id="{62E9A46E-7699-41C0-9064-F60941B50607}"/>
              </a:ext>
            </a:extLst>
          </p:cNvPr>
          <p:cNvSpPr/>
          <p:nvPr/>
        </p:nvSpPr>
        <p:spPr>
          <a:xfrm>
            <a:off x="7328647" y="245542"/>
            <a:ext cx="1829347" cy="369332"/>
          </a:xfrm>
          <a:prstGeom prst="rect">
            <a:avLst/>
          </a:prstGeom>
        </p:spPr>
        <p:txBody>
          <a:bodyPr wrap="none">
            <a:spAutoFit/>
          </a:bodyPr>
          <a:lstStyle/>
          <a:p>
            <a:r>
              <a:rPr lang="en-AU" b="1" dirty="0"/>
              <a:t>Li and Li (2007)</a:t>
            </a:r>
          </a:p>
        </p:txBody>
      </p:sp>
    </p:spTree>
    <p:extLst>
      <p:ext uri="{BB962C8B-B14F-4D97-AF65-F5344CB8AC3E}">
        <p14:creationId xmlns:p14="http://schemas.microsoft.com/office/powerpoint/2010/main" val="4259016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F1E41F94-2A63-48E7-A5CC-5F083035AC83}"/>
              </a:ext>
            </a:extLst>
          </p:cNvPr>
          <p:cNvPicPr>
            <a:picLocks noChangeAspect="1"/>
          </p:cNvPicPr>
          <p:nvPr/>
        </p:nvPicPr>
        <p:blipFill>
          <a:blip r:embed="rId3"/>
          <a:stretch>
            <a:fillRect/>
          </a:stretch>
        </p:blipFill>
        <p:spPr>
          <a:xfrm>
            <a:off x="-18942" y="0"/>
            <a:ext cx="9162942" cy="5492839"/>
          </a:xfrm>
          <a:prstGeom prst="rect">
            <a:avLst/>
          </a:prstGeom>
        </p:spPr>
      </p:pic>
      <p:sp>
        <p:nvSpPr>
          <p:cNvPr id="15" name="Rectangle 14">
            <a:extLst>
              <a:ext uri="{FF2B5EF4-FFF2-40B4-BE49-F238E27FC236}">
                <a16:creationId xmlns:a16="http://schemas.microsoft.com/office/drawing/2014/main" xmlns="" id="{82BC9197-4D3C-47E6-BD48-41D5CA671ABB}"/>
              </a:ext>
            </a:extLst>
          </p:cNvPr>
          <p:cNvSpPr/>
          <p:nvPr/>
        </p:nvSpPr>
        <p:spPr>
          <a:xfrm>
            <a:off x="3178410" y="1681598"/>
            <a:ext cx="2251082" cy="461665"/>
          </a:xfrm>
          <a:prstGeom prst="rect">
            <a:avLst/>
          </a:prstGeom>
          <a:noFill/>
        </p:spPr>
        <p:txBody>
          <a:bodyPr wrap="squar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rPr>
              <a:t>A</a:t>
            </a:r>
            <a:r>
              <a:rPr lang="zh-CN" altLang="en-US" sz="2400" b="1" dirty="0">
                <a:ln w="22225">
                  <a:solidFill>
                    <a:schemeClr val="accent2"/>
                  </a:solidFill>
                  <a:prstDash val="solid"/>
                </a:ln>
                <a:solidFill>
                  <a:schemeClr val="accent2">
                    <a:lumMod val="40000"/>
                    <a:lumOff val="60000"/>
                  </a:schemeClr>
                </a:solidFill>
              </a:rPr>
              <a:t>（</a:t>
            </a:r>
            <a:r>
              <a:rPr lang="en-US" altLang="zh-CN" sz="2400" b="1" dirty="0">
                <a:ln w="22225">
                  <a:solidFill>
                    <a:schemeClr val="accent2"/>
                  </a:solidFill>
                  <a:prstDash val="solid"/>
                </a:ln>
                <a:solidFill>
                  <a:schemeClr val="accent2">
                    <a:lumMod val="40000"/>
                    <a:lumOff val="60000"/>
                  </a:schemeClr>
                </a:solidFill>
              </a:rPr>
              <a:t>High-K)</a:t>
            </a:r>
            <a:r>
              <a:rPr lang="en-US" sz="2400" b="1" dirty="0">
                <a:ln w="22225">
                  <a:solidFill>
                    <a:schemeClr val="accent2"/>
                  </a:solidFill>
                  <a:prstDash val="solid"/>
                </a:ln>
                <a:solidFill>
                  <a:schemeClr val="accent2">
                    <a:lumMod val="40000"/>
                    <a:lumOff val="60000"/>
                  </a:schemeClr>
                </a:solidFill>
              </a:rPr>
              <a:t> </a:t>
            </a:r>
          </a:p>
        </p:txBody>
      </p:sp>
      <p:pic>
        <p:nvPicPr>
          <p:cNvPr id="21" name="Picture 20">
            <a:extLst>
              <a:ext uri="{FF2B5EF4-FFF2-40B4-BE49-F238E27FC236}">
                <a16:creationId xmlns:a16="http://schemas.microsoft.com/office/drawing/2014/main" xmlns="" id="{AA669B9F-4516-483D-86A1-EAEEB47DC0B7}"/>
              </a:ext>
            </a:extLst>
          </p:cNvPr>
          <p:cNvPicPr>
            <a:picLocks noChangeAspect="1"/>
          </p:cNvPicPr>
          <p:nvPr/>
        </p:nvPicPr>
        <p:blipFill>
          <a:blip r:embed="rId4"/>
          <a:stretch>
            <a:fillRect/>
          </a:stretch>
        </p:blipFill>
        <p:spPr>
          <a:xfrm>
            <a:off x="-23034" y="3979454"/>
            <a:ext cx="3374263" cy="2957945"/>
          </a:xfrm>
          <a:prstGeom prst="rect">
            <a:avLst/>
          </a:prstGeom>
        </p:spPr>
      </p:pic>
      <p:sp>
        <p:nvSpPr>
          <p:cNvPr id="22" name="Rectangle 21">
            <a:extLst>
              <a:ext uri="{FF2B5EF4-FFF2-40B4-BE49-F238E27FC236}">
                <a16:creationId xmlns:a16="http://schemas.microsoft.com/office/drawing/2014/main" xmlns="" id="{A998FE4D-D578-4B40-B61B-500A3D76C50E}"/>
              </a:ext>
            </a:extLst>
          </p:cNvPr>
          <p:cNvSpPr/>
          <p:nvPr/>
        </p:nvSpPr>
        <p:spPr>
          <a:xfrm>
            <a:off x="1664097" y="5651865"/>
            <a:ext cx="235122" cy="523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9E80D5EA-FCF7-4BB3-8319-B8446F91BD9F}"/>
              </a:ext>
            </a:extLst>
          </p:cNvPr>
          <p:cNvSpPr/>
          <p:nvPr/>
        </p:nvSpPr>
        <p:spPr>
          <a:xfrm>
            <a:off x="1480365" y="5590644"/>
            <a:ext cx="602586" cy="584775"/>
          </a:xfrm>
          <a:prstGeom prst="rect">
            <a:avLst/>
          </a:prstGeom>
          <a:noFill/>
        </p:spPr>
        <p:txBody>
          <a:bodyPr wrap="square" lIns="91440" tIns="45720" rIns="91440" bIns="45720">
            <a:spAutoFit/>
          </a:bodyPr>
          <a:lstStyle/>
          <a:p>
            <a:pPr algn="ctr"/>
            <a:r>
              <a:rPr lang="en-US" altLang="zh-CN" sz="3200" b="1" dirty="0">
                <a:ln w="22225">
                  <a:solidFill>
                    <a:schemeClr val="accent2"/>
                  </a:solidFill>
                  <a:prstDash val="solid"/>
                </a:ln>
                <a:solidFill>
                  <a:schemeClr val="accent2">
                    <a:lumMod val="40000"/>
                    <a:lumOff val="60000"/>
                  </a:schemeClr>
                </a:solidFill>
              </a:rPr>
              <a:t>D</a:t>
            </a:r>
            <a:endParaRPr lang="en-US" sz="3200" b="1" dirty="0">
              <a:ln w="22225">
                <a:solidFill>
                  <a:schemeClr val="accent2"/>
                </a:solidFill>
                <a:prstDash val="solid"/>
              </a:ln>
              <a:solidFill>
                <a:schemeClr val="accent2">
                  <a:lumMod val="40000"/>
                  <a:lumOff val="60000"/>
                </a:schemeClr>
              </a:solidFill>
            </a:endParaRPr>
          </a:p>
        </p:txBody>
      </p:sp>
      <p:sp>
        <p:nvSpPr>
          <p:cNvPr id="30" name="Rectangle 29">
            <a:extLst>
              <a:ext uri="{FF2B5EF4-FFF2-40B4-BE49-F238E27FC236}">
                <a16:creationId xmlns:a16="http://schemas.microsoft.com/office/drawing/2014/main" xmlns="" id="{AB139565-FBF1-41E1-A70B-CAFBF42DDD28}"/>
              </a:ext>
            </a:extLst>
          </p:cNvPr>
          <p:cNvSpPr/>
          <p:nvPr/>
        </p:nvSpPr>
        <p:spPr>
          <a:xfrm>
            <a:off x="4803821" y="6477052"/>
            <a:ext cx="2511379" cy="1015663"/>
          </a:xfrm>
          <a:prstGeom prst="rect">
            <a:avLst/>
          </a:prstGeom>
        </p:spPr>
        <p:txBody>
          <a:bodyPr wrap="square">
            <a:spAutoFit/>
          </a:bodyPr>
          <a:lstStyle/>
          <a:p>
            <a:pPr marL="285750" indent="-285750">
              <a:buFont typeface="Arial" panose="020B0604020202020204" pitchFamily="34" charset="0"/>
              <a:buChar char="•"/>
            </a:pPr>
            <a:r>
              <a:rPr lang="en-AU" sz="1400" b="1" dirty="0"/>
              <a:t>Yuan et al. (2017)</a:t>
            </a:r>
          </a:p>
          <a:p>
            <a:endParaRPr lang="en-AU" sz="1400" b="1" dirty="0"/>
          </a:p>
          <a:p>
            <a:endParaRPr lang="en-AU" sz="1400" b="1" dirty="0"/>
          </a:p>
          <a:p>
            <a:endParaRPr lang="en-AU" b="1" dirty="0"/>
          </a:p>
        </p:txBody>
      </p:sp>
      <p:sp>
        <p:nvSpPr>
          <p:cNvPr id="31" name="Arrow: Right 30">
            <a:extLst>
              <a:ext uri="{FF2B5EF4-FFF2-40B4-BE49-F238E27FC236}">
                <a16:creationId xmlns:a16="http://schemas.microsoft.com/office/drawing/2014/main" xmlns="" id="{43160058-A829-478E-AE95-A97F354D07FD}"/>
              </a:ext>
            </a:extLst>
          </p:cNvPr>
          <p:cNvSpPr/>
          <p:nvPr/>
        </p:nvSpPr>
        <p:spPr>
          <a:xfrm>
            <a:off x="5300945" y="1934959"/>
            <a:ext cx="927279" cy="180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E28A4D6A-1FD6-45E7-B7E2-313554998DC9}"/>
              </a:ext>
            </a:extLst>
          </p:cNvPr>
          <p:cNvSpPr txBox="1"/>
          <p:nvPr/>
        </p:nvSpPr>
        <p:spPr>
          <a:xfrm>
            <a:off x="6228224" y="1763501"/>
            <a:ext cx="2262158" cy="523220"/>
          </a:xfrm>
          <a:prstGeom prst="rect">
            <a:avLst/>
          </a:prstGeom>
          <a:noFill/>
        </p:spPr>
        <p:txBody>
          <a:bodyPr wrap="none" rtlCol="0">
            <a:spAutoFit/>
          </a:bodyPr>
          <a:lstStyle/>
          <a:p>
            <a:r>
              <a:rPr lang="en-US" sz="1400" b="1" dirty="0">
                <a:solidFill>
                  <a:schemeClr val="bg1"/>
                </a:solidFill>
              </a:rPr>
              <a:t>Paleoproterozoic gneiss</a:t>
            </a:r>
          </a:p>
          <a:p>
            <a:r>
              <a:rPr lang="en-US" sz="1400" b="1" dirty="0">
                <a:solidFill>
                  <a:schemeClr val="bg1"/>
                </a:solidFill>
              </a:rPr>
              <a:t>(Yang et al., 2010)</a:t>
            </a:r>
          </a:p>
        </p:txBody>
      </p:sp>
      <p:sp>
        <p:nvSpPr>
          <p:cNvPr id="19" name="Rectangle 18">
            <a:extLst>
              <a:ext uri="{FF2B5EF4-FFF2-40B4-BE49-F238E27FC236}">
                <a16:creationId xmlns:a16="http://schemas.microsoft.com/office/drawing/2014/main" xmlns="" id="{5E12461F-C582-4B13-97E1-F4772CFA73EB}"/>
              </a:ext>
            </a:extLst>
          </p:cNvPr>
          <p:cNvSpPr/>
          <p:nvPr/>
        </p:nvSpPr>
        <p:spPr>
          <a:xfrm>
            <a:off x="3717360" y="2143263"/>
            <a:ext cx="2251082" cy="461665"/>
          </a:xfrm>
          <a:prstGeom prst="rect">
            <a:avLst/>
          </a:prstGeom>
          <a:noFill/>
        </p:spPr>
        <p:txBody>
          <a:bodyPr wrap="square" lIns="91440" tIns="45720" rIns="91440" bIns="45720">
            <a:spAutoFit/>
          </a:bodyPr>
          <a:lstStyle/>
          <a:p>
            <a:pPr algn="ctr"/>
            <a:r>
              <a:rPr lang="en-US" altLang="zh-CN" sz="2400" b="1" dirty="0">
                <a:ln w="22225">
                  <a:solidFill>
                    <a:schemeClr val="accent2"/>
                  </a:solidFill>
                  <a:prstDash val="solid"/>
                </a:ln>
                <a:solidFill>
                  <a:schemeClr val="accent2">
                    <a:lumMod val="40000"/>
                    <a:lumOff val="60000"/>
                  </a:schemeClr>
                </a:solidFill>
              </a:rPr>
              <a:t>D(High-K)</a:t>
            </a:r>
            <a:r>
              <a:rPr lang="en-US" sz="2400" b="1" dirty="0">
                <a:ln w="22225">
                  <a:solidFill>
                    <a:schemeClr val="accent2"/>
                  </a:solidFill>
                  <a:prstDash val="solid"/>
                </a:ln>
                <a:solidFill>
                  <a:schemeClr val="accent2">
                    <a:lumMod val="40000"/>
                    <a:lumOff val="60000"/>
                  </a:schemeClr>
                </a:solidFill>
              </a:rPr>
              <a:t> </a:t>
            </a:r>
          </a:p>
        </p:txBody>
      </p:sp>
      <p:sp>
        <p:nvSpPr>
          <p:cNvPr id="20" name="Title 1">
            <a:extLst>
              <a:ext uri="{FF2B5EF4-FFF2-40B4-BE49-F238E27FC236}">
                <a16:creationId xmlns:a16="http://schemas.microsoft.com/office/drawing/2014/main" xmlns="" id="{EC03E39F-840B-4EE0-8102-792BD1EC6AAB}"/>
              </a:ext>
            </a:extLst>
          </p:cNvPr>
          <p:cNvSpPr txBox="1">
            <a:spLocks/>
          </p:cNvSpPr>
          <p:nvPr/>
        </p:nvSpPr>
        <p:spPr>
          <a:xfrm>
            <a:off x="3442067" y="91970"/>
            <a:ext cx="6589199" cy="173272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a:ln w="22225">
                  <a:solidFill>
                    <a:schemeClr val="accent2"/>
                  </a:solidFill>
                  <a:prstDash val="solid"/>
                </a:ln>
                <a:solidFill>
                  <a:schemeClr val="accent2">
                    <a:lumMod val="40000"/>
                    <a:lumOff val="60000"/>
                  </a:schemeClr>
                </a:solidFill>
              </a:rPr>
              <a:t>K contents of Mesozoic magmatism</a:t>
            </a:r>
          </a:p>
        </p:txBody>
      </p:sp>
      <p:sp>
        <p:nvSpPr>
          <p:cNvPr id="26" name="Rectangle 25">
            <a:extLst>
              <a:ext uri="{FF2B5EF4-FFF2-40B4-BE49-F238E27FC236}">
                <a16:creationId xmlns:a16="http://schemas.microsoft.com/office/drawing/2014/main" xmlns="" id="{83F066B9-E309-4DD8-93D5-6C8DDC547D72}"/>
              </a:ext>
            </a:extLst>
          </p:cNvPr>
          <p:cNvSpPr/>
          <p:nvPr/>
        </p:nvSpPr>
        <p:spPr>
          <a:xfrm>
            <a:off x="2225688" y="2515586"/>
            <a:ext cx="2251082" cy="461665"/>
          </a:xfrm>
          <a:prstGeom prst="rect">
            <a:avLst/>
          </a:prstGeom>
          <a:noFill/>
        </p:spPr>
        <p:txBody>
          <a:bodyPr wrap="squar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rPr>
              <a:t>B</a:t>
            </a:r>
            <a:r>
              <a:rPr lang="zh-CN" altLang="en-US" sz="2400" b="1" dirty="0">
                <a:ln w="22225">
                  <a:solidFill>
                    <a:schemeClr val="accent2"/>
                  </a:solidFill>
                  <a:prstDash val="solid"/>
                </a:ln>
                <a:solidFill>
                  <a:schemeClr val="accent2">
                    <a:lumMod val="40000"/>
                    <a:lumOff val="60000"/>
                  </a:schemeClr>
                </a:solidFill>
              </a:rPr>
              <a:t>（</a:t>
            </a:r>
            <a:r>
              <a:rPr lang="en-US" altLang="zh-CN" sz="2400" b="1" dirty="0">
                <a:ln w="22225">
                  <a:solidFill>
                    <a:schemeClr val="accent2"/>
                  </a:solidFill>
                  <a:prstDash val="solid"/>
                </a:ln>
                <a:solidFill>
                  <a:schemeClr val="accent2">
                    <a:lumMod val="40000"/>
                    <a:lumOff val="60000"/>
                  </a:schemeClr>
                </a:solidFill>
              </a:rPr>
              <a:t>High-K)</a:t>
            </a:r>
            <a:r>
              <a:rPr lang="en-US" sz="2400" b="1" dirty="0">
                <a:ln w="22225">
                  <a:solidFill>
                    <a:schemeClr val="accent2"/>
                  </a:solidFill>
                  <a:prstDash val="solid"/>
                </a:ln>
                <a:solidFill>
                  <a:schemeClr val="accent2">
                    <a:lumMod val="40000"/>
                    <a:lumOff val="60000"/>
                  </a:schemeClr>
                </a:solidFill>
              </a:rPr>
              <a:t> </a:t>
            </a:r>
          </a:p>
        </p:txBody>
      </p:sp>
      <p:sp>
        <p:nvSpPr>
          <p:cNvPr id="27" name="Rectangle 26">
            <a:extLst>
              <a:ext uri="{FF2B5EF4-FFF2-40B4-BE49-F238E27FC236}">
                <a16:creationId xmlns:a16="http://schemas.microsoft.com/office/drawing/2014/main" xmlns="" id="{4F573064-B760-4439-A6A9-FEBBC092FD9C}"/>
              </a:ext>
            </a:extLst>
          </p:cNvPr>
          <p:cNvSpPr/>
          <p:nvPr/>
        </p:nvSpPr>
        <p:spPr>
          <a:xfrm>
            <a:off x="2788458" y="3091113"/>
            <a:ext cx="3376623" cy="461665"/>
          </a:xfrm>
          <a:prstGeom prst="rect">
            <a:avLst/>
          </a:prstGeom>
          <a:noFill/>
        </p:spPr>
        <p:txBody>
          <a:bodyPr wrap="square" lIns="91440" tIns="45720" rIns="91440" bIns="45720">
            <a:spAutoFit/>
          </a:bodyPr>
          <a:lstStyle/>
          <a:p>
            <a:pPr algn="ctr"/>
            <a:r>
              <a:rPr lang="en-US" sz="2400" b="1" dirty="0">
                <a:ln w="22225">
                  <a:solidFill>
                    <a:schemeClr val="accent2"/>
                  </a:solidFill>
                  <a:prstDash val="solid"/>
                </a:ln>
                <a:solidFill>
                  <a:schemeClr val="accent2">
                    <a:lumMod val="40000"/>
                    <a:lumOff val="60000"/>
                  </a:schemeClr>
                </a:solidFill>
              </a:rPr>
              <a:t>C</a:t>
            </a:r>
            <a:r>
              <a:rPr lang="zh-CN" altLang="en-US" sz="2400" b="1" dirty="0">
                <a:ln w="22225">
                  <a:solidFill>
                    <a:schemeClr val="accent2"/>
                  </a:solidFill>
                  <a:prstDash val="solid"/>
                </a:ln>
                <a:solidFill>
                  <a:schemeClr val="accent2">
                    <a:lumMod val="40000"/>
                    <a:lumOff val="60000"/>
                  </a:schemeClr>
                </a:solidFill>
              </a:rPr>
              <a:t>（</a:t>
            </a:r>
            <a:r>
              <a:rPr lang="en-US" altLang="zh-CN" sz="2400" b="1" dirty="0">
                <a:ln w="22225">
                  <a:solidFill>
                    <a:schemeClr val="accent2"/>
                  </a:solidFill>
                  <a:prstDash val="solid"/>
                </a:ln>
                <a:solidFill>
                  <a:schemeClr val="accent2">
                    <a:lumMod val="40000"/>
                    <a:lumOff val="60000"/>
                  </a:schemeClr>
                </a:solidFill>
              </a:rPr>
              <a:t>Medium-/High-K)</a:t>
            </a:r>
            <a:r>
              <a:rPr lang="en-US" sz="2400" b="1" dirty="0">
                <a:ln w="22225">
                  <a:solidFill>
                    <a:schemeClr val="accent2"/>
                  </a:solidFill>
                  <a:prstDash val="solid"/>
                </a:ln>
                <a:solidFill>
                  <a:schemeClr val="accent2">
                    <a:lumMod val="40000"/>
                    <a:lumOff val="60000"/>
                  </a:schemeClr>
                </a:solidFill>
              </a:rPr>
              <a:t> </a:t>
            </a:r>
          </a:p>
        </p:txBody>
      </p:sp>
      <p:sp>
        <p:nvSpPr>
          <p:cNvPr id="16" name="Title 1">
            <a:extLst>
              <a:ext uri="{FF2B5EF4-FFF2-40B4-BE49-F238E27FC236}">
                <a16:creationId xmlns:a16="http://schemas.microsoft.com/office/drawing/2014/main" xmlns="" id="{5919AF22-AF35-4C13-A712-B2143C8BC1BB}"/>
              </a:ext>
            </a:extLst>
          </p:cNvPr>
          <p:cNvSpPr txBox="1">
            <a:spLocks/>
          </p:cNvSpPr>
          <p:nvPr/>
        </p:nvSpPr>
        <p:spPr>
          <a:xfrm>
            <a:off x="3928502" y="5952836"/>
            <a:ext cx="6589199" cy="173272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b="1" dirty="0">
              <a:solidFill>
                <a:schemeClr val="tx1"/>
              </a:solidFill>
            </a:endParaRPr>
          </a:p>
        </p:txBody>
      </p:sp>
    </p:spTree>
    <p:extLst>
      <p:ext uri="{BB962C8B-B14F-4D97-AF65-F5344CB8AC3E}">
        <p14:creationId xmlns:p14="http://schemas.microsoft.com/office/powerpoint/2010/main" val="285438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3866</TotalTime>
  <Words>3243</Words>
  <Application>Microsoft Office PowerPoint</Application>
  <PresentationFormat>全屏显示(4:3)</PresentationFormat>
  <Paragraphs>384</Paragraphs>
  <Slides>39</Slides>
  <Notes>23</Notes>
  <HiddenSlides>1</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52" baseType="lpstr">
      <vt:lpstr>CMMI10</vt:lpstr>
      <vt:lpstr>CMR10</vt:lpstr>
      <vt:lpstr>等线</vt:lpstr>
      <vt:lpstr>幼圆</vt:lpstr>
      <vt:lpstr>Arial</vt:lpstr>
      <vt:lpstr>Calibri</vt:lpstr>
      <vt:lpstr>Century Gothic</vt:lpstr>
      <vt:lpstr>Segoe UI</vt:lpstr>
      <vt:lpstr>Symbol</vt:lpstr>
      <vt:lpstr>Times New Roman</vt:lpstr>
      <vt:lpstr>Wingdings 3</vt:lpstr>
      <vt:lpstr>Wisp</vt:lpstr>
      <vt:lpstr>Graph</vt:lpstr>
      <vt:lpstr>Petrogenesis of extensive intermediate-felsic magmatism and related subduction processes in coastal region of South China</vt:lpstr>
      <vt:lpstr>Three Orogenic Cycles in South China</vt:lpstr>
      <vt:lpstr>Indosinian Orogeny: magmatic records</vt:lpstr>
      <vt:lpstr>Models on the Mesozoic Tectonics of the South China Block </vt:lpstr>
      <vt:lpstr>PowerPoint 演示文稿</vt:lpstr>
      <vt:lpstr>PowerPoint 演示文稿</vt:lpstr>
      <vt:lpstr>Laramide Orogen, North America</vt:lpstr>
      <vt:lpstr>Flat-slab subduction of the South China Block </vt:lpstr>
      <vt:lpstr>PowerPoint 演示文稿</vt:lpstr>
      <vt:lpstr>The age the subduction (Andean-type orogeny) initiated?  Early Triassic or Early Jurassic? </vt:lpstr>
      <vt:lpstr>The age the subduction (Andean-type orogeny) initiated?  Early Triassic or Early Jurassic? </vt:lpstr>
      <vt:lpstr>REE differentiation with crustal thickening in the Central Andes</vt:lpstr>
      <vt:lpstr>The age the subduction (Andean-type orogeny) initiated?  Early Triassic or Early Jurassic? </vt:lpstr>
      <vt:lpstr>PowerPoint 演示文稿</vt:lpstr>
      <vt:lpstr>PowerPoint 演示文稿</vt:lpstr>
      <vt:lpstr>J2-3 rocks with arc signatures:  </vt:lpstr>
      <vt:lpstr>J2-3 I-type granitoids </vt:lpstr>
      <vt:lpstr>PowerPoint 演示文稿</vt:lpstr>
      <vt:lpstr>J2-3 rocks with arc signatures:  </vt:lpstr>
      <vt:lpstr>~130 Ma felsic flare-up magmatism in Zhejiang Province</vt:lpstr>
      <vt:lpstr>~130 Ma felsic flare-up magmatism in Zhejiang Province</vt:lpstr>
      <vt:lpstr>REE differentiation with crustal attenuation in coastal region of South China</vt:lpstr>
      <vt:lpstr>~130 Ma felsic flare-up magmatism:  Shallow-level dry melting with shallow-level crystallizaiton fractionation</vt:lpstr>
      <vt:lpstr>~130 Ma felsic magmatism: minimum melts at shallow levels</vt:lpstr>
      <vt:lpstr>~130 Ma felsic magmatism : shallow-level crystallization fractionation</vt:lpstr>
      <vt:lpstr>Three-component Mixing Model for K1(III) granitoids</vt:lpstr>
      <vt:lpstr>Three-component Mixing Model for  K1(III) granitoids</vt:lpstr>
      <vt:lpstr>Mixing or No Mixing two types of MME swarms</vt:lpstr>
      <vt:lpstr>Magma mixing in South China during K1(III):  two types of MME swarms</vt:lpstr>
      <vt:lpstr>Magma mixing in South China:  two types of MME swarms</vt:lpstr>
      <vt:lpstr>Bimodal      or  Andesitic?</vt:lpstr>
      <vt:lpstr>Magma mixing in South China:  Petrofabrics</vt:lpstr>
      <vt:lpstr>Magma mixing in South China: Pingtan</vt:lpstr>
      <vt:lpstr>Magma mixing in South China: Pingtan</vt:lpstr>
      <vt:lpstr>Magma mixing in South China: Muchen</vt:lpstr>
      <vt:lpstr>Magma mixing in South China</vt:lpstr>
      <vt:lpstr>Diachronous magmatism: an example from Hong Kong close to JUNO</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Magmatism and related subduction processes in coastal region of South China</dc:title>
  <dc:creator>Kong-Yang Zhu</dc:creator>
  <cp:lastModifiedBy>PC</cp:lastModifiedBy>
  <cp:revision>201</cp:revision>
  <dcterms:created xsi:type="dcterms:W3CDTF">2017-07-19T02:45:32Z</dcterms:created>
  <dcterms:modified xsi:type="dcterms:W3CDTF">2017-07-23T07:45:57Z</dcterms:modified>
</cp:coreProperties>
</file>