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4" r:id="rId1"/>
  </p:sldMasterIdLst>
  <p:notesMasterIdLst>
    <p:notesMasterId r:id="rId35"/>
  </p:notesMasterIdLst>
  <p:sldIdLst>
    <p:sldId id="835" r:id="rId2"/>
    <p:sldId id="894" r:id="rId3"/>
    <p:sldId id="898" r:id="rId4"/>
    <p:sldId id="910" r:id="rId5"/>
    <p:sldId id="858" r:id="rId6"/>
    <p:sldId id="899" r:id="rId7"/>
    <p:sldId id="892" r:id="rId8"/>
    <p:sldId id="893" r:id="rId9"/>
    <p:sldId id="914" r:id="rId10"/>
    <p:sldId id="913" r:id="rId11"/>
    <p:sldId id="895" r:id="rId12"/>
    <p:sldId id="876" r:id="rId13"/>
    <p:sldId id="868" r:id="rId14"/>
    <p:sldId id="916" r:id="rId15"/>
    <p:sldId id="908" r:id="rId16"/>
    <p:sldId id="888" r:id="rId17"/>
    <p:sldId id="909" r:id="rId18"/>
    <p:sldId id="781" r:id="rId19"/>
    <p:sldId id="713" r:id="rId20"/>
    <p:sldId id="896" r:id="rId21"/>
    <p:sldId id="779" r:id="rId22"/>
    <p:sldId id="912" r:id="rId23"/>
    <p:sldId id="832" r:id="rId24"/>
    <p:sldId id="867" r:id="rId25"/>
    <p:sldId id="814" r:id="rId26"/>
    <p:sldId id="900" r:id="rId27"/>
    <p:sldId id="905" r:id="rId28"/>
    <p:sldId id="906" r:id="rId29"/>
    <p:sldId id="902" r:id="rId30"/>
    <p:sldId id="903" r:id="rId31"/>
    <p:sldId id="904" r:id="rId32"/>
    <p:sldId id="907" r:id="rId33"/>
    <p:sldId id="915"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3366FF"/>
    <a:srgbClr val="FF0000"/>
    <a:srgbClr val="C0C0C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39" autoAdjust="0"/>
    <p:restoredTop sz="98973" autoAdjust="0"/>
  </p:normalViewPr>
  <p:slideViewPr>
    <p:cSldViewPr>
      <p:cViewPr varScale="1">
        <p:scale>
          <a:sx n="108" d="100"/>
          <a:sy n="108" d="100"/>
        </p:scale>
        <p:origin x="-15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3008"/>
    </p:cViewPr>
  </p:sorterViewPr>
  <p:notesViewPr>
    <p:cSldViewPr>
      <p:cViewPr varScale="1">
        <p:scale>
          <a:sx n="80" d="100"/>
          <a:sy n="80" d="100"/>
        </p:scale>
        <p:origin x="-185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defRPr>
            </a:lvl1pPr>
          </a:lstStyle>
          <a:p>
            <a:pPr>
              <a:defRPr/>
            </a:pPr>
            <a:endParaRPr lang="zh-CN" altLang="en-US"/>
          </a:p>
        </p:txBody>
      </p:sp>
      <p:sp>
        <p:nvSpPr>
          <p:cNvPr id="163843"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defRPr>
            </a:lvl1pPr>
          </a:lstStyle>
          <a:p>
            <a:pPr>
              <a:defRPr/>
            </a:pPr>
            <a:endParaRPr lang="en-US" altLang="zh-CN"/>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45"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63846"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defRPr>
            </a:lvl1pPr>
          </a:lstStyle>
          <a:p>
            <a:pPr>
              <a:defRPr/>
            </a:pPr>
            <a:endParaRPr lang="en-US" altLang="zh-CN"/>
          </a:p>
        </p:txBody>
      </p:sp>
      <p:sp>
        <p:nvSpPr>
          <p:cNvPr id="163847"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defRPr>
            </a:lvl1pPr>
          </a:lstStyle>
          <a:p>
            <a:pPr>
              <a:defRPr/>
            </a:pPr>
            <a:fld id="{878CE630-640D-4358-9033-71CFDEA8FD2F}" type="slidenum">
              <a:rPr lang="zh-CN" altLang="en-US"/>
              <a:pPr>
                <a:defRPr/>
              </a:pPr>
              <a:t>‹#›</a:t>
            </a:fld>
            <a:endParaRPr lang="en-US" altLang="zh-CN"/>
          </a:p>
        </p:txBody>
      </p:sp>
    </p:spTree>
    <p:extLst>
      <p:ext uri="{BB962C8B-B14F-4D97-AF65-F5344CB8AC3E}">
        <p14:creationId xmlns:p14="http://schemas.microsoft.com/office/powerpoint/2010/main" val="3269749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F6A864D-6DC7-47C9-88BB-80BF9914F9E3}" type="slidenum">
              <a:rPr lang="zh-CN" altLang="en-US" smtClean="0"/>
              <a:pPr/>
              <a:t>1</a:t>
            </a:fld>
            <a:endParaRPr lang="en-US" altLang="zh-CN"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p:spPr>
        <p:txBody>
          <a:bodyPr/>
          <a:lstStyle/>
          <a:p>
            <a:pPr eaLnBrk="1" hangingPunct="1"/>
            <a:endParaRPr lang="zh-CN"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has been established that,</a:t>
            </a:r>
            <a:r>
              <a:rPr lang="en-US" dirty="0" smtClean="0"/>
              <a:t> </a:t>
            </a:r>
            <a:r>
              <a:rPr lang="en-US" baseline="0" dirty="0" smtClean="0"/>
              <a:t>in the past 50 Ma or so,  </a:t>
            </a:r>
            <a:r>
              <a:rPr lang="en-US" dirty="0" smtClean="0"/>
              <a:t>the collision</a:t>
            </a:r>
            <a:r>
              <a:rPr lang="en-US" baseline="0" dirty="0" smtClean="0"/>
              <a:t> and continued convergence between the India and Eurasian plate has caused crustal thickening and uplifting of the TP. The Indo-Asian collision may have also squeezed out blocks of  Asian lithosphere along numerous large strike-slip faults, as illustrated by the model of tectonic extrusion. </a:t>
            </a:r>
          </a:p>
          <a:p>
            <a:endParaRPr lang="en-US" baseline="0" dirty="0" smtClean="0"/>
          </a:p>
          <a:p>
            <a:r>
              <a:rPr lang="en-US" baseline="0" dirty="0" smtClean="0"/>
              <a:t>The tectonic extrusion model implies that Cenozoic tectonics of much of Asia is directly associated and strongly controlled by the Indo-Asian collision. However, the relative roles of tectonic extrusion and crustal thickening, and to what extend has extrusion tectonics controlled Asian tectonics, have been uncertain. </a:t>
            </a:r>
            <a:endParaRPr lang="en-US" dirty="0"/>
          </a:p>
        </p:txBody>
      </p:sp>
      <p:sp>
        <p:nvSpPr>
          <p:cNvPr id="4" name="Slide Number Placeholder 3"/>
          <p:cNvSpPr>
            <a:spLocks noGrp="1"/>
          </p:cNvSpPr>
          <p:nvPr>
            <p:ph type="sldNum" sz="quarter" idx="10"/>
          </p:nvPr>
        </p:nvSpPr>
        <p:spPr/>
        <p:txBody>
          <a:bodyPr/>
          <a:lstStyle/>
          <a:p>
            <a:pPr>
              <a:defRPr/>
            </a:pPr>
            <a:fld id="{878CE630-640D-4358-9033-71CFDEA8FD2F}" type="slidenum">
              <a:rPr lang="zh-CN" altLang="en-US" smtClean="0"/>
              <a:pPr>
                <a:defRPr/>
              </a:pPr>
              <a:t>18</a:t>
            </a:fld>
            <a:endParaRPr lang="en-US" altLang="zh-CN"/>
          </a:p>
        </p:txBody>
      </p:sp>
    </p:spTree>
    <p:extLst>
      <p:ext uri="{BB962C8B-B14F-4D97-AF65-F5344CB8AC3E}">
        <p14:creationId xmlns:p14="http://schemas.microsoft.com/office/powerpoint/2010/main" val="360998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ln>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5B1FD680-87FF-E547-97CD-8705363C8682}" type="slidenum">
              <a:rPr lang="en-US" altLang="zh-CN" sz="1200">
                <a:cs typeface="宋体" charset="0"/>
              </a:rPr>
              <a:pPr>
                <a:defRPr/>
              </a:pPr>
              <a:t>19</a:t>
            </a:fld>
            <a:endParaRPr lang="en-US" altLang="zh-CN" sz="1200">
              <a:cs typeface="宋体"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p:txBody>
          <a:bodyPr/>
          <a:lstStyle/>
          <a:p>
            <a:pPr>
              <a:spcBef>
                <a:spcPct val="0"/>
              </a:spcBef>
              <a:defRPr/>
            </a:pPr>
            <a:r>
              <a:rPr lang="en-US" dirty="0" smtClean="0"/>
              <a:t>If</a:t>
            </a:r>
            <a:r>
              <a:rPr lang="en-US" baseline="0" dirty="0" smtClean="0"/>
              <a:t> so, today’s crustal motion should give us a clear idea of the scope of tectonic extrusion. This is the GPS v. relative to stable Eurasia. Most extrusion is seen in the NE TP and around the SE corner, into Indochina.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zh-CN" altLang="en-US"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zh-CN" altLang="en-US"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zh-CN" altLang="en-US"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zh-CN" altLang="en-US"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zh-CN" altLang="en-US"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zh-CN" altLang="en-US"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zh-CN" altLang="en-US"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zh-CN" altLang="en-US"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zh-CN" altLang="en-US"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zh-CN" altLang="en-US"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zh-CN" altLang="en-US"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zh-CN" altLang="en-US" sz="2400">
                  <a:latin typeface="Times New Roman" pitchFamily="18" charset="0"/>
                </a:endParaRPr>
              </a:p>
            </p:txBody>
          </p:sp>
        </p:grpSp>
      </p:grpSp>
      <p:sp>
        <p:nvSpPr>
          <p:cNvPr id="41269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zh-CN" altLang="en-US"/>
              <a:t>单击此处编辑母版标题样式</a:t>
            </a:r>
          </a:p>
        </p:txBody>
      </p:sp>
      <p:sp>
        <p:nvSpPr>
          <p:cNvPr id="41269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zh-CN" altLang="en-US"/>
              <a:t>单击此处编辑母版副标题样式</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CN"/>
          </a:p>
        </p:txBody>
      </p:sp>
      <p:sp>
        <p:nvSpPr>
          <p:cNvPr id="19" name="Rectangle 17"/>
          <p:cNvSpPr>
            <a:spLocks noGrp="1" noChangeArrowheads="1"/>
          </p:cNvSpPr>
          <p:nvPr>
            <p:ph type="ftr" sz="quarter" idx="11"/>
          </p:nvPr>
        </p:nvSpPr>
        <p:spPr/>
        <p:txBody>
          <a:bodyPr/>
          <a:lstStyle>
            <a:lvl1pPr>
              <a:defRPr/>
            </a:lvl1pPr>
          </a:lstStyle>
          <a:p>
            <a:pPr>
              <a:defRPr/>
            </a:pPr>
            <a:endParaRPr lang="en-US" altLang="zh-CN"/>
          </a:p>
        </p:txBody>
      </p:sp>
      <p:sp>
        <p:nvSpPr>
          <p:cNvPr id="20" name="Rectangle 18"/>
          <p:cNvSpPr>
            <a:spLocks noGrp="1" noChangeArrowheads="1"/>
          </p:cNvSpPr>
          <p:nvPr>
            <p:ph type="sldNum" sz="quarter" idx="12"/>
          </p:nvPr>
        </p:nvSpPr>
        <p:spPr/>
        <p:txBody>
          <a:bodyPr/>
          <a:lstStyle>
            <a:lvl1pPr>
              <a:defRPr/>
            </a:lvl1pPr>
          </a:lstStyle>
          <a:p>
            <a:pPr>
              <a:defRPr/>
            </a:pPr>
            <a:fld id="{674B1661-3DCB-468B-B847-4FCE3368BD6A}"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B52EAC2F-CC1E-4A78-BA84-81B57F3646CE}" type="slidenum">
              <a:rPr lang="zh-CN" altLang="en-US"/>
              <a:pPr>
                <a:defRPr/>
              </a:pPr>
              <a:t>‹#›</a:t>
            </a:fld>
            <a:endParaRPr lang="en-US" altLang="zh-CN"/>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FE37F481-8944-47B4-B6E1-0C76337988E7}" type="slidenum">
              <a:rPr lang="zh-CN" altLang="en-US"/>
              <a:pPr>
                <a:defRPr/>
              </a:pPr>
              <a:t>‹#›</a:t>
            </a:fld>
            <a:endParaRPr lang="en-US" altLang="zh-CN"/>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3"/>
          <p:cNvSpPr>
            <a:spLocks noGrp="1" noChangeArrowheads="1"/>
          </p:cNvSpPr>
          <p:nvPr>
            <p:ph type="sldNum" sz="quarter" idx="11"/>
          </p:nvPr>
        </p:nvSpPr>
        <p:spPr>
          <a:ln/>
        </p:spPr>
        <p:txBody>
          <a:bodyPr/>
          <a:lstStyle>
            <a:lvl1pPr>
              <a:defRPr/>
            </a:lvl1pPr>
          </a:lstStyle>
          <a:p>
            <a:pPr>
              <a:defRPr/>
            </a:pPr>
            <a:fld id="{FA27DBAA-82EB-4C10-AA6A-644FFCA113E1}" type="slidenum">
              <a:rPr lang="zh-CN" altLang="en-US"/>
              <a:pPr>
                <a:defRPr/>
              </a:pPr>
              <a:t>‹#›</a:t>
            </a:fld>
            <a:endParaRPr lang="en-US" altLang="zh-CN"/>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7" name="Rectangle 3"/>
          <p:cNvSpPr>
            <a:spLocks noGrp="1" noChangeArrowheads="1"/>
          </p:cNvSpPr>
          <p:nvPr>
            <p:ph type="sldNum" sz="quarter" idx="11"/>
          </p:nvPr>
        </p:nvSpPr>
        <p:spPr>
          <a:ln/>
        </p:spPr>
        <p:txBody>
          <a:bodyPr/>
          <a:lstStyle>
            <a:lvl1pPr>
              <a:defRPr/>
            </a:lvl1pPr>
          </a:lstStyle>
          <a:p>
            <a:pPr>
              <a:defRPr/>
            </a:pPr>
            <a:fld id="{E7734FD7-334B-400C-9B4F-930E4C52DDEB}" type="slidenum">
              <a:rPr lang="zh-CN" altLang="en-US"/>
              <a:pPr>
                <a:defRPr/>
              </a:pPr>
              <a:t>‹#›</a:t>
            </a:fld>
            <a:endParaRPr lang="en-US" altLang="zh-CN"/>
          </a:p>
        </p:txBody>
      </p:sp>
      <p:sp>
        <p:nvSpPr>
          <p:cNvPr id="8"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页脚占位符 4"/>
          <p:cNvSpPr>
            <a:spLocks noGrp="1"/>
          </p:cNvSpPr>
          <p:nvPr>
            <p:ph type="ftr" sz="quarter" idx="10"/>
          </p:nvPr>
        </p:nvSpPr>
        <p:spPr>
          <a:xfrm>
            <a:off x="2643194" y="6143625"/>
            <a:ext cx="3378200" cy="539750"/>
          </a:xfrm>
          <a:prstGeom prst="rect">
            <a:avLst/>
          </a:prstGeom>
        </p:spPr>
        <p:txBody>
          <a:bodyPr/>
          <a:lstStyle>
            <a:lvl1pPr eaLnBrk="0" hangingPunct="0">
              <a:defRPr kumimoji="0" sz="1800" b="1" baseline="0">
                <a:solidFill>
                  <a:srgbClr val="292929"/>
                </a:solidFill>
                <a:latin typeface="仿宋" pitchFamily="49" charset="-122"/>
                <a:ea typeface="仿宋" pitchFamily="49" charset="-122"/>
              </a:defRPr>
            </a:lvl1pPr>
          </a:lstStyle>
          <a:p>
            <a:pPr fontAlgn="base">
              <a:spcBef>
                <a:spcPct val="0"/>
              </a:spcBef>
              <a:spcAft>
                <a:spcPct val="0"/>
              </a:spcAft>
              <a:defRPr/>
            </a:pPr>
            <a:r>
              <a:rPr lang="zh-CN" altLang="en-US"/>
              <a:t>南京大学地球科学与工程学院</a:t>
            </a:r>
            <a:endParaRPr lang="zh-CN" altLang="zh-CN" dirty="0"/>
          </a:p>
        </p:txBody>
      </p:sp>
    </p:spTree>
    <p:extLst>
      <p:ext uri="{BB962C8B-B14F-4D97-AF65-F5344CB8AC3E}">
        <p14:creationId xmlns:p14="http://schemas.microsoft.com/office/powerpoint/2010/main" val="220408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FC759552-49D7-4953-BF32-5253FF0A12DA}" type="slidenum">
              <a:rPr lang="zh-CN" altLang="en-US"/>
              <a:pPr>
                <a:defRPr/>
              </a:pPr>
              <a:t>‹#›</a:t>
            </a:fld>
            <a:endParaRPr lang="en-US" altLang="zh-CN"/>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1D465A42-B2BD-4E61-B3F3-0144A41E792E}" type="slidenum">
              <a:rPr lang="zh-CN" altLang="en-US"/>
              <a:pPr>
                <a:defRPr/>
              </a:pPr>
              <a:t>‹#›</a:t>
            </a:fld>
            <a:endParaRPr lang="en-US" altLang="zh-CN"/>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2C7A53E9-4AD9-4127-A16F-85D88EAAB7A7}" type="slidenum">
              <a:rPr lang="zh-CN" altLang="en-US"/>
              <a:pPr>
                <a:defRPr/>
              </a:pPr>
              <a:t>‹#›</a:t>
            </a:fld>
            <a:endParaRPr lang="en-US" altLang="zh-CN"/>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3"/>
          <p:cNvSpPr>
            <a:spLocks noGrp="1" noChangeArrowheads="1"/>
          </p:cNvSpPr>
          <p:nvPr>
            <p:ph type="sldNum" sz="quarter" idx="11"/>
          </p:nvPr>
        </p:nvSpPr>
        <p:spPr>
          <a:ln/>
        </p:spPr>
        <p:txBody>
          <a:bodyPr/>
          <a:lstStyle>
            <a:lvl1pPr>
              <a:defRPr/>
            </a:lvl1pPr>
          </a:lstStyle>
          <a:p>
            <a:pPr>
              <a:defRPr/>
            </a:pPr>
            <a:fld id="{91A61C8E-B20C-4C1E-8E44-C032B851B19A}" type="slidenum">
              <a:rPr lang="zh-CN" altLang="en-US"/>
              <a:pPr>
                <a:defRPr/>
              </a:pPr>
              <a:t>‹#›</a:t>
            </a:fld>
            <a:endParaRPr lang="en-US" altLang="zh-CN"/>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3"/>
          <p:cNvSpPr>
            <a:spLocks noGrp="1" noChangeArrowheads="1"/>
          </p:cNvSpPr>
          <p:nvPr>
            <p:ph type="sldNum" sz="quarter" idx="11"/>
          </p:nvPr>
        </p:nvSpPr>
        <p:spPr>
          <a:ln/>
        </p:spPr>
        <p:txBody>
          <a:bodyPr/>
          <a:lstStyle>
            <a:lvl1pPr>
              <a:defRPr/>
            </a:lvl1pPr>
          </a:lstStyle>
          <a:p>
            <a:pPr>
              <a:defRPr/>
            </a:pPr>
            <a:fld id="{AEA1491F-5DE7-4B32-A3FC-EF893250BDF5}" type="slidenum">
              <a:rPr lang="zh-CN" altLang="en-US"/>
              <a:pPr>
                <a:defRPr/>
              </a:pPr>
              <a:t>‹#›</a:t>
            </a:fld>
            <a:endParaRPr lang="en-US" altLang="zh-CN"/>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3"/>
          <p:cNvSpPr>
            <a:spLocks noGrp="1" noChangeArrowheads="1"/>
          </p:cNvSpPr>
          <p:nvPr>
            <p:ph type="sldNum" sz="quarter" idx="11"/>
          </p:nvPr>
        </p:nvSpPr>
        <p:spPr>
          <a:ln/>
        </p:spPr>
        <p:txBody>
          <a:bodyPr/>
          <a:lstStyle>
            <a:lvl1pPr>
              <a:defRPr/>
            </a:lvl1pPr>
          </a:lstStyle>
          <a:p>
            <a:pPr>
              <a:defRPr/>
            </a:pPr>
            <a:fld id="{424F86D9-2715-4D06-A8D0-66B255708503}" type="slidenum">
              <a:rPr lang="zh-CN" altLang="en-US"/>
              <a:pPr>
                <a:defRPr/>
              </a:pPr>
              <a:t>‹#›</a:t>
            </a:fld>
            <a:endParaRPr lang="en-US" altLang="zh-CN"/>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EEE295AC-7F83-406E-9323-23E58BCCFE4F}" type="slidenum">
              <a:rPr lang="zh-CN" altLang="en-US"/>
              <a:pPr>
                <a:defRPr/>
              </a:pPr>
              <a:t>‹#›</a:t>
            </a:fld>
            <a:endParaRPr lang="en-US" altLang="zh-CN"/>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8E4A7546-D62A-4EA1-A7B6-E1C063B7F175}" type="slidenum">
              <a:rPr lang="zh-CN" altLang="en-US"/>
              <a:pPr>
                <a:defRPr/>
              </a:pPr>
              <a:t>‹#›</a:t>
            </a:fld>
            <a:endParaRPr lang="en-US" altLang="zh-CN"/>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en-US" altLang="zh-CN"/>
          </a:p>
        </p:txBody>
      </p:sp>
      <p:sp>
        <p:nvSpPr>
          <p:cNvPr id="41165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59FA5848-07E2-4FA3-B202-2D7A92A64A98}" type="slidenum">
              <a:rPr lang="zh-CN" altLang="en-US"/>
              <a:pPr>
                <a:defRPr/>
              </a:pPr>
              <a:t>‹#›</a:t>
            </a:fld>
            <a:endParaRPr lang="en-US" altLang="zh-CN"/>
          </a:p>
        </p:txBody>
      </p:sp>
      <p:grpSp>
        <p:nvGrpSpPr>
          <p:cNvPr id="1028" name="Group 4"/>
          <p:cNvGrpSpPr>
            <a:grpSpLocks/>
          </p:cNvGrpSpPr>
          <p:nvPr/>
        </p:nvGrpSpPr>
        <p:grpSpPr bwMode="auto">
          <a:xfrm>
            <a:off x="0" y="0"/>
            <a:ext cx="9144000" cy="546100"/>
            <a:chOff x="0" y="0"/>
            <a:chExt cx="5760" cy="344"/>
          </a:xfrm>
        </p:grpSpPr>
        <p:sp>
          <p:nvSpPr>
            <p:cNvPr id="41165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zh-CN" altLang="en-US" sz="2400">
                <a:latin typeface="Times New Roman" pitchFamily="18" charset="0"/>
              </a:endParaRPr>
            </a:p>
          </p:txBody>
        </p:sp>
        <p:sp>
          <p:nvSpPr>
            <p:cNvPr id="41165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zh-CN" altLang="en-US" sz="2400">
                <a:latin typeface="Times New Roman" pitchFamily="18" charset="0"/>
              </a:endParaRPr>
            </a:p>
          </p:txBody>
        </p:sp>
        <p:sp>
          <p:nvSpPr>
            <p:cNvPr id="41165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zh-CN" altLang="en-US">
                <a:solidFill>
                  <a:schemeClr val="hlink"/>
                </a:solidFill>
              </a:endParaRPr>
            </a:p>
          </p:txBody>
        </p:sp>
        <p:sp>
          <p:nvSpPr>
            <p:cNvPr id="41165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zh-CN" altLang="en-US">
                <a:solidFill>
                  <a:schemeClr val="hlink"/>
                </a:solidFill>
              </a:endParaRPr>
            </a:p>
          </p:txBody>
        </p:sp>
        <p:sp>
          <p:nvSpPr>
            <p:cNvPr id="41165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zh-CN" altLang="en-US">
                <a:solidFill>
                  <a:schemeClr val="accent2"/>
                </a:solidFill>
              </a:endParaRPr>
            </a:p>
          </p:txBody>
        </p:sp>
        <p:sp>
          <p:nvSpPr>
            <p:cNvPr id="41165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zh-CN" altLang="en-US">
                <a:solidFill>
                  <a:schemeClr val="hlink"/>
                </a:solidFill>
              </a:endParaRPr>
            </a:p>
          </p:txBody>
        </p:sp>
        <p:sp>
          <p:nvSpPr>
            <p:cNvPr id="41165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zh-CN" altLang="en-US" sz="2400">
                <a:latin typeface="Times New Roman" pitchFamily="18" charset="0"/>
              </a:endParaRPr>
            </a:p>
          </p:txBody>
        </p:sp>
        <p:sp>
          <p:nvSpPr>
            <p:cNvPr id="41166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zh-CN" altLang="en-US">
                <a:solidFill>
                  <a:schemeClr val="accent2"/>
                </a:solidFill>
              </a:endParaRPr>
            </a:p>
          </p:txBody>
        </p:sp>
        <p:sp>
          <p:nvSpPr>
            <p:cNvPr id="41166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zh-CN" altLang="en-US">
                <a:solidFill>
                  <a:schemeClr val="accent2"/>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1166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CN"/>
          </a:p>
        </p:txBody>
      </p:sp>
    </p:spTree>
  </p:cSld>
  <p:clrMap bg1="lt1" tx1="dk1" bg2="lt2" tx2="dk2" accent1="accent1" accent2="accent2" accent3="accent3" accent4="accent4" accent5="accent5" accent6="accent6" hlink="hlink" folHlink="folHlink"/>
  <p:sldLayoutIdLst>
    <p:sldLayoutId id="2147483833"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4" r:id="rId14"/>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ea typeface="宋体" pitchFamily="2" charset="-122"/>
        </a:defRPr>
      </a:lvl2pPr>
      <a:lvl3pPr algn="l" rtl="0" eaLnBrk="0" fontAlgn="base" hangingPunct="0">
        <a:spcBef>
          <a:spcPct val="0"/>
        </a:spcBef>
        <a:spcAft>
          <a:spcPct val="0"/>
        </a:spcAft>
        <a:defRPr sz="4400">
          <a:solidFill>
            <a:schemeClr val="tx1"/>
          </a:solidFill>
          <a:latin typeface="Arial" charset="0"/>
          <a:ea typeface="宋体" pitchFamily="2" charset="-122"/>
        </a:defRPr>
      </a:lvl3pPr>
      <a:lvl4pPr algn="l" rtl="0" eaLnBrk="0" fontAlgn="base" hangingPunct="0">
        <a:spcBef>
          <a:spcPct val="0"/>
        </a:spcBef>
        <a:spcAft>
          <a:spcPct val="0"/>
        </a:spcAft>
        <a:defRPr sz="4400">
          <a:solidFill>
            <a:schemeClr val="tx1"/>
          </a:solidFill>
          <a:latin typeface="Arial" charset="0"/>
          <a:ea typeface="宋体" pitchFamily="2" charset="-122"/>
        </a:defRPr>
      </a:lvl4pPr>
      <a:lvl5pPr algn="l" rtl="0" eaLnBrk="0" fontAlgn="base" hangingPunct="0">
        <a:spcBef>
          <a:spcPct val="0"/>
        </a:spcBef>
        <a:spcAft>
          <a:spcPct val="0"/>
        </a:spcAft>
        <a:defRPr sz="4400">
          <a:solidFill>
            <a:schemeClr val="tx1"/>
          </a:solidFill>
          <a:latin typeface="Arial" charset="0"/>
          <a:ea typeface="宋体" pitchFamily="2" charset="-122"/>
        </a:defRPr>
      </a:lvl5pPr>
      <a:lvl6pPr marL="457200" algn="l" rtl="0" fontAlgn="base">
        <a:spcBef>
          <a:spcPct val="0"/>
        </a:spcBef>
        <a:spcAft>
          <a:spcPct val="0"/>
        </a:spcAft>
        <a:defRPr sz="4400">
          <a:solidFill>
            <a:schemeClr val="tx1"/>
          </a:solidFill>
          <a:latin typeface="Arial" charset="0"/>
          <a:ea typeface="宋体" pitchFamily="2" charset="-122"/>
        </a:defRPr>
      </a:lvl6pPr>
      <a:lvl7pPr marL="914400" algn="l" rtl="0" fontAlgn="base">
        <a:spcBef>
          <a:spcPct val="0"/>
        </a:spcBef>
        <a:spcAft>
          <a:spcPct val="0"/>
        </a:spcAft>
        <a:defRPr sz="4400">
          <a:solidFill>
            <a:schemeClr val="tx1"/>
          </a:solidFill>
          <a:latin typeface="Arial" charset="0"/>
          <a:ea typeface="宋体" pitchFamily="2" charset="-122"/>
        </a:defRPr>
      </a:lvl7pPr>
      <a:lvl8pPr marL="1371600" algn="l" rtl="0" fontAlgn="base">
        <a:spcBef>
          <a:spcPct val="0"/>
        </a:spcBef>
        <a:spcAft>
          <a:spcPct val="0"/>
        </a:spcAft>
        <a:defRPr sz="4400">
          <a:solidFill>
            <a:schemeClr val="tx1"/>
          </a:solidFill>
          <a:latin typeface="Arial" charset="0"/>
          <a:ea typeface="宋体" pitchFamily="2" charset="-122"/>
        </a:defRPr>
      </a:lvl8pPr>
      <a:lvl9pPr marL="1828800" algn="l" rtl="0" fontAlgn="base">
        <a:spcBef>
          <a:spcPct val="0"/>
        </a:spcBef>
        <a:spcAft>
          <a:spcPct val="0"/>
        </a:spcAft>
        <a:defRPr sz="4400">
          <a:solidFill>
            <a:schemeClr val="tx1"/>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 Id="rId3"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png"/><Relationship Id="rId5"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5490710" y="4724400"/>
            <a:ext cx="3440565" cy="1077218"/>
          </a:xfrm>
          <a:prstGeom prst="rect">
            <a:avLst/>
          </a:prstGeom>
          <a:noFill/>
          <a:ln w="9525">
            <a:noFill/>
            <a:miter lim="800000"/>
            <a:headEnd/>
            <a:tailEnd/>
          </a:ln>
        </p:spPr>
        <p:txBody>
          <a:bodyPr wrap="none">
            <a:spAutoFit/>
          </a:bodyPr>
          <a:lstStyle/>
          <a:p>
            <a:pPr algn="r" eaLnBrk="0" hangingPunct="0"/>
            <a:r>
              <a:rPr lang="en-US" altLang="zh-CN" sz="3200" b="1" dirty="0">
                <a:solidFill>
                  <a:schemeClr val="bg2"/>
                </a:solidFill>
                <a:latin typeface="Helvetica" charset="0"/>
              </a:rPr>
              <a:t>Mian </a:t>
            </a:r>
            <a:r>
              <a:rPr lang="en-US" altLang="zh-CN" sz="3200" b="1" dirty="0" smtClean="0">
                <a:solidFill>
                  <a:schemeClr val="bg2"/>
                </a:solidFill>
                <a:latin typeface="Helvetica" charset="0"/>
              </a:rPr>
              <a:t>Liu (</a:t>
            </a:r>
            <a:r>
              <a:rPr lang="zh-CN" altLang="en-US" sz="3200" b="1" dirty="0" smtClean="0">
                <a:solidFill>
                  <a:schemeClr val="bg2"/>
                </a:solidFill>
                <a:latin typeface="Helvetica" charset="0"/>
              </a:rPr>
              <a:t>刘勉）</a:t>
            </a:r>
            <a:endParaRPr lang="en-US" altLang="zh-CN" sz="3200" b="1" dirty="0">
              <a:solidFill>
                <a:schemeClr val="bg2"/>
              </a:solidFill>
              <a:latin typeface="Helvetica" charset="0"/>
            </a:endParaRPr>
          </a:p>
          <a:p>
            <a:pPr algn="r" eaLnBrk="0" hangingPunct="0"/>
            <a:endParaRPr lang="en-US" altLang="zh-CN" sz="3200" b="1" dirty="0">
              <a:solidFill>
                <a:schemeClr val="bg2"/>
              </a:solidFill>
              <a:latin typeface="Helvetica" charset="0"/>
            </a:endParaRPr>
          </a:p>
        </p:txBody>
      </p:sp>
      <p:sp>
        <p:nvSpPr>
          <p:cNvPr id="3075" name="Text Box 5"/>
          <p:cNvSpPr txBox="1">
            <a:spLocks noChangeArrowheads="1"/>
          </p:cNvSpPr>
          <p:nvPr/>
        </p:nvSpPr>
        <p:spPr bwMode="auto">
          <a:xfrm>
            <a:off x="4283513" y="5386814"/>
            <a:ext cx="4801314" cy="830997"/>
          </a:xfrm>
          <a:prstGeom prst="rect">
            <a:avLst/>
          </a:prstGeom>
          <a:noFill/>
          <a:ln w="9525">
            <a:noFill/>
            <a:miter lim="800000"/>
            <a:headEnd/>
            <a:tailEnd/>
          </a:ln>
        </p:spPr>
        <p:txBody>
          <a:bodyPr wrap="none">
            <a:spAutoFit/>
          </a:bodyPr>
          <a:lstStyle/>
          <a:p>
            <a:pPr algn="r" eaLnBrk="0" hangingPunct="0"/>
            <a:r>
              <a:rPr lang="en-US" altLang="zh-CN" sz="2400" b="1" dirty="0">
                <a:solidFill>
                  <a:srgbClr val="000066"/>
                </a:solidFill>
                <a:latin typeface="Helvetica" charset="0"/>
              </a:rPr>
              <a:t>University of </a:t>
            </a:r>
            <a:r>
              <a:rPr lang="en-US" altLang="zh-CN" sz="2400" b="1" dirty="0" smtClean="0">
                <a:solidFill>
                  <a:srgbClr val="000066"/>
                </a:solidFill>
                <a:latin typeface="Helvetica" charset="0"/>
              </a:rPr>
              <a:t>Missouri</a:t>
            </a:r>
          </a:p>
          <a:p>
            <a:pPr algn="r" eaLnBrk="0" hangingPunct="0"/>
            <a:r>
              <a:rPr lang="zh-CN" altLang="en-US" sz="2400" b="1" dirty="0" smtClean="0">
                <a:solidFill>
                  <a:srgbClr val="000066"/>
                </a:solidFill>
                <a:latin typeface="Helvetica" charset="0"/>
              </a:rPr>
              <a:t>中科院计算地球动力学重点实验室</a:t>
            </a:r>
            <a:endParaRPr lang="en-US" altLang="zh-CN" sz="2400" b="1" dirty="0" smtClean="0">
              <a:solidFill>
                <a:srgbClr val="000066"/>
              </a:solidFill>
              <a:latin typeface="Helvetica" charset="0"/>
            </a:endParaRPr>
          </a:p>
        </p:txBody>
      </p:sp>
      <p:sp>
        <p:nvSpPr>
          <p:cNvPr id="8" name="Title 7"/>
          <p:cNvSpPr>
            <a:spLocks noGrp="1"/>
          </p:cNvSpPr>
          <p:nvPr>
            <p:ph type="ctrTitle"/>
          </p:nvPr>
        </p:nvSpPr>
        <p:spPr>
          <a:xfrm>
            <a:off x="939946" y="1905000"/>
            <a:ext cx="8001000" cy="2209800"/>
          </a:xfrm>
        </p:spPr>
        <p:txBody>
          <a:bodyPr/>
          <a:lstStyle/>
          <a:p>
            <a:pPr algn="r"/>
            <a:r>
              <a:rPr lang="en-US" sz="4400" b="1" dirty="0" smtClean="0">
                <a:solidFill>
                  <a:schemeClr val="bg1"/>
                </a:solidFill>
              </a:rPr>
              <a:t>Geological evolution of </a:t>
            </a:r>
            <a:br>
              <a:rPr lang="en-US" sz="4400" b="1" dirty="0" smtClean="0">
                <a:solidFill>
                  <a:schemeClr val="bg1"/>
                </a:solidFill>
              </a:rPr>
            </a:br>
            <a:r>
              <a:rPr lang="en-US" sz="4400" b="1" dirty="0" smtClean="0">
                <a:solidFill>
                  <a:schemeClr val="bg1"/>
                </a:solidFill>
              </a:rPr>
              <a:t>the </a:t>
            </a:r>
            <a:r>
              <a:rPr lang="en-US" sz="4000" b="1" dirty="0" smtClean="0">
                <a:solidFill>
                  <a:schemeClr val="bg1"/>
                </a:solidFill>
              </a:rPr>
              <a:t>South China Block </a:t>
            </a:r>
            <a:endParaRPr lang="en-US" sz="40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47294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6929438" y="6572250"/>
            <a:ext cx="226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fontAlgn="base" hangingPunct="1">
              <a:spcBef>
                <a:spcPct val="0"/>
              </a:spcBef>
              <a:spcAft>
                <a:spcPct val="0"/>
              </a:spcAft>
              <a:buFont typeface="Arial" pitchFamily="34" charset="0"/>
              <a:buNone/>
            </a:pPr>
            <a:r>
              <a:rPr lang="en-US" altLang="zh-CN" sz="1400">
                <a:solidFill>
                  <a:srgbClr val="FFFFFF"/>
                </a:solidFill>
                <a:latin typeface="Century Gothic" pitchFamily="34" charset="0"/>
                <a:ea typeface="幼圆" pitchFamily="49" charset="-122"/>
              </a:rPr>
              <a:t>After www.scotese.com</a:t>
            </a:r>
          </a:p>
        </p:txBody>
      </p:sp>
      <p:sp>
        <p:nvSpPr>
          <p:cNvPr id="57350" name="文本框 3233801"/>
          <p:cNvSpPr txBox="1">
            <a:spLocks noChangeArrowheads="1"/>
          </p:cNvSpPr>
          <p:nvPr/>
        </p:nvSpPr>
        <p:spPr bwMode="auto">
          <a:xfrm>
            <a:off x="6110288" y="2708275"/>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algn="ctr" eaLnBrk="1" fontAlgn="base" hangingPunct="1">
              <a:spcBef>
                <a:spcPct val="0"/>
              </a:spcBef>
              <a:spcAft>
                <a:spcPct val="0"/>
              </a:spcAft>
              <a:buFont typeface="Arial" pitchFamily="34" charset="0"/>
              <a:buNone/>
            </a:pPr>
            <a:r>
              <a:rPr lang="zh-CN" altLang="en-US" sz="1800" dirty="0">
                <a:solidFill>
                  <a:srgbClr val="FFFFFF"/>
                </a:solidFill>
                <a:latin typeface="Verdana" pitchFamily="34" charset="0"/>
                <a:ea typeface="宋体" pitchFamily="2" charset="-122"/>
              </a:rPr>
              <a:t>据沙金庚，</a:t>
            </a:r>
            <a:r>
              <a:rPr lang="en-US" altLang="zh-CN" sz="1800" dirty="0">
                <a:solidFill>
                  <a:srgbClr val="FFFFFF"/>
                </a:solidFill>
                <a:latin typeface="Verdana" pitchFamily="34" charset="0"/>
                <a:ea typeface="宋体" pitchFamily="2" charset="-122"/>
              </a:rPr>
              <a:t>1999</a:t>
            </a:r>
          </a:p>
        </p:txBody>
      </p:sp>
      <p:sp>
        <p:nvSpPr>
          <p:cNvPr id="57351"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hangingPunct="1"/>
            <a:fld id="{BEDB0CAD-5E66-4314-AEFB-E79B66EA1CF8}" type="slidenum">
              <a:rPr lang="zh-CN" altLang="en-US" sz="1000" smtClean="0">
                <a:solidFill>
                  <a:srgbClr val="66FF33"/>
                </a:solidFill>
                <a:latin typeface="Times New Roman" pitchFamily="18" charset="0"/>
                <a:ea typeface="宋体" pitchFamily="2" charset="-122"/>
              </a:rPr>
              <a:pPr eaLnBrk="1" hangingPunct="1"/>
              <a:t>10</a:t>
            </a:fld>
            <a:endParaRPr lang="zh-CN" altLang="en-US" sz="1000" smtClean="0">
              <a:solidFill>
                <a:srgbClr val="66FF33"/>
              </a:solidFill>
              <a:latin typeface="Times New Roman" pitchFamily="18" charset="0"/>
              <a:ea typeface="宋体" pitchFamily="2" charset="-122"/>
            </a:endParaRPr>
          </a:p>
        </p:txBody>
      </p:sp>
      <p:sp>
        <p:nvSpPr>
          <p:cNvPr id="10" name="矩形 9"/>
          <p:cNvSpPr/>
          <p:nvPr/>
        </p:nvSpPr>
        <p:spPr>
          <a:xfrm>
            <a:off x="152400" y="1814513"/>
            <a:ext cx="1498600" cy="4187825"/>
          </a:xfrm>
          <a:prstGeom prst="rect">
            <a:avLst/>
          </a:prstGeom>
          <a:noFill/>
          <a:ln w="9525">
            <a:noFill/>
          </a:ln>
        </p:spPr>
        <p:txBody>
          <a:bodyPr anchor="ctr" anchorCtr="1"/>
          <a:lst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algn="l">
              <a:buFont typeface="Arial" pitchFamily="34" charset="0"/>
              <a:buNone/>
              <a:defRPr/>
            </a:pPr>
            <a:endParaRPr lang="zh-CN" altLang="en-US" sz="2800" noProof="1">
              <a:solidFill>
                <a:srgbClr val="CCECFF"/>
              </a:solidFill>
            </a:endParaRPr>
          </a:p>
        </p:txBody>
      </p:sp>
      <p:pic>
        <p:nvPicPr>
          <p:cNvPr id="27" name="Picture 2" descr="East Asian Tectonic incorrected by Shi 2011-11-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371600"/>
            <a:ext cx="6019800" cy="531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5599440" y="6309685"/>
            <a:ext cx="3544560" cy="553998"/>
          </a:xfrm>
          <a:prstGeom prst="rect">
            <a:avLst/>
          </a:prstGeom>
          <a:noFill/>
          <a:ln w="9525">
            <a:noFill/>
            <a:miter lim="800000"/>
            <a:headEnd/>
            <a:tailEnd/>
          </a:ln>
        </p:spPr>
        <p:txBody>
          <a:bodyPr wrap="none" rtlCol="0">
            <a:spAutoFit/>
          </a:bodyPr>
          <a:lstStyle/>
          <a:p>
            <a:pPr algn="ctr"/>
            <a:endParaRPr lang="en-US" altLang="zh-CN" sz="1600" b="1" dirty="0">
              <a:solidFill>
                <a:srgbClr val="000000"/>
              </a:solidFill>
            </a:endParaRPr>
          </a:p>
          <a:p>
            <a:pPr algn="just"/>
            <a:r>
              <a:rPr lang="zh-CN" altLang="en-US" sz="1400" b="1" dirty="0">
                <a:solidFill>
                  <a:srgbClr val="000000"/>
                </a:solidFill>
              </a:rPr>
              <a:t>董树文等，</a:t>
            </a:r>
            <a:r>
              <a:rPr lang="en-US" altLang="zh-CN" sz="1400" b="1" dirty="0">
                <a:solidFill>
                  <a:srgbClr val="000000"/>
                </a:solidFill>
              </a:rPr>
              <a:t>2000</a:t>
            </a:r>
            <a:r>
              <a:rPr lang="zh-CN" altLang="en-US" sz="1400" b="1" dirty="0">
                <a:solidFill>
                  <a:srgbClr val="000000"/>
                </a:solidFill>
              </a:rPr>
              <a:t>，</a:t>
            </a:r>
            <a:r>
              <a:rPr lang="en-US" altLang="zh-CN" sz="1400" b="1" dirty="0">
                <a:solidFill>
                  <a:srgbClr val="000000"/>
                </a:solidFill>
              </a:rPr>
              <a:t>2007</a:t>
            </a:r>
            <a:r>
              <a:rPr lang="zh-CN" altLang="en-US" sz="1400" b="1" dirty="0">
                <a:solidFill>
                  <a:srgbClr val="000000"/>
                </a:solidFill>
              </a:rPr>
              <a:t>；张岳桥等，</a:t>
            </a:r>
            <a:r>
              <a:rPr lang="en-US" altLang="zh-CN" sz="1400" b="1" dirty="0">
                <a:solidFill>
                  <a:srgbClr val="000000"/>
                </a:solidFill>
              </a:rPr>
              <a:t>2007</a:t>
            </a:r>
            <a:endParaRPr lang="zh-CN" altLang="en-US" sz="1400" b="1" dirty="0">
              <a:solidFill>
                <a:srgbClr val="000000"/>
              </a:solidFill>
            </a:endParaRPr>
          </a:p>
        </p:txBody>
      </p:sp>
      <p:sp>
        <p:nvSpPr>
          <p:cNvPr id="3" name="Rectangle 2"/>
          <p:cNvSpPr/>
          <p:nvPr/>
        </p:nvSpPr>
        <p:spPr>
          <a:xfrm>
            <a:off x="2743200" y="990600"/>
            <a:ext cx="3416320" cy="369332"/>
          </a:xfrm>
          <a:prstGeom prst="rect">
            <a:avLst/>
          </a:prstGeom>
        </p:spPr>
        <p:txBody>
          <a:bodyPr wrap="none">
            <a:spAutoFit/>
          </a:bodyPr>
          <a:lstStyle/>
          <a:p>
            <a:pPr algn="ctr"/>
            <a:r>
              <a:rPr lang="zh-CN" altLang="en-US" b="1" dirty="0">
                <a:solidFill>
                  <a:srgbClr val="0070C0"/>
                </a:solidFill>
                <a:latin typeface="幼圆"/>
                <a:ea typeface="幼圆"/>
              </a:rPr>
              <a:t>晚侏罗纪东亚汇聚与岩石圈增厚</a:t>
            </a:r>
            <a:endParaRPr lang="en-US" altLang="zh-CN" b="1" dirty="0">
              <a:solidFill>
                <a:srgbClr val="0070C0"/>
              </a:solidFill>
              <a:latin typeface="幼圆"/>
              <a:ea typeface="幼圆"/>
            </a:endParaRPr>
          </a:p>
        </p:txBody>
      </p:sp>
      <p:sp>
        <p:nvSpPr>
          <p:cNvPr id="4" name="TextBox 3"/>
          <p:cNvSpPr txBox="1"/>
          <p:nvPr/>
        </p:nvSpPr>
        <p:spPr>
          <a:xfrm>
            <a:off x="457200" y="457200"/>
            <a:ext cx="8533806" cy="523220"/>
          </a:xfrm>
          <a:prstGeom prst="rect">
            <a:avLst/>
          </a:prstGeom>
          <a:noFill/>
        </p:spPr>
        <p:txBody>
          <a:bodyPr wrap="none" rtlCol="0">
            <a:spAutoFit/>
          </a:bodyPr>
          <a:lstStyle/>
          <a:p>
            <a:r>
              <a:rPr lang="en-US" sz="2800" b="1" dirty="0" smtClean="0"/>
              <a:t>Late Jurassic compressive tectonics in east Asia </a:t>
            </a:r>
            <a:endParaRPr lang="en-US" sz="2800" b="1" dirty="0"/>
          </a:p>
        </p:txBody>
      </p:sp>
    </p:spTree>
    <p:extLst>
      <p:ext uri="{BB962C8B-B14F-4D97-AF65-F5344CB8AC3E}">
        <p14:creationId xmlns:p14="http://schemas.microsoft.com/office/powerpoint/2010/main" val="32807043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1243024"/>
            <a:ext cx="5277885" cy="5614976"/>
          </a:xfrm>
          <a:prstGeom prst="rect">
            <a:avLst/>
          </a:prstGeom>
        </p:spPr>
      </p:pic>
      <p:sp>
        <p:nvSpPr>
          <p:cNvPr id="3" name="TextBox 2"/>
          <p:cNvSpPr txBox="1"/>
          <p:nvPr/>
        </p:nvSpPr>
        <p:spPr>
          <a:xfrm>
            <a:off x="2133600" y="381000"/>
            <a:ext cx="5180625" cy="461665"/>
          </a:xfrm>
          <a:prstGeom prst="rect">
            <a:avLst/>
          </a:prstGeom>
          <a:noFill/>
        </p:spPr>
        <p:txBody>
          <a:bodyPr wrap="none" rtlCol="0">
            <a:spAutoFit/>
          </a:bodyPr>
          <a:lstStyle/>
          <a:p>
            <a:r>
              <a:rPr lang="en-US" sz="2400" dirty="0" smtClean="0"/>
              <a:t>Phanerozoic granites in South China</a:t>
            </a:r>
            <a:endParaRPr lang="en-US" sz="2400" dirty="0"/>
          </a:p>
        </p:txBody>
      </p:sp>
      <p:sp>
        <p:nvSpPr>
          <p:cNvPr id="4" name="TextBox 3"/>
          <p:cNvSpPr txBox="1"/>
          <p:nvPr/>
        </p:nvSpPr>
        <p:spPr>
          <a:xfrm>
            <a:off x="7034340" y="6451681"/>
            <a:ext cx="2109660" cy="369332"/>
          </a:xfrm>
          <a:prstGeom prst="rect">
            <a:avLst/>
          </a:prstGeom>
          <a:noFill/>
        </p:spPr>
        <p:txBody>
          <a:bodyPr wrap="none" rtlCol="0">
            <a:spAutoFit/>
          </a:bodyPr>
          <a:lstStyle/>
          <a:p>
            <a:r>
              <a:rPr lang="en-US" dirty="0" err="1" smtClean="0"/>
              <a:t>Y.Wang</a:t>
            </a:r>
            <a:r>
              <a:rPr lang="en-US" dirty="0" smtClean="0"/>
              <a:t> et al. 2013</a:t>
            </a:r>
            <a:endParaRPr lang="en-US" dirty="0"/>
          </a:p>
        </p:txBody>
      </p:sp>
      <p:sp>
        <p:nvSpPr>
          <p:cNvPr id="5" name="TextBox 4"/>
          <p:cNvSpPr txBox="1"/>
          <p:nvPr/>
        </p:nvSpPr>
        <p:spPr>
          <a:xfrm>
            <a:off x="2514600" y="838200"/>
            <a:ext cx="4328829" cy="369332"/>
          </a:xfrm>
          <a:prstGeom prst="rect">
            <a:avLst/>
          </a:prstGeom>
          <a:noFill/>
        </p:spPr>
        <p:txBody>
          <a:bodyPr wrap="none" rtlCol="0">
            <a:spAutoFit/>
          </a:bodyPr>
          <a:lstStyle/>
          <a:p>
            <a:r>
              <a:rPr lang="en-US" altLang="zh-CN" dirty="0" smtClean="0">
                <a:solidFill>
                  <a:schemeClr val="accent1">
                    <a:lumMod val="50000"/>
                  </a:schemeClr>
                </a:solidFill>
              </a:rPr>
              <a:t>The largest granitic province in the world</a:t>
            </a:r>
            <a:endParaRPr lang="en-US" dirty="0">
              <a:solidFill>
                <a:schemeClr val="accent1">
                  <a:lumMod val="50000"/>
                </a:schemeClr>
              </a:solidFill>
            </a:endParaRPr>
          </a:p>
        </p:txBody>
      </p:sp>
    </p:spTree>
    <p:extLst>
      <p:ext uri="{BB962C8B-B14F-4D97-AF65-F5344CB8AC3E}">
        <p14:creationId xmlns:p14="http://schemas.microsoft.com/office/powerpoint/2010/main" val="40886335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6929438" y="6572250"/>
            <a:ext cx="226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fontAlgn="base" hangingPunct="1">
              <a:spcBef>
                <a:spcPct val="0"/>
              </a:spcBef>
              <a:spcAft>
                <a:spcPct val="0"/>
              </a:spcAft>
              <a:buFont typeface="Arial" pitchFamily="34" charset="0"/>
              <a:buNone/>
            </a:pPr>
            <a:r>
              <a:rPr lang="en-US" altLang="zh-CN" sz="1400">
                <a:solidFill>
                  <a:srgbClr val="FFFFFF"/>
                </a:solidFill>
                <a:latin typeface="Century Gothic" pitchFamily="34" charset="0"/>
                <a:ea typeface="幼圆" pitchFamily="49" charset="-122"/>
              </a:rPr>
              <a:t>After www.scotese.com</a:t>
            </a:r>
          </a:p>
        </p:txBody>
      </p:sp>
      <p:sp>
        <p:nvSpPr>
          <p:cNvPr id="57350" name="文本框 3233801"/>
          <p:cNvSpPr txBox="1">
            <a:spLocks noChangeArrowheads="1"/>
          </p:cNvSpPr>
          <p:nvPr/>
        </p:nvSpPr>
        <p:spPr bwMode="auto">
          <a:xfrm>
            <a:off x="6110288" y="2708275"/>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algn="ctr" eaLnBrk="1" fontAlgn="base" hangingPunct="1">
              <a:spcBef>
                <a:spcPct val="0"/>
              </a:spcBef>
              <a:spcAft>
                <a:spcPct val="0"/>
              </a:spcAft>
              <a:buFont typeface="Arial" pitchFamily="34" charset="0"/>
              <a:buNone/>
            </a:pPr>
            <a:r>
              <a:rPr lang="zh-CN" altLang="en-US" sz="1800" dirty="0">
                <a:solidFill>
                  <a:srgbClr val="FFFFFF"/>
                </a:solidFill>
                <a:latin typeface="Verdana" pitchFamily="34" charset="0"/>
                <a:ea typeface="宋体" pitchFamily="2" charset="-122"/>
              </a:rPr>
              <a:t>据沙金庚，</a:t>
            </a:r>
            <a:r>
              <a:rPr lang="en-US" altLang="zh-CN" sz="1800" dirty="0">
                <a:solidFill>
                  <a:srgbClr val="FFFFFF"/>
                </a:solidFill>
                <a:latin typeface="Verdana" pitchFamily="34" charset="0"/>
                <a:ea typeface="宋体" pitchFamily="2" charset="-122"/>
              </a:rPr>
              <a:t>1999</a:t>
            </a:r>
          </a:p>
        </p:txBody>
      </p:sp>
      <p:sp>
        <p:nvSpPr>
          <p:cNvPr id="57351"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hangingPunct="1"/>
            <a:fld id="{BEDB0CAD-5E66-4314-AEFB-E79B66EA1CF8}" type="slidenum">
              <a:rPr lang="zh-CN" altLang="en-US" sz="1000" smtClean="0">
                <a:solidFill>
                  <a:srgbClr val="66FF33"/>
                </a:solidFill>
                <a:latin typeface="Times New Roman" pitchFamily="18" charset="0"/>
                <a:ea typeface="宋体" pitchFamily="2" charset="-122"/>
              </a:rPr>
              <a:pPr eaLnBrk="1" hangingPunct="1"/>
              <a:t>12</a:t>
            </a:fld>
            <a:endParaRPr lang="zh-CN" altLang="en-US" sz="1000" smtClean="0">
              <a:solidFill>
                <a:srgbClr val="66FF33"/>
              </a:solidFill>
              <a:latin typeface="Times New Roman" pitchFamily="18" charset="0"/>
              <a:ea typeface="宋体" pitchFamily="2" charset="-122"/>
            </a:endParaRPr>
          </a:p>
        </p:txBody>
      </p:sp>
      <p:sp>
        <p:nvSpPr>
          <p:cNvPr id="10" name="矩形 9"/>
          <p:cNvSpPr/>
          <p:nvPr/>
        </p:nvSpPr>
        <p:spPr>
          <a:xfrm>
            <a:off x="152400" y="1814513"/>
            <a:ext cx="1498600" cy="4187825"/>
          </a:xfrm>
          <a:prstGeom prst="rect">
            <a:avLst/>
          </a:prstGeom>
          <a:noFill/>
          <a:ln w="9525">
            <a:noFill/>
          </a:ln>
        </p:spPr>
        <p:txBody>
          <a:bodyPr anchor="ctr" anchorCtr="1"/>
          <a:lst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algn="l">
              <a:buFont typeface="Arial" pitchFamily="34" charset="0"/>
              <a:buNone/>
              <a:defRPr/>
            </a:pPr>
            <a:endParaRPr lang="zh-CN" altLang="en-US" sz="2800" noProof="1">
              <a:solidFill>
                <a:srgbClr val="CCECFF"/>
              </a:solidFill>
            </a:endParaRPr>
          </a:p>
        </p:txBody>
      </p:sp>
      <p:pic>
        <p:nvPicPr>
          <p:cNvPr id="26" name="Picture 27" descr="分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278738"/>
            <a:ext cx="4996417" cy="331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2971800" y="1371600"/>
            <a:ext cx="2646878" cy="461665"/>
          </a:xfrm>
          <a:prstGeom prst="rect">
            <a:avLst/>
          </a:prstGeom>
          <a:noFill/>
          <a:ln w="9525">
            <a:noFill/>
            <a:miter lim="800000"/>
            <a:headEnd/>
            <a:tailEnd/>
          </a:ln>
        </p:spPr>
        <p:txBody>
          <a:bodyPr wrap="none" rtlCol="0">
            <a:spAutoFit/>
          </a:bodyPr>
          <a:lstStyle/>
          <a:p>
            <a:pPr algn="just"/>
            <a:r>
              <a:rPr lang="zh-CN" altLang="en-US" sz="2400" b="1" dirty="0">
                <a:solidFill>
                  <a:srgbClr val="0070C0"/>
                </a:solidFill>
                <a:latin typeface="微软雅黑" pitchFamily="34" charset="-122"/>
                <a:ea typeface="微软雅黑" pitchFamily="34" charset="-122"/>
              </a:rPr>
              <a:t>华南区域成矿分带</a:t>
            </a:r>
          </a:p>
        </p:txBody>
      </p:sp>
      <p:sp>
        <p:nvSpPr>
          <p:cNvPr id="3" name="TextBox 2"/>
          <p:cNvSpPr txBox="1"/>
          <p:nvPr/>
        </p:nvSpPr>
        <p:spPr bwMode="auto">
          <a:xfrm>
            <a:off x="5688265" y="4183920"/>
            <a:ext cx="2916183" cy="1477328"/>
          </a:xfrm>
          <a:prstGeom prst="rect">
            <a:avLst/>
          </a:prstGeom>
          <a:noFill/>
          <a:ln w="9525">
            <a:noFill/>
            <a:miter lim="800000"/>
            <a:headEnd/>
            <a:tailEnd/>
          </a:ln>
        </p:spPr>
        <p:txBody>
          <a:bodyPr wrap="none" rtlCol="0">
            <a:spAutoFit/>
          </a:bodyPr>
          <a:lstStyle/>
          <a:p>
            <a:pPr algn="just"/>
            <a:r>
              <a:rPr lang="en-US" altLang="zh-CN" dirty="0">
                <a:solidFill>
                  <a:srgbClr val="0070C0"/>
                </a:solidFill>
                <a:latin typeface="微软雅黑" pitchFamily="34" charset="-122"/>
                <a:ea typeface="微软雅黑" pitchFamily="34" charset="-122"/>
              </a:rPr>
              <a:t>1</a:t>
            </a:r>
            <a:r>
              <a:rPr lang="zh-CN" altLang="en-US" dirty="0">
                <a:solidFill>
                  <a:srgbClr val="0070C0"/>
                </a:solidFill>
                <a:latin typeface="微软雅黑" pitchFamily="34" charset="-122"/>
                <a:ea typeface="微软雅黑" pitchFamily="34" charset="-122"/>
              </a:rPr>
              <a:t>、华南东部高温</a:t>
            </a:r>
            <a:r>
              <a:rPr lang="en-US" altLang="zh-CN" dirty="0">
                <a:solidFill>
                  <a:srgbClr val="0070C0"/>
                </a:solidFill>
                <a:latin typeface="微软雅黑" pitchFamily="34" charset="-122"/>
                <a:ea typeface="微软雅黑" pitchFamily="34" charset="-122"/>
              </a:rPr>
              <a:t>W/</a:t>
            </a:r>
            <a:r>
              <a:rPr lang="en-US" altLang="zh-CN" dirty="0" err="1">
                <a:solidFill>
                  <a:srgbClr val="0070C0"/>
                </a:solidFill>
                <a:latin typeface="微软雅黑" pitchFamily="34" charset="-122"/>
                <a:ea typeface="微软雅黑" pitchFamily="34" charset="-122"/>
              </a:rPr>
              <a:t>Sn</a:t>
            </a:r>
            <a:r>
              <a:rPr lang="en-US" altLang="zh-CN" dirty="0">
                <a:solidFill>
                  <a:srgbClr val="0070C0"/>
                </a:solidFill>
                <a:latin typeface="微软雅黑" pitchFamily="34" charset="-122"/>
                <a:ea typeface="微软雅黑" pitchFamily="34" charset="-122"/>
              </a:rPr>
              <a:t>;</a:t>
            </a:r>
          </a:p>
          <a:p>
            <a:pPr algn="just"/>
            <a:r>
              <a:rPr lang="en-US" altLang="zh-CN" dirty="0">
                <a:solidFill>
                  <a:srgbClr val="0070C0"/>
                </a:solidFill>
                <a:latin typeface="微软雅黑" pitchFamily="34" charset="-122"/>
                <a:ea typeface="微软雅黑" pitchFamily="34" charset="-122"/>
              </a:rPr>
              <a:t>2</a:t>
            </a:r>
            <a:r>
              <a:rPr lang="zh-CN" altLang="en-US" dirty="0">
                <a:solidFill>
                  <a:srgbClr val="0070C0"/>
                </a:solidFill>
                <a:latin typeface="微软雅黑" pitchFamily="34" charset="-122"/>
                <a:ea typeface="微软雅黑" pitchFamily="34" charset="-122"/>
              </a:rPr>
              <a:t>、华南中部中温</a:t>
            </a:r>
            <a:r>
              <a:rPr lang="en-US" altLang="zh-CN" dirty="0">
                <a:solidFill>
                  <a:srgbClr val="0070C0"/>
                </a:solidFill>
                <a:latin typeface="微软雅黑" pitchFamily="34" charset="-122"/>
                <a:ea typeface="微软雅黑" pitchFamily="34" charset="-122"/>
              </a:rPr>
              <a:t>Au/</a:t>
            </a:r>
            <a:r>
              <a:rPr lang="en-US" altLang="zh-CN" dirty="0" err="1">
                <a:solidFill>
                  <a:srgbClr val="0070C0"/>
                </a:solidFill>
                <a:latin typeface="微软雅黑" pitchFamily="34" charset="-122"/>
                <a:ea typeface="微软雅黑" pitchFamily="34" charset="-122"/>
              </a:rPr>
              <a:t>Sb</a:t>
            </a:r>
            <a:r>
              <a:rPr lang="en-US" altLang="zh-CN" dirty="0">
                <a:solidFill>
                  <a:srgbClr val="0070C0"/>
                </a:solidFill>
                <a:latin typeface="微软雅黑" pitchFamily="34" charset="-122"/>
                <a:ea typeface="微软雅黑" pitchFamily="34" charset="-122"/>
              </a:rPr>
              <a:t>;</a:t>
            </a:r>
          </a:p>
          <a:p>
            <a:pPr algn="just"/>
            <a:r>
              <a:rPr lang="en-US" altLang="zh-CN" dirty="0">
                <a:solidFill>
                  <a:srgbClr val="0070C0"/>
                </a:solidFill>
                <a:latin typeface="微软雅黑" pitchFamily="34" charset="-122"/>
                <a:ea typeface="微软雅黑" pitchFamily="34" charset="-122"/>
              </a:rPr>
              <a:t>3</a:t>
            </a:r>
            <a:r>
              <a:rPr lang="zh-CN" altLang="en-US" dirty="0">
                <a:solidFill>
                  <a:srgbClr val="0070C0"/>
                </a:solidFill>
                <a:latin typeface="微软雅黑" pitchFamily="34" charset="-122"/>
                <a:ea typeface="微软雅黑" pitchFamily="34" charset="-122"/>
              </a:rPr>
              <a:t>、华南西部中低温</a:t>
            </a:r>
            <a:r>
              <a:rPr lang="en-US" altLang="zh-CN" dirty="0" err="1">
                <a:solidFill>
                  <a:srgbClr val="0070C0"/>
                </a:solidFill>
                <a:latin typeface="微软雅黑" pitchFamily="34" charset="-122"/>
                <a:ea typeface="微软雅黑" pitchFamily="34" charset="-122"/>
              </a:rPr>
              <a:t>Pb</a:t>
            </a:r>
            <a:r>
              <a:rPr lang="en-US" altLang="zh-CN" dirty="0">
                <a:solidFill>
                  <a:srgbClr val="0070C0"/>
                </a:solidFill>
                <a:latin typeface="微软雅黑" pitchFamily="34" charset="-122"/>
                <a:ea typeface="微软雅黑" pitchFamily="34" charset="-122"/>
              </a:rPr>
              <a:t>/Zn;</a:t>
            </a:r>
          </a:p>
          <a:p>
            <a:pPr algn="just"/>
            <a:r>
              <a:rPr lang="en-US" altLang="zh-CN" dirty="0">
                <a:solidFill>
                  <a:srgbClr val="0070C0"/>
                </a:solidFill>
                <a:latin typeface="微软雅黑" pitchFamily="34" charset="-122"/>
                <a:ea typeface="微软雅黑" pitchFamily="34" charset="-122"/>
              </a:rPr>
              <a:t>4</a:t>
            </a:r>
            <a:r>
              <a:rPr lang="zh-CN" altLang="en-US" dirty="0">
                <a:solidFill>
                  <a:srgbClr val="0070C0"/>
                </a:solidFill>
                <a:latin typeface="微软雅黑" pitchFamily="34" charset="-122"/>
                <a:ea typeface="微软雅黑" pitchFamily="34" charset="-122"/>
              </a:rPr>
              <a:t>、华南西南部低温</a:t>
            </a:r>
            <a:r>
              <a:rPr lang="en-US" altLang="zh-CN" dirty="0">
                <a:solidFill>
                  <a:srgbClr val="0070C0"/>
                </a:solidFill>
                <a:latin typeface="微软雅黑" pitchFamily="34" charset="-122"/>
                <a:ea typeface="微软雅黑" pitchFamily="34" charset="-122"/>
              </a:rPr>
              <a:t>Hg/As;</a:t>
            </a:r>
          </a:p>
          <a:p>
            <a:pPr algn="just"/>
            <a:r>
              <a:rPr lang="en-US" altLang="zh-CN" dirty="0">
                <a:solidFill>
                  <a:srgbClr val="0070C0"/>
                </a:solidFill>
                <a:latin typeface="微软雅黑" pitchFamily="34" charset="-122"/>
                <a:ea typeface="微软雅黑" pitchFamily="34" charset="-122"/>
              </a:rPr>
              <a:t>5</a:t>
            </a:r>
            <a:r>
              <a:rPr lang="zh-CN" altLang="en-US" dirty="0">
                <a:solidFill>
                  <a:srgbClr val="0070C0"/>
                </a:solidFill>
                <a:latin typeface="微软雅黑" pitchFamily="34" charset="-122"/>
                <a:ea typeface="微软雅黑" pitchFamily="34" charset="-122"/>
              </a:rPr>
              <a:t>、华南中西部天然气</a:t>
            </a: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061730"/>
            <a:ext cx="3255318" cy="201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457200"/>
            <a:ext cx="8118729" cy="584776"/>
          </a:xfrm>
          <a:prstGeom prst="rect">
            <a:avLst/>
          </a:prstGeom>
          <a:noFill/>
        </p:spPr>
        <p:txBody>
          <a:bodyPr wrap="none" rtlCol="0">
            <a:spAutoFit/>
          </a:bodyPr>
          <a:lstStyle/>
          <a:p>
            <a:r>
              <a:rPr lang="en-US" sz="3200" b="1" dirty="0" smtClean="0"/>
              <a:t>Metal ore-deposits zones in South China </a:t>
            </a:r>
            <a:endParaRPr lang="en-US" sz="3200" b="1" dirty="0"/>
          </a:p>
        </p:txBody>
      </p:sp>
      <p:sp>
        <p:nvSpPr>
          <p:cNvPr id="5" name="TextBox 4"/>
          <p:cNvSpPr txBox="1"/>
          <p:nvPr/>
        </p:nvSpPr>
        <p:spPr>
          <a:xfrm>
            <a:off x="6654195" y="6488668"/>
            <a:ext cx="2532439" cy="369332"/>
          </a:xfrm>
          <a:prstGeom prst="rect">
            <a:avLst/>
          </a:prstGeom>
          <a:noFill/>
        </p:spPr>
        <p:txBody>
          <a:bodyPr wrap="none" rtlCol="0">
            <a:spAutoFit/>
          </a:bodyPr>
          <a:lstStyle/>
          <a:p>
            <a:r>
              <a:rPr lang="en-US" dirty="0" smtClean="0"/>
              <a:t>Courtesy of S.W. Dong</a:t>
            </a:r>
            <a:endParaRPr lang="en-US" dirty="0"/>
          </a:p>
        </p:txBody>
      </p:sp>
      <p:sp>
        <p:nvSpPr>
          <p:cNvPr id="6" name="TextBox 5"/>
          <p:cNvSpPr txBox="1"/>
          <p:nvPr/>
        </p:nvSpPr>
        <p:spPr>
          <a:xfrm>
            <a:off x="2514600" y="3962400"/>
            <a:ext cx="864339" cy="369332"/>
          </a:xfrm>
          <a:prstGeom prst="rect">
            <a:avLst/>
          </a:prstGeom>
          <a:noFill/>
        </p:spPr>
        <p:txBody>
          <a:bodyPr wrap="none" rtlCol="0">
            <a:spAutoFit/>
          </a:bodyPr>
          <a:lstStyle/>
          <a:p>
            <a:r>
              <a:rPr lang="en-US" dirty="0" smtClean="0">
                <a:solidFill>
                  <a:srgbClr val="FFFFFF"/>
                </a:solidFill>
              </a:rPr>
              <a:t>High T</a:t>
            </a:r>
            <a:endParaRPr lang="en-US" dirty="0">
              <a:solidFill>
                <a:srgbClr val="FFFFFF"/>
              </a:solidFill>
            </a:endParaRPr>
          </a:p>
        </p:txBody>
      </p:sp>
      <p:sp>
        <p:nvSpPr>
          <p:cNvPr id="13" name="TextBox 12"/>
          <p:cNvSpPr txBox="1"/>
          <p:nvPr/>
        </p:nvSpPr>
        <p:spPr>
          <a:xfrm>
            <a:off x="1828800" y="2590800"/>
            <a:ext cx="813043" cy="369332"/>
          </a:xfrm>
          <a:prstGeom prst="rect">
            <a:avLst/>
          </a:prstGeom>
          <a:noFill/>
        </p:spPr>
        <p:txBody>
          <a:bodyPr wrap="none" rtlCol="0">
            <a:spAutoFit/>
          </a:bodyPr>
          <a:lstStyle/>
          <a:p>
            <a:r>
              <a:rPr lang="en-US" dirty="0" smtClean="0">
                <a:solidFill>
                  <a:srgbClr val="FFFFFF"/>
                </a:solidFill>
              </a:rPr>
              <a:t>Low T</a:t>
            </a:r>
            <a:endParaRPr lang="en-US" dirty="0">
              <a:solidFill>
                <a:srgbClr val="FFFFFF"/>
              </a:solidFill>
            </a:endParaRPr>
          </a:p>
        </p:txBody>
      </p:sp>
    </p:spTree>
    <p:extLst>
      <p:ext uri="{BB962C8B-B14F-4D97-AF65-F5344CB8AC3E}">
        <p14:creationId xmlns:p14="http://schemas.microsoft.com/office/powerpoint/2010/main" val="10232113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9600" y="533400"/>
            <a:ext cx="7907338" cy="1077218"/>
          </a:xfrm>
          <a:prstGeom prst="rect">
            <a:avLst/>
          </a:prstGeom>
        </p:spPr>
        <p:txBody>
          <a:bodyPr>
            <a:spAutoFit/>
          </a:bodyPr>
          <a:lstStyle/>
          <a:p>
            <a:pPr algn="ctr" eaLnBrk="0" hangingPunct="0">
              <a:buFont typeface="Arial" pitchFamily="34" charset="0"/>
              <a:buNone/>
              <a:defRPr/>
            </a:pPr>
            <a:r>
              <a:rPr lang="en-US" altLang="zh-CN" sz="2400" b="1" dirty="0" smtClean="0">
                <a:latin typeface="微软雅黑" pitchFamily="34" charset="-122"/>
                <a:ea typeface="微软雅黑" pitchFamily="34" charset="-122"/>
              </a:rPr>
              <a:t>Mesozoic </a:t>
            </a:r>
            <a:r>
              <a:rPr lang="en-US" altLang="zh-CN" sz="2400" b="1" dirty="0" err="1" smtClean="0">
                <a:latin typeface="微软雅黑" pitchFamily="34" charset="-122"/>
                <a:ea typeface="微软雅黑" pitchFamily="34" charset="-122"/>
              </a:rPr>
              <a:t>Magmatism</a:t>
            </a:r>
            <a:r>
              <a:rPr lang="en-US" altLang="zh-CN" sz="2400" b="1" dirty="0" smtClean="0">
                <a:latin typeface="微软雅黑" pitchFamily="34" charset="-122"/>
                <a:ea typeface="微软雅黑" pitchFamily="34" charset="-122"/>
              </a:rPr>
              <a:t>: </a:t>
            </a:r>
            <a:r>
              <a:rPr lang="en-US" altLang="zh-CN" sz="2400" b="1" dirty="0" err="1" smtClean="0">
                <a:latin typeface="微软雅黑" pitchFamily="34" charset="-122"/>
                <a:ea typeface="微软雅黑" pitchFamily="34" charset="-122"/>
              </a:rPr>
              <a:t>Younging</a:t>
            </a:r>
            <a:r>
              <a:rPr lang="en-US" altLang="zh-CN" sz="2400" b="1" dirty="0" smtClean="0">
                <a:latin typeface="微软雅黑" pitchFamily="34" charset="-122"/>
                <a:ea typeface="微软雅黑" pitchFamily="34" charset="-122"/>
              </a:rPr>
              <a:t> towards NW and SE</a:t>
            </a:r>
          </a:p>
          <a:p>
            <a:pPr algn="ctr" eaLnBrk="0" hangingPunct="0">
              <a:buFont typeface="Arial" pitchFamily="34" charset="0"/>
              <a:buNone/>
              <a:defRPr/>
            </a:pPr>
            <a:endParaRPr lang="en-US" altLang="zh-CN" sz="2000" b="1" dirty="0" smtClean="0">
              <a:solidFill>
                <a:srgbClr val="0070C0"/>
              </a:solidFill>
              <a:latin typeface="微软雅黑" pitchFamily="34" charset="-122"/>
              <a:ea typeface="微软雅黑" pitchFamily="34" charset="-122"/>
            </a:endParaRPr>
          </a:p>
          <a:p>
            <a:pPr algn="ctr" eaLnBrk="0" hangingPunct="0">
              <a:buFont typeface="Arial" pitchFamily="34" charset="0"/>
              <a:buNone/>
              <a:defRPr/>
            </a:pPr>
            <a:r>
              <a:rPr lang="zh-CN" altLang="zh-CN" sz="2000" b="1" dirty="0" smtClean="0">
                <a:solidFill>
                  <a:srgbClr val="0070C0"/>
                </a:solidFill>
                <a:latin typeface="微软雅黑" pitchFamily="34" charset="-122"/>
                <a:ea typeface="微软雅黑" pitchFamily="34" charset="-122"/>
              </a:rPr>
              <a:t>中生代</a:t>
            </a:r>
            <a:r>
              <a:rPr lang="zh-CN" altLang="en-US" sz="2000" b="1" dirty="0" smtClean="0">
                <a:solidFill>
                  <a:srgbClr val="0070C0"/>
                </a:solidFill>
                <a:latin typeface="微软雅黑" pitchFamily="34" charset="-122"/>
                <a:ea typeface="微软雅黑" pitchFamily="34" charset="-122"/>
              </a:rPr>
              <a:t>火成岩</a:t>
            </a:r>
            <a:r>
              <a:rPr lang="zh-CN" altLang="zh-CN" sz="2000" b="1" dirty="0" smtClean="0">
                <a:solidFill>
                  <a:srgbClr val="0070C0"/>
                </a:solidFill>
                <a:latin typeface="微软雅黑" pitchFamily="34" charset="-122"/>
                <a:ea typeface="微软雅黑" pitchFamily="34" charset="-122"/>
              </a:rPr>
              <a:t>省时</a:t>
            </a:r>
            <a:r>
              <a:rPr lang="zh-CN" altLang="zh-CN" sz="2000" b="1" dirty="0">
                <a:solidFill>
                  <a:srgbClr val="0070C0"/>
                </a:solidFill>
                <a:latin typeface="微软雅黑" pitchFamily="34" charset="-122"/>
                <a:ea typeface="微软雅黑" pitchFamily="34" charset="-122"/>
              </a:rPr>
              <a:t>空</a:t>
            </a:r>
            <a:r>
              <a:rPr lang="zh-CN" altLang="en-US" sz="2000" b="1" dirty="0">
                <a:solidFill>
                  <a:srgbClr val="0070C0"/>
                </a:solidFill>
                <a:latin typeface="微软雅黑" pitchFamily="34" charset="-122"/>
                <a:ea typeface="微软雅黑" pitchFamily="34" charset="-122"/>
              </a:rPr>
              <a:t>分布</a:t>
            </a:r>
            <a:r>
              <a:rPr lang="zh-CN" altLang="en-US" sz="2000" b="1" dirty="0" smtClean="0">
                <a:solidFill>
                  <a:srgbClr val="0070C0"/>
                </a:solidFill>
                <a:latin typeface="微软雅黑" pitchFamily="34" charset="-122"/>
                <a:ea typeface="微软雅黑" pitchFamily="34" charset="-122"/>
              </a:rPr>
              <a:t>：中心老两侧新</a:t>
            </a:r>
            <a:endParaRPr lang="zh-CN" altLang="en-US" sz="2000" dirty="0">
              <a:solidFill>
                <a:srgbClr val="0070C0"/>
              </a:solidFill>
              <a:latin typeface="微软雅黑" pitchFamily="34" charset="-122"/>
              <a:ea typeface="微软雅黑" pitchFamily="34" charset="-122"/>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0"/>
            <a:ext cx="3678237"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990600" y="6019800"/>
            <a:ext cx="34861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zh-CN" altLang="en-US" dirty="0">
                <a:solidFill>
                  <a:srgbClr val="292929"/>
                </a:solidFill>
                <a:latin typeface="黑体" pitchFamily="49" charset="-122"/>
                <a:ea typeface="黑体" pitchFamily="49" charset="-122"/>
              </a:rPr>
              <a:t>中国东南部晚中生代火成岩分布</a:t>
            </a:r>
            <a:endParaRPr lang="en-US" altLang="zh-CN" dirty="0">
              <a:solidFill>
                <a:srgbClr val="292929"/>
              </a:solidFill>
              <a:latin typeface="黑体" pitchFamily="49" charset="-122"/>
              <a:ea typeface="黑体" pitchFamily="49" charset="-122"/>
            </a:endParaRPr>
          </a:p>
          <a:p>
            <a:pPr algn="ctr">
              <a:buFont typeface="Arial" charset="0"/>
              <a:buNone/>
            </a:pPr>
            <a:r>
              <a:rPr lang="zh-CN" altLang="en-US" sz="1600" dirty="0">
                <a:solidFill>
                  <a:srgbClr val="292929"/>
                </a:solidFill>
                <a:latin typeface="黑体" pitchFamily="49" charset="-122"/>
                <a:ea typeface="黑体" pitchFamily="49" charset="-122"/>
              </a:rPr>
              <a:t>李正祥，</a:t>
            </a:r>
            <a:r>
              <a:rPr lang="en-US" altLang="zh-CN" sz="1600" dirty="0">
                <a:solidFill>
                  <a:srgbClr val="292929"/>
                </a:solidFill>
                <a:latin typeface="黑体" pitchFamily="49" charset="-122"/>
                <a:ea typeface="黑体" pitchFamily="49" charset="-122"/>
              </a:rPr>
              <a:t>2015</a:t>
            </a:r>
            <a:endParaRPr lang="zh-CN" altLang="en-US" sz="1600" dirty="0">
              <a:solidFill>
                <a:srgbClr val="292929"/>
              </a:solidFill>
              <a:latin typeface="黑体" pitchFamily="49" charset="-122"/>
              <a:ea typeface="黑体" pitchFamily="49" charset="-122"/>
            </a:endParaRPr>
          </a:p>
        </p:txBody>
      </p:sp>
      <p:grpSp>
        <p:nvGrpSpPr>
          <p:cNvPr id="7" name="Group 6"/>
          <p:cNvGrpSpPr/>
          <p:nvPr/>
        </p:nvGrpSpPr>
        <p:grpSpPr>
          <a:xfrm>
            <a:off x="5066855" y="1981200"/>
            <a:ext cx="4077145" cy="4602615"/>
            <a:chOff x="5092944" y="1490681"/>
            <a:chExt cx="4077145" cy="4602615"/>
          </a:xfrm>
        </p:grpSpPr>
        <p:sp>
          <p:nvSpPr>
            <p:cNvPr id="8" name="文本框 3233801"/>
            <p:cNvSpPr txBox="1">
              <a:spLocks noChangeArrowheads="1"/>
            </p:cNvSpPr>
            <p:nvPr/>
          </p:nvSpPr>
          <p:spPr bwMode="auto">
            <a:xfrm>
              <a:off x="6110288" y="2708275"/>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algn="ctr" eaLnBrk="1" fontAlgn="base" hangingPunct="1">
                <a:spcBef>
                  <a:spcPct val="0"/>
                </a:spcBef>
                <a:spcAft>
                  <a:spcPct val="0"/>
                </a:spcAft>
                <a:buFont typeface="Arial" pitchFamily="34" charset="0"/>
                <a:buNone/>
              </a:pPr>
              <a:r>
                <a:rPr lang="zh-CN" altLang="en-US" sz="1800" dirty="0">
                  <a:solidFill>
                    <a:srgbClr val="FFFFFF"/>
                  </a:solidFill>
                  <a:latin typeface="Verdana" pitchFamily="34" charset="0"/>
                  <a:ea typeface="宋体" pitchFamily="2" charset="-122"/>
                </a:rPr>
                <a:t>据沙金庚，</a:t>
              </a:r>
              <a:r>
                <a:rPr lang="en-US" altLang="zh-CN" sz="1800" dirty="0">
                  <a:solidFill>
                    <a:srgbClr val="FFFFFF"/>
                  </a:solidFill>
                  <a:latin typeface="Verdana" pitchFamily="34" charset="0"/>
                  <a:ea typeface="宋体" pitchFamily="2" charset="-122"/>
                </a:rPr>
                <a:t>1999</a:t>
              </a:r>
            </a:p>
          </p:txBody>
        </p:sp>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948" y="3198831"/>
              <a:ext cx="3130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232" y="4248182"/>
              <a:ext cx="3138854"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p:cNvSpPr txBox="1">
              <a:spLocks noChangeArrowheads="1"/>
            </p:cNvSpPr>
            <p:nvPr/>
          </p:nvSpPr>
          <p:spPr bwMode="auto">
            <a:xfrm>
              <a:off x="7890572" y="4081481"/>
              <a:ext cx="1279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1600" dirty="0">
                  <a:solidFill>
                    <a:srgbClr val="000000"/>
                  </a:solidFill>
                  <a:cs typeface="Arial" pitchFamily="34" charset="0"/>
                </a:rPr>
                <a:t>180-155 Ma</a:t>
              </a:r>
              <a:endParaRPr lang="zh-CN" altLang="en-US" sz="1600" dirty="0">
                <a:solidFill>
                  <a:srgbClr val="000000"/>
                </a:solidFill>
                <a:cs typeface="Arial" pitchFamily="34" charset="0"/>
              </a:endParaRPr>
            </a:p>
          </p:txBody>
        </p:sp>
        <p:sp>
          <p:nvSpPr>
            <p:cNvPr id="12" name="TextBox 12"/>
            <p:cNvSpPr txBox="1">
              <a:spLocks noChangeArrowheads="1"/>
            </p:cNvSpPr>
            <p:nvPr/>
          </p:nvSpPr>
          <p:spPr bwMode="auto">
            <a:xfrm>
              <a:off x="8064744" y="3014681"/>
              <a:ext cx="8691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1600" dirty="0">
                  <a:solidFill>
                    <a:srgbClr val="000000"/>
                  </a:solidFill>
                  <a:cs typeface="Arial" pitchFamily="34" charset="0"/>
                </a:rPr>
                <a:t>190 Ma</a:t>
              </a:r>
              <a:endParaRPr lang="zh-CN" altLang="en-US" sz="1600" dirty="0">
                <a:solidFill>
                  <a:srgbClr val="000000"/>
                </a:solidFill>
                <a:cs typeface="Arial" pitchFamily="34" charset="0"/>
              </a:endParaRPr>
            </a:p>
          </p:txBody>
        </p:sp>
        <p:sp>
          <p:nvSpPr>
            <p:cNvPr id="13" name="TextBox 13"/>
            <p:cNvSpPr txBox="1">
              <a:spLocks noChangeArrowheads="1"/>
            </p:cNvSpPr>
            <p:nvPr/>
          </p:nvSpPr>
          <p:spPr bwMode="auto">
            <a:xfrm>
              <a:off x="5092944" y="5785519"/>
              <a:ext cx="3323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buFont typeface="Arial" pitchFamily="34" charset="0"/>
                <a:buNone/>
              </a:pPr>
              <a:r>
                <a:rPr lang="en-US" altLang="zh-CN" sz="1400" dirty="0">
                  <a:solidFill>
                    <a:srgbClr val="000000"/>
                  </a:solidFill>
                </a:rPr>
                <a:t>(Li ZX &amp; Li XH, </a:t>
              </a:r>
              <a:r>
                <a:rPr lang="en-US" altLang="zh-CN" sz="1400" dirty="0" smtClean="0">
                  <a:solidFill>
                    <a:srgbClr val="000000"/>
                  </a:solidFill>
                </a:rPr>
                <a:t>2007)</a:t>
              </a:r>
              <a:endParaRPr lang="zh-CN" altLang="en-US" sz="1400" dirty="0">
                <a:solidFill>
                  <a:srgbClr val="000000"/>
                </a:solidFill>
              </a:endParaRPr>
            </a:p>
          </p:txBody>
        </p:sp>
        <p:pic>
          <p:nvPicPr>
            <p:cNvPr id="1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948" y="2101869"/>
              <a:ext cx="31300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6"/>
            <p:cNvSpPr txBox="1">
              <a:spLocks noChangeArrowheads="1"/>
            </p:cNvSpPr>
            <p:nvPr/>
          </p:nvSpPr>
          <p:spPr bwMode="auto">
            <a:xfrm>
              <a:off x="7912344" y="1871681"/>
              <a:ext cx="8690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1600" dirty="0">
                  <a:solidFill>
                    <a:srgbClr val="000000"/>
                  </a:solidFill>
                  <a:cs typeface="Arial" pitchFamily="34" charset="0"/>
                </a:rPr>
                <a:t>210 </a:t>
              </a:r>
              <a:r>
                <a:rPr lang="en-US" altLang="zh-CN" sz="1600" dirty="0" smtClean="0">
                  <a:solidFill>
                    <a:srgbClr val="000000"/>
                  </a:solidFill>
                  <a:cs typeface="Arial" pitchFamily="34" charset="0"/>
                </a:rPr>
                <a:t>Ma</a:t>
              </a:r>
              <a:endParaRPr lang="zh-CN" altLang="en-US" sz="1600" dirty="0">
                <a:solidFill>
                  <a:srgbClr val="000000"/>
                </a:solidFill>
                <a:cs typeface="Arial" pitchFamily="34" charset="0"/>
              </a:endParaRPr>
            </a:p>
          </p:txBody>
        </p:sp>
        <p:sp>
          <p:nvSpPr>
            <p:cNvPr id="16" name="TextBox 4"/>
            <p:cNvSpPr txBox="1">
              <a:spLocks noChangeArrowheads="1"/>
            </p:cNvSpPr>
            <p:nvPr/>
          </p:nvSpPr>
          <p:spPr bwMode="auto">
            <a:xfrm>
              <a:off x="5290774" y="1490681"/>
              <a:ext cx="27256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zh-CN" altLang="en-US" b="1" dirty="0">
                  <a:solidFill>
                    <a:srgbClr val="0070C0"/>
                  </a:solidFill>
                  <a:latin typeface="黑体" pitchFamily="49" charset="-122"/>
                  <a:ea typeface="黑体" pitchFamily="49" charset="-122"/>
                </a:rPr>
                <a:t>水平俯冲与板片拆沉模式</a:t>
              </a:r>
            </a:p>
          </p:txBody>
        </p:sp>
      </p:grpSp>
    </p:spTree>
    <p:extLst>
      <p:ext uri="{BB962C8B-B14F-4D97-AF65-F5344CB8AC3E}">
        <p14:creationId xmlns:p14="http://schemas.microsoft.com/office/powerpoint/2010/main" val="16344841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295400"/>
            <a:ext cx="3886200" cy="4878075"/>
          </a:xfrm>
          <a:prstGeom prst="rect">
            <a:avLst/>
          </a:prstGeom>
        </p:spPr>
      </p:pic>
      <p:sp>
        <p:nvSpPr>
          <p:cNvPr id="3" name="TextBox 2"/>
          <p:cNvSpPr txBox="1"/>
          <p:nvPr/>
        </p:nvSpPr>
        <p:spPr>
          <a:xfrm flipH="1">
            <a:off x="4876800" y="2895600"/>
            <a:ext cx="3657600" cy="830997"/>
          </a:xfrm>
          <a:prstGeom prst="rect">
            <a:avLst/>
          </a:prstGeom>
          <a:noFill/>
        </p:spPr>
        <p:txBody>
          <a:bodyPr wrap="square" rtlCol="0">
            <a:spAutoFit/>
          </a:bodyPr>
          <a:lstStyle/>
          <a:p>
            <a:r>
              <a:rPr lang="en-US" sz="2400" b="1" dirty="0" smtClean="0"/>
              <a:t>Cenozoic opening of the South China Sea </a:t>
            </a:r>
            <a:endParaRPr lang="en-US" sz="2400" b="1" dirty="0"/>
          </a:p>
        </p:txBody>
      </p:sp>
    </p:spTree>
    <p:extLst>
      <p:ext uri="{BB962C8B-B14F-4D97-AF65-F5344CB8AC3E}">
        <p14:creationId xmlns:p14="http://schemas.microsoft.com/office/powerpoint/2010/main" val="1432458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1295400"/>
            <a:ext cx="6807200" cy="5170174"/>
          </a:xfrm>
          <a:prstGeom prst="rect">
            <a:avLst/>
          </a:prstGeom>
        </p:spPr>
      </p:pic>
      <p:sp>
        <p:nvSpPr>
          <p:cNvPr id="5" name="TextBox 4"/>
          <p:cNvSpPr txBox="1"/>
          <p:nvPr/>
        </p:nvSpPr>
        <p:spPr>
          <a:xfrm>
            <a:off x="7457909" y="6488668"/>
            <a:ext cx="1686091" cy="369332"/>
          </a:xfrm>
          <a:prstGeom prst="rect">
            <a:avLst/>
          </a:prstGeom>
          <a:noFill/>
        </p:spPr>
        <p:txBody>
          <a:bodyPr wrap="none" rtlCol="0">
            <a:spAutoFit/>
          </a:bodyPr>
          <a:lstStyle/>
          <a:p>
            <a:r>
              <a:rPr lang="en-US" dirty="0" smtClean="0"/>
              <a:t>Hu et al., 2000</a:t>
            </a:r>
            <a:endParaRPr lang="en-US" dirty="0"/>
          </a:p>
        </p:txBody>
      </p:sp>
      <p:sp>
        <p:nvSpPr>
          <p:cNvPr id="2" name="TextBox 1"/>
          <p:cNvSpPr txBox="1"/>
          <p:nvPr/>
        </p:nvSpPr>
        <p:spPr>
          <a:xfrm>
            <a:off x="2667000" y="457200"/>
            <a:ext cx="4084021" cy="461665"/>
          </a:xfrm>
          <a:prstGeom prst="rect">
            <a:avLst/>
          </a:prstGeom>
          <a:noFill/>
        </p:spPr>
        <p:txBody>
          <a:bodyPr wrap="none" rtlCol="0">
            <a:spAutoFit/>
          </a:bodyPr>
          <a:lstStyle/>
          <a:p>
            <a:r>
              <a:rPr lang="en-US" sz="2400" b="1" dirty="0" smtClean="0"/>
              <a:t>Surface Heat Flux in China</a:t>
            </a:r>
            <a:endParaRPr lang="en-US" sz="2400" b="1" dirty="0"/>
          </a:p>
        </p:txBody>
      </p:sp>
    </p:spTree>
    <p:extLst>
      <p:ext uri="{BB962C8B-B14F-4D97-AF65-F5344CB8AC3E}">
        <p14:creationId xmlns:p14="http://schemas.microsoft.com/office/powerpoint/2010/main" val="12539028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3"/>
          <p:cNvGrpSpPr/>
          <p:nvPr/>
        </p:nvGrpSpPr>
        <p:grpSpPr>
          <a:xfrm>
            <a:off x="0" y="1600200"/>
            <a:ext cx="9144000" cy="1219201"/>
            <a:chOff x="1075471" y="476672"/>
            <a:chExt cx="7928760" cy="1321011"/>
          </a:xfrm>
        </p:grpSpPr>
        <p:pic>
          <p:nvPicPr>
            <p:cNvPr id="6" name="图片 5" descr="01_19hk.tif"/>
            <p:cNvPicPr/>
            <p:nvPr/>
          </p:nvPicPr>
          <p:blipFill>
            <a:blip r:embed="rId2" cstate="print"/>
            <a:srcRect l="7874" t="5801" r="8366" b="69917"/>
            <a:stretch>
              <a:fillRect/>
            </a:stretch>
          </p:blipFill>
          <p:spPr>
            <a:xfrm>
              <a:off x="1075471" y="476672"/>
              <a:ext cx="7928760" cy="1321011"/>
            </a:xfrm>
            <a:prstGeom prst="rect">
              <a:avLst/>
            </a:prstGeom>
            <a:noFill/>
            <a:ln w="38100" cmpd="dbl">
              <a:noFill/>
            </a:ln>
          </p:spPr>
        </p:pic>
        <p:sp>
          <p:nvSpPr>
            <p:cNvPr id="7" name="TextBox 23"/>
            <p:cNvSpPr txBox="1">
              <a:spLocks noChangeArrowheads="1"/>
            </p:cNvSpPr>
            <p:nvPr/>
          </p:nvSpPr>
          <p:spPr bwMode="auto">
            <a:xfrm>
              <a:off x="2483768" y="592927"/>
              <a:ext cx="595114" cy="584775"/>
            </a:xfrm>
            <a:prstGeom prst="rect">
              <a:avLst/>
            </a:prstGeom>
            <a:noFill/>
            <a:ln w="9525">
              <a:noFill/>
              <a:miter lim="800000"/>
            </a:ln>
          </p:spPr>
          <p:txBody>
            <a:bodyPr wrap="square" anchor="b" anchorCtr="0">
              <a:spAutoFit/>
            </a:bodyPr>
            <a:lstStyle/>
            <a:p>
              <a:pPr fontAlgn="base">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四川盆地</a:t>
              </a:r>
            </a:p>
          </p:txBody>
        </p:sp>
        <p:sp>
          <p:nvSpPr>
            <p:cNvPr id="8" name="TextBox 24"/>
            <p:cNvSpPr txBox="1">
              <a:spLocks noChangeArrowheads="1"/>
            </p:cNvSpPr>
            <p:nvPr/>
          </p:nvSpPr>
          <p:spPr bwMode="auto">
            <a:xfrm>
              <a:off x="7508237" y="614059"/>
              <a:ext cx="338134" cy="683276"/>
            </a:xfrm>
            <a:prstGeom prst="rect">
              <a:avLst/>
            </a:prstGeom>
            <a:noFill/>
            <a:ln w="9525">
              <a:noFill/>
              <a:miter lim="800000"/>
            </a:ln>
          </p:spPr>
          <p:txBody>
            <a:bodyPr wrap="square">
              <a:spAutoFit/>
            </a:bodyPr>
            <a:lstStyle/>
            <a:p>
              <a:pPr fontAlgn="base">
                <a:lnSpc>
                  <a:spcPct val="80000"/>
                </a:lnSpc>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武夷山</a:t>
              </a:r>
            </a:p>
          </p:txBody>
        </p:sp>
        <p:sp>
          <p:nvSpPr>
            <p:cNvPr id="9" name="TextBox 22"/>
            <p:cNvSpPr txBox="1">
              <a:spLocks noChangeArrowheads="1"/>
            </p:cNvSpPr>
            <p:nvPr/>
          </p:nvSpPr>
          <p:spPr bwMode="auto">
            <a:xfrm>
              <a:off x="1970187" y="532538"/>
              <a:ext cx="360040" cy="683264"/>
            </a:xfrm>
            <a:prstGeom prst="rect">
              <a:avLst/>
            </a:prstGeom>
            <a:noFill/>
            <a:ln w="9525">
              <a:noFill/>
              <a:miter lim="800000"/>
            </a:ln>
          </p:spPr>
          <p:txBody>
            <a:bodyPr>
              <a:spAutoFit/>
            </a:bodyPr>
            <a:lstStyle/>
            <a:p>
              <a:pPr fontAlgn="base">
                <a:lnSpc>
                  <a:spcPct val="80000"/>
                </a:lnSpc>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龙门山</a:t>
              </a:r>
            </a:p>
          </p:txBody>
        </p:sp>
        <p:sp>
          <p:nvSpPr>
            <p:cNvPr id="10" name="TextBox 22"/>
            <p:cNvSpPr txBox="1">
              <a:spLocks noChangeArrowheads="1"/>
            </p:cNvSpPr>
            <p:nvPr/>
          </p:nvSpPr>
          <p:spPr bwMode="auto">
            <a:xfrm>
              <a:off x="4957512" y="619404"/>
              <a:ext cx="407665" cy="683264"/>
            </a:xfrm>
            <a:prstGeom prst="rect">
              <a:avLst/>
            </a:prstGeom>
            <a:noFill/>
            <a:ln w="9525">
              <a:noFill/>
              <a:miter lim="800000"/>
            </a:ln>
          </p:spPr>
          <p:txBody>
            <a:bodyPr wrap="square" anchor="ctr" anchorCtr="1">
              <a:spAutoFit/>
            </a:bodyPr>
            <a:lstStyle/>
            <a:p>
              <a:pPr algn="ctr" fontAlgn="base">
                <a:lnSpc>
                  <a:spcPct val="80000"/>
                </a:lnSpc>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雪</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80000"/>
                </a:lnSpc>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峰</a:t>
              </a:r>
              <a:endParaRPr lang="en-US" altLang="zh-CN" sz="1600" dirty="0">
                <a:solidFill>
                  <a:srgbClr val="000000"/>
                </a:solidFill>
                <a:latin typeface="黑体" panose="02010609060101010101" pitchFamily="49" charset="-122"/>
                <a:ea typeface="黑体" panose="02010609060101010101" pitchFamily="49" charset="-122"/>
              </a:endParaRPr>
            </a:p>
            <a:p>
              <a:pPr algn="ctr" fontAlgn="base">
                <a:lnSpc>
                  <a:spcPct val="80000"/>
                </a:lnSpc>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山</a:t>
              </a:r>
            </a:p>
          </p:txBody>
        </p:sp>
        <p:sp>
          <p:nvSpPr>
            <p:cNvPr id="11" name="TextBox 23"/>
            <p:cNvSpPr txBox="1">
              <a:spLocks noChangeArrowheads="1"/>
            </p:cNvSpPr>
            <p:nvPr/>
          </p:nvSpPr>
          <p:spPr bwMode="auto">
            <a:xfrm>
              <a:off x="2988292" y="755179"/>
              <a:ext cx="1761017" cy="338554"/>
            </a:xfrm>
            <a:prstGeom prst="rect">
              <a:avLst/>
            </a:prstGeom>
            <a:noFill/>
            <a:ln w="9525">
              <a:noFill/>
              <a:miter lim="800000"/>
            </a:ln>
          </p:spPr>
          <p:txBody>
            <a:bodyPr wrap="square" anchor="b" anchorCtr="0">
              <a:spAutoFit/>
            </a:bodyPr>
            <a:lstStyle/>
            <a:p>
              <a:pPr algn="ctr" fontAlgn="base">
                <a:spcBef>
                  <a:spcPct val="0"/>
                </a:spcBef>
                <a:spcAft>
                  <a:spcPct val="0"/>
                </a:spcAft>
              </a:pPr>
              <a:r>
                <a:rPr lang="zh-CN" altLang="en-US" sz="1600" dirty="0">
                  <a:solidFill>
                    <a:srgbClr val="000000"/>
                  </a:solidFill>
                  <a:latin typeface="黑体" panose="02010609060101010101" pitchFamily="49" charset="-122"/>
                  <a:ea typeface="黑体" panose="02010609060101010101" pitchFamily="49" charset="-122"/>
                </a:rPr>
                <a:t>湘鄂西</a:t>
              </a:r>
              <a:r>
                <a:rPr lang="en-US" altLang="zh-CN" sz="1600" dirty="0">
                  <a:solidFill>
                    <a:srgbClr val="000000"/>
                  </a:solidFill>
                  <a:latin typeface="黑体" panose="02010609060101010101" pitchFamily="49" charset="-122"/>
                  <a:ea typeface="黑体" panose="02010609060101010101" pitchFamily="49" charset="-122"/>
                </a:rPr>
                <a:t>-</a:t>
              </a:r>
              <a:r>
                <a:rPr lang="zh-CN" altLang="en-US" sz="1600" dirty="0">
                  <a:solidFill>
                    <a:srgbClr val="000000"/>
                  </a:solidFill>
                  <a:latin typeface="黑体" panose="02010609060101010101" pitchFamily="49" charset="-122"/>
                  <a:ea typeface="黑体" panose="02010609060101010101" pitchFamily="49" charset="-122"/>
                </a:rPr>
                <a:t>川东构造带</a:t>
              </a:r>
            </a:p>
          </p:txBody>
        </p:sp>
      </p:grpSp>
      <p:sp>
        <p:nvSpPr>
          <p:cNvPr id="35" name="TextBox 34"/>
          <p:cNvSpPr txBox="1"/>
          <p:nvPr/>
        </p:nvSpPr>
        <p:spPr>
          <a:xfrm>
            <a:off x="6693944" y="6480620"/>
            <a:ext cx="2468306" cy="369332"/>
          </a:xfrm>
          <a:prstGeom prst="rect">
            <a:avLst/>
          </a:prstGeom>
          <a:noFill/>
        </p:spPr>
        <p:txBody>
          <a:bodyPr wrap="none" rtlCol="0">
            <a:spAutoFit/>
          </a:bodyPr>
          <a:lstStyle/>
          <a:p>
            <a:r>
              <a:rPr lang="en-US" dirty="0" smtClean="0"/>
              <a:t>Courtesy of </a:t>
            </a:r>
            <a:r>
              <a:rPr lang="en-US" dirty="0" err="1" smtClean="0"/>
              <a:t>S.W.Dong</a:t>
            </a:r>
            <a:r>
              <a:rPr lang="en-US" dirty="0" smtClean="0"/>
              <a:t> </a:t>
            </a:r>
            <a:endParaRPr lang="en-US" dirty="0"/>
          </a:p>
        </p:txBody>
      </p:sp>
      <p:grpSp>
        <p:nvGrpSpPr>
          <p:cNvPr id="40" name="Group 39"/>
          <p:cNvGrpSpPr/>
          <p:nvPr/>
        </p:nvGrpSpPr>
        <p:grpSpPr>
          <a:xfrm>
            <a:off x="-15764" y="3048000"/>
            <a:ext cx="9067800" cy="2743200"/>
            <a:chOff x="-452636" y="3454678"/>
            <a:chExt cx="9774714" cy="3191670"/>
          </a:xfrm>
        </p:grpSpPr>
        <p:pic>
          <p:nvPicPr>
            <p:cNvPr id="12" name="Picture 7"/>
            <p:cNvPicPr>
              <a:picLocks noChangeAspect="1" noChangeArrowheads="1"/>
            </p:cNvPicPr>
            <p:nvPr/>
          </p:nvPicPr>
          <p:blipFill>
            <a:blip r:embed="rId3" cstate="print"/>
            <a:srcRect l="-282" t="-17025" r="-282" b="-12485"/>
            <a:stretch>
              <a:fillRect/>
            </a:stretch>
          </p:blipFill>
          <p:spPr bwMode="auto">
            <a:xfrm>
              <a:off x="-452636" y="3513419"/>
              <a:ext cx="9774714" cy="3132929"/>
            </a:xfrm>
            <a:prstGeom prst="rect">
              <a:avLst/>
            </a:prstGeom>
            <a:solidFill>
              <a:schemeClr val="bg1"/>
            </a:solidFill>
            <a:ln w="9525">
              <a:noFill/>
              <a:miter lim="800000"/>
              <a:headEnd/>
              <a:tailEnd/>
            </a:ln>
          </p:spPr>
        </p:pic>
        <p:pic>
          <p:nvPicPr>
            <p:cNvPr id="14" name="Picture 9"/>
            <p:cNvPicPr>
              <a:picLocks noChangeAspect="1" noChangeArrowheads="1"/>
            </p:cNvPicPr>
            <p:nvPr/>
          </p:nvPicPr>
          <p:blipFill>
            <a:blip r:embed="rId4" cstate="print"/>
            <a:srcRect/>
            <a:stretch>
              <a:fillRect/>
            </a:stretch>
          </p:blipFill>
          <p:spPr bwMode="auto">
            <a:xfrm>
              <a:off x="3818013" y="6328372"/>
              <a:ext cx="1513523" cy="293370"/>
            </a:xfrm>
            <a:prstGeom prst="rect">
              <a:avLst/>
            </a:prstGeom>
            <a:noFill/>
            <a:ln w="9525">
              <a:noFill/>
              <a:miter lim="800000"/>
              <a:headEnd/>
              <a:tailEnd/>
            </a:ln>
          </p:spPr>
        </p:pic>
        <p:grpSp>
          <p:nvGrpSpPr>
            <p:cNvPr id="15" name="组合 14"/>
            <p:cNvGrpSpPr/>
            <p:nvPr/>
          </p:nvGrpSpPr>
          <p:grpSpPr>
            <a:xfrm>
              <a:off x="4508646" y="3454678"/>
              <a:ext cx="845614" cy="574769"/>
              <a:chOff x="4508646" y="3454678"/>
              <a:chExt cx="845614" cy="574769"/>
            </a:xfrm>
          </p:grpSpPr>
          <p:cxnSp>
            <p:nvCxnSpPr>
              <p:cNvPr id="18" name="直接箭头连接符 17"/>
              <p:cNvCxnSpPr/>
              <p:nvPr/>
            </p:nvCxnSpPr>
            <p:spPr>
              <a:xfrm>
                <a:off x="4938233" y="3741415"/>
                <a:ext cx="0" cy="288032"/>
              </a:xfrm>
              <a:prstGeom prst="straightConnector1">
                <a:avLst/>
              </a:prstGeom>
              <a:ln w="53975">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1" name="TextBox 23"/>
              <p:cNvSpPr txBox="1">
                <a:spLocks noChangeArrowheads="1"/>
              </p:cNvSpPr>
              <p:nvPr/>
            </p:nvSpPr>
            <p:spPr bwMode="auto">
              <a:xfrm>
                <a:off x="4508646" y="3454678"/>
                <a:ext cx="845614" cy="338554"/>
              </a:xfrm>
              <a:prstGeom prst="rect">
                <a:avLst/>
              </a:prstGeom>
              <a:noFill/>
              <a:ln w="9525">
                <a:noFill/>
                <a:miter lim="800000"/>
              </a:ln>
            </p:spPr>
            <p:txBody>
              <a:bodyPr wrap="square" anchor="b" anchorCtr="0">
                <a:spAutoFit/>
              </a:bodyPr>
              <a:lstStyle/>
              <a:p>
                <a:pPr algn="ctr" fontAlgn="base">
                  <a:spcBef>
                    <a:spcPct val="0"/>
                  </a:spcBef>
                  <a:spcAft>
                    <a:spcPct val="0"/>
                  </a:spcAft>
                </a:pPr>
                <a:r>
                  <a:rPr lang="en-US" altLang="zh-CN" sz="1600" b="1" dirty="0">
                    <a:solidFill>
                      <a:srgbClr val="000000"/>
                    </a:solidFill>
                    <a:latin typeface="Arial" panose="020B0604020202020204" pitchFamily="34" charset="0"/>
                    <a:ea typeface="黑体" panose="02010609060101010101" pitchFamily="49" charset="-122"/>
                    <a:cs typeface="Arial" panose="020B0604020202020204" pitchFamily="34" charset="0"/>
                  </a:rPr>
                  <a:t>MXT</a:t>
                </a:r>
                <a:endParaRPr lang="zh-CN" altLang="en-US" sz="1600" b="1" dirty="0">
                  <a:solidFill>
                    <a:srgbClr val="000000"/>
                  </a:solidFill>
                  <a:latin typeface="Arial" panose="020B0604020202020204" pitchFamily="34" charset="0"/>
                  <a:ea typeface="黑体" panose="02010609060101010101" pitchFamily="49" charset="-122"/>
                  <a:cs typeface="Arial" panose="020B0604020202020204" pitchFamily="34" charset="0"/>
                </a:endParaRPr>
              </a:p>
            </p:txBody>
          </p:sp>
        </p:grpSp>
        <p:sp>
          <p:nvSpPr>
            <p:cNvPr id="34" name="TextBox 33"/>
            <p:cNvSpPr txBox="1"/>
            <p:nvPr/>
          </p:nvSpPr>
          <p:spPr>
            <a:xfrm>
              <a:off x="6553200" y="4343400"/>
              <a:ext cx="762085" cy="369332"/>
            </a:xfrm>
            <a:prstGeom prst="rect">
              <a:avLst/>
            </a:prstGeom>
            <a:noFill/>
          </p:spPr>
          <p:txBody>
            <a:bodyPr wrap="none" rtlCol="0">
              <a:spAutoFit/>
            </a:bodyPr>
            <a:lstStyle/>
            <a:p>
              <a:r>
                <a:rPr lang="en-US" dirty="0" err="1" smtClean="0">
                  <a:solidFill>
                    <a:schemeClr val="bg1"/>
                  </a:solidFill>
                </a:rPr>
                <a:t>Moho</a:t>
              </a:r>
              <a:endParaRPr lang="en-US" dirty="0">
                <a:solidFill>
                  <a:schemeClr val="bg1"/>
                </a:solidFill>
              </a:endParaRPr>
            </a:p>
          </p:txBody>
        </p:sp>
        <p:sp>
          <p:nvSpPr>
            <p:cNvPr id="36" name="TextBox 35"/>
            <p:cNvSpPr txBox="1"/>
            <p:nvPr/>
          </p:nvSpPr>
          <p:spPr>
            <a:xfrm>
              <a:off x="1905000" y="4648200"/>
              <a:ext cx="762085" cy="369332"/>
            </a:xfrm>
            <a:prstGeom prst="rect">
              <a:avLst/>
            </a:prstGeom>
            <a:noFill/>
          </p:spPr>
          <p:txBody>
            <a:bodyPr wrap="none" rtlCol="0">
              <a:spAutoFit/>
            </a:bodyPr>
            <a:lstStyle/>
            <a:p>
              <a:r>
                <a:rPr lang="en-US" dirty="0" err="1" smtClean="0">
                  <a:solidFill>
                    <a:schemeClr val="bg1"/>
                  </a:solidFill>
                </a:rPr>
                <a:t>Moho</a:t>
              </a:r>
              <a:endParaRPr lang="en-US" dirty="0">
                <a:solidFill>
                  <a:schemeClr val="bg1"/>
                </a:solidFill>
              </a:endParaRPr>
            </a:p>
          </p:txBody>
        </p:sp>
        <p:sp>
          <p:nvSpPr>
            <p:cNvPr id="37" name="TextBox 36"/>
            <p:cNvSpPr txBox="1"/>
            <p:nvPr/>
          </p:nvSpPr>
          <p:spPr>
            <a:xfrm>
              <a:off x="1600200" y="3581400"/>
              <a:ext cx="1646605" cy="369332"/>
            </a:xfrm>
            <a:prstGeom prst="rect">
              <a:avLst/>
            </a:prstGeom>
            <a:noFill/>
          </p:spPr>
          <p:txBody>
            <a:bodyPr wrap="none" rtlCol="0">
              <a:spAutoFit/>
            </a:bodyPr>
            <a:lstStyle/>
            <a:p>
              <a:r>
                <a:rPr lang="en-US" dirty="0" smtClean="0"/>
                <a:t>Yangtze Block</a:t>
              </a:r>
              <a:endParaRPr lang="en-US" dirty="0"/>
            </a:p>
          </p:txBody>
        </p:sp>
        <p:sp>
          <p:nvSpPr>
            <p:cNvPr id="38" name="TextBox 37"/>
            <p:cNvSpPr txBox="1"/>
            <p:nvPr/>
          </p:nvSpPr>
          <p:spPr>
            <a:xfrm>
              <a:off x="6400800" y="3581400"/>
              <a:ext cx="1839716" cy="369332"/>
            </a:xfrm>
            <a:prstGeom prst="rect">
              <a:avLst/>
            </a:prstGeom>
            <a:noFill/>
          </p:spPr>
          <p:txBody>
            <a:bodyPr wrap="none" rtlCol="0">
              <a:spAutoFit/>
            </a:bodyPr>
            <a:lstStyle/>
            <a:p>
              <a:r>
                <a:rPr lang="en-US" dirty="0" err="1" smtClean="0"/>
                <a:t>Cathaysia</a:t>
              </a:r>
              <a:r>
                <a:rPr lang="en-US" dirty="0" smtClean="0"/>
                <a:t> Block</a:t>
              </a:r>
              <a:endParaRPr lang="en-US" dirty="0"/>
            </a:p>
          </p:txBody>
        </p:sp>
      </p:grpSp>
      <p:sp>
        <p:nvSpPr>
          <p:cNvPr id="41" name="TextBox 40"/>
          <p:cNvSpPr txBox="1"/>
          <p:nvPr/>
        </p:nvSpPr>
        <p:spPr>
          <a:xfrm>
            <a:off x="1143000" y="685800"/>
            <a:ext cx="7486845" cy="461665"/>
          </a:xfrm>
          <a:prstGeom prst="rect">
            <a:avLst/>
          </a:prstGeom>
          <a:noFill/>
        </p:spPr>
        <p:txBody>
          <a:bodyPr wrap="none" rtlCol="0">
            <a:spAutoFit/>
          </a:bodyPr>
          <a:lstStyle/>
          <a:p>
            <a:r>
              <a:rPr lang="en-US" sz="2400" b="1" dirty="0" smtClean="0"/>
              <a:t>Contrasting Crustal Structure across South China </a:t>
            </a:r>
            <a:endParaRPr lang="en-US" sz="2400" b="1" dirty="0"/>
          </a:p>
        </p:txBody>
      </p:sp>
    </p:spTree>
    <p:extLst>
      <p:ext uri="{BB962C8B-B14F-4D97-AF65-F5344CB8AC3E}">
        <p14:creationId xmlns:p14="http://schemas.microsoft.com/office/powerpoint/2010/main" val="32463121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8311" y="2209800"/>
            <a:ext cx="6525689" cy="4569810"/>
          </a:xfrm>
          <a:prstGeom prst="rect">
            <a:avLst/>
          </a:prstGeom>
        </p:spPr>
      </p:pic>
      <p:pic>
        <p:nvPicPr>
          <p:cNvPr id="3" name="Picture 2"/>
          <p:cNvPicPr>
            <a:picLocks noChangeAspect="1"/>
          </p:cNvPicPr>
          <p:nvPr/>
        </p:nvPicPr>
        <p:blipFill>
          <a:blip r:embed="rId3"/>
          <a:stretch>
            <a:fillRect/>
          </a:stretch>
        </p:blipFill>
        <p:spPr>
          <a:xfrm>
            <a:off x="0" y="0"/>
            <a:ext cx="3975100" cy="2462977"/>
          </a:xfrm>
          <a:prstGeom prst="rect">
            <a:avLst/>
          </a:prstGeom>
        </p:spPr>
      </p:pic>
      <p:sp>
        <p:nvSpPr>
          <p:cNvPr id="4" name="TextBox 3"/>
          <p:cNvSpPr txBox="1"/>
          <p:nvPr/>
        </p:nvSpPr>
        <p:spPr>
          <a:xfrm>
            <a:off x="4191000" y="762000"/>
            <a:ext cx="4800600" cy="830997"/>
          </a:xfrm>
          <a:prstGeom prst="rect">
            <a:avLst/>
          </a:prstGeom>
          <a:noFill/>
        </p:spPr>
        <p:txBody>
          <a:bodyPr wrap="square" rtlCol="0">
            <a:spAutoFit/>
          </a:bodyPr>
          <a:lstStyle/>
          <a:p>
            <a:r>
              <a:rPr lang="en-US" sz="2400" b="1" dirty="0" smtClean="0"/>
              <a:t>Upper mantle structure under South China</a:t>
            </a:r>
            <a:endParaRPr lang="en-US" sz="2400" b="1" dirty="0"/>
          </a:p>
        </p:txBody>
      </p:sp>
      <p:sp>
        <p:nvSpPr>
          <p:cNvPr id="5" name="TextBox 4"/>
          <p:cNvSpPr txBox="1"/>
          <p:nvPr/>
        </p:nvSpPr>
        <p:spPr>
          <a:xfrm>
            <a:off x="152400" y="3886200"/>
            <a:ext cx="2362200" cy="1200329"/>
          </a:xfrm>
          <a:prstGeom prst="rect">
            <a:avLst/>
          </a:prstGeom>
          <a:noFill/>
        </p:spPr>
        <p:txBody>
          <a:bodyPr wrap="square" rtlCol="0">
            <a:spAutoFit/>
          </a:bodyPr>
          <a:lstStyle/>
          <a:p>
            <a:r>
              <a:rPr lang="en-US" b="1" dirty="0" smtClean="0">
                <a:solidFill>
                  <a:srgbClr val="800000"/>
                </a:solidFill>
              </a:rPr>
              <a:t>High velocity under Yangtze block vs. low velocity under </a:t>
            </a:r>
            <a:r>
              <a:rPr lang="en-US" b="1" dirty="0" err="1" smtClean="0">
                <a:solidFill>
                  <a:srgbClr val="800000"/>
                </a:solidFill>
              </a:rPr>
              <a:t>Cathaysia</a:t>
            </a:r>
            <a:r>
              <a:rPr lang="en-US" b="1" dirty="0" smtClean="0">
                <a:solidFill>
                  <a:srgbClr val="800000"/>
                </a:solidFill>
              </a:rPr>
              <a:t> block </a:t>
            </a:r>
            <a:endParaRPr lang="en-US" b="1" dirty="0">
              <a:solidFill>
                <a:srgbClr val="800000"/>
              </a:solidFill>
            </a:endParaRPr>
          </a:p>
        </p:txBody>
      </p:sp>
      <p:sp>
        <p:nvSpPr>
          <p:cNvPr id="6" name="Rectangle 5"/>
          <p:cNvSpPr/>
          <p:nvPr/>
        </p:nvSpPr>
        <p:spPr>
          <a:xfrm>
            <a:off x="0" y="6488668"/>
            <a:ext cx="4572000" cy="369332"/>
          </a:xfrm>
          <a:prstGeom prst="rect">
            <a:avLst/>
          </a:prstGeom>
        </p:spPr>
        <p:txBody>
          <a:bodyPr>
            <a:spAutoFit/>
          </a:bodyPr>
          <a:lstStyle/>
          <a:p>
            <a:r>
              <a:rPr lang="en-US" dirty="0" smtClean="0"/>
              <a:t>He and </a:t>
            </a:r>
            <a:r>
              <a:rPr lang="en-US" dirty="0" err="1" smtClean="0"/>
              <a:t>Santosh</a:t>
            </a:r>
            <a:r>
              <a:rPr lang="en-US" dirty="0" smtClean="0"/>
              <a:t>, 2016</a:t>
            </a:r>
            <a:endParaRPr lang="en-US" dirty="0"/>
          </a:p>
        </p:txBody>
      </p:sp>
      <p:sp>
        <p:nvSpPr>
          <p:cNvPr id="7" name="TextBox 6"/>
          <p:cNvSpPr txBox="1"/>
          <p:nvPr/>
        </p:nvSpPr>
        <p:spPr>
          <a:xfrm>
            <a:off x="3505200" y="2819400"/>
            <a:ext cx="505329" cy="369332"/>
          </a:xfrm>
          <a:prstGeom prst="rect">
            <a:avLst/>
          </a:prstGeom>
          <a:noFill/>
        </p:spPr>
        <p:txBody>
          <a:bodyPr wrap="none" rtlCol="0">
            <a:spAutoFit/>
          </a:bodyPr>
          <a:lstStyle/>
          <a:p>
            <a:r>
              <a:rPr lang="en-US" dirty="0" smtClean="0"/>
              <a:t>HV</a:t>
            </a:r>
            <a:endParaRPr lang="en-US" dirty="0"/>
          </a:p>
        </p:txBody>
      </p:sp>
      <p:sp>
        <p:nvSpPr>
          <p:cNvPr id="8" name="TextBox 7"/>
          <p:cNvSpPr txBox="1"/>
          <p:nvPr/>
        </p:nvSpPr>
        <p:spPr>
          <a:xfrm>
            <a:off x="4953000" y="2743200"/>
            <a:ext cx="453970" cy="369332"/>
          </a:xfrm>
          <a:prstGeom prst="rect">
            <a:avLst/>
          </a:prstGeom>
          <a:noFill/>
        </p:spPr>
        <p:txBody>
          <a:bodyPr wrap="none" rtlCol="0">
            <a:spAutoFit/>
          </a:bodyPr>
          <a:lstStyle/>
          <a:p>
            <a:r>
              <a:rPr lang="en-US" dirty="0" smtClean="0"/>
              <a:t>LV</a:t>
            </a:r>
            <a:endParaRPr lang="en-US" dirty="0"/>
          </a:p>
        </p:txBody>
      </p:sp>
    </p:spTree>
    <p:extLst>
      <p:ext uri="{BB962C8B-B14F-4D97-AF65-F5344CB8AC3E}">
        <p14:creationId xmlns:p14="http://schemas.microsoft.com/office/powerpoint/2010/main" val="26468596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268413"/>
            <a:ext cx="4152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extrusionmodel"/>
          <p:cNvPicPr>
            <a:picLocks noChangeAspect="1" noChangeArrowheads="1"/>
          </p:cNvPicPr>
          <p:nvPr/>
        </p:nvPicPr>
        <p:blipFill>
          <a:blip r:embed="rId4">
            <a:extLst>
              <a:ext uri="{28A0092B-C50C-407E-A947-70E740481C1C}">
                <a14:useLocalDpi xmlns:a14="http://schemas.microsoft.com/office/drawing/2010/main" val="0"/>
              </a:ext>
            </a:extLst>
          </a:blip>
          <a:srcRect l="16338" t="15059" r="15961" b="54468"/>
          <a:stretch>
            <a:fillRect/>
          </a:stretch>
        </p:blipFill>
        <p:spPr bwMode="auto">
          <a:xfrm>
            <a:off x="457200" y="3962400"/>
            <a:ext cx="3571336" cy="241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3"/>
          <p:cNvSpPr>
            <a:spLocks noChangeArrowheads="1"/>
          </p:cNvSpPr>
          <p:nvPr/>
        </p:nvSpPr>
        <p:spPr bwMode="auto">
          <a:xfrm>
            <a:off x="1295400" y="304800"/>
            <a:ext cx="64777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400" b="1" dirty="0" smtClean="0"/>
              <a:t>Cenozoic Asian tectonics: </a:t>
            </a:r>
          </a:p>
          <a:p>
            <a:pPr algn="ctr"/>
            <a:r>
              <a:rPr lang="en-US" sz="2400" b="1" dirty="0" smtClean="0"/>
              <a:t>Indo-Asian collision and tectonic extrusion </a:t>
            </a:r>
            <a:endParaRPr lang="en-US" sz="2400" b="1"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066800"/>
            <a:ext cx="4800600" cy="555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039343"/>
            <a:ext cx="3579962" cy="283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6400800"/>
            <a:ext cx="2533228" cy="369332"/>
          </a:xfrm>
          <a:prstGeom prst="rect">
            <a:avLst/>
          </a:prstGeom>
          <a:noFill/>
        </p:spPr>
        <p:txBody>
          <a:bodyPr wrap="none" rtlCol="0">
            <a:spAutoFit/>
          </a:bodyPr>
          <a:lstStyle/>
          <a:p>
            <a:r>
              <a:rPr lang="en-US" dirty="0" err="1" smtClean="0"/>
              <a:t>Tapponnier</a:t>
            </a:r>
            <a:r>
              <a:rPr lang="en-US" dirty="0" smtClean="0"/>
              <a:t> et al., 1982</a:t>
            </a:r>
            <a:endParaRPr lang="en-US" dirty="0"/>
          </a:p>
        </p:txBody>
      </p:sp>
    </p:spTree>
    <p:extLst>
      <p:ext uri="{BB962C8B-B14F-4D97-AF65-F5344CB8AC3E}">
        <p14:creationId xmlns:p14="http://schemas.microsoft.com/office/powerpoint/2010/main" val="42353370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vs_jun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07176"/>
            <a:ext cx="7524750" cy="560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p:cNvSpPr txBox="1">
            <a:spLocks noChangeArrowheads="1"/>
          </p:cNvSpPr>
          <p:nvPr/>
        </p:nvSpPr>
        <p:spPr bwMode="auto">
          <a:xfrm>
            <a:off x="7071504" y="6488112"/>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b="1" i="1">
                <a:cs typeface="宋体" charset="0"/>
              </a:rPr>
              <a:t>Wang et al., 2003</a:t>
            </a:r>
          </a:p>
        </p:txBody>
      </p:sp>
      <p:sp>
        <p:nvSpPr>
          <p:cNvPr id="18435" name="Text Box 5"/>
          <p:cNvSpPr txBox="1">
            <a:spLocks noChangeArrowheads="1"/>
          </p:cNvSpPr>
          <p:nvPr/>
        </p:nvSpPr>
        <p:spPr bwMode="auto">
          <a:xfrm>
            <a:off x="1295400" y="457200"/>
            <a:ext cx="6650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smtClean="0">
                <a:latin typeface="+mn-lt"/>
              </a:rPr>
              <a:t>GPS site velocities relative to stable Eurasia</a:t>
            </a:r>
            <a:endParaRPr lang="en-US" b="1" dirty="0">
              <a:latin typeface="+mn-lt"/>
            </a:endParaRPr>
          </a:p>
        </p:txBody>
      </p:sp>
      <p:sp>
        <p:nvSpPr>
          <p:cNvPr id="2" name="TextBox 1"/>
          <p:cNvSpPr txBox="1"/>
          <p:nvPr/>
        </p:nvSpPr>
        <p:spPr>
          <a:xfrm>
            <a:off x="1066800" y="5024735"/>
            <a:ext cx="901209" cy="461665"/>
          </a:xfrm>
          <a:prstGeom prst="rect">
            <a:avLst/>
          </a:prstGeom>
          <a:noFill/>
        </p:spPr>
        <p:txBody>
          <a:bodyPr wrap="none" rtlCol="0">
            <a:spAutoFit/>
          </a:bodyPr>
          <a:lstStyle/>
          <a:p>
            <a:r>
              <a:rPr lang="en-US" sz="2400" b="1" dirty="0" smtClean="0"/>
              <a:t>India</a:t>
            </a:r>
            <a:endParaRPr lang="en-US" sz="2400" b="1" dirty="0"/>
          </a:p>
        </p:txBody>
      </p:sp>
      <p:sp>
        <p:nvSpPr>
          <p:cNvPr id="3" name="TextBox 2"/>
          <p:cNvSpPr txBox="1"/>
          <p:nvPr/>
        </p:nvSpPr>
        <p:spPr>
          <a:xfrm>
            <a:off x="2209800" y="3484775"/>
            <a:ext cx="1791901" cy="369332"/>
          </a:xfrm>
          <a:prstGeom prst="rect">
            <a:avLst/>
          </a:prstGeom>
          <a:noFill/>
        </p:spPr>
        <p:txBody>
          <a:bodyPr wrap="none" rtlCol="0">
            <a:spAutoFit/>
          </a:bodyPr>
          <a:lstStyle/>
          <a:p>
            <a:r>
              <a:rPr lang="en-US" dirty="0" smtClean="0">
                <a:solidFill>
                  <a:schemeClr val="bg1"/>
                </a:solidFill>
              </a:rPr>
              <a:t>Tibetan Plateau</a:t>
            </a:r>
            <a:endParaRPr lang="en-US" dirty="0">
              <a:solidFill>
                <a:schemeClr val="bg1"/>
              </a:solidFill>
            </a:endParaRPr>
          </a:p>
        </p:txBody>
      </p:sp>
      <p:sp>
        <p:nvSpPr>
          <p:cNvPr id="4" name="TextBox 3"/>
          <p:cNvSpPr txBox="1"/>
          <p:nvPr/>
        </p:nvSpPr>
        <p:spPr>
          <a:xfrm>
            <a:off x="5181600" y="4495800"/>
            <a:ext cx="1455146" cy="369332"/>
          </a:xfrm>
          <a:prstGeom prst="rect">
            <a:avLst/>
          </a:prstGeom>
          <a:noFill/>
        </p:spPr>
        <p:txBody>
          <a:bodyPr wrap="none" rtlCol="0">
            <a:spAutoFit/>
          </a:bodyPr>
          <a:lstStyle/>
          <a:p>
            <a:r>
              <a:rPr lang="en-US" dirty="0" smtClean="0"/>
              <a:t>South China</a:t>
            </a:r>
            <a:endParaRPr lang="en-US" dirty="0"/>
          </a:p>
        </p:txBody>
      </p:sp>
    </p:spTree>
    <p:extLst>
      <p:ext uri="{BB962C8B-B14F-4D97-AF65-F5344CB8AC3E}">
        <p14:creationId xmlns:p14="http://schemas.microsoft.com/office/powerpoint/2010/main" val="41306054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1066800"/>
            <a:ext cx="6477510" cy="5490793"/>
          </a:xfrm>
          <a:prstGeom prst="rect">
            <a:avLst/>
          </a:prstGeom>
        </p:spPr>
      </p:pic>
      <p:sp>
        <p:nvSpPr>
          <p:cNvPr id="4" name="TextBox 3"/>
          <p:cNvSpPr txBox="1"/>
          <p:nvPr/>
        </p:nvSpPr>
        <p:spPr>
          <a:xfrm>
            <a:off x="1981200" y="381000"/>
            <a:ext cx="5864907" cy="584776"/>
          </a:xfrm>
          <a:prstGeom prst="rect">
            <a:avLst/>
          </a:prstGeom>
          <a:noFill/>
        </p:spPr>
        <p:txBody>
          <a:bodyPr wrap="none" rtlCol="0">
            <a:spAutoFit/>
          </a:bodyPr>
          <a:lstStyle/>
          <a:p>
            <a:r>
              <a:rPr lang="en-US" sz="3200" dirty="0" smtClean="0"/>
              <a:t>Geological Map of South China </a:t>
            </a:r>
            <a:endParaRPr lang="en-US" sz="3200" dirty="0"/>
          </a:p>
        </p:txBody>
      </p:sp>
      <p:sp>
        <p:nvSpPr>
          <p:cNvPr id="5" name="TextBox 4"/>
          <p:cNvSpPr txBox="1"/>
          <p:nvPr/>
        </p:nvSpPr>
        <p:spPr>
          <a:xfrm>
            <a:off x="6966548" y="6478565"/>
            <a:ext cx="2173792" cy="369332"/>
          </a:xfrm>
          <a:prstGeom prst="rect">
            <a:avLst/>
          </a:prstGeom>
          <a:noFill/>
        </p:spPr>
        <p:txBody>
          <a:bodyPr wrap="none" rtlCol="0">
            <a:spAutoFit/>
          </a:bodyPr>
          <a:lstStyle/>
          <a:p>
            <a:r>
              <a:rPr lang="en-US" dirty="0" err="1" smtClean="0"/>
              <a:t>Y.Wang</a:t>
            </a:r>
            <a:r>
              <a:rPr lang="en-US" dirty="0" smtClean="0"/>
              <a:t> et al., 2013</a:t>
            </a:r>
            <a:endParaRPr lang="en-US" dirty="0"/>
          </a:p>
        </p:txBody>
      </p:sp>
    </p:spTree>
    <p:extLst>
      <p:ext uri="{BB962C8B-B14F-4D97-AF65-F5344CB8AC3E}">
        <p14:creationId xmlns:p14="http://schemas.microsoft.com/office/powerpoint/2010/main" val="42815017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382"/>
          <a:stretch/>
        </p:blipFill>
        <p:spPr>
          <a:xfrm>
            <a:off x="76200" y="2095928"/>
            <a:ext cx="4602899" cy="4307518"/>
          </a:xfrm>
          <a:prstGeom prst="rect">
            <a:avLst/>
          </a:prstGeom>
        </p:spPr>
      </p:pic>
      <p:pic>
        <p:nvPicPr>
          <p:cNvPr id="3" name="Picture 2"/>
          <p:cNvPicPr>
            <a:picLocks noChangeAspect="1"/>
          </p:cNvPicPr>
          <p:nvPr/>
        </p:nvPicPr>
        <p:blipFill>
          <a:blip r:embed="rId3"/>
          <a:stretch>
            <a:fillRect/>
          </a:stretch>
        </p:blipFill>
        <p:spPr>
          <a:xfrm>
            <a:off x="4637748" y="1981200"/>
            <a:ext cx="4506252" cy="4965588"/>
          </a:xfrm>
          <a:prstGeom prst="rect">
            <a:avLst/>
          </a:prstGeom>
        </p:spPr>
      </p:pic>
      <p:sp>
        <p:nvSpPr>
          <p:cNvPr id="4" name="TextBox 3"/>
          <p:cNvSpPr txBox="1"/>
          <p:nvPr/>
        </p:nvSpPr>
        <p:spPr>
          <a:xfrm>
            <a:off x="1066800" y="457200"/>
            <a:ext cx="6981398" cy="523220"/>
          </a:xfrm>
          <a:prstGeom prst="rect">
            <a:avLst/>
          </a:prstGeom>
          <a:noFill/>
        </p:spPr>
        <p:txBody>
          <a:bodyPr wrap="none" rtlCol="0">
            <a:spAutoFit/>
          </a:bodyPr>
          <a:lstStyle/>
          <a:p>
            <a:r>
              <a:rPr lang="en-US" sz="2800" b="1" dirty="0" smtClean="0"/>
              <a:t>South China is tectonically stable today</a:t>
            </a:r>
            <a:endParaRPr lang="en-US" sz="2800" b="1" dirty="0"/>
          </a:p>
        </p:txBody>
      </p:sp>
      <p:sp>
        <p:nvSpPr>
          <p:cNvPr id="5" name="TextBox 4"/>
          <p:cNvSpPr txBox="1"/>
          <p:nvPr/>
        </p:nvSpPr>
        <p:spPr>
          <a:xfrm>
            <a:off x="1676400" y="1524000"/>
            <a:ext cx="1467068" cy="400110"/>
          </a:xfrm>
          <a:prstGeom prst="rect">
            <a:avLst/>
          </a:prstGeom>
          <a:noFill/>
        </p:spPr>
        <p:txBody>
          <a:bodyPr wrap="none" rtlCol="0">
            <a:spAutoFit/>
          </a:bodyPr>
          <a:lstStyle/>
          <a:p>
            <a:r>
              <a:rPr lang="en-US" sz="2000" b="1" dirty="0" smtClean="0">
                <a:solidFill>
                  <a:srgbClr val="1818FF"/>
                </a:solidFill>
              </a:rPr>
              <a:t>Seismicity</a:t>
            </a:r>
            <a:endParaRPr lang="en-US" sz="2000" b="1" dirty="0">
              <a:solidFill>
                <a:srgbClr val="1818FF"/>
              </a:solidFill>
            </a:endParaRPr>
          </a:p>
        </p:txBody>
      </p:sp>
      <p:sp>
        <p:nvSpPr>
          <p:cNvPr id="6" name="TextBox 5"/>
          <p:cNvSpPr txBox="1"/>
          <p:nvPr/>
        </p:nvSpPr>
        <p:spPr>
          <a:xfrm>
            <a:off x="6172200" y="1600200"/>
            <a:ext cx="1531677" cy="369332"/>
          </a:xfrm>
          <a:prstGeom prst="rect">
            <a:avLst/>
          </a:prstGeom>
          <a:noFill/>
        </p:spPr>
        <p:txBody>
          <a:bodyPr wrap="none" rtlCol="0">
            <a:spAutoFit/>
          </a:bodyPr>
          <a:lstStyle/>
          <a:p>
            <a:r>
              <a:rPr lang="en-US" b="1" dirty="0" smtClean="0">
                <a:solidFill>
                  <a:srgbClr val="1818FF"/>
                </a:solidFill>
              </a:rPr>
              <a:t>Strain </a:t>
            </a:r>
            <a:r>
              <a:rPr lang="en-US" b="1" dirty="0">
                <a:solidFill>
                  <a:srgbClr val="1818FF"/>
                </a:solidFill>
              </a:rPr>
              <a:t>R</a:t>
            </a:r>
            <a:r>
              <a:rPr lang="en-US" b="1" dirty="0" smtClean="0">
                <a:solidFill>
                  <a:srgbClr val="1818FF"/>
                </a:solidFill>
              </a:rPr>
              <a:t>ates</a:t>
            </a:r>
            <a:endParaRPr lang="en-US" b="1" dirty="0">
              <a:solidFill>
                <a:srgbClr val="1818FF"/>
              </a:solidFill>
            </a:endParaRPr>
          </a:p>
        </p:txBody>
      </p:sp>
      <p:sp>
        <p:nvSpPr>
          <p:cNvPr id="7" name="TextBox 6"/>
          <p:cNvSpPr txBox="1"/>
          <p:nvPr/>
        </p:nvSpPr>
        <p:spPr>
          <a:xfrm>
            <a:off x="6096000" y="4953000"/>
            <a:ext cx="1455146" cy="369332"/>
          </a:xfrm>
          <a:prstGeom prst="rect">
            <a:avLst/>
          </a:prstGeom>
          <a:noFill/>
        </p:spPr>
        <p:txBody>
          <a:bodyPr wrap="none" rtlCol="0">
            <a:spAutoFit/>
          </a:bodyPr>
          <a:lstStyle/>
          <a:p>
            <a:r>
              <a:rPr lang="en-US" dirty="0" smtClean="0">
                <a:solidFill>
                  <a:schemeClr val="bg1"/>
                </a:solidFill>
              </a:rPr>
              <a:t>South China</a:t>
            </a:r>
          </a:p>
        </p:txBody>
      </p:sp>
      <p:sp>
        <p:nvSpPr>
          <p:cNvPr id="8" name="TextBox 7"/>
          <p:cNvSpPr txBox="1"/>
          <p:nvPr/>
        </p:nvSpPr>
        <p:spPr>
          <a:xfrm>
            <a:off x="1905000" y="5029200"/>
            <a:ext cx="1455146" cy="369332"/>
          </a:xfrm>
          <a:prstGeom prst="rect">
            <a:avLst/>
          </a:prstGeom>
          <a:noFill/>
        </p:spPr>
        <p:txBody>
          <a:bodyPr wrap="none" rtlCol="0">
            <a:spAutoFit/>
          </a:bodyPr>
          <a:lstStyle/>
          <a:p>
            <a:r>
              <a:rPr lang="en-US" dirty="0" smtClean="0">
                <a:solidFill>
                  <a:schemeClr val="bg1"/>
                </a:solidFill>
              </a:rPr>
              <a:t>South China</a:t>
            </a:r>
          </a:p>
        </p:txBody>
      </p:sp>
      <p:sp>
        <p:nvSpPr>
          <p:cNvPr id="9" name="TextBox 8"/>
          <p:cNvSpPr txBox="1"/>
          <p:nvPr/>
        </p:nvSpPr>
        <p:spPr>
          <a:xfrm>
            <a:off x="2590800" y="6488668"/>
            <a:ext cx="2165677" cy="369332"/>
          </a:xfrm>
          <a:prstGeom prst="rect">
            <a:avLst/>
          </a:prstGeom>
          <a:noFill/>
        </p:spPr>
        <p:txBody>
          <a:bodyPr wrap="none" rtlCol="0">
            <a:spAutoFit/>
          </a:bodyPr>
          <a:lstStyle/>
          <a:p>
            <a:r>
              <a:rPr lang="en-US" altLang="zh-CN" dirty="0" smtClean="0"/>
              <a:t>Liu and Yang, 2005</a:t>
            </a:r>
            <a:endParaRPr lang="en-US" dirty="0"/>
          </a:p>
        </p:txBody>
      </p:sp>
    </p:spTree>
    <p:extLst>
      <p:ext uri="{BB962C8B-B14F-4D97-AF65-F5344CB8AC3E}">
        <p14:creationId xmlns:p14="http://schemas.microsoft.com/office/powerpoint/2010/main" val="22655715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ltLang="zh-CN" sz="7200" dirty="0" smtClean="0"/>
              <a:t>Thank you!</a:t>
            </a:r>
            <a:br>
              <a:rPr lang="en-US" altLang="zh-CN" sz="7200" dirty="0" smtClean="0"/>
            </a:br>
            <a:r>
              <a:rPr lang="zh-CN" altLang="en-US" sz="7200" dirty="0" smtClean="0"/>
              <a:t>谢谢！</a:t>
            </a:r>
            <a:endParaRPr lang="en-US" sz="72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067603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6929438" y="6572250"/>
            <a:ext cx="2268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fontAlgn="base" hangingPunct="1">
              <a:spcBef>
                <a:spcPct val="0"/>
              </a:spcBef>
              <a:spcAft>
                <a:spcPct val="0"/>
              </a:spcAft>
              <a:buFont typeface="Arial" pitchFamily="34" charset="0"/>
              <a:buNone/>
            </a:pPr>
            <a:r>
              <a:rPr lang="en-US" altLang="zh-CN" sz="1400">
                <a:solidFill>
                  <a:srgbClr val="FFFFFF"/>
                </a:solidFill>
                <a:latin typeface="Century Gothic" pitchFamily="34" charset="0"/>
                <a:ea typeface="幼圆" pitchFamily="49" charset="-122"/>
              </a:rPr>
              <a:t>After www.scotese.com</a:t>
            </a:r>
          </a:p>
        </p:txBody>
      </p:sp>
      <p:sp>
        <p:nvSpPr>
          <p:cNvPr id="57350" name="文本框 3233801"/>
          <p:cNvSpPr txBox="1">
            <a:spLocks noChangeArrowheads="1"/>
          </p:cNvSpPr>
          <p:nvPr/>
        </p:nvSpPr>
        <p:spPr bwMode="auto">
          <a:xfrm>
            <a:off x="6110288" y="2708275"/>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algn="ctr" eaLnBrk="1" fontAlgn="base" hangingPunct="1">
              <a:spcBef>
                <a:spcPct val="0"/>
              </a:spcBef>
              <a:spcAft>
                <a:spcPct val="0"/>
              </a:spcAft>
              <a:buFont typeface="Arial" pitchFamily="34" charset="0"/>
              <a:buNone/>
            </a:pPr>
            <a:r>
              <a:rPr lang="zh-CN" altLang="en-US" sz="1800" dirty="0">
                <a:solidFill>
                  <a:srgbClr val="FFFFFF"/>
                </a:solidFill>
                <a:latin typeface="Verdana" pitchFamily="34" charset="0"/>
                <a:ea typeface="宋体" pitchFamily="2" charset="-122"/>
              </a:rPr>
              <a:t>据沙金庚，</a:t>
            </a:r>
            <a:r>
              <a:rPr lang="en-US" altLang="zh-CN" sz="1800" dirty="0">
                <a:solidFill>
                  <a:srgbClr val="FFFFFF"/>
                </a:solidFill>
                <a:latin typeface="Verdana" pitchFamily="34" charset="0"/>
                <a:ea typeface="宋体" pitchFamily="2" charset="-122"/>
              </a:rPr>
              <a:t>1999</a:t>
            </a:r>
          </a:p>
        </p:txBody>
      </p:sp>
      <p:sp>
        <p:nvSpPr>
          <p:cNvPr id="57351"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hangingPunct="1"/>
            <a:fld id="{BEDB0CAD-5E66-4314-AEFB-E79B66EA1CF8}" type="slidenum">
              <a:rPr lang="zh-CN" altLang="en-US" sz="1000" smtClean="0">
                <a:solidFill>
                  <a:srgbClr val="66FF33"/>
                </a:solidFill>
                <a:latin typeface="Times New Roman" pitchFamily="18" charset="0"/>
                <a:ea typeface="宋体" pitchFamily="2" charset="-122"/>
              </a:rPr>
              <a:pPr eaLnBrk="1" hangingPunct="1"/>
              <a:t>22</a:t>
            </a:fld>
            <a:endParaRPr lang="zh-CN" altLang="en-US" sz="1000" smtClean="0">
              <a:solidFill>
                <a:srgbClr val="66FF33"/>
              </a:solidFill>
              <a:latin typeface="Times New Roman" pitchFamily="18" charset="0"/>
              <a:ea typeface="宋体" pitchFamily="2" charset="-122"/>
            </a:endParaRPr>
          </a:p>
        </p:txBody>
      </p:sp>
      <p:sp>
        <p:nvSpPr>
          <p:cNvPr id="10" name="矩形 9"/>
          <p:cNvSpPr/>
          <p:nvPr/>
        </p:nvSpPr>
        <p:spPr>
          <a:xfrm>
            <a:off x="152400" y="1814513"/>
            <a:ext cx="1498600" cy="4187825"/>
          </a:xfrm>
          <a:prstGeom prst="rect">
            <a:avLst/>
          </a:prstGeom>
          <a:noFill/>
          <a:ln w="9525">
            <a:noFill/>
          </a:ln>
        </p:spPr>
        <p:txBody>
          <a:bodyPr anchor="ctr" anchorCtr="1"/>
          <a:lst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algn="l">
              <a:buFont typeface="Arial" pitchFamily="34" charset="0"/>
              <a:buNone/>
              <a:defRPr/>
            </a:pPr>
            <a:endParaRPr lang="zh-CN" altLang="en-US" sz="2800" noProof="1">
              <a:solidFill>
                <a:srgbClr val="CCECFF"/>
              </a:solidFill>
            </a:endParaRPr>
          </a:p>
        </p:txBody>
      </p:sp>
      <p:sp>
        <p:nvSpPr>
          <p:cNvPr id="8" name="TextBox 20"/>
          <p:cNvSpPr txBox="1">
            <a:spLocks noChangeArrowheads="1"/>
          </p:cNvSpPr>
          <p:nvPr/>
        </p:nvSpPr>
        <p:spPr bwMode="auto">
          <a:xfrm>
            <a:off x="838200" y="533400"/>
            <a:ext cx="7577503" cy="46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fontAlgn="base">
              <a:lnSpc>
                <a:spcPct val="125000"/>
              </a:lnSpc>
              <a:spcBef>
                <a:spcPct val="0"/>
              </a:spcBef>
              <a:spcAft>
                <a:spcPct val="0"/>
              </a:spcAft>
              <a:buFont typeface="Arial" charset="0"/>
              <a:buNone/>
            </a:pPr>
            <a:r>
              <a:rPr lang="zh-CN" altLang="en-US" sz="2000" b="1" dirty="0" smtClean="0">
                <a:solidFill>
                  <a:srgbClr val="0070C0"/>
                </a:solidFill>
                <a:latin typeface="黑体" pitchFamily="2" charset="-122"/>
                <a:ea typeface="黑体" pitchFamily="2" charset="-122"/>
                <a:cs typeface="Times New Roman" pitchFamily="18" charset="0"/>
              </a:rPr>
              <a:t>陆内</a:t>
            </a:r>
            <a:r>
              <a:rPr lang="zh-CN" altLang="en-US" sz="2000" b="1" dirty="0">
                <a:solidFill>
                  <a:srgbClr val="0070C0"/>
                </a:solidFill>
                <a:latin typeface="黑体" pitchFamily="2" charset="-122"/>
                <a:ea typeface="黑体" pitchFamily="2" charset="-122"/>
                <a:cs typeface="Times New Roman" pitchFamily="18" charset="0"/>
              </a:rPr>
              <a:t>造山</a:t>
            </a:r>
            <a:r>
              <a:rPr lang="zh-CN" altLang="en-US" sz="2000" b="1" dirty="0" smtClean="0">
                <a:solidFill>
                  <a:srgbClr val="0070C0"/>
                </a:solidFill>
                <a:latin typeface="黑体" pitchFamily="2" charset="-122"/>
                <a:ea typeface="黑体" pitchFamily="2" charset="-122"/>
                <a:cs typeface="Times New Roman" pitchFamily="18" charset="0"/>
              </a:rPr>
              <a:t>背景：地壳增厚与深熔</a:t>
            </a:r>
            <a:r>
              <a:rPr lang="en-US" altLang="zh-CN" sz="2000" b="1" dirty="0">
                <a:solidFill>
                  <a:srgbClr val="0070C0"/>
                </a:solidFill>
                <a:latin typeface="黑体" pitchFamily="2" charset="-122"/>
                <a:ea typeface="黑体" pitchFamily="2" charset="-122"/>
                <a:cs typeface="Times New Roman" pitchFamily="18" charset="0"/>
              </a:rPr>
              <a:t>,</a:t>
            </a:r>
            <a:r>
              <a:rPr lang="zh-CN" altLang="en-US" sz="2000" b="1" dirty="0" smtClean="0">
                <a:solidFill>
                  <a:srgbClr val="0070C0"/>
                </a:solidFill>
                <a:latin typeface="黑体" pitchFamily="2" charset="-122"/>
                <a:ea typeface="黑体" pitchFamily="2" charset="-122"/>
                <a:cs typeface="Times New Roman" pitchFamily="18" charset="0"/>
              </a:rPr>
              <a:t>增厚岩石圈拆沉与软流圈上涌</a:t>
            </a:r>
            <a:endParaRPr lang="zh-CN" altLang="en-US" sz="2000" b="1" dirty="0">
              <a:solidFill>
                <a:srgbClr val="0070C0"/>
              </a:solidFill>
              <a:latin typeface="Times New Roman" pitchFamily="18" charset="0"/>
              <a:ea typeface="黑体" pitchFamily="2" charset="-122"/>
              <a:cs typeface="Times New Roman" pitchFamily="18" charset="0"/>
            </a:endParaRPr>
          </a:p>
        </p:txBody>
      </p:sp>
      <p:grpSp>
        <p:nvGrpSpPr>
          <p:cNvPr id="14" name="组合 10"/>
          <p:cNvGrpSpPr>
            <a:grpSpLocks/>
          </p:cNvGrpSpPr>
          <p:nvPr/>
        </p:nvGrpSpPr>
        <p:grpSpPr bwMode="auto">
          <a:xfrm>
            <a:off x="4988900" y="2891630"/>
            <a:ext cx="3975588" cy="3777729"/>
            <a:chOff x="5182417" y="2408486"/>
            <a:chExt cx="4470859" cy="3921539"/>
          </a:xfrm>
        </p:grpSpPr>
        <p:grpSp>
          <p:nvGrpSpPr>
            <p:cNvPr id="15" name="组合 4"/>
            <p:cNvGrpSpPr>
              <a:grpSpLocks/>
            </p:cNvGrpSpPr>
            <p:nvPr/>
          </p:nvGrpSpPr>
          <p:grpSpPr bwMode="auto">
            <a:xfrm>
              <a:off x="5182417" y="2408486"/>
              <a:ext cx="4470859" cy="3921539"/>
              <a:chOff x="5182417" y="2408486"/>
              <a:chExt cx="4470859" cy="3921539"/>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417" y="3377755"/>
                <a:ext cx="4470859" cy="23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5241160" y="5806800"/>
                <a:ext cx="4248586" cy="523225"/>
              </a:xfrm>
              <a:prstGeom prst="rect">
                <a:avLst/>
              </a:prstGeom>
              <a:noFill/>
            </p:spPr>
            <p:txBody>
              <a:bodyPr>
                <a:spAutoFit/>
              </a:bodyPr>
              <a:lstStyle/>
              <a:p>
                <a:pPr algn="ctr" eaLnBrk="0" fontAlgn="base" hangingPunct="0">
                  <a:spcBef>
                    <a:spcPct val="0"/>
                  </a:spcBef>
                  <a:spcAft>
                    <a:spcPct val="0"/>
                  </a:spcAft>
                  <a:buFont typeface="Arial" pitchFamily="34" charset="0"/>
                  <a:buNone/>
                  <a:defRPr/>
                </a:pPr>
                <a:r>
                  <a:rPr lang="zh-CN" altLang="en-US" sz="1400" kern="0" dirty="0">
                    <a:solidFill>
                      <a:srgbClr val="000000"/>
                    </a:solidFill>
                    <a:latin typeface="黑体"/>
                    <a:ea typeface="黑体"/>
                  </a:rPr>
                  <a:t>舒良树，</a:t>
                </a:r>
                <a:r>
                  <a:rPr lang="en-US" altLang="zh-CN" sz="1400" kern="0" dirty="0">
                    <a:solidFill>
                      <a:srgbClr val="000000"/>
                    </a:solidFill>
                    <a:latin typeface="黑体"/>
                    <a:ea typeface="黑体"/>
                  </a:rPr>
                  <a:t>2012</a:t>
                </a:r>
                <a:r>
                  <a:rPr lang="zh-CN" altLang="en-US" sz="1400" kern="0" dirty="0">
                    <a:solidFill>
                      <a:srgbClr val="000000"/>
                    </a:solidFill>
                    <a:latin typeface="黑体"/>
                    <a:ea typeface="黑体"/>
                  </a:rPr>
                  <a:t>；</a:t>
                </a:r>
                <a:r>
                  <a:rPr lang="en-US" altLang="zh-CN" sz="1400" kern="0" dirty="0">
                    <a:solidFill>
                      <a:srgbClr val="000000"/>
                    </a:solidFill>
                    <a:latin typeface="黑体"/>
                    <a:ea typeface="黑体"/>
                  </a:rPr>
                  <a:t>Wang YJ 2013</a:t>
                </a:r>
                <a:r>
                  <a:rPr lang="zh-CN" altLang="en-US" sz="1400" kern="0" dirty="0">
                    <a:solidFill>
                      <a:srgbClr val="000000"/>
                    </a:solidFill>
                    <a:latin typeface="黑体"/>
                    <a:ea typeface="黑体"/>
                  </a:rPr>
                  <a:t>；李三忠等，</a:t>
                </a:r>
                <a:r>
                  <a:rPr lang="en-US" altLang="zh-CN" sz="1400" kern="0" dirty="0">
                    <a:solidFill>
                      <a:srgbClr val="000000"/>
                    </a:solidFill>
                    <a:latin typeface="黑体"/>
                    <a:ea typeface="黑体"/>
                  </a:rPr>
                  <a:t>2011</a:t>
                </a:r>
                <a:r>
                  <a:rPr lang="zh-CN" altLang="en-US" sz="1400" kern="0" dirty="0">
                    <a:solidFill>
                      <a:srgbClr val="000000"/>
                    </a:solidFill>
                    <a:latin typeface="黑体"/>
                    <a:ea typeface="黑体"/>
                  </a:rPr>
                  <a:t>；张国伟等，</a:t>
                </a:r>
                <a:r>
                  <a:rPr lang="en-US" altLang="zh-CN" sz="1400" kern="0" dirty="0">
                    <a:solidFill>
                      <a:srgbClr val="000000"/>
                    </a:solidFill>
                    <a:latin typeface="黑体"/>
                    <a:ea typeface="黑体"/>
                  </a:rPr>
                  <a:t>2013</a:t>
                </a:r>
                <a:endParaRPr lang="zh-CN" altLang="en-US" sz="1400" kern="0" dirty="0">
                  <a:solidFill>
                    <a:srgbClr val="000000"/>
                  </a:solidFill>
                  <a:latin typeface="黑体"/>
                  <a:ea typeface="黑体"/>
                </a:endParaRPr>
              </a:p>
            </p:txBody>
          </p:sp>
          <p:sp>
            <p:nvSpPr>
              <p:cNvPr id="26" name="矩形 3"/>
              <p:cNvSpPr>
                <a:spLocks noChangeArrowheads="1"/>
              </p:cNvSpPr>
              <p:nvPr/>
            </p:nvSpPr>
            <p:spPr bwMode="auto">
              <a:xfrm>
                <a:off x="5312569" y="2408486"/>
                <a:ext cx="4340707" cy="300454"/>
              </a:xfrm>
              <a:prstGeom prst="rect">
                <a:avLst/>
              </a:prstGeom>
              <a:solidFill>
                <a:srgbClr val="FFFFFF"/>
              </a:solidFill>
              <a:ln w="9525" algn="ctr">
                <a:solidFill>
                  <a:srgbClr val="FFFFFF"/>
                </a:solidFill>
                <a:round/>
                <a:headEnd/>
                <a:tailEnd/>
              </a:ln>
            </p:spPr>
            <p:txBody>
              <a:bodyPr/>
              <a:lstStyle/>
              <a:p>
                <a:pPr eaLnBrk="0" fontAlgn="base" hangingPunct="0">
                  <a:spcBef>
                    <a:spcPct val="0"/>
                  </a:spcBef>
                  <a:spcAft>
                    <a:spcPct val="0"/>
                  </a:spcAft>
                  <a:buFont typeface="Arial" charset="0"/>
                  <a:buNone/>
                  <a:defRPr/>
                </a:pPr>
                <a:endParaRPr lang="zh-CN" altLang="en-US" kern="0">
                  <a:solidFill>
                    <a:srgbClr val="000000"/>
                  </a:solidFill>
                </a:endParaRPr>
              </a:p>
            </p:txBody>
          </p:sp>
        </p:grpSp>
        <p:sp>
          <p:nvSpPr>
            <p:cNvPr id="16" name="TextBox 15"/>
            <p:cNvSpPr txBox="1"/>
            <p:nvPr/>
          </p:nvSpPr>
          <p:spPr>
            <a:xfrm>
              <a:off x="8022746" y="4146266"/>
              <a:ext cx="719212" cy="165532"/>
            </a:xfrm>
            <a:prstGeom prst="rect">
              <a:avLst/>
            </a:prstGeom>
            <a:solidFill>
              <a:srgbClr val="FFFFFF">
                <a:lumMod val="85000"/>
              </a:srgbClr>
            </a:solidFill>
          </p:spPr>
          <p:txBody>
            <a:bodyPr lIns="0" tIns="18000" rIns="0" bIns="18000">
              <a:spAutoFit/>
            </a:bodyPr>
            <a:lstStyle/>
            <a:p>
              <a:pPr algn="ctr" eaLnBrk="0" fontAlgn="base" hangingPunct="0">
                <a:spcBef>
                  <a:spcPct val="0"/>
                </a:spcBef>
                <a:spcAft>
                  <a:spcPct val="0"/>
                </a:spcAft>
                <a:buFont typeface="Arial" pitchFamily="34" charset="0"/>
                <a:buNone/>
                <a:defRPr/>
              </a:pPr>
              <a:r>
                <a:rPr lang="zh-CN" altLang="en-US" sz="800" b="1" kern="0" dirty="0">
                  <a:solidFill>
                    <a:srgbClr val="000000"/>
                  </a:solidFill>
                  <a:latin typeface="黑体" panose="02010609060101010101" pitchFamily="49" charset="-122"/>
                  <a:ea typeface="黑体" panose="02010609060101010101" pitchFamily="49" charset="-122"/>
                </a:rPr>
                <a:t>软流圈上隆</a:t>
              </a:r>
            </a:p>
          </p:txBody>
        </p:sp>
        <p:sp>
          <p:nvSpPr>
            <p:cNvPr id="17" name="TextBox 16"/>
            <p:cNvSpPr txBox="1"/>
            <p:nvPr/>
          </p:nvSpPr>
          <p:spPr>
            <a:xfrm>
              <a:off x="7721090" y="5535045"/>
              <a:ext cx="616013" cy="122239"/>
            </a:xfrm>
            <a:prstGeom prst="rect">
              <a:avLst/>
            </a:prstGeom>
            <a:solidFill>
              <a:srgbClr val="FFFFFF">
                <a:lumMod val="85000"/>
              </a:srgbClr>
            </a:solidFill>
          </p:spPr>
          <p:txBody>
            <a:bodyPr lIns="0" tIns="0" rIns="0" bIns="0">
              <a:spAutoFit/>
            </a:bodyPr>
            <a:lstStyle/>
            <a:p>
              <a:pPr eaLnBrk="0" fontAlgn="base" hangingPunct="0">
                <a:spcBef>
                  <a:spcPct val="0"/>
                </a:spcBef>
                <a:spcAft>
                  <a:spcPct val="0"/>
                </a:spcAft>
                <a:buFont typeface="Arial" pitchFamily="34" charset="0"/>
                <a:buNone/>
                <a:defRPr/>
              </a:pPr>
              <a:r>
                <a:rPr lang="zh-CN" altLang="en-US" sz="800" b="1" kern="0" dirty="0">
                  <a:solidFill>
                    <a:srgbClr val="000000"/>
                  </a:solidFill>
                  <a:latin typeface="黑体" panose="02010609060101010101" pitchFamily="49" charset="-122"/>
                  <a:ea typeface="黑体" panose="02010609060101010101" pitchFamily="49" charset="-122"/>
                </a:rPr>
                <a:t>拆沉</a:t>
              </a:r>
            </a:p>
          </p:txBody>
        </p:sp>
        <p:sp>
          <p:nvSpPr>
            <p:cNvPr id="18" name="TextBox 17"/>
            <p:cNvSpPr txBox="1"/>
            <p:nvPr/>
          </p:nvSpPr>
          <p:spPr>
            <a:xfrm>
              <a:off x="6447784" y="4153164"/>
              <a:ext cx="719212" cy="165532"/>
            </a:xfrm>
            <a:prstGeom prst="rect">
              <a:avLst/>
            </a:prstGeom>
            <a:solidFill>
              <a:srgbClr val="FFFFFF">
                <a:lumMod val="85000"/>
              </a:srgbClr>
            </a:solidFill>
          </p:spPr>
          <p:txBody>
            <a:bodyPr lIns="0" tIns="18000" rIns="0" bIns="18000">
              <a:spAutoFit/>
            </a:bodyPr>
            <a:lstStyle/>
            <a:p>
              <a:pPr algn="ctr" eaLnBrk="0" fontAlgn="base" hangingPunct="0">
                <a:spcBef>
                  <a:spcPct val="0"/>
                </a:spcBef>
                <a:spcAft>
                  <a:spcPct val="0"/>
                </a:spcAft>
                <a:buFont typeface="Arial" pitchFamily="34" charset="0"/>
                <a:buNone/>
                <a:defRPr/>
              </a:pPr>
              <a:r>
                <a:rPr lang="zh-CN" altLang="en-US" sz="800" b="1" kern="0" dirty="0">
                  <a:solidFill>
                    <a:srgbClr val="000000"/>
                  </a:solidFill>
                  <a:latin typeface="黑体" panose="02010609060101010101" pitchFamily="49" charset="-122"/>
                  <a:ea typeface="黑体" panose="02010609060101010101" pitchFamily="49" charset="-122"/>
                </a:rPr>
                <a:t>榴辉质下地壳</a:t>
              </a:r>
            </a:p>
          </p:txBody>
        </p:sp>
        <p:sp>
          <p:nvSpPr>
            <p:cNvPr id="19" name="TextBox 18"/>
            <p:cNvSpPr txBox="1"/>
            <p:nvPr/>
          </p:nvSpPr>
          <p:spPr>
            <a:xfrm>
              <a:off x="5377699" y="4632593"/>
              <a:ext cx="727150" cy="123826"/>
            </a:xfrm>
            <a:prstGeom prst="rect">
              <a:avLst/>
            </a:prstGeom>
            <a:solidFill>
              <a:srgbClr val="FFFFFF">
                <a:lumMod val="85000"/>
              </a:srgbClr>
            </a:solidFill>
          </p:spPr>
          <p:txBody>
            <a:bodyPr lIns="0" tIns="0" rIns="0" bIns="0">
              <a:spAutoFit/>
            </a:bodyPr>
            <a:lstStyle/>
            <a:p>
              <a:pPr algn="ctr" eaLnBrk="0" fontAlgn="base" hangingPunct="0">
                <a:spcBef>
                  <a:spcPct val="0"/>
                </a:spcBef>
                <a:spcAft>
                  <a:spcPct val="0"/>
                </a:spcAft>
                <a:buFont typeface="Arial" pitchFamily="34" charset="0"/>
                <a:buNone/>
                <a:defRPr/>
              </a:pPr>
              <a:r>
                <a:rPr lang="zh-CN" altLang="en-US" sz="800" b="1" kern="0" dirty="0">
                  <a:solidFill>
                    <a:srgbClr val="000000"/>
                  </a:solidFill>
                  <a:latin typeface="黑体" panose="02010609060101010101" pitchFamily="49" charset="-122"/>
                  <a:ea typeface="黑体" panose="02010609060101010101" pitchFamily="49" charset="-122"/>
                </a:rPr>
                <a:t>软流圈</a:t>
              </a:r>
            </a:p>
          </p:txBody>
        </p:sp>
        <p:sp>
          <p:nvSpPr>
            <p:cNvPr id="22" name="TextBox 20"/>
            <p:cNvSpPr txBox="1">
              <a:spLocks noChangeArrowheads="1"/>
            </p:cNvSpPr>
            <p:nvPr/>
          </p:nvSpPr>
          <p:spPr bwMode="auto">
            <a:xfrm>
              <a:off x="7386276" y="2748207"/>
              <a:ext cx="571968" cy="1231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fontAlgn="base">
                <a:spcBef>
                  <a:spcPct val="0"/>
                </a:spcBef>
                <a:spcAft>
                  <a:spcPct val="0"/>
                </a:spcAft>
                <a:buFont typeface="Arial" charset="0"/>
                <a:buNone/>
                <a:defRPr/>
              </a:pPr>
              <a:r>
                <a:rPr lang="zh-CN" altLang="en-US" sz="800" b="1" kern="0" dirty="0" smtClean="0">
                  <a:solidFill>
                    <a:srgbClr val="000000"/>
                  </a:solidFill>
                  <a:latin typeface="黑体" pitchFamily="2" charset="-122"/>
                  <a:ea typeface="黑体" pitchFamily="2" charset="-122"/>
                </a:rPr>
                <a:t>造山带核部</a:t>
              </a:r>
            </a:p>
          </p:txBody>
        </p:sp>
        <p:sp>
          <p:nvSpPr>
            <p:cNvPr id="23" name="TextBox 25"/>
            <p:cNvSpPr txBox="1">
              <a:spLocks noChangeArrowheads="1"/>
            </p:cNvSpPr>
            <p:nvPr/>
          </p:nvSpPr>
          <p:spPr bwMode="auto">
            <a:xfrm>
              <a:off x="7231188" y="4386547"/>
              <a:ext cx="864072" cy="123111"/>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fontAlgn="base">
                <a:spcBef>
                  <a:spcPct val="0"/>
                </a:spcBef>
                <a:spcAft>
                  <a:spcPct val="0"/>
                </a:spcAft>
                <a:buFont typeface="Arial" charset="0"/>
                <a:buNone/>
                <a:defRPr/>
              </a:pPr>
              <a:r>
                <a:rPr lang="zh-CN" altLang="en-US" sz="800" b="1" kern="0" dirty="0" smtClean="0">
                  <a:solidFill>
                    <a:srgbClr val="FFFFFF"/>
                  </a:solidFill>
                  <a:latin typeface="黑体" pitchFamily="2" charset="-122"/>
                  <a:ea typeface="黑体" pitchFamily="2" charset="-122"/>
                </a:rPr>
                <a:t>玄武岩浆底侵</a:t>
              </a:r>
            </a:p>
          </p:txBody>
        </p:sp>
      </p:grpSp>
      <p:pic>
        <p:nvPicPr>
          <p:cNvPr id="27" name="Picture 2" descr="East Asian Tectonic incorrected by Shi 2011-11-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163" y="1557866"/>
            <a:ext cx="4561862" cy="402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bwMode="auto">
          <a:xfrm>
            <a:off x="770990" y="5733256"/>
            <a:ext cx="3320140" cy="800219"/>
          </a:xfrm>
          <a:prstGeom prst="rect">
            <a:avLst/>
          </a:prstGeom>
          <a:noFill/>
          <a:ln w="9525">
            <a:noFill/>
            <a:miter lim="800000"/>
            <a:headEnd/>
            <a:tailEnd/>
          </a:ln>
        </p:spPr>
        <p:txBody>
          <a:bodyPr wrap="none" rtlCol="0">
            <a:spAutoFit/>
          </a:bodyPr>
          <a:lstStyle/>
          <a:p>
            <a:pPr algn="ctr"/>
            <a:r>
              <a:rPr lang="zh-CN" altLang="en-US" sz="1600" b="1" dirty="0">
                <a:solidFill>
                  <a:srgbClr val="0070C0"/>
                </a:solidFill>
                <a:latin typeface="幼圆"/>
                <a:ea typeface="幼圆"/>
              </a:rPr>
              <a:t>晚侏罗纪东亚汇聚与岩石圈增厚</a:t>
            </a:r>
            <a:endParaRPr lang="en-US" altLang="zh-CN" sz="1600" b="1" dirty="0">
              <a:solidFill>
                <a:srgbClr val="0070C0"/>
              </a:solidFill>
              <a:latin typeface="幼圆"/>
              <a:ea typeface="幼圆"/>
            </a:endParaRPr>
          </a:p>
          <a:p>
            <a:pPr algn="ctr"/>
            <a:endParaRPr lang="en-US" altLang="zh-CN" sz="1600" b="1" dirty="0">
              <a:solidFill>
                <a:srgbClr val="000000"/>
              </a:solidFill>
            </a:endParaRPr>
          </a:p>
          <a:p>
            <a:pPr algn="just"/>
            <a:r>
              <a:rPr lang="zh-CN" altLang="en-US" sz="1400" b="1" dirty="0">
                <a:solidFill>
                  <a:srgbClr val="000000"/>
                </a:solidFill>
              </a:rPr>
              <a:t>董树文等，</a:t>
            </a:r>
            <a:r>
              <a:rPr lang="en-US" altLang="zh-CN" sz="1400" b="1" dirty="0">
                <a:solidFill>
                  <a:srgbClr val="000000"/>
                </a:solidFill>
              </a:rPr>
              <a:t>2000</a:t>
            </a:r>
            <a:r>
              <a:rPr lang="zh-CN" altLang="en-US" sz="1400" b="1" dirty="0">
                <a:solidFill>
                  <a:srgbClr val="000000"/>
                </a:solidFill>
              </a:rPr>
              <a:t>，</a:t>
            </a:r>
            <a:r>
              <a:rPr lang="en-US" altLang="zh-CN" sz="1400" b="1" dirty="0">
                <a:solidFill>
                  <a:srgbClr val="000000"/>
                </a:solidFill>
              </a:rPr>
              <a:t>2007</a:t>
            </a:r>
            <a:r>
              <a:rPr lang="zh-CN" altLang="en-US" sz="1400" b="1" dirty="0">
                <a:solidFill>
                  <a:srgbClr val="000000"/>
                </a:solidFill>
              </a:rPr>
              <a:t>；张岳桥等，</a:t>
            </a:r>
            <a:r>
              <a:rPr lang="en-US" altLang="zh-CN" sz="1400" b="1" dirty="0">
                <a:solidFill>
                  <a:srgbClr val="000000"/>
                </a:solidFill>
              </a:rPr>
              <a:t>2007</a:t>
            </a:r>
            <a:endParaRPr lang="zh-CN" altLang="en-US" sz="1400" b="1" dirty="0">
              <a:solidFill>
                <a:srgbClr val="000000"/>
              </a:solidFill>
            </a:endParaRPr>
          </a:p>
        </p:txBody>
      </p:sp>
    </p:spTree>
    <p:extLst>
      <p:ext uri="{BB962C8B-B14F-4D97-AF65-F5344CB8AC3E}">
        <p14:creationId xmlns:p14="http://schemas.microsoft.com/office/powerpoint/2010/main" val="42332505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895600"/>
            <a:ext cx="3554251" cy="327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5600"/>
            <a:ext cx="3503476" cy="327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400" y="2514600"/>
            <a:ext cx="903087" cy="369332"/>
          </a:xfrm>
          <a:prstGeom prst="rect">
            <a:avLst/>
          </a:prstGeom>
          <a:noFill/>
        </p:spPr>
        <p:txBody>
          <a:bodyPr wrap="none" rtlCol="0">
            <a:spAutoFit/>
          </a:bodyPr>
          <a:lstStyle/>
          <a:p>
            <a:r>
              <a:rPr lang="en-US" dirty="0" smtClean="0"/>
              <a:t>0-5 Ma</a:t>
            </a:r>
            <a:endParaRPr lang="en-US" dirty="0"/>
          </a:p>
        </p:txBody>
      </p:sp>
      <p:sp>
        <p:nvSpPr>
          <p:cNvPr id="3" name="TextBox 2"/>
          <p:cNvSpPr txBox="1"/>
          <p:nvPr/>
        </p:nvSpPr>
        <p:spPr>
          <a:xfrm>
            <a:off x="6096000" y="2514600"/>
            <a:ext cx="1159843" cy="369332"/>
          </a:xfrm>
          <a:prstGeom prst="rect">
            <a:avLst/>
          </a:prstGeom>
          <a:noFill/>
        </p:spPr>
        <p:txBody>
          <a:bodyPr wrap="none" rtlCol="0">
            <a:spAutoFit/>
          </a:bodyPr>
          <a:lstStyle/>
          <a:p>
            <a:r>
              <a:rPr lang="en-US" dirty="0" smtClean="0"/>
              <a:t>15-30 Ma</a:t>
            </a:r>
            <a:endParaRPr lang="en-US" dirty="0"/>
          </a:p>
        </p:txBody>
      </p:sp>
      <p:sp>
        <p:nvSpPr>
          <p:cNvPr id="4" name="TextBox 3"/>
          <p:cNvSpPr txBox="1"/>
          <p:nvPr/>
        </p:nvSpPr>
        <p:spPr>
          <a:xfrm>
            <a:off x="533400" y="533400"/>
            <a:ext cx="8077200" cy="1631216"/>
          </a:xfrm>
          <a:prstGeom prst="rect">
            <a:avLst/>
          </a:prstGeom>
          <a:noFill/>
        </p:spPr>
        <p:txBody>
          <a:bodyPr wrap="square" rtlCol="0">
            <a:spAutoFit/>
          </a:bodyPr>
          <a:lstStyle/>
          <a:p>
            <a:r>
              <a:rPr lang="en-US" sz="2000" b="1" dirty="0" smtClean="0"/>
              <a:t>Geodetic </a:t>
            </a:r>
            <a:r>
              <a:rPr lang="en-US" sz="2000" b="1" dirty="0"/>
              <a:t>and geophysical </a:t>
            </a:r>
            <a:r>
              <a:rPr lang="en-US" sz="2000" b="1" dirty="0" smtClean="0"/>
              <a:t>evidence is </a:t>
            </a:r>
            <a:r>
              <a:rPr lang="en-US" sz="2000" b="1" dirty="0"/>
              <a:t>consistent </a:t>
            </a:r>
            <a:r>
              <a:rPr lang="en-US" sz="2000" b="1" dirty="0" smtClean="0"/>
              <a:t>with geological reconstruction, which shows </a:t>
            </a:r>
            <a:r>
              <a:rPr lang="en-US" sz="2000" b="1" u="sng" dirty="0" smtClean="0"/>
              <a:t>limited extrusion </a:t>
            </a:r>
            <a:r>
              <a:rPr lang="en-US" sz="2000" b="1" dirty="0" smtClean="0"/>
              <a:t>in the past 5 Ma. </a:t>
            </a:r>
            <a:r>
              <a:rPr lang="en-US" sz="2000" dirty="0" smtClean="0">
                <a:solidFill>
                  <a:schemeClr val="bg2">
                    <a:lumMod val="60000"/>
                    <a:lumOff val="40000"/>
                  </a:schemeClr>
                </a:solidFill>
              </a:rPr>
              <a:t>Large-scale extrusion of Indochina during 15-30 Ma was based on </a:t>
            </a:r>
            <a:r>
              <a:rPr lang="en-US" sz="2000" dirty="0" err="1" smtClean="0">
                <a:solidFill>
                  <a:schemeClr val="bg2">
                    <a:lumMod val="60000"/>
                    <a:lumOff val="40000"/>
                  </a:schemeClr>
                </a:solidFill>
              </a:rPr>
              <a:t>Leloupe</a:t>
            </a:r>
            <a:r>
              <a:rPr lang="en-US" sz="2000" dirty="0" smtClean="0">
                <a:solidFill>
                  <a:schemeClr val="bg2">
                    <a:lumMod val="60000"/>
                    <a:lumOff val="40000"/>
                  </a:schemeClr>
                </a:solidFill>
              </a:rPr>
              <a:t> et al.’s (1995) estimate of &gt;700 km </a:t>
            </a:r>
            <a:r>
              <a:rPr lang="en-US" sz="2000" dirty="0" err="1" smtClean="0">
                <a:solidFill>
                  <a:schemeClr val="bg2">
                    <a:lumMod val="60000"/>
                    <a:lumOff val="40000"/>
                  </a:schemeClr>
                </a:solidFill>
              </a:rPr>
              <a:t>sinistral</a:t>
            </a:r>
            <a:r>
              <a:rPr lang="en-US" sz="2000" dirty="0" smtClean="0">
                <a:solidFill>
                  <a:schemeClr val="bg2">
                    <a:lumMod val="60000"/>
                    <a:lumOff val="40000"/>
                  </a:schemeClr>
                </a:solidFill>
              </a:rPr>
              <a:t> displacement on the </a:t>
            </a:r>
            <a:r>
              <a:rPr lang="en-US" sz="2000" dirty="0" err="1" smtClean="0">
                <a:solidFill>
                  <a:schemeClr val="bg2">
                    <a:lumMod val="60000"/>
                    <a:lumOff val="40000"/>
                  </a:schemeClr>
                </a:solidFill>
              </a:rPr>
              <a:t>Ailong</a:t>
            </a:r>
            <a:r>
              <a:rPr lang="en-US" sz="2000" dirty="0" smtClean="0">
                <a:solidFill>
                  <a:schemeClr val="bg2">
                    <a:lumMod val="60000"/>
                    <a:lumOff val="40000"/>
                  </a:schemeClr>
                </a:solidFill>
              </a:rPr>
              <a:t> Shan-Red River Fault. </a:t>
            </a:r>
            <a:endParaRPr lang="en-US" sz="2000" dirty="0">
              <a:solidFill>
                <a:schemeClr val="bg2">
                  <a:lumMod val="60000"/>
                  <a:lumOff val="40000"/>
                </a:schemeClr>
              </a:solidFill>
            </a:endParaRPr>
          </a:p>
        </p:txBody>
      </p:sp>
      <p:sp>
        <p:nvSpPr>
          <p:cNvPr id="5" name="Rectangle 4"/>
          <p:cNvSpPr/>
          <p:nvPr/>
        </p:nvSpPr>
        <p:spPr>
          <a:xfrm>
            <a:off x="6477000" y="6324600"/>
            <a:ext cx="2430210" cy="369332"/>
          </a:xfrm>
          <a:prstGeom prst="rect">
            <a:avLst/>
          </a:prstGeom>
        </p:spPr>
        <p:txBody>
          <a:bodyPr wrap="none">
            <a:spAutoFit/>
          </a:bodyPr>
          <a:lstStyle/>
          <a:p>
            <a:pPr lvl="0"/>
            <a:r>
              <a:rPr lang="en-US" dirty="0" err="1" smtClean="0">
                <a:solidFill>
                  <a:srgbClr val="000000"/>
                </a:solidFill>
              </a:rPr>
              <a:t>Replumaz</a:t>
            </a:r>
            <a:r>
              <a:rPr lang="en-US" dirty="0" smtClean="0">
                <a:solidFill>
                  <a:srgbClr val="000000"/>
                </a:solidFill>
              </a:rPr>
              <a:t> et al., 2003</a:t>
            </a:r>
            <a:endParaRPr lang="en-US" dirty="0">
              <a:solidFill>
                <a:srgbClr val="000000"/>
              </a:solidFill>
            </a:endParaRPr>
          </a:p>
        </p:txBody>
      </p:sp>
    </p:spTree>
    <p:extLst>
      <p:ext uri="{BB962C8B-B14F-4D97-AF65-F5344CB8AC3E}">
        <p14:creationId xmlns:p14="http://schemas.microsoft.com/office/powerpoint/2010/main" val="26666443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0" y="404664"/>
            <a:ext cx="8604448" cy="6453336"/>
            <a:chOff x="4788024" y="692696"/>
            <a:chExt cx="4923720" cy="4177653"/>
          </a:xfrm>
        </p:grpSpPr>
        <p:sp>
          <p:nvSpPr>
            <p:cNvPr id="3" name="矩形 2"/>
            <p:cNvSpPr/>
            <p:nvPr/>
          </p:nvSpPr>
          <p:spPr>
            <a:xfrm>
              <a:off x="4788024" y="692696"/>
              <a:ext cx="4176464" cy="3992428"/>
            </a:xfrm>
            <a:prstGeom prst="rect">
              <a:avLst/>
            </a:prstGeom>
            <a:solidFill>
              <a:srgbClr val="F8F8F8"/>
            </a:solidFill>
            <a:ln w="6350" cap="flat" cmpd="sng" algn="ctr">
              <a:solidFill>
                <a:sysClr val="windowText" lastClr="000000"/>
              </a:solidFill>
              <a:prstDash val="sysDot"/>
            </a:ln>
            <a:effectLst>
              <a:outerShdw blurRad="50800" dist="38100" dir="5400000" algn="t" rotWithShape="0">
                <a:prstClr val="black">
                  <a:alpha val="40000"/>
                </a:prstClr>
              </a:outerShdw>
            </a:effectLst>
          </p:spPr>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solidFill>
                  <a:sysClr val="window" lastClr="FFFFFF"/>
                </a:solidFill>
                <a:latin typeface="Calibri"/>
              </a:endParaRPr>
            </a:p>
          </p:txBody>
        </p:sp>
        <p:pic>
          <p:nvPicPr>
            <p:cNvPr id="4" name="Picture 2"/>
            <p:cNvPicPr>
              <a:picLocks noChangeAspect="1"/>
            </p:cNvPicPr>
            <p:nvPr/>
          </p:nvPicPr>
          <p:blipFill>
            <a:blip r:embed="rId2"/>
            <a:srcRect t="2834" r="18321"/>
            <a:stretch>
              <a:fillRect/>
            </a:stretch>
          </p:blipFill>
          <p:spPr>
            <a:xfrm>
              <a:off x="4815596" y="742048"/>
              <a:ext cx="4148891" cy="3868483"/>
            </a:xfrm>
            <a:prstGeom prst="rect">
              <a:avLst/>
            </a:prstGeom>
            <a:noFill/>
            <a:ln w="9525">
              <a:noFill/>
            </a:ln>
          </p:spPr>
        </p:pic>
        <p:sp>
          <p:nvSpPr>
            <p:cNvPr id="5" name="Text Box 5"/>
            <p:cNvSpPr txBox="1"/>
            <p:nvPr/>
          </p:nvSpPr>
          <p:spPr>
            <a:xfrm>
              <a:off x="8887642" y="4651182"/>
              <a:ext cx="824102" cy="219167"/>
            </a:xfrm>
            <a:prstGeom prst="rect">
              <a:avLst/>
            </a:prstGeom>
            <a:solidFill>
              <a:sysClr val="window" lastClr="FFFFFF"/>
            </a:solid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600" dirty="0">
                  <a:solidFill>
                    <a:srgbClr val="0000CC"/>
                  </a:solidFill>
                  <a:latin typeface="Times New Roman" panose="02020603050405020304" pitchFamily="18" charset="0"/>
                  <a:ea typeface="黑体" panose="02010609060101010101" pitchFamily="2" charset="-122"/>
                </a:rPr>
                <a:t>(</a:t>
              </a:r>
              <a:r>
                <a:rPr lang="zh-CN" altLang="en-US" sz="1600" dirty="0">
                  <a:solidFill>
                    <a:srgbClr val="0000CC"/>
                  </a:solidFill>
                  <a:latin typeface="Times New Roman" panose="02020603050405020304" pitchFamily="18" charset="0"/>
                  <a:ea typeface="黑体" panose="02010609060101010101" pitchFamily="2" charset="-122"/>
                </a:rPr>
                <a:t>孙涛，</a:t>
              </a:r>
              <a:r>
                <a:rPr lang="en-US" altLang="zh-CN" sz="1600" dirty="0">
                  <a:solidFill>
                    <a:srgbClr val="0000CC"/>
                  </a:solidFill>
                  <a:latin typeface="Times New Roman" panose="02020603050405020304" pitchFamily="18" charset="0"/>
                  <a:ea typeface="黑体" panose="02010609060101010101" pitchFamily="2" charset="-122"/>
                </a:rPr>
                <a:t>2006)</a:t>
              </a:r>
            </a:p>
          </p:txBody>
        </p:sp>
      </p:grpSp>
    </p:spTree>
    <p:extLst>
      <p:ext uri="{BB962C8B-B14F-4D97-AF65-F5344CB8AC3E}">
        <p14:creationId xmlns:p14="http://schemas.microsoft.com/office/powerpoint/2010/main" val="5143831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0000"/>
          <a:stretch/>
        </p:blipFill>
        <p:spPr>
          <a:xfrm>
            <a:off x="457200" y="2469641"/>
            <a:ext cx="3810000" cy="3375660"/>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62200"/>
            <a:ext cx="4114800" cy="359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34200" y="6324600"/>
            <a:ext cx="2032452" cy="369332"/>
          </a:xfrm>
          <a:prstGeom prst="rect">
            <a:avLst/>
          </a:prstGeom>
          <a:noFill/>
        </p:spPr>
        <p:txBody>
          <a:bodyPr wrap="none" rtlCol="0">
            <a:spAutoFit/>
          </a:bodyPr>
          <a:lstStyle/>
          <a:p>
            <a:r>
              <a:rPr lang="en-US" dirty="0" smtClean="0"/>
              <a:t>Calais et al., 2006</a:t>
            </a:r>
            <a:endParaRPr lang="en-US" dirty="0"/>
          </a:p>
        </p:txBody>
      </p:sp>
      <p:sp>
        <p:nvSpPr>
          <p:cNvPr id="5" name="TextBox 4"/>
          <p:cNvSpPr txBox="1"/>
          <p:nvPr/>
        </p:nvSpPr>
        <p:spPr>
          <a:xfrm>
            <a:off x="1219200" y="457200"/>
            <a:ext cx="7650251" cy="584776"/>
          </a:xfrm>
          <a:prstGeom prst="rect">
            <a:avLst/>
          </a:prstGeom>
          <a:noFill/>
        </p:spPr>
        <p:txBody>
          <a:bodyPr wrap="none" rtlCol="0">
            <a:spAutoFit/>
          </a:bodyPr>
          <a:lstStyle/>
          <a:p>
            <a:r>
              <a:rPr lang="en-US" sz="3200" b="1" dirty="0" smtClean="0"/>
              <a:t>GPS velocities and strain rates in Asia </a:t>
            </a:r>
            <a:endParaRPr lang="en-US" sz="3200" b="1" dirty="0"/>
          </a:p>
        </p:txBody>
      </p:sp>
      <p:sp>
        <p:nvSpPr>
          <p:cNvPr id="6" name="TextBox 5"/>
          <p:cNvSpPr txBox="1"/>
          <p:nvPr/>
        </p:nvSpPr>
        <p:spPr>
          <a:xfrm>
            <a:off x="685800" y="1524000"/>
            <a:ext cx="7924800" cy="830997"/>
          </a:xfrm>
          <a:prstGeom prst="rect">
            <a:avLst/>
          </a:prstGeom>
          <a:noFill/>
        </p:spPr>
        <p:txBody>
          <a:bodyPr wrap="square" rtlCol="0">
            <a:spAutoFit/>
          </a:bodyPr>
          <a:lstStyle/>
          <a:p>
            <a:r>
              <a:rPr lang="en-US" sz="2400" dirty="0" smtClean="0">
                <a:solidFill>
                  <a:schemeClr val="accent1">
                    <a:lumMod val="50000"/>
                  </a:schemeClr>
                </a:solidFill>
              </a:rPr>
              <a:t>Crustal extrusion from Indo-Asian collision ends in N. Indochina, so is the intra-block crustal deformation  </a:t>
            </a:r>
            <a:endParaRPr lang="en-US" sz="2400" dirty="0">
              <a:solidFill>
                <a:schemeClr val="accent1">
                  <a:lumMod val="50000"/>
                </a:schemeClr>
              </a:solidFill>
            </a:endParaRPr>
          </a:p>
        </p:txBody>
      </p:sp>
      <p:cxnSp>
        <p:nvCxnSpPr>
          <p:cNvPr id="7" name="Straight Connector 6"/>
          <p:cNvCxnSpPr/>
          <p:nvPr/>
        </p:nvCxnSpPr>
        <p:spPr bwMode="auto">
          <a:xfrm flipV="1">
            <a:off x="1600200" y="4572000"/>
            <a:ext cx="1371600" cy="152400"/>
          </a:xfrm>
          <a:prstGeom prst="line">
            <a:avLst/>
          </a:prstGeom>
          <a:solidFill>
            <a:schemeClr val="accent1"/>
          </a:solidFill>
          <a:ln w="76200" cap="flat" cmpd="sng" algn="ctr">
            <a:solidFill>
              <a:schemeClr val="tx1"/>
            </a:solidFill>
            <a:prstDash val="sysDash"/>
            <a:round/>
            <a:headEnd type="none" w="sm" len="sm"/>
            <a:tailEnd type="none" w="sm" len="sm"/>
          </a:ln>
          <a:effectLst/>
        </p:spPr>
      </p:cxnSp>
      <p:cxnSp>
        <p:nvCxnSpPr>
          <p:cNvPr id="9" name="Straight Connector 8"/>
          <p:cNvCxnSpPr/>
          <p:nvPr/>
        </p:nvCxnSpPr>
        <p:spPr bwMode="auto">
          <a:xfrm flipV="1">
            <a:off x="5791200" y="4572000"/>
            <a:ext cx="1371600" cy="152400"/>
          </a:xfrm>
          <a:prstGeom prst="line">
            <a:avLst/>
          </a:prstGeom>
          <a:solidFill>
            <a:schemeClr val="accent1"/>
          </a:solidFill>
          <a:ln w="76200" cap="flat" cmpd="sng" algn="ctr">
            <a:solidFill>
              <a:schemeClr val="tx1"/>
            </a:solidFill>
            <a:prstDash val="sysDash"/>
            <a:round/>
            <a:headEnd type="none" w="sm" len="sm"/>
            <a:tailEnd type="none" w="sm" len="sm"/>
          </a:ln>
          <a:effectLst/>
        </p:spPr>
      </p:cxnSp>
    </p:spTree>
    <p:extLst>
      <p:ext uri="{BB962C8B-B14F-4D97-AF65-F5344CB8AC3E}">
        <p14:creationId xmlns:p14="http://schemas.microsoft.com/office/powerpoint/2010/main" val="3115651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762000"/>
            <a:ext cx="4929803" cy="5874337"/>
          </a:xfrm>
          <a:prstGeom prst="rect">
            <a:avLst/>
          </a:prstGeom>
        </p:spPr>
      </p:pic>
    </p:spTree>
    <p:extLst>
      <p:ext uri="{BB962C8B-B14F-4D97-AF65-F5344CB8AC3E}">
        <p14:creationId xmlns:p14="http://schemas.microsoft.com/office/powerpoint/2010/main" val="26194513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2209800"/>
            <a:ext cx="3981040" cy="3302000"/>
          </a:xfrm>
          <a:prstGeom prst="rect">
            <a:avLst/>
          </a:prstGeom>
        </p:spPr>
      </p:pic>
      <p:pic>
        <p:nvPicPr>
          <p:cNvPr id="3" name="Picture 2"/>
          <p:cNvPicPr>
            <a:picLocks noChangeAspect="1"/>
          </p:cNvPicPr>
          <p:nvPr/>
        </p:nvPicPr>
        <p:blipFill>
          <a:blip r:embed="rId3"/>
          <a:stretch>
            <a:fillRect/>
          </a:stretch>
        </p:blipFill>
        <p:spPr>
          <a:xfrm>
            <a:off x="4876800" y="2133600"/>
            <a:ext cx="3508285" cy="3187700"/>
          </a:xfrm>
          <a:prstGeom prst="rect">
            <a:avLst/>
          </a:prstGeom>
        </p:spPr>
      </p:pic>
    </p:spTree>
    <p:extLst>
      <p:ext uri="{BB962C8B-B14F-4D97-AF65-F5344CB8AC3E}">
        <p14:creationId xmlns:p14="http://schemas.microsoft.com/office/powerpoint/2010/main" val="3829086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4978896" cy="1143000"/>
          </a:xfrm>
        </p:spPr>
        <p:txBody>
          <a:bodyPr>
            <a:normAutofit/>
          </a:bodyPr>
          <a:lstStyle/>
          <a:p>
            <a:r>
              <a:rPr lang="en-US" altLang="zh-CN" sz="2400" dirty="0">
                <a:latin typeface="Times New Roman" panose="02020603050405020304" pitchFamily="18" charset="0"/>
                <a:ea typeface="黑体" panose="02010609060101010101" pitchFamily="49" charset="-122"/>
              </a:rPr>
              <a:t>a possible Paleoproterozoic collisional orogen beneath Xuefenshan orogen</a:t>
            </a:r>
          </a:p>
        </p:txBody>
      </p:sp>
      <p:pic>
        <p:nvPicPr>
          <p:cNvPr id="5" name="内容占位符 4" descr="D:\2013年工作重心\董老师nature文章图\figue2.JPG"/>
          <p:cNvPicPr>
            <a:picLocks noGrp="1"/>
          </p:cNvPicPr>
          <p:nvPr>
            <p:ph idx="1"/>
          </p:nvPr>
        </p:nvPicPr>
        <p:blipFill>
          <a:blip r:embed="rId2" cstate="print"/>
          <a:srcRect/>
          <a:stretch>
            <a:fillRect/>
          </a:stretch>
        </p:blipFill>
        <p:spPr bwMode="auto">
          <a:xfrm>
            <a:off x="333932" y="1628800"/>
            <a:ext cx="8229600" cy="3535250"/>
          </a:xfrm>
          <a:prstGeom prst="rect">
            <a:avLst/>
          </a:prstGeom>
          <a:noFill/>
          <a:ln w="9525">
            <a:solidFill>
              <a:srgbClr val="00B050"/>
            </a:solidFill>
            <a:miter lim="800000"/>
            <a:headEnd/>
            <a:tailEnd/>
          </a:ln>
        </p:spPr>
      </p:pic>
      <p:sp>
        <p:nvSpPr>
          <p:cNvPr id="3" name="矩形 2"/>
          <p:cNvSpPr/>
          <p:nvPr/>
        </p:nvSpPr>
        <p:spPr>
          <a:xfrm>
            <a:off x="323528" y="5295979"/>
            <a:ext cx="8712968" cy="1877437"/>
          </a:xfrm>
          <a:prstGeom prst="rect">
            <a:avLst/>
          </a:prstGeom>
        </p:spPr>
        <p:txBody>
          <a:bodyPr wrap="square">
            <a:spAutoFit/>
          </a:bodyPr>
          <a:lstStyle/>
          <a:p>
            <a:r>
              <a:rPr lang="en-US" altLang="zh-CN" sz="1600" b="1" dirty="0">
                <a:solidFill>
                  <a:prstClr val="black"/>
                </a:solidFill>
              </a:rPr>
              <a:t>Fig. </a:t>
            </a:r>
            <a:r>
              <a:rPr lang="en-US" altLang="zh-CN" sz="1600" dirty="0">
                <a:solidFill>
                  <a:prstClr val="black"/>
                </a:solidFill>
              </a:rPr>
              <a:t>Interpretation of the reflection seismic profile A-B (location in Fig. 1). </a:t>
            </a:r>
            <a:r>
              <a:rPr lang="en-US" altLang="zh-CN" sz="1600" b="1" dirty="0">
                <a:solidFill>
                  <a:prstClr val="black"/>
                </a:solidFill>
              </a:rPr>
              <a:t>B</a:t>
            </a:r>
            <a:r>
              <a:rPr lang="en-US" altLang="zh-CN" sz="1600" dirty="0">
                <a:solidFill>
                  <a:prstClr val="black"/>
                </a:solidFill>
              </a:rPr>
              <a:t>: details of the reflection seismic image showing three layers delineated by seismic reflectors, indicated by letter U (upper layer), M (middle layer), and L (lower layer). The corresponding stratigraphy, lithology and tectonic events are shown in the right panel. </a:t>
            </a:r>
            <a:r>
              <a:rPr lang="en-US" altLang="zh-CN" sz="1600" b="1" dirty="0">
                <a:solidFill>
                  <a:prstClr val="black"/>
                </a:solidFill>
              </a:rPr>
              <a:t>C</a:t>
            </a:r>
            <a:r>
              <a:rPr lang="en-US" altLang="zh-CN" sz="1600" dirty="0">
                <a:solidFill>
                  <a:prstClr val="black"/>
                </a:solidFill>
              </a:rPr>
              <a:t>: Box fold section across the </a:t>
            </a:r>
            <a:r>
              <a:rPr lang="en-US" altLang="zh-CN" sz="1600" dirty="0" err="1">
                <a:solidFill>
                  <a:prstClr val="black"/>
                </a:solidFill>
              </a:rPr>
              <a:t>Mts</a:t>
            </a:r>
            <a:r>
              <a:rPr lang="en-US" altLang="zh-CN" sz="1600" dirty="0">
                <a:solidFill>
                  <a:prstClr val="black"/>
                </a:solidFill>
              </a:rPr>
              <a:t> FJS (</a:t>
            </a:r>
            <a:r>
              <a:rPr lang="en-US" altLang="zh-CN" sz="1600" dirty="0" err="1">
                <a:solidFill>
                  <a:prstClr val="black"/>
                </a:solidFill>
              </a:rPr>
              <a:t>Fangjingshan</a:t>
            </a:r>
            <a:r>
              <a:rPr lang="en-US" altLang="zh-CN" sz="1600" dirty="0">
                <a:solidFill>
                  <a:prstClr val="black"/>
                </a:solidFill>
              </a:rPr>
              <a:t>) to show folded outcrop of </a:t>
            </a:r>
            <a:r>
              <a:rPr lang="en-US" altLang="zh-CN" sz="1600" dirty="0" err="1">
                <a:solidFill>
                  <a:prstClr val="black"/>
                </a:solidFill>
              </a:rPr>
              <a:t>Sibao</a:t>
            </a:r>
            <a:r>
              <a:rPr lang="en-US" altLang="zh-CN" sz="1600" dirty="0">
                <a:solidFill>
                  <a:prstClr val="black"/>
                </a:solidFill>
              </a:rPr>
              <a:t> sequence corresponding to the middle layer of seismic reflectors.</a:t>
            </a:r>
            <a:endParaRPr lang="zh-CN" altLang="zh-CN" sz="1600" dirty="0">
              <a:solidFill>
                <a:prstClr val="black"/>
              </a:solidFill>
            </a:endParaRPr>
          </a:p>
          <a:p>
            <a:r>
              <a:rPr lang="en-US" altLang="zh-CN" dirty="0">
                <a:solidFill>
                  <a:prstClr val="black"/>
                </a:solidFill>
              </a:rPr>
              <a:t/>
            </a:r>
            <a:br>
              <a:rPr lang="en-US" altLang="zh-CN" dirty="0">
                <a:solidFill>
                  <a:prstClr val="black"/>
                </a:solidFill>
              </a:rPr>
            </a:br>
            <a:endParaRPr lang="zh-CN" altLang="en-US" dirty="0">
              <a:solidFill>
                <a:prstClr val="black"/>
              </a:solidFill>
            </a:endParaRPr>
          </a:p>
        </p:txBody>
      </p:sp>
    </p:spTree>
    <p:extLst>
      <p:ext uri="{BB962C8B-B14F-4D97-AF65-F5344CB8AC3E}">
        <p14:creationId xmlns:p14="http://schemas.microsoft.com/office/powerpoint/2010/main" val="42202627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609600"/>
            <a:ext cx="4348212" cy="5943600"/>
          </a:xfrm>
          <a:prstGeom prst="rect">
            <a:avLst/>
          </a:prstGeom>
        </p:spPr>
      </p:pic>
      <p:sp>
        <p:nvSpPr>
          <p:cNvPr id="5" name="TextBox 4"/>
          <p:cNvSpPr txBox="1"/>
          <p:nvPr/>
        </p:nvSpPr>
        <p:spPr>
          <a:xfrm>
            <a:off x="6172200" y="5943600"/>
            <a:ext cx="2314794" cy="369332"/>
          </a:xfrm>
          <a:prstGeom prst="rect">
            <a:avLst/>
          </a:prstGeom>
          <a:noFill/>
        </p:spPr>
        <p:txBody>
          <a:bodyPr wrap="none" rtlCol="0">
            <a:spAutoFit/>
          </a:bodyPr>
          <a:lstStyle/>
          <a:p>
            <a:r>
              <a:rPr lang="en-US" dirty="0" err="1" smtClean="0"/>
              <a:t>Carwood</a:t>
            </a:r>
            <a:r>
              <a:rPr lang="en-US" dirty="0" smtClean="0"/>
              <a:t> et al., 2013</a:t>
            </a:r>
            <a:endParaRPr lang="en-US" dirty="0"/>
          </a:p>
        </p:txBody>
      </p:sp>
    </p:spTree>
    <p:extLst>
      <p:ext uri="{BB962C8B-B14F-4D97-AF65-F5344CB8AC3E}">
        <p14:creationId xmlns:p14="http://schemas.microsoft.com/office/powerpoint/2010/main" val="427755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0"/>
            <a:ext cx="9144000" cy="4615031"/>
          </a:xfrm>
          <a:prstGeom prst="rect">
            <a:avLst/>
          </a:prstGeom>
        </p:spPr>
      </p:pic>
      <p:sp>
        <p:nvSpPr>
          <p:cNvPr id="3" name="TextBox 2"/>
          <p:cNvSpPr txBox="1"/>
          <p:nvPr/>
        </p:nvSpPr>
        <p:spPr>
          <a:xfrm>
            <a:off x="233900" y="914400"/>
            <a:ext cx="8910100" cy="461665"/>
          </a:xfrm>
          <a:prstGeom prst="rect">
            <a:avLst/>
          </a:prstGeom>
          <a:noFill/>
        </p:spPr>
        <p:txBody>
          <a:bodyPr wrap="none" rtlCol="0">
            <a:spAutoFit/>
          </a:bodyPr>
          <a:lstStyle/>
          <a:p>
            <a:r>
              <a:rPr lang="en-US" sz="2400" b="1" dirty="0" err="1" smtClean="0"/>
              <a:t>Cratons</a:t>
            </a:r>
            <a:r>
              <a:rPr lang="en-US" sz="2400" dirty="0" smtClean="0"/>
              <a:t> (</a:t>
            </a:r>
            <a:r>
              <a:rPr lang="zh-CN" altLang="en-US" sz="2400" dirty="0" smtClean="0"/>
              <a:t>克拉通）</a:t>
            </a:r>
            <a:r>
              <a:rPr lang="mr-IN" sz="2400" dirty="0" smtClean="0"/>
              <a:t>–</a:t>
            </a:r>
            <a:r>
              <a:rPr lang="en-US" sz="2400" dirty="0" smtClean="0"/>
              <a:t> The old (&gt;1.0 </a:t>
            </a:r>
            <a:r>
              <a:rPr lang="en-US" sz="2400" dirty="0" err="1" smtClean="0"/>
              <a:t>Ga</a:t>
            </a:r>
            <a:r>
              <a:rPr lang="en-US" sz="2400" dirty="0" smtClean="0"/>
              <a:t>), stable core of continents</a:t>
            </a:r>
            <a:endParaRPr lang="en-US" sz="2400" dirty="0"/>
          </a:p>
        </p:txBody>
      </p:sp>
      <p:sp>
        <p:nvSpPr>
          <p:cNvPr id="4" name="TextBox 3"/>
          <p:cNvSpPr txBox="1"/>
          <p:nvPr/>
        </p:nvSpPr>
        <p:spPr>
          <a:xfrm>
            <a:off x="2819400" y="6248400"/>
            <a:ext cx="3724397" cy="461665"/>
          </a:xfrm>
          <a:prstGeom prst="rect">
            <a:avLst/>
          </a:prstGeom>
          <a:noFill/>
        </p:spPr>
        <p:txBody>
          <a:bodyPr wrap="none" rtlCol="0">
            <a:spAutoFit/>
          </a:bodyPr>
          <a:lstStyle/>
          <a:p>
            <a:r>
              <a:rPr lang="en-US" sz="2400" b="1" dirty="0" smtClean="0">
                <a:solidFill>
                  <a:schemeClr val="accent1">
                    <a:lumMod val="50000"/>
                  </a:schemeClr>
                </a:solidFill>
              </a:rPr>
              <a:t>South China is a </a:t>
            </a:r>
            <a:r>
              <a:rPr lang="en-US" sz="2400" b="1" dirty="0" err="1" smtClean="0">
                <a:solidFill>
                  <a:schemeClr val="accent1">
                    <a:lumMod val="50000"/>
                  </a:schemeClr>
                </a:solidFill>
              </a:rPr>
              <a:t>craton</a:t>
            </a:r>
            <a:r>
              <a:rPr lang="en-US" sz="2400" b="1" dirty="0" smtClean="0">
                <a:solidFill>
                  <a:schemeClr val="accent1">
                    <a:lumMod val="50000"/>
                  </a:schemeClr>
                </a:solidFill>
              </a:rPr>
              <a:t>!</a:t>
            </a:r>
            <a:endParaRPr lang="en-US" sz="2400" b="1" dirty="0">
              <a:solidFill>
                <a:schemeClr val="accent1">
                  <a:lumMod val="50000"/>
                </a:schemeClr>
              </a:solidFill>
            </a:endParaRPr>
          </a:p>
        </p:txBody>
      </p:sp>
      <p:sp>
        <p:nvSpPr>
          <p:cNvPr id="6" name="Oval 5"/>
          <p:cNvSpPr/>
          <p:nvPr/>
        </p:nvSpPr>
        <p:spPr bwMode="auto">
          <a:xfrm>
            <a:off x="6781800" y="2895600"/>
            <a:ext cx="914400" cy="381000"/>
          </a:xfrm>
          <a:prstGeom prst="ellipse">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1797275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4800" y="0"/>
            <a:ext cx="3437203" cy="6858000"/>
          </a:xfrm>
          <a:prstGeom prst="rect">
            <a:avLst/>
          </a:prstGeom>
        </p:spPr>
      </p:pic>
      <p:sp>
        <p:nvSpPr>
          <p:cNvPr id="3" name="TextBox 2"/>
          <p:cNvSpPr txBox="1"/>
          <p:nvPr/>
        </p:nvSpPr>
        <p:spPr>
          <a:xfrm>
            <a:off x="6553200" y="5867400"/>
            <a:ext cx="2314794" cy="369332"/>
          </a:xfrm>
          <a:prstGeom prst="rect">
            <a:avLst/>
          </a:prstGeom>
          <a:noFill/>
        </p:spPr>
        <p:txBody>
          <a:bodyPr wrap="none" rtlCol="0">
            <a:spAutoFit/>
          </a:bodyPr>
          <a:lstStyle/>
          <a:p>
            <a:r>
              <a:rPr lang="en-US" dirty="0" err="1" smtClean="0"/>
              <a:t>Carwood</a:t>
            </a:r>
            <a:r>
              <a:rPr lang="en-US" dirty="0" smtClean="0"/>
              <a:t> et al., 2013</a:t>
            </a:r>
            <a:endParaRPr lang="en-US" dirty="0"/>
          </a:p>
        </p:txBody>
      </p:sp>
    </p:spTree>
    <p:extLst>
      <p:ext uri="{BB962C8B-B14F-4D97-AF65-F5344CB8AC3E}">
        <p14:creationId xmlns:p14="http://schemas.microsoft.com/office/powerpoint/2010/main" val="1456720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762000"/>
            <a:ext cx="5672138" cy="5613662"/>
          </a:xfrm>
          <a:prstGeom prst="rect">
            <a:avLst/>
          </a:prstGeom>
        </p:spPr>
      </p:pic>
    </p:spTree>
    <p:extLst>
      <p:ext uri="{BB962C8B-B14F-4D97-AF65-F5344CB8AC3E}">
        <p14:creationId xmlns:p14="http://schemas.microsoft.com/office/powerpoint/2010/main" val="1701445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eaLnBrk="1" hangingPunct="1"/>
            <a:fld id="{BEDB0CAD-5E66-4314-AEFB-E79B66EA1CF8}" type="slidenum">
              <a:rPr lang="zh-CN" altLang="en-US" sz="1000" smtClean="0">
                <a:solidFill>
                  <a:srgbClr val="66FF33"/>
                </a:solidFill>
                <a:latin typeface="Times New Roman" pitchFamily="18" charset="0"/>
                <a:ea typeface="宋体" pitchFamily="2" charset="-122"/>
              </a:rPr>
              <a:pPr eaLnBrk="1" hangingPunct="1"/>
              <a:t>32</a:t>
            </a:fld>
            <a:endParaRPr lang="zh-CN" altLang="en-US" sz="1000" smtClean="0">
              <a:solidFill>
                <a:srgbClr val="66FF33"/>
              </a:solidFill>
              <a:latin typeface="Times New Roman" pitchFamily="18" charset="0"/>
              <a:ea typeface="宋体" pitchFamily="2" charset="-122"/>
            </a:endParaRPr>
          </a:p>
        </p:txBody>
      </p:sp>
      <p:sp>
        <p:nvSpPr>
          <p:cNvPr id="10" name="矩形 9"/>
          <p:cNvSpPr/>
          <p:nvPr/>
        </p:nvSpPr>
        <p:spPr>
          <a:xfrm>
            <a:off x="152400" y="1814513"/>
            <a:ext cx="1498600" cy="4187825"/>
          </a:xfrm>
          <a:prstGeom prst="rect">
            <a:avLst/>
          </a:prstGeom>
          <a:noFill/>
          <a:ln w="9525">
            <a:noFill/>
          </a:ln>
        </p:spPr>
        <p:txBody>
          <a:bodyPr anchor="ctr" anchorCtr="1"/>
          <a:lstStyle>
            <a:lvl1pPr marL="0" lvl="0" indent="0" algn="ctr" defTabSz="914400" eaLnBrk="1" fontAlgn="base" latinLnBrk="0" hangingPunct="1">
              <a:lnSpc>
                <a:spcPct val="100000"/>
              </a:lnSpc>
              <a:spcBef>
                <a:spcPct val="0"/>
              </a:spcBef>
              <a:spcAft>
                <a:spcPct val="0"/>
              </a:spcAft>
              <a:buClr>
                <a:srgbClr val="000000"/>
              </a:buClr>
              <a:buNone/>
              <a:defRPr sz="4400" b="0" i="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algn="l">
              <a:buFont typeface="Arial" pitchFamily="34" charset="0"/>
              <a:buNone/>
              <a:defRPr/>
            </a:pPr>
            <a:endParaRPr lang="zh-CN" altLang="en-US" sz="2800" noProof="1">
              <a:solidFill>
                <a:srgbClr val="CCECFF"/>
              </a:solidFill>
            </a:endParaRPr>
          </a:p>
        </p:txBody>
      </p:sp>
      <p:grpSp>
        <p:nvGrpSpPr>
          <p:cNvPr id="2" name="Group 1"/>
          <p:cNvGrpSpPr/>
          <p:nvPr/>
        </p:nvGrpSpPr>
        <p:grpSpPr>
          <a:xfrm>
            <a:off x="5092944" y="1490681"/>
            <a:ext cx="3323492" cy="4602615"/>
            <a:chOff x="5092944" y="1490681"/>
            <a:chExt cx="3323492" cy="4602615"/>
          </a:xfrm>
        </p:grpSpPr>
        <p:sp>
          <p:nvSpPr>
            <p:cNvPr id="57350" name="文本框 3233801"/>
            <p:cNvSpPr txBox="1">
              <a:spLocks noChangeArrowheads="1"/>
            </p:cNvSpPr>
            <p:nvPr/>
          </p:nvSpPr>
          <p:spPr bwMode="auto">
            <a:xfrm>
              <a:off x="6110288" y="2708275"/>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华文中宋" pitchFamily="2" charset="-122"/>
                  <a:ea typeface="华文中宋" pitchFamily="2" charset="-122"/>
                </a:defRPr>
              </a:lvl1pPr>
              <a:lvl2pPr marL="742950" indent="-285750" eaLnBrk="0" hangingPunct="0">
                <a:defRPr sz="2000">
                  <a:solidFill>
                    <a:schemeClr val="tx1"/>
                  </a:solidFill>
                  <a:latin typeface="华文中宋" pitchFamily="2" charset="-122"/>
                  <a:ea typeface="华文中宋" pitchFamily="2" charset="-122"/>
                </a:defRPr>
              </a:lvl2pPr>
              <a:lvl3pPr marL="1143000" indent="-228600" eaLnBrk="0" hangingPunct="0">
                <a:defRPr sz="2000">
                  <a:solidFill>
                    <a:schemeClr val="tx1"/>
                  </a:solidFill>
                  <a:latin typeface="华文中宋" pitchFamily="2" charset="-122"/>
                  <a:ea typeface="华文中宋" pitchFamily="2" charset="-122"/>
                </a:defRPr>
              </a:lvl3pPr>
              <a:lvl4pPr marL="1600200" indent="-228600" eaLnBrk="0" hangingPunct="0">
                <a:defRPr sz="2000">
                  <a:solidFill>
                    <a:schemeClr val="tx1"/>
                  </a:solidFill>
                  <a:latin typeface="华文中宋" pitchFamily="2" charset="-122"/>
                  <a:ea typeface="华文中宋" pitchFamily="2" charset="-122"/>
                </a:defRPr>
              </a:lvl4pPr>
              <a:lvl5pPr marL="2057400" indent="-228600" eaLnBrk="0" hangingPunct="0">
                <a:defRPr sz="2000">
                  <a:solidFill>
                    <a:schemeClr val="tx1"/>
                  </a:solidFill>
                  <a:latin typeface="华文中宋" pitchFamily="2" charset="-122"/>
                  <a:ea typeface="华文中宋" pitchFamily="2" charset="-122"/>
                </a:defRPr>
              </a:lvl5pPr>
              <a:lvl6pPr marL="25146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6pPr>
              <a:lvl7pPr marL="29718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7pPr>
              <a:lvl8pPr marL="34290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8pPr>
              <a:lvl9pPr marL="3886200" indent="-228600" eaLnBrk="0" fontAlgn="base" hangingPunct="0">
                <a:spcBef>
                  <a:spcPct val="50000"/>
                </a:spcBef>
                <a:spcAft>
                  <a:spcPct val="0"/>
                </a:spcAft>
                <a:buFont typeface="Arial" pitchFamily="34" charset="0"/>
                <a:defRPr sz="2000">
                  <a:solidFill>
                    <a:schemeClr val="tx1"/>
                  </a:solidFill>
                  <a:latin typeface="华文中宋" pitchFamily="2" charset="-122"/>
                  <a:ea typeface="华文中宋" pitchFamily="2" charset="-122"/>
                </a:defRPr>
              </a:lvl9pPr>
            </a:lstStyle>
            <a:p>
              <a:pPr algn="ctr" eaLnBrk="1" fontAlgn="base" hangingPunct="1">
                <a:spcBef>
                  <a:spcPct val="0"/>
                </a:spcBef>
                <a:spcAft>
                  <a:spcPct val="0"/>
                </a:spcAft>
                <a:buFont typeface="Arial" pitchFamily="34" charset="0"/>
                <a:buNone/>
              </a:pPr>
              <a:r>
                <a:rPr lang="zh-CN" altLang="en-US" sz="1800" dirty="0">
                  <a:solidFill>
                    <a:srgbClr val="FFFFFF"/>
                  </a:solidFill>
                  <a:latin typeface="Verdana" pitchFamily="34" charset="0"/>
                  <a:ea typeface="宋体" pitchFamily="2" charset="-122"/>
                </a:rPr>
                <a:t>据沙金庚，</a:t>
              </a:r>
              <a:r>
                <a:rPr lang="en-US" altLang="zh-CN" sz="1800" dirty="0">
                  <a:solidFill>
                    <a:srgbClr val="FFFFFF"/>
                  </a:solidFill>
                  <a:latin typeface="Verdana" pitchFamily="34" charset="0"/>
                  <a:ea typeface="宋体" pitchFamily="2" charset="-122"/>
                </a:rPr>
                <a:t>1999</a:t>
              </a:r>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948" y="3198831"/>
              <a:ext cx="31300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232" y="4248182"/>
              <a:ext cx="3138854"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p:cNvSpPr txBox="1">
              <a:spLocks noChangeArrowheads="1"/>
            </p:cNvSpPr>
            <p:nvPr/>
          </p:nvSpPr>
          <p:spPr bwMode="auto">
            <a:xfrm>
              <a:off x="5268797" y="4179906"/>
              <a:ext cx="1279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1600">
                  <a:solidFill>
                    <a:srgbClr val="000000"/>
                  </a:solidFill>
                  <a:cs typeface="Arial" pitchFamily="34" charset="0"/>
                </a:rPr>
                <a:t>180-155 Ma</a:t>
              </a:r>
              <a:endParaRPr lang="zh-CN" altLang="en-US" sz="1600">
                <a:solidFill>
                  <a:srgbClr val="000000"/>
                </a:solidFill>
                <a:cs typeface="Arial" pitchFamily="34" charset="0"/>
              </a:endParaRPr>
            </a:p>
          </p:txBody>
        </p:sp>
        <p:sp>
          <p:nvSpPr>
            <p:cNvPr id="9" name="TextBox 12"/>
            <p:cNvSpPr txBox="1">
              <a:spLocks noChangeArrowheads="1"/>
            </p:cNvSpPr>
            <p:nvPr/>
          </p:nvSpPr>
          <p:spPr bwMode="auto">
            <a:xfrm>
              <a:off x="5268798" y="3130570"/>
              <a:ext cx="8691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1600">
                  <a:solidFill>
                    <a:srgbClr val="000000"/>
                  </a:solidFill>
                  <a:cs typeface="Arial" pitchFamily="34" charset="0"/>
                </a:rPr>
                <a:t>190 Ma</a:t>
              </a:r>
              <a:endParaRPr lang="zh-CN" altLang="en-US" sz="1600">
                <a:solidFill>
                  <a:srgbClr val="000000"/>
                </a:solidFill>
                <a:cs typeface="Arial" pitchFamily="34" charset="0"/>
              </a:endParaRPr>
            </a:p>
          </p:txBody>
        </p:sp>
        <p:sp>
          <p:nvSpPr>
            <p:cNvPr id="11" name="TextBox 13"/>
            <p:cNvSpPr txBox="1">
              <a:spLocks noChangeArrowheads="1"/>
            </p:cNvSpPr>
            <p:nvPr/>
          </p:nvSpPr>
          <p:spPr bwMode="auto">
            <a:xfrm>
              <a:off x="5092944" y="5785519"/>
              <a:ext cx="33234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buFont typeface="Arial" pitchFamily="34" charset="0"/>
                <a:buNone/>
              </a:pPr>
              <a:r>
                <a:rPr lang="en-US" altLang="zh-CN" sz="1400" dirty="0">
                  <a:solidFill>
                    <a:srgbClr val="000000"/>
                  </a:solidFill>
                </a:rPr>
                <a:t>(Li ZX &amp; Li XH, </a:t>
              </a:r>
              <a:r>
                <a:rPr lang="en-US" altLang="zh-CN" sz="1400" dirty="0" smtClean="0">
                  <a:solidFill>
                    <a:srgbClr val="000000"/>
                  </a:solidFill>
                </a:rPr>
                <a:t>2007)</a:t>
              </a:r>
              <a:endParaRPr lang="zh-CN" altLang="en-US" sz="1400" dirty="0">
                <a:solidFill>
                  <a:srgbClr val="000000"/>
                </a:solidFill>
              </a:endParaRPr>
            </a:p>
          </p:txBody>
        </p:sp>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948" y="2101869"/>
              <a:ext cx="31300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6"/>
            <p:cNvSpPr txBox="1">
              <a:spLocks noChangeArrowheads="1"/>
            </p:cNvSpPr>
            <p:nvPr/>
          </p:nvSpPr>
          <p:spPr bwMode="auto">
            <a:xfrm>
              <a:off x="5292241" y="1930420"/>
              <a:ext cx="1074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en-US" altLang="zh-CN" sz="1600">
                  <a:solidFill>
                    <a:srgbClr val="000000"/>
                  </a:solidFill>
                  <a:cs typeface="Arial" pitchFamily="34" charset="0"/>
                </a:rPr>
                <a:t>210 Ma</a:t>
              </a:r>
              <a:r>
                <a:rPr lang="zh-CN" altLang="en-US" sz="1600">
                  <a:solidFill>
                    <a:srgbClr val="000000"/>
                  </a:solidFill>
                  <a:cs typeface="Arial" pitchFamily="34" charset="0"/>
                </a:rPr>
                <a:t>：</a:t>
              </a:r>
            </a:p>
          </p:txBody>
        </p:sp>
        <p:sp>
          <p:nvSpPr>
            <p:cNvPr id="14" name="TextBox 4"/>
            <p:cNvSpPr txBox="1">
              <a:spLocks noChangeArrowheads="1"/>
            </p:cNvSpPr>
            <p:nvPr/>
          </p:nvSpPr>
          <p:spPr bwMode="auto">
            <a:xfrm>
              <a:off x="5290774" y="1490681"/>
              <a:ext cx="27256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spcBef>
                  <a:spcPct val="0"/>
                </a:spcBef>
                <a:spcAft>
                  <a:spcPct val="0"/>
                </a:spcAft>
                <a:buFont typeface="Arial" pitchFamily="34" charset="0"/>
                <a:buNone/>
              </a:pPr>
              <a:r>
                <a:rPr lang="zh-CN" altLang="en-US" b="1" dirty="0">
                  <a:solidFill>
                    <a:srgbClr val="0070C0"/>
                  </a:solidFill>
                  <a:latin typeface="黑体" pitchFamily="49" charset="-122"/>
                  <a:ea typeface="黑体" pitchFamily="49" charset="-122"/>
                </a:rPr>
                <a:t>水平俯冲与板片拆沉模式</a:t>
              </a:r>
            </a:p>
          </p:txBody>
        </p:sp>
      </p:gr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44" y="1858981"/>
            <a:ext cx="412652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6"/>
          <p:cNvSpPr txBox="1">
            <a:spLocks noChangeArrowheads="1"/>
          </p:cNvSpPr>
          <p:nvPr/>
        </p:nvSpPr>
        <p:spPr bwMode="auto">
          <a:xfrm>
            <a:off x="899592" y="5713511"/>
            <a:ext cx="33132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fontAlgn="base">
              <a:spcBef>
                <a:spcPct val="0"/>
              </a:spcBef>
              <a:spcAft>
                <a:spcPct val="0"/>
              </a:spcAft>
              <a:buFont typeface="Arial" pitchFamily="34" charset="0"/>
              <a:buNone/>
            </a:pPr>
            <a:r>
              <a:rPr lang="en-US" altLang="zh-CN" sz="1400" dirty="0">
                <a:solidFill>
                  <a:srgbClr val="000000"/>
                </a:solidFill>
              </a:rPr>
              <a:t>(Zhou XM et al., </a:t>
            </a:r>
            <a:r>
              <a:rPr lang="en-US" altLang="zh-CN" sz="1400" dirty="0" smtClean="0">
                <a:solidFill>
                  <a:srgbClr val="000000"/>
                </a:solidFill>
              </a:rPr>
              <a:t>2006)</a:t>
            </a:r>
            <a:endParaRPr lang="zh-CN" altLang="en-US" sz="1400" dirty="0">
              <a:solidFill>
                <a:srgbClr val="000000"/>
              </a:solidFill>
            </a:endParaRPr>
          </a:p>
        </p:txBody>
      </p:sp>
      <p:sp>
        <p:nvSpPr>
          <p:cNvPr id="17" name="矩形 2"/>
          <p:cNvSpPr>
            <a:spLocks noChangeArrowheads="1"/>
          </p:cNvSpPr>
          <p:nvPr/>
        </p:nvSpPr>
        <p:spPr bwMode="auto">
          <a:xfrm>
            <a:off x="1074862" y="1416069"/>
            <a:ext cx="3440365" cy="39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lnSpc>
                <a:spcPct val="125000"/>
              </a:lnSpc>
              <a:spcBef>
                <a:spcPct val="0"/>
              </a:spcBef>
              <a:spcAft>
                <a:spcPct val="0"/>
              </a:spcAft>
              <a:buFont typeface="Arial" pitchFamily="34" charset="0"/>
              <a:buNone/>
            </a:pPr>
            <a:r>
              <a:rPr lang="zh-CN" altLang="en-US" b="1" dirty="0">
                <a:solidFill>
                  <a:srgbClr val="0070C0"/>
                </a:solidFill>
                <a:latin typeface="黑体" pitchFamily="49" charset="-122"/>
                <a:ea typeface="黑体" pitchFamily="49" charset="-122"/>
              </a:rPr>
              <a:t>陆</a:t>
            </a:r>
            <a:r>
              <a:rPr lang="en-US" altLang="zh-CN" b="1" dirty="0">
                <a:solidFill>
                  <a:srgbClr val="0070C0"/>
                </a:solidFill>
                <a:latin typeface="黑体" pitchFamily="49" charset="-122"/>
                <a:ea typeface="黑体" pitchFamily="49" charset="-122"/>
              </a:rPr>
              <a:t>-</a:t>
            </a:r>
            <a:r>
              <a:rPr lang="zh-CN" altLang="en-US" b="1" dirty="0">
                <a:solidFill>
                  <a:srgbClr val="0070C0"/>
                </a:solidFill>
                <a:latin typeface="黑体" pitchFamily="49" charset="-122"/>
                <a:ea typeface="黑体" pitchFamily="49" charset="-122"/>
              </a:rPr>
              <a:t>陆碰撞阶段和洋</a:t>
            </a:r>
            <a:r>
              <a:rPr lang="en-US" altLang="zh-CN" b="1" dirty="0">
                <a:solidFill>
                  <a:srgbClr val="0070C0"/>
                </a:solidFill>
                <a:latin typeface="黑体" pitchFamily="49" charset="-122"/>
                <a:ea typeface="黑体" pitchFamily="49" charset="-122"/>
              </a:rPr>
              <a:t>-</a:t>
            </a:r>
            <a:r>
              <a:rPr lang="zh-CN" altLang="en-US" b="1" dirty="0">
                <a:solidFill>
                  <a:srgbClr val="0070C0"/>
                </a:solidFill>
                <a:latin typeface="黑体" pitchFamily="49" charset="-122"/>
                <a:ea typeface="黑体" pitchFamily="49" charset="-122"/>
              </a:rPr>
              <a:t>陆俯冲阶段</a:t>
            </a:r>
          </a:p>
        </p:txBody>
      </p:sp>
      <p:sp>
        <p:nvSpPr>
          <p:cNvPr id="18" name="TextBox 20"/>
          <p:cNvSpPr txBox="1">
            <a:spLocks noChangeArrowheads="1"/>
          </p:cNvSpPr>
          <p:nvPr/>
        </p:nvSpPr>
        <p:spPr bwMode="auto">
          <a:xfrm>
            <a:off x="573698" y="404664"/>
            <a:ext cx="757750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fontAlgn="base">
              <a:lnSpc>
                <a:spcPct val="125000"/>
              </a:lnSpc>
              <a:spcBef>
                <a:spcPct val="0"/>
              </a:spcBef>
              <a:spcAft>
                <a:spcPct val="0"/>
              </a:spcAft>
              <a:buFont typeface="Arial" pitchFamily="34" charset="0"/>
              <a:buNone/>
            </a:pPr>
            <a:r>
              <a:rPr lang="zh-CN" altLang="en-US" sz="2800" b="1" dirty="0" smtClean="0">
                <a:solidFill>
                  <a:srgbClr val="0070C0"/>
                </a:solidFill>
                <a:latin typeface="黑体" pitchFamily="49" charset="-122"/>
                <a:ea typeface="黑体" pitchFamily="49" charset="-122"/>
                <a:sym typeface="Wingdings" pitchFamily="2" charset="2"/>
              </a:rPr>
              <a:t>动力学研究</a:t>
            </a:r>
            <a:r>
              <a:rPr lang="zh-CN" altLang="en-US" sz="2400" b="1" dirty="0" smtClean="0">
                <a:solidFill>
                  <a:srgbClr val="0070C0"/>
                </a:solidFill>
                <a:latin typeface="黑体" pitchFamily="49" charset="-122"/>
                <a:ea typeface="黑体" pitchFamily="49" charset="-122"/>
                <a:sym typeface="Wingdings" pitchFamily="2" charset="2"/>
              </a:rPr>
              <a:t>：</a:t>
            </a:r>
            <a:r>
              <a:rPr lang="zh-CN" altLang="en-US" sz="2400" b="1" dirty="0">
                <a:solidFill>
                  <a:srgbClr val="0070C0"/>
                </a:solidFill>
                <a:latin typeface="黑体" pitchFamily="49" charset="-122"/>
                <a:ea typeface="黑体" pitchFamily="49" charset="-122"/>
              </a:rPr>
              <a:t>俯冲造山背景，古太平洋板块俯冲</a:t>
            </a:r>
            <a:r>
              <a:rPr lang="zh-CN" altLang="en-US" sz="2400" b="1" dirty="0">
                <a:solidFill>
                  <a:srgbClr val="0070C0"/>
                </a:solidFill>
                <a:latin typeface="黑体" pitchFamily="49" charset="-122"/>
                <a:ea typeface="黑体" pitchFamily="49" charset="-122"/>
                <a:cs typeface="Times New Roman" pitchFamily="18" charset="0"/>
              </a:rPr>
              <a:t>                </a:t>
            </a:r>
            <a:endParaRPr lang="zh-CN" altLang="en-US" sz="2400" b="1" dirty="0">
              <a:solidFill>
                <a:srgbClr val="0070C0"/>
              </a:solidFill>
              <a:latin typeface="Times New Roman" pitchFamily="18" charset="0"/>
              <a:ea typeface="黑体" pitchFamily="49" charset="-122"/>
              <a:cs typeface="Times New Roman" pitchFamily="18" charset="0"/>
            </a:endParaRPr>
          </a:p>
        </p:txBody>
      </p:sp>
    </p:spTree>
    <p:extLst>
      <p:ext uri="{BB962C8B-B14F-4D97-AF65-F5344CB8AC3E}">
        <p14:creationId xmlns:p14="http://schemas.microsoft.com/office/powerpoint/2010/main" val="5840092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219200"/>
            <a:ext cx="8382000" cy="4930974"/>
          </a:xfrm>
          <a:prstGeom prst="rect">
            <a:avLst/>
          </a:prstGeom>
        </p:spPr>
      </p:pic>
      <p:sp>
        <p:nvSpPr>
          <p:cNvPr id="3" name="Rectangle 2"/>
          <p:cNvSpPr/>
          <p:nvPr/>
        </p:nvSpPr>
        <p:spPr>
          <a:xfrm>
            <a:off x="5747606" y="6492947"/>
            <a:ext cx="3429000" cy="369332"/>
          </a:xfrm>
          <a:prstGeom prst="rect">
            <a:avLst/>
          </a:prstGeom>
        </p:spPr>
        <p:txBody>
          <a:bodyPr wrap="square">
            <a:spAutoFit/>
          </a:bodyPr>
          <a:lstStyle/>
          <a:p>
            <a:r>
              <a:rPr lang="en-US" dirty="0"/>
              <a:t>Qing-</a:t>
            </a:r>
            <a:r>
              <a:rPr lang="en-US" dirty="0" err="1"/>
              <a:t>Ren</a:t>
            </a:r>
            <a:r>
              <a:rPr lang="en-US" dirty="0"/>
              <a:t> </a:t>
            </a:r>
            <a:r>
              <a:rPr lang="en-US" dirty="0" err="1" smtClean="0"/>
              <a:t>Meng</a:t>
            </a:r>
            <a:r>
              <a:rPr lang="en-US" dirty="0" smtClean="0"/>
              <a:t> et al. (2007)</a:t>
            </a:r>
            <a:endParaRPr lang="en-US" dirty="0"/>
          </a:p>
        </p:txBody>
      </p:sp>
      <p:sp>
        <p:nvSpPr>
          <p:cNvPr id="4" name="TextBox 3"/>
          <p:cNvSpPr txBox="1"/>
          <p:nvPr/>
        </p:nvSpPr>
        <p:spPr>
          <a:xfrm>
            <a:off x="1371600" y="457200"/>
            <a:ext cx="6922087" cy="461665"/>
          </a:xfrm>
          <a:prstGeom prst="rect">
            <a:avLst/>
          </a:prstGeom>
          <a:noFill/>
        </p:spPr>
        <p:txBody>
          <a:bodyPr wrap="none" rtlCol="0">
            <a:spAutoFit/>
          </a:bodyPr>
          <a:lstStyle/>
          <a:p>
            <a:r>
              <a:rPr lang="en-US" sz="2400" b="1" dirty="0" smtClean="0"/>
              <a:t>Mesozoic collision with the North China Block</a:t>
            </a:r>
            <a:endParaRPr lang="en-US" sz="2400" b="1" dirty="0"/>
          </a:p>
        </p:txBody>
      </p:sp>
    </p:spTree>
    <p:extLst>
      <p:ext uri="{BB962C8B-B14F-4D97-AF65-F5344CB8AC3E}">
        <p14:creationId xmlns:p14="http://schemas.microsoft.com/office/powerpoint/2010/main" val="39525824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066800"/>
            <a:ext cx="6819900" cy="5529649"/>
          </a:xfrm>
          <a:prstGeom prst="rect">
            <a:avLst/>
          </a:prstGeom>
        </p:spPr>
      </p:pic>
      <p:sp>
        <p:nvSpPr>
          <p:cNvPr id="3" name="Rectangle 2"/>
          <p:cNvSpPr/>
          <p:nvPr/>
        </p:nvSpPr>
        <p:spPr>
          <a:xfrm>
            <a:off x="6097711" y="6502582"/>
            <a:ext cx="3046289" cy="369332"/>
          </a:xfrm>
          <a:prstGeom prst="rect">
            <a:avLst/>
          </a:prstGeom>
        </p:spPr>
        <p:txBody>
          <a:bodyPr wrap="none">
            <a:spAutoFit/>
          </a:bodyPr>
          <a:lstStyle/>
          <a:p>
            <a:r>
              <a:rPr lang="en-US" dirty="0"/>
              <a:t>Zhao and Cawood（2012）</a:t>
            </a:r>
          </a:p>
        </p:txBody>
      </p:sp>
      <p:sp>
        <p:nvSpPr>
          <p:cNvPr id="4" name="TextBox 3"/>
          <p:cNvSpPr txBox="1"/>
          <p:nvPr/>
        </p:nvSpPr>
        <p:spPr>
          <a:xfrm>
            <a:off x="3048000" y="457200"/>
            <a:ext cx="3057423" cy="523220"/>
          </a:xfrm>
          <a:prstGeom prst="rect">
            <a:avLst/>
          </a:prstGeom>
          <a:noFill/>
        </p:spPr>
        <p:txBody>
          <a:bodyPr wrap="none" rtlCol="0">
            <a:spAutoFit/>
          </a:bodyPr>
          <a:lstStyle/>
          <a:p>
            <a:r>
              <a:rPr lang="en-US" sz="2800" b="1" dirty="0" err="1" smtClean="0"/>
              <a:t>Cratons</a:t>
            </a:r>
            <a:r>
              <a:rPr lang="en-US" sz="2800" b="1" dirty="0" smtClean="0"/>
              <a:t> in China</a:t>
            </a:r>
            <a:endParaRPr lang="en-US" sz="2800" b="1" dirty="0"/>
          </a:p>
        </p:txBody>
      </p:sp>
    </p:spTree>
    <p:extLst>
      <p:ext uri="{BB962C8B-B14F-4D97-AF65-F5344CB8AC3E}">
        <p14:creationId xmlns:p14="http://schemas.microsoft.com/office/powerpoint/2010/main" val="24544692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3444" y="1828800"/>
            <a:ext cx="3318099" cy="4805814"/>
          </a:xfrm>
          <a:prstGeom prst="rect">
            <a:avLst/>
          </a:prstGeom>
        </p:spPr>
      </p:pic>
      <p:pic>
        <p:nvPicPr>
          <p:cNvPr id="3" name="Picture 2"/>
          <p:cNvPicPr>
            <a:picLocks noChangeAspect="1"/>
          </p:cNvPicPr>
          <p:nvPr/>
        </p:nvPicPr>
        <p:blipFill rotWithShape="1">
          <a:blip r:embed="rId3"/>
          <a:srcRect l="39674" t="51193" r="18186" b="5930"/>
          <a:stretch/>
        </p:blipFill>
        <p:spPr>
          <a:xfrm>
            <a:off x="381000" y="2743200"/>
            <a:ext cx="3793539" cy="3146312"/>
          </a:xfrm>
          <a:prstGeom prst="rect">
            <a:avLst/>
          </a:prstGeom>
        </p:spPr>
      </p:pic>
      <p:sp>
        <p:nvSpPr>
          <p:cNvPr id="4" name="TextBox 3"/>
          <p:cNvSpPr txBox="1"/>
          <p:nvPr/>
        </p:nvSpPr>
        <p:spPr>
          <a:xfrm>
            <a:off x="457200" y="533400"/>
            <a:ext cx="8458200" cy="1015663"/>
          </a:xfrm>
          <a:prstGeom prst="rect">
            <a:avLst/>
          </a:prstGeom>
          <a:noFill/>
        </p:spPr>
        <p:txBody>
          <a:bodyPr wrap="square" rtlCol="0">
            <a:spAutoFit/>
          </a:bodyPr>
          <a:lstStyle/>
          <a:p>
            <a:r>
              <a:rPr lang="en-US" sz="2000" b="1" dirty="0" smtClean="0"/>
              <a:t>The South China </a:t>
            </a:r>
            <a:r>
              <a:rPr lang="en-US" sz="2000" b="1" dirty="0" err="1" smtClean="0"/>
              <a:t>craton</a:t>
            </a:r>
            <a:r>
              <a:rPr lang="en-US" sz="2000" b="1" dirty="0"/>
              <a:t> </a:t>
            </a:r>
            <a:r>
              <a:rPr lang="en-US" sz="2000" dirty="0" smtClean="0"/>
              <a:t>formed by collision </a:t>
            </a:r>
            <a:r>
              <a:rPr lang="en-US" altLang="zh-CN" sz="2000" dirty="0" smtClean="0"/>
              <a:t>and amalgamation </a:t>
            </a:r>
            <a:r>
              <a:rPr lang="en-US" sz="2000" dirty="0" smtClean="0"/>
              <a:t>of two pieces of ancient continents: The </a:t>
            </a:r>
            <a:r>
              <a:rPr lang="en-US" sz="2000" dirty="0" smtClean="0">
                <a:solidFill>
                  <a:srgbClr val="800000"/>
                </a:solidFill>
              </a:rPr>
              <a:t>Yangtze (</a:t>
            </a:r>
            <a:r>
              <a:rPr lang="zh-CN" altLang="en-US" sz="2000" dirty="0" smtClean="0">
                <a:solidFill>
                  <a:srgbClr val="800000"/>
                </a:solidFill>
              </a:rPr>
              <a:t>扬子）</a:t>
            </a:r>
            <a:r>
              <a:rPr lang="en-US" sz="2000" dirty="0" smtClean="0"/>
              <a:t>block and the </a:t>
            </a:r>
            <a:r>
              <a:rPr lang="en-US" sz="2000" dirty="0" err="1" smtClean="0">
                <a:solidFill>
                  <a:srgbClr val="800000"/>
                </a:solidFill>
              </a:rPr>
              <a:t>Cathaysia</a:t>
            </a:r>
            <a:r>
              <a:rPr lang="en-US" sz="2000" dirty="0" smtClean="0"/>
              <a:t> </a:t>
            </a:r>
            <a:r>
              <a:rPr lang="zh-CN" altLang="en-US" sz="2000" dirty="0" smtClean="0">
                <a:solidFill>
                  <a:srgbClr val="800000"/>
                </a:solidFill>
              </a:rPr>
              <a:t>（华夏）</a:t>
            </a:r>
            <a:r>
              <a:rPr lang="en-US" sz="2000" dirty="0" smtClean="0"/>
              <a:t>block, in the </a:t>
            </a:r>
            <a:r>
              <a:rPr lang="en-US" sz="2000" dirty="0" err="1" smtClean="0"/>
              <a:t>Neoprotorozoic</a:t>
            </a:r>
            <a:r>
              <a:rPr lang="en-US" sz="2000" dirty="0"/>
              <a:t> </a:t>
            </a:r>
            <a:r>
              <a:rPr lang="en-US" sz="2000" dirty="0" smtClean="0"/>
              <a:t>(~1.0 </a:t>
            </a:r>
            <a:r>
              <a:rPr lang="en-US" sz="2000" dirty="0" err="1" smtClean="0"/>
              <a:t>Ga</a:t>
            </a:r>
            <a:r>
              <a:rPr lang="en-US" sz="2000" dirty="0" smtClean="0"/>
              <a:t>) or earlier.</a:t>
            </a:r>
            <a:endParaRPr lang="en-US" sz="2000" dirty="0"/>
          </a:p>
        </p:txBody>
      </p:sp>
    </p:spTree>
    <p:extLst>
      <p:ext uri="{BB962C8B-B14F-4D97-AF65-F5344CB8AC3E}">
        <p14:creationId xmlns:p14="http://schemas.microsoft.com/office/powerpoint/2010/main" val="16519619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om Pangaea to the Modern Continen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209800"/>
            <a:ext cx="4495800" cy="3371850"/>
          </a:xfrm>
          <a:prstGeom prst="rect">
            <a:avLst/>
          </a:prstGeom>
        </p:spPr>
      </p:pic>
      <p:sp>
        <p:nvSpPr>
          <p:cNvPr id="4" name="TextBox 3"/>
          <p:cNvSpPr txBox="1"/>
          <p:nvPr/>
        </p:nvSpPr>
        <p:spPr>
          <a:xfrm>
            <a:off x="914400" y="533400"/>
            <a:ext cx="7005443" cy="584776"/>
          </a:xfrm>
          <a:prstGeom prst="rect">
            <a:avLst/>
          </a:prstGeom>
          <a:noFill/>
        </p:spPr>
        <p:txBody>
          <a:bodyPr wrap="none" rtlCol="0">
            <a:spAutoFit/>
          </a:bodyPr>
          <a:lstStyle/>
          <a:p>
            <a:r>
              <a:rPr lang="en-US" sz="3200" dirty="0" smtClean="0"/>
              <a:t>Continental Drift and Supercontinents</a:t>
            </a:r>
            <a:endParaRPr lang="en-US" sz="3200" dirty="0"/>
          </a:p>
        </p:txBody>
      </p:sp>
      <p:sp>
        <p:nvSpPr>
          <p:cNvPr id="5" name="TextBox 4"/>
          <p:cNvSpPr txBox="1"/>
          <p:nvPr/>
        </p:nvSpPr>
        <p:spPr>
          <a:xfrm>
            <a:off x="228600" y="2209800"/>
            <a:ext cx="4724400" cy="646331"/>
          </a:xfrm>
          <a:prstGeom prst="rect">
            <a:avLst/>
          </a:prstGeom>
          <a:noFill/>
        </p:spPr>
        <p:txBody>
          <a:bodyPr wrap="square" rtlCol="0">
            <a:spAutoFit/>
          </a:bodyPr>
          <a:lstStyle/>
          <a:p>
            <a:r>
              <a:rPr lang="en-US" dirty="0" smtClean="0">
                <a:solidFill>
                  <a:schemeClr val="bg1"/>
                </a:solidFill>
              </a:rPr>
              <a:t>Disintegration of the last supercontinent </a:t>
            </a:r>
          </a:p>
          <a:p>
            <a:r>
              <a:rPr lang="en-US" dirty="0" smtClean="0">
                <a:solidFill>
                  <a:schemeClr val="bg1"/>
                </a:solidFill>
              </a:rPr>
              <a:t>-Pangaea</a:t>
            </a:r>
            <a:endParaRPr lang="en-US" dirty="0">
              <a:solidFill>
                <a:schemeClr val="bg1"/>
              </a:solidFill>
            </a:endParaRPr>
          </a:p>
        </p:txBody>
      </p:sp>
      <p:sp>
        <p:nvSpPr>
          <p:cNvPr id="8" name="TextBox 7"/>
          <p:cNvSpPr txBox="1"/>
          <p:nvPr/>
        </p:nvSpPr>
        <p:spPr>
          <a:xfrm>
            <a:off x="1447800" y="5029200"/>
            <a:ext cx="2257198" cy="369332"/>
          </a:xfrm>
          <a:prstGeom prst="rect">
            <a:avLst/>
          </a:prstGeom>
          <a:noFill/>
        </p:spPr>
        <p:txBody>
          <a:bodyPr wrap="none" rtlCol="0">
            <a:spAutoFit/>
          </a:bodyPr>
          <a:lstStyle/>
          <a:p>
            <a:r>
              <a:rPr lang="en-US" dirty="0" smtClean="0">
                <a:solidFill>
                  <a:srgbClr val="FFFF00"/>
                </a:solidFill>
              </a:rPr>
              <a:t>~200 Ma =&gt; present</a:t>
            </a:r>
            <a:endParaRPr lang="en-US" dirty="0">
              <a:solidFill>
                <a:srgbClr val="FFFF00"/>
              </a:solidFill>
            </a:endParaRPr>
          </a:p>
        </p:txBody>
      </p:sp>
      <p:sp>
        <p:nvSpPr>
          <p:cNvPr id="3" name="TextBox 2"/>
          <p:cNvSpPr txBox="1"/>
          <p:nvPr/>
        </p:nvSpPr>
        <p:spPr>
          <a:xfrm>
            <a:off x="5029200" y="3733800"/>
            <a:ext cx="4031873" cy="400110"/>
          </a:xfrm>
          <a:prstGeom prst="rect">
            <a:avLst/>
          </a:prstGeom>
          <a:noFill/>
        </p:spPr>
        <p:txBody>
          <a:bodyPr wrap="none" rtlCol="0">
            <a:spAutoFit/>
          </a:bodyPr>
          <a:lstStyle/>
          <a:p>
            <a:r>
              <a:rPr lang="zh-CN" altLang="en-US" sz="2000" b="1" dirty="0" smtClean="0"/>
              <a:t>天下大陆，分久必合，合久必分。</a:t>
            </a:r>
            <a:endParaRPr lang="en-US" sz="2000" b="1" dirty="0"/>
          </a:p>
        </p:txBody>
      </p:sp>
      <p:pic>
        <p:nvPicPr>
          <p:cNvPr id="7" name="Picture 6"/>
          <p:cNvPicPr>
            <a:picLocks noChangeAspect="1"/>
          </p:cNvPicPr>
          <p:nvPr/>
        </p:nvPicPr>
        <p:blipFill>
          <a:blip r:embed="rId5"/>
          <a:stretch>
            <a:fillRect/>
          </a:stretch>
        </p:blipFill>
        <p:spPr>
          <a:xfrm>
            <a:off x="2786529" y="1945409"/>
            <a:ext cx="6357471" cy="4912591"/>
          </a:xfrm>
          <a:prstGeom prst="rect">
            <a:avLst/>
          </a:prstGeom>
        </p:spPr>
      </p:pic>
    </p:spTree>
    <p:extLst>
      <p:ext uri="{BB962C8B-B14F-4D97-AF65-F5344CB8AC3E}">
        <p14:creationId xmlns:p14="http://schemas.microsoft.com/office/powerpoint/2010/main" val="3540714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27830"/>
            <a:ext cx="9144000" cy="6130170"/>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039" y="5012248"/>
            <a:ext cx="4200961"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73448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99" y="1600200"/>
            <a:ext cx="9144000" cy="4080191"/>
          </a:xfrm>
          <a:prstGeom prst="rect">
            <a:avLst/>
          </a:prstGeom>
        </p:spPr>
      </p:pic>
      <p:sp>
        <p:nvSpPr>
          <p:cNvPr id="3" name="TextBox 2"/>
          <p:cNvSpPr txBox="1"/>
          <p:nvPr/>
        </p:nvSpPr>
        <p:spPr>
          <a:xfrm>
            <a:off x="381000" y="685800"/>
            <a:ext cx="8295434" cy="707886"/>
          </a:xfrm>
          <a:prstGeom prst="rect">
            <a:avLst/>
          </a:prstGeom>
          <a:noFill/>
        </p:spPr>
        <p:txBody>
          <a:bodyPr wrap="none" rtlCol="0">
            <a:spAutoFit/>
          </a:bodyPr>
          <a:lstStyle/>
          <a:p>
            <a:pPr algn="ctr"/>
            <a:r>
              <a:rPr lang="en-US" sz="2000" dirty="0" smtClean="0"/>
              <a:t>Deep Seismic Reflection across the Yangtze </a:t>
            </a:r>
            <a:r>
              <a:rPr lang="mr-IN" sz="2000" dirty="0" smtClean="0"/>
              <a:t>–</a:t>
            </a:r>
            <a:r>
              <a:rPr lang="en-US" sz="2000" dirty="0" smtClean="0"/>
              <a:t> </a:t>
            </a:r>
            <a:r>
              <a:rPr lang="en-US" sz="2000" dirty="0" err="1" smtClean="0"/>
              <a:t>Cathaysia</a:t>
            </a:r>
            <a:r>
              <a:rPr lang="en-US" sz="2000" dirty="0" smtClean="0"/>
              <a:t> collision zone:</a:t>
            </a:r>
          </a:p>
          <a:p>
            <a:pPr algn="ctr"/>
            <a:r>
              <a:rPr lang="en-US" sz="2000" dirty="0" smtClean="0">
                <a:solidFill>
                  <a:schemeClr val="bg2">
                    <a:lumMod val="60000"/>
                    <a:lumOff val="40000"/>
                  </a:schemeClr>
                </a:solidFill>
              </a:rPr>
              <a:t>A </a:t>
            </a:r>
            <a:r>
              <a:rPr lang="en-US" sz="2000" dirty="0" err="1" smtClean="0">
                <a:solidFill>
                  <a:schemeClr val="bg2">
                    <a:lumMod val="60000"/>
                    <a:lumOff val="40000"/>
                  </a:schemeClr>
                </a:solidFill>
              </a:rPr>
              <a:t>paleoproterozoic</a:t>
            </a:r>
            <a:r>
              <a:rPr lang="en-US" sz="2000" dirty="0" smtClean="0">
                <a:solidFill>
                  <a:schemeClr val="bg2">
                    <a:lumMod val="60000"/>
                    <a:lumOff val="40000"/>
                  </a:schemeClr>
                </a:solidFill>
              </a:rPr>
              <a:t> age for the South China </a:t>
            </a:r>
            <a:r>
              <a:rPr lang="en-US" sz="2000" dirty="0" err="1" smtClean="0">
                <a:solidFill>
                  <a:schemeClr val="bg2">
                    <a:lumMod val="60000"/>
                    <a:lumOff val="40000"/>
                  </a:schemeClr>
                </a:solidFill>
              </a:rPr>
              <a:t>craton</a:t>
            </a:r>
            <a:r>
              <a:rPr lang="en-US" sz="2000" dirty="0" smtClean="0">
                <a:solidFill>
                  <a:schemeClr val="bg2">
                    <a:lumMod val="60000"/>
                    <a:lumOff val="40000"/>
                  </a:schemeClr>
                </a:solidFill>
              </a:rPr>
              <a:t>?</a:t>
            </a:r>
            <a:endParaRPr lang="en-US" sz="2000" dirty="0">
              <a:solidFill>
                <a:schemeClr val="bg2">
                  <a:lumMod val="60000"/>
                  <a:lumOff val="40000"/>
                </a:schemeClr>
              </a:solidFill>
            </a:endParaRPr>
          </a:p>
        </p:txBody>
      </p:sp>
      <p:sp>
        <p:nvSpPr>
          <p:cNvPr id="4" name="TextBox 3"/>
          <p:cNvSpPr txBox="1"/>
          <p:nvPr/>
        </p:nvSpPr>
        <p:spPr>
          <a:xfrm>
            <a:off x="6858000" y="6324600"/>
            <a:ext cx="1942847" cy="369332"/>
          </a:xfrm>
          <a:prstGeom prst="rect">
            <a:avLst/>
          </a:prstGeom>
          <a:noFill/>
        </p:spPr>
        <p:txBody>
          <a:bodyPr wrap="none" rtlCol="0">
            <a:spAutoFit/>
          </a:bodyPr>
          <a:lstStyle/>
          <a:p>
            <a:r>
              <a:rPr lang="en-US" dirty="0" smtClean="0"/>
              <a:t>Dong et al., 2015</a:t>
            </a:r>
            <a:endParaRPr lang="en-US" dirty="0"/>
          </a:p>
        </p:txBody>
      </p:sp>
    </p:spTree>
    <p:extLst>
      <p:ext uri="{BB962C8B-B14F-4D97-AF65-F5344CB8AC3E}">
        <p14:creationId xmlns:p14="http://schemas.microsoft.com/office/powerpoint/2010/main" val="17197803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8-The-collision-process-between-South-and-North-China-blocks-An-active-margin-w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3861227" cy="6858000"/>
          </a:xfrm>
          <a:prstGeom prst="rect">
            <a:avLst/>
          </a:prstGeom>
        </p:spPr>
      </p:pic>
      <p:sp>
        <p:nvSpPr>
          <p:cNvPr id="3" name="TextBox 2"/>
          <p:cNvSpPr txBox="1"/>
          <p:nvPr/>
        </p:nvSpPr>
        <p:spPr>
          <a:xfrm>
            <a:off x="4267200" y="1981200"/>
            <a:ext cx="4572000" cy="830997"/>
          </a:xfrm>
          <a:prstGeom prst="rect">
            <a:avLst/>
          </a:prstGeom>
          <a:noFill/>
        </p:spPr>
        <p:txBody>
          <a:bodyPr wrap="square" rtlCol="0">
            <a:spAutoFit/>
          </a:bodyPr>
          <a:lstStyle/>
          <a:p>
            <a:r>
              <a:rPr lang="en-US" sz="2400" b="1" dirty="0" smtClean="0"/>
              <a:t>Mesozoic collision with the North China Block</a:t>
            </a:r>
            <a:endParaRPr lang="en-US" sz="2400" b="1" dirty="0"/>
          </a:p>
        </p:txBody>
      </p:sp>
      <p:sp>
        <p:nvSpPr>
          <p:cNvPr id="4" name="TextBox 3"/>
          <p:cNvSpPr txBox="1"/>
          <p:nvPr/>
        </p:nvSpPr>
        <p:spPr>
          <a:xfrm>
            <a:off x="6781800" y="6248400"/>
            <a:ext cx="2122058" cy="369332"/>
          </a:xfrm>
          <a:prstGeom prst="rect">
            <a:avLst/>
          </a:prstGeom>
          <a:noFill/>
        </p:spPr>
        <p:txBody>
          <a:bodyPr wrap="none" rtlCol="0">
            <a:spAutoFit/>
          </a:bodyPr>
          <a:lstStyle/>
          <a:p>
            <a:r>
              <a:rPr lang="en-US" dirty="0" smtClean="0"/>
              <a:t>Chang (2006) JGR</a:t>
            </a:r>
            <a:endParaRPr lang="en-US" dirty="0"/>
          </a:p>
        </p:txBody>
      </p:sp>
    </p:spTree>
    <p:extLst>
      <p:ext uri="{BB962C8B-B14F-4D97-AF65-F5344CB8AC3E}">
        <p14:creationId xmlns:p14="http://schemas.microsoft.com/office/powerpoint/2010/main" val="17200782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18576</TotalTime>
  <Words>964</Words>
  <Application>Microsoft Macintosh PowerPoint</Application>
  <PresentationFormat>On-screen Show (4:3)</PresentationFormat>
  <Paragraphs>138</Paragraphs>
  <Slides>33</Slides>
  <Notes>3</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Pixel</vt:lpstr>
      <vt:lpstr>Geological evolution of  the South China Block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谢谢！</vt:lpstr>
      <vt:lpstr>PowerPoint Presentation</vt:lpstr>
      <vt:lpstr>PowerPoint Presentation</vt:lpstr>
      <vt:lpstr>PowerPoint Presentation</vt:lpstr>
      <vt:lpstr>PowerPoint Presentation</vt:lpstr>
      <vt:lpstr>PowerPoint Presentation</vt:lpstr>
      <vt:lpstr>PowerPoint Presentation</vt:lpstr>
      <vt:lpstr>a possible Paleoproterozoic collisional orogen beneath Xuefenshan orogen</vt:lpstr>
      <vt:lpstr>PowerPoint Presentation</vt:lpstr>
      <vt:lpstr>PowerPoint Presentation</vt:lpstr>
      <vt:lpstr>PowerPoint Presentation</vt:lpstr>
      <vt:lpstr>PowerPoint Presentation</vt:lpstr>
      <vt:lpstr>PowerPoint Presentation</vt:lpstr>
    </vt:vector>
  </TitlesOfParts>
  <Company>University of Missouri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Ipace02-workshop</dc:title>
  <dc:creator>Mian Liu</dc:creator>
  <cp:lastModifiedBy>Mian Liu</cp:lastModifiedBy>
  <cp:revision>330</cp:revision>
  <cp:lastPrinted>2000-03-06T22:08:17Z</cp:lastPrinted>
  <dcterms:created xsi:type="dcterms:W3CDTF">1999-10-11T21:01:44Z</dcterms:created>
  <dcterms:modified xsi:type="dcterms:W3CDTF">2017-07-23T00:43:15Z</dcterms:modified>
</cp:coreProperties>
</file>