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4602-3063-4B78-885B-0AABD94211F2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CF0C0-F1DF-422C-98AD-CB3C83FAC2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65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A53F5-0534-4B7C-866D-88710EC5A78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484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2017-4-26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smtClean="0"/>
              <a:t>wangdou20170426-100km_2mm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94932"/>
              </p:ext>
            </p:extLst>
          </p:nvPr>
        </p:nvGraphicFramePr>
        <p:xfrm>
          <a:off x="683568" y="836712"/>
          <a:ext cx="8280920" cy="5983494"/>
        </p:xfrm>
        <a:graphic>
          <a:graphicData uri="http://schemas.openxmlformats.org/drawingml/2006/table">
            <a:tbl>
              <a:tblPr firstRow="1" bandRow="1"/>
              <a:tblGrid>
                <a:gridCol w="2192783"/>
                <a:gridCol w="1195723"/>
                <a:gridCol w="1341284"/>
                <a:gridCol w="1285270"/>
                <a:gridCol w="1132930"/>
                <a:gridCol w="1132930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Higgs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0.968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5534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21300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2770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97.1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465.8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408.7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16.1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0.171/0.002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0.16/0.002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0.171 /0.002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1.31/0.004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0.57/0.0017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1.48/0.0078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0.18/0.0037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15.0/0.089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9.9/0.059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15.4/0.125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5.6/0.086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0.013/0.083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0.0055/0.062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136.2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0.41(2cell) 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1.99(2cell)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5.15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47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124744"/>
            <a:ext cx="799288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We chose 2mm </a:t>
            </a:r>
            <a:r>
              <a:rPr lang="en-US" altLang="zh-CN" sz="2400" dirty="0" smtClean="0">
                <a:sym typeface="Symbol"/>
              </a:rPr>
              <a:t>y* and 32MW SR power for CDR.</a:t>
            </a:r>
            <a:endParaRPr lang="en-US" altLang="zh-CN" sz="2400" dirty="0" smtClean="0"/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Higgs mode and W mode will use the same lattice.</a:t>
            </a: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Give a new column for Z which use same lattice as Higgs.   (L=1.1</a:t>
            </a:r>
            <a:r>
              <a:rPr lang="en-US" altLang="zh-CN" sz="2400" dirty="0" smtClean="0">
                <a:sym typeface="Symbol"/>
              </a:rPr>
              <a:t>10</a:t>
            </a:r>
            <a:r>
              <a:rPr lang="en-US" altLang="zh-CN" sz="2400" baseline="30000" dirty="0" smtClean="0">
                <a:sym typeface="Symbol"/>
              </a:rPr>
              <a:t>34</a:t>
            </a:r>
            <a:r>
              <a:rPr lang="en-US" altLang="zh-CN" sz="2400" dirty="0" smtClean="0">
                <a:sym typeface="Symbol"/>
              </a:rPr>
              <a:t>, coupling=2%, P</a:t>
            </a:r>
            <a:r>
              <a:rPr lang="en-US" altLang="zh-CN" sz="2400" baseline="-25000" dirty="0" smtClean="0">
                <a:sym typeface="Symbol"/>
              </a:rPr>
              <a:t>SR</a:t>
            </a:r>
            <a:r>
              <a:rPr lang="en-US" altLang="zh-CN" sz="2400" dirty="0" smtClean="0">
                <a:sym typeface="Symbol"/>
              </a:rPr>
              <a:t>=1.4MW)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84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68952" cy="43204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parameters for CEPC </a:t>
            </a:r>
            <a:r>
              <a:rPr lang="en-US" altLang="zh-CN" dirty="0" smtClean="0"/>
              <a:t>upgrade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wangdou20161219-100km_1mm</a:t>
            </a:r>
            <a:r>
              <a:rPr lang="en-US" altLang="zh-CN" sz="2200" dirty="0" smtClean="0">
                <a:sym typeface="Symbol"/>
              </a:rPr>
              <a:t>y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42838"/>
              </p:ext>
            </p:extLst>
          </p:nvPr>
        </p:nvGraphicFramePr>
        <p:xfrm>
          <a:off x="107504" y="824520"/>
          <a:ext cx="9001000" cy="5983494"/>
        </p:xfrm>
        <a:graphic>
          <a:graphicData uri="http://schemas.openxmlformats.org/drawingml/2006/table">
            <a:tbl>
              <a:tblPr firstRow="1" bandRow="1"/>
              <a:tblGrid>
                <a:gridCol w="2016224"/>
                <a:gridCol w="936104"/>
                <a:gridCol w="936104"/>
                <a:gridCol w="1080120"/>
                <a:gridCol w="1008112"/>
                <a:gridCol w="936104"/>
                <a:gridCol w="1080120"/>
                <a:gridCol w="1008112"/>
              </a:tblGrid>
              <a:tr h="405654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tt</a:t>
                      </a:r>
                      <a:endParaRPr lang="en-US" altLang="zh-CN" sz="1600" b="1" i="1" kern="100" dirty="0" smtClean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pow.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175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100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7.55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1.41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1.12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1.05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98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555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211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16666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65716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6.64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29.97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50.6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367.7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19</a:t>
                      </a:r>
                      <a:endParaRPr lang="zh-CN" altLang="en-US" sz="1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12.7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1.3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0.2/0.002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 /0.00</a:t>
                      </a:r>
                      <a:r>
                        <a:rPr lang="en-US" altLang="zh-CN" sz="1200" b="1" kern="1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</a:t>
                      </a:r>
                      <a:endParaRPr lang="zh-CN" altLang="zh-CN" sz="1200" b="1" kern="1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 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0.12/0.001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3.19/0.0097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1.01/0.0031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2.68/0.008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0.93/0.0049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25.3/0.14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17.4/0.055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16.4/0.09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10.5/0.07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i="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y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/IP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0.118/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0.083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0.016/0.055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0.029/0.083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0.0082/0.055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0.0075/0.054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RF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Phase (degree)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153.0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122.2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123.3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b="0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160.8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8.92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  (harmonic)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(217800)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2.72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 </a:t>
                      </a: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0.53(5cell)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 (2cell)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6.25(1cell)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03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2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0.89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901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0.62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5.42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18.0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70.97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660232" y="6473968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319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716</Words>
  <Application>Microsoft Office PowerPoint</Application>
  <PresentationFormat>全屏显示(4:3)</PresentationFormat>
  <Paragraphs>407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parameters for CEPC double ring （wangdou20170426-100km_2mmy）</vt:lpstr>
      <vt:lpstr>PowerPoint 演示文稿</vt:lpstr>
      <vt:lpstr>parameters for CEPC upgrade （wangdou20161219-100km_1mmy）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parameters for CEPC double ring （wangdou20170306-100km_2mmy）</dc:title>
  <dc:creator>Dou</dc:creator>
  <cp:lastModifiedBy>Dou</cp:lastModifiedBy>
  <cp:revision>8</cp:revision>
  <dcterms:created xsi:type="dcterms:W3CDTF">2017-03-10T09:00:26Z</dcterms:created>
  <dcterms:modified xsi:type="dcterms:W3CDTF">2017-04-26T03:22:31Z</dcterms:modified>
</cp:coreProperties>
</file>