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76" r:id="rId4"/>
    <p:sldId id="257" r:id="rId5"/>
    <p:sldId id="259" r:id="rId6"/>
    <p:sldId id="260" r:id="rId7"/>
    <p:sldId id="261" r:id="rId8"/>
    <p:sldId id="263" r:id="rId9"/>
    <p:sldId id="264" r:id="rId10"/>
    <p:sldId id="273" r:id="rId11"/>
    <p:sldId id="266" r:id="rId12"/>
    <p:sldId id="274" r:id="rId13"/>
    <p:sldId id="275" r:id="rId14"/>
  </p:sldIdLst>
  <p:sldSz cx="9144000" cy="6858000" type="screen4x3"/>
  <p:notesSz cx="9928225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F84AE-93B6-44B1-A4E7-DF9ED8314420}" type="datetimeFigureOut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FAAF9-3B55-48C0-B651-6436D5FDB9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74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05F80-8C2F-45B5-82F9-5B0EBA84AEBC}" type="datetimeFigureOut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EF3AB-81FA-4C18-9D54-50784ECD64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613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62FDD-FF57-4007-9C29-347295EECB9F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0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1D0-FCAE-474F-8004-670985F19004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2D17-1F98-4D2A-9878-89EFE4E9F2B3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52D-7248-4A21-AC0F-4E551323A932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18F4-7667-4E5C-B182-1C96EE38C45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71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916D-54FE-4153-850F-D05D3F66AB4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12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42B7-2346-4F94-BB57-3070780A28E2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63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EF32-4052-405F-827F-B14A7BD8D3D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5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BB63-7151-4290-AB0F-B5AC17FC3C57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70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8AC21-95F6-4A9E-9341-A8FA4E68C30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36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9334-B6C1-46A0-98E1-6DD264856E8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001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08A4-DCAB-4E82-A45A-92BFC438D85E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1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A277-30D7-4014-B144-7ADE1E56973D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AE72-EBE5-461C-9C89-3C460D5EE5C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66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E773-D9CE-4B11-9D4A-A55A6419882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56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FC78-CDD9-4BC3-B1E4-F6841C2813B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41BD-C96E-4547-BC6E-AC98A5BDA5B2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47D0-D37E-4DB3-8A01-838E3F1FE7F7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FBF-EDD0-4A5D-8C25-1DE10AB17618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B61A-32AD-4D55-B0F9-2C93115CA7BF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A17F-3DB5-47C9-8EC5-CC42D6E56DA8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AA8D-272A-4EC6-A5EB-C06914C98F71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8F2-87C5-4E4C-A4BF-9662CA82F82D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473A6-3DB6-4B6E-84DE-E8B4CFEAC59C}" type="datetime1">
              <a:rPr lang="zh-CN" altLang="en-US" smtClean="0"/>
              <a:t>2017-4-28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9DEF-5DDC-4F14-BDA3-783E94616CA6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2017-4-28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9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5.e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800" dirty="0" smtClean="0"/>
              <a:t>Primary estimation of CEPC</a:t>
            </a:r>
            <a:br>
              <a:rPr lang="en-US" altLang="zh-CN" sz="4800" dirty="0" smtClean="0"/>
            </a:br>
            <a:r>
              <a:rPr lang="en-US" altLang="zh-CN" sz="4800" dirty="0" smtClean="0"/>
              <a:t>beam dilution and beam halo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224736" cy="1752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Dou Wang</a:t>
            </a:r>
          </a:p>
          <a:p>
            <a:endParaRPr lang="en-US" altLang="zh-CN" dirty="0"/>
          </a:p>
          <a:p>
            <a:r>
              <a:rPr lang="en-US" altLang="zh-CN" sz="2400" dirty="0" smtClean="0"/>
              <a:t>April. 28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,  2017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921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Energy distribution due to IBS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230825"/>
              </p:ext>
            </p:extLst>
          </p:nvPr>
        </p:nvGraphicFramePr>
        <p:xfrm>
          <a:off x="971600" y="1052736"/>
          <a:ext cx="6970875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3" imgW="5410080" imgH="787320" progId="Equation.DSMT4">
                  <p:embed/>
                </p:oleObj>
              </mc:Choice>
              <mc:Fallback>
                <p:oleObj name="Equation" r:id="rId3" imgW="541008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52736"/>
                        <a:ext cx="6970875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99592" y="609329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CEPC, IBS has no contribution to longitudinal distribution.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Longitudinal distribution is dominated by beam-gas bremsstrahlung effect.</a:t>
            </a:r>
            <a:endParaRPr lang="zh-CN" altLang="en-US" dirty="0"/>
          </a:p>
        </p:txBody>
      </p:sp>
      <p:pic>
        <p:nvPicPr>
          <p:cNvPr id="5207" name="Picture 8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48880"/>
            <a:ext cx="5726095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US" altLang="zh-CN" dirty="0" smtClean="0"/>
              <a:t>vertical distribution due to IBS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87727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Vertical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emittance</a:t>
            </a:r>
            <a:r>
              <a:rPr lang="en-US" altLang="zh-CN" sz="2400" dirty="0" smtClean="0">
                <a:solidFill>
                  <a:srgbClr val="FF0000"/>
                </a:solidFill>
              </a:rPr>
              <a:t> growth: 102%  !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pic>
        <p:nvPicPr>
          <p:cNvPr id="6229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52735"/>
            <a:ext cx="5688632" cy="3719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83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5272"/>
            <a:ext cx="4308394" cy="25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36" y="1648516"/>
            <a:ext cx="3993332" cy="261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Comparison with </a:t>
            </a:r>
            <a:r>
              <a:rPr lang="en-US" altLang="zh-CN" dirty="0"/>
              <a:t>beam-gas </a:t>
            </a:r>
            <a:r>
              <a:rPr lang="en-US" altLang="zh-CN" dirty="0" smtClean="0"/>
              <a:t>scattering effect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36096" y="407501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Beam-gas scattering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632" y="531829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For Higgs, vertical distribution is dominated by IBS.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29249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IBS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smtClean="0"/>
              <a:t>wangdou20170426-100km_2mm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416946"/>
              </p:ext>
            </p:extLst>
          </p:nvPr>
        </p:nvGraphicFramePr>
        <p:xfrm>
          <a:off x="683568" y="836712"/>
          <a:ext cx="8280920" cy="5983494"/>
        </p:xfrm>
        <a:graphic>
          <a:graphicData uri="http://schemas.openxmlformats.org/drawingml/2006/table">
            <a:tbl>
              <a:tblPr firstRow="1" bandRow="1"/>
              <a:tblGrid>
                <a:gridCol w="2192783"/>
                <a:gridCol w="1195723"/>
                <a:gridCol w="1341284"/>
                <a:gridCol w="1285270"/>
                <a:gridCol w="1132930"/>
                <a:gridCol w="11329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408.7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0.18/0.0037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9.9/0.059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5.6/0.086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22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dirty="0" smtClean="0"/>
              <a:t>Main sources of beam dilution and beam halo generation in CEPC</a:t>
            </a:r>
            <a:endParaRPr lang="zh-CN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Beam-gas scattering </a:t>
            </a:r>
            <a:r>
              <a:rPr lang="en-US" altLang="zh-CN" sz="2000" dirty="0" smtClean="0">
                <a:solidFill>
                  <a:prstClr val="black"/>
                </a:solidFill>
                <a:sym typeface="Symbol"/>
              </a:rPr>
              <a:t> transverse distribution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>
                <a:solidFill>
                  <a:prstClr val="black"/>
                </a:solidFill>
                <a:sym typeface="Symbol"/>
              </a:rPr>
              <a:t>Beam-gas bremsstrahlung   longitudinal distribution</a:t>
            </a:r>
            <a:endParaRPr lang="zh-CN" altLang="en-US" sz="20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 err="1" smtClean="0">
                <a:solidFill>
                  <a:prstClr val="black"/>
                </a:solidFill>
                <a:sym typeface="Symbol"/>
              </a:rPr>
              <a:t>Intrabeam</a:t>
            </a:r>
            <a:r>
              <a:rPr lang="en-US" altLang="zh-CN" sz="2000" dirty="0" smtClean="0">
                <a:solidFill>
                  <a:prstClr val="black"/>
                </a:solidFill>
                <a:sym typeface="Symbol"/>
              </a:rPr>
              <a:t> scattering </a:t>
            </a:r>
            <a:r>
              <a:rPr lang="en-US" altLang="zh-CN" sz="2000" dirty="0">
                <a:solidFill>
                  <a:prstClr val="black"/>
                </a:solidFill>
                <a:sym typeface="Symbol"/>
              </a:rPr>
              <a:t> transverse </a:t>
            </a:r>
            <a:r>
              <a:rPr lang="en-US" altLang="zh-CN" sz="2000" dirty="0" smtClean="0">
                <a:solidFill>
                  <a:prstClr val="black"/>
                </a:solidFill>
                <a:sym typeface="Symbol"/>
              </a:rPr>
              <a:t>distribution + longitudinal distribution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983689"/>
              </p:ext>
            </p:extLst>
          </p:nvPr>
        </p:nvGraphicFramePr>
        <p:xfrm>
          <a:off x="1619188" y="3334574"/>
          <a:ext cx="6096000" cy="3337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456384"/>
                <a:gridCol w="26396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</a:t>
                      </a:r>
                      <a:r>
                        <a:rPr lang="en-US" altLang="zh-CN" baseline="0" dirty="0" smtClean="0"/>
                        <a:t> E0 (</a:t>
                      </a:r>
                      <a:r>
                        <a:rPr lang="en-US" altLang="zh-CN" baseline="0" dirty="0" err="1" smtClean="0"/>
                        <a:t>GeV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Circumference (km)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Nature</a:t>
                      </a:r>
                      <a:r>
                        <a:rPr lang="en-US" altLang="zh-CN" baseline="0" dirty="0" smtClean="0"/>
                        <a:t> energy spread </a:t>
                      </a:r>
                      <a:r>
                        <a:rPr lang="en-US" altLang="zh-CN" baseline="0" dirty="0" smtClean="0">
                          <a:sym typeface="Symbol"/>
                        </a:rPr>
                        <a:t></a:t>
                      </a:r>
                      <a:r>
                        <a:rPr lang="en-US" altLang="zh-CN" baseline="-25000" dirty="0" smtClean="0">
                          <a:sym typeface="Symbol"/>
                        </a:rPr>
                        <a:t>0</a:t>
                      </a:r>
                      <a:endParaRPr lang="zh-CN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9.8</a:t>
                      </a:r>
                      <a:r>
                        <a:rPr lang="en-US" altLang="zh-CN" dirty="0" smtClean="0">
                          <a:sym typeface="Symbol"/>
                        </a:rPr>
                        <a:t>10-4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</a:t>
                      </a:r>
                      <a:r>
                        <a:rPr lang="en-US" altLang="zh-CN" baseline="0" dirty="0" smtClean="0"/>
                        <a:t> acceptance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0.021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Average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smtClean="0">
                          <a:sym typeface="Symbol"/>
                        </a:rPr>
                        <a:t>x/y (m)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70/70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Horizontal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err="1" smtClean="0"/>
                        <a:t>e</a:t>
                      </a:r>
                      <a:r>
                        <a:rPr lang="en-US" altLang="zh-CN" dirty="0" err="1" smtClean="0"/>
                        <a:t>mittance</a:t>
                      </a:r>
                      <a:r>
                        <a:rPr lang="en-US" altLang="zh-CN" dirty="0" smtClean="0"/>
                        <a:t> (nm)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1.31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Vertical </a:t>
                      </a:r>
                      <a:r>
                        <a:rPr lang="en-US" altLang="zh-CN" dirty="0" err="1" smtClean="0"/>
                        <a:t>emittance</a:t>
                      </a:r>
                      <a:r>
                        <a:rPr lang="en-US" altLang="zh-CN" baseline="0" dirty="0" smtClean="0"/>
                        <a:t> (pm)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Transverse damping</a:t>
                      </a:r>
                      <a:r>
                        <a:rPr lang="en-US" altLang="zh-CN" baseline="0" dirty="0" smtClean="0"/>
                        <a:t> time (</a:t>
                      </a:r>
                      <a:r>
                        <a:rPr lang="en-US" altLang="zh-CN" baseline="0" dirty="0" err="1" smtClean="0"/>
                        <a:t>ms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Longitudinal damping time</a:t>
                      </a:r>
                      <a:r>
                        <a:rPr lang="en-US" altLang="zh-CN" baseline="0" dirty="0" smtClean="0"/>
                        <a:t> (</a:t>
                      </a:r>
                      <a:r>
                        <a:rPr lang="en-US" altLang="zh-CN" baseline="0" dirty="0" err="1" smtClean="0"/>
                        <a:t>ms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5000" y="2962112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prstClr val="black"/>
                </a:solidFill>
              </a:rPr>
              <a:t>Table1. CEPC Higgs parameters</a:t>
            </a:r>
            <a:endParaRPr lang="zh-CN" altLang="en-US" sz="1600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1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Cross section of beam-gas scattering</a:t>
            </a:r>
            <a:endParaRPr lang="zh-CN" alt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72816"/>
            <a:ext cx="2095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24" y="3284984"/>
            <a:ext cx="150561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808611"/>
              </p:ext>
            </p:extLst>
          </p:nvPr>
        </p:nvGraphicFramePr>
        <p:xfrm>
          <a:off x="2765955" y="3874986"/>
          <a:ext cx="54006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" name="Equation" r:id="rId5" imgW="3809880" imgH="558720" progId="Equation.DSMT4">
                  <p:embed/>
                </p:oleObj>
              </mc:Choice>
              <mc:Fallback>
                <p:oleObj name="Equation" r:id="rId5" imgW="3809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65955" y="3874986"/>
                        <a:ext cx="5400600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142948"/>
              </p:ext>
            </p:extLst>
          </p:nvPr>
        </p:nvGraphicFramePr>
        <p:xfrm>
          <a:off x="1619672" y="4725144"/>
          <a:ext cx="111612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Equation" r:id="rId7" imgW="787320" imgH="253800" progId="Equation.DSMT4">
                  <p:embed/>
                </p:oleObj>
              </mc:Choice>
              <mc:Fallback>
                <p:oleObj name="Equation" r:id="rId7" imgW="787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9672" y="4725144"/>
                        <a:ext cx="1116124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940171"/>
              </p:ext>
            </p:extLst>
          </p:nvPr>
        </p:nvGraphicFramePr>
        <p:xfrm>
          <a:off x="4168295" y="5157192"/>
          <a:ext cx="240612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Equation" r:id="rId9" imgW="1739880" imgH="520560" progId="Equation.DSMT4">
                  <p:embed/>
                </p:oleObj>
              </mc:Choice>
              <mc:Fallback>
                <p:oleObj name="Equation" r:id="rId9" imgW="17398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68295" y="5157192"/>
                        <a:ext cx="2406121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9105" y="130941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The differential cross-section of the electron scattering with an gas atom is  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36" y="2564903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where Z is the atomic number, </a:t>
            </a:r>
            <a:r>
              <a:rPr lang="en-US" altLang="zh-CN" i="1" dirty="0" smtClean="0">
                <a:solidFill>
                  <a:prstClr val="black"/>
                </a:solidFill>
              </a:rPr>
              <a:t>r</a:t>
            </a:r>
            <a:r>
              <a:rPr lang="en-US" altLang="zh-CN" i="1" baseline="-25000" dirty="0" smtClean="0">
                <a:solidFill>
                  <a:prstClr val="black"/>
                </a:solidFill>
              </a:rPr>
              <a:t>e</a:t>
            </a:r>
            <a:r>
              <a:rPr lang="en-US" altLang="zh-CN" dirty="0" smtClean="0">
                <a:solidFill>
                  <a:prstClr val="black"/>
                </a:solidFill>
              </a:rPr>
              <a:t> is the classical electron radius, 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 is the relativistic Lorentz factor and </a:t>
            </a:r>
            <a:r>
              <a:rPr lang="en-US" altLang="zh-CN" i="1" dirty="0" smtClean="0">
                <a:solidFill>
                  <a:prstClr val="black"/>
                </a:solidFill>
                <a:sym typeface="Symbol"/>
              </a:rPr>
              <a:t></a:t>
            </a:r>
            <a:r>
              <a:rPr lang="en-US" altLang="zh-CN" i="1" baseline="-25000" dirty="0" smtClean="0">
                <a:solidFill>
                  <a:prstClr val="black"/>
                </a:solidFill>
                <a:sym typeface="Symbol"/>
              </a:rPr>
              <a:t>min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 is determined by the uncertainty principle as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90169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Total cross-section: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725144"/>
            <a:ext cx="8649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Assuming                           , make an integration over one direction, one gets the differential cross-section for the other direction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449372"/>
              </p:ext>
            </p:extLst>
          </p:nvPr>
        </p:nvGraphicFramePr>
        <p:xfrm>
          <a:off x="3189288" y="6003925"/>
          <a:ext cx="5260975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Equation" r:id="rId11" imgW="3416040" imgH="533160" progId="Equation.DSMT4">
                  <p:embed/>
                </p:oleObj>
              </mc:Choice>
              <mc:Fallback>
                <p:oleObj name="Equation" r:id="rId11" imgW="34160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89288" y="6003925"/>
                        <a:ext cx="5260975" cy="82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4433" y="609567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Probability density 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3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89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Distribution calculation</a:t>
            </a:r>
            <a:endParaRPr lang="zh-CN" altLang="en-US" sz="4000" dirty="0"/>
          </a:p>
        </p:txBody>
      </p:sp>
      <p:sp>
        <p:nvSpPr>
          <p:cNvPr id="3" name="矩形 2"/>
          <p:cNvSpPr/>
          <p:nvPr/>
        </p:nvSpPr>
        <p:spPr>
          <a:xfrm>
            <a:off x="528505" y="1032306"/>
            <a:ext cx="87953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Assuming the </a:t>
            </a:r>
            <a:r>
              <a:rPr lang="en-US" altLang="zh-CN" sz="2000" dirty="0" smtClean="0">
                <a:solidFill>
                  <a:prstClr val="black"/>
                </a:solidFill>
              </a:rPr>
              <a:t>CO </a:t>
            </a:r>
            <a:r>
              <a:rPr lang="en-US" altLang="zh-CN" sz="2000" dirty="0">
                <a:solidFill>
                  <a:prstClr val="black"/>
                </a:solidFill>
              </a:rPr>
              <a:t>gas is </a:t>
            </a:r>
            <a:r>
              <a:rPr lang="en-US" altLang="zh-CN" sz="2000" dirty="0" smtClean="0">
                <a:solidFill>
                  <a:prstClr val="black"/>
                </a:solidFill>
              </a:rPr>
              <a:t>dominate for beam-gas scattering in CEPC, Z=50</a:t>
            </a:r>
            <a:r>
              <a:rPr lang="en-US" altLang="zh-CN" sz="2000" baseline="30000" dirty="0" smtClean="0">
                <a:solidFill>
                  <a:prstClr val="black"/>
                </a:solidFill>
              </a:rPr>
              <a:t>1/2 </a:t>
            </a:r>
            <a:r>
              <a:rPr lang="en-US" altLang="zh-CN" sz="2000" dirty="0" smtClean="0">
                <a:solidFill>
                  <a:prstClr val="black"/>
                </a:solidFill>
              </a:rPr>
              <a:t>and n=2.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347019"/>
              </p:ext>
            </p:extLst>
          </p:nvPr>
        </p:nvGraphicFramePr>
        <p:xfrm>
          <a:off x="1679666" y="1432416"/>
          <a:ext cx="4124921" cy="463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" name="Equation" r:id="rId3" imgW="2489040" imgH="279360" progId="Equation.DSMT4">
                  <p:embed/>
                </p:oleObj>
              </mc:Choice>
              <mc:Fallback>
                <p:oleObj name="Equation" r:id="rId3" imgW="2489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9666" y="1432416"/>
                        <a:ext cx="4124921" cy="463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647055" y="1916832"/>
            <a:ext cx="7813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(Q—</a:t>
            </a:r>
            <a:r>
              <a:rPr lang="en-US" altLang="zh-CN" dirty="0">
                <a:solidFill>
                  <a:srgbClr val="002060"/>
                </a:solidFill>
              </a:rPr>
              <a:t>Residual gas density </a:t>
            </a:r>
            <a:r>
              <a:rPr lang="en-US" altLang="zh-CN" dirty="0" smtClean="0">
                <a:solidFill>
                  <a:srgbClr val="002060"/>
                </a:solidFill>
              </a:rPr>
              <a:t>, </a:t>
            </a:r>
            <a:r>
              <a:rPr lang="en-US" altLang="zh-CN" i="1" dirty="0" err="1" smtClean="0">
                <a:solidFill>
                  <a:prstClr val="black"/>
                </a:solidFill>
              </a:rPr>
              <a:t>n</a:t>
            </a:r>
            <a:r>
              <a:rPr lang="en-US" altLang="zh-CN" dirty="0" err="1">
                <a:solidFill>
                  <a:prstClr val="black"/>
                </a:solidFill>
                <a:sym typeface="Symbol"/>
              </a:rPr>
              <a:t>the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number of atoms in each gas molecule, </a:t>
            </a:r>
            <a:r>
              <a:rPr lang="en-US" altLang="zh-CN" i="1" dirty="0" err="1">
                <a:solidFill>
                  <a:prstClr val="black"/>
                </a:solidFill>
                <a:sym typeface="Symbol"/>
              </a:rPr>
              <a:t>P</a:t>
            </a:r>
            <a:r>
              <a:rPr lang="en-US" altLang="zh-CN" dirty="0" err="1">
                <a:solidFill>
                  <a:prstClr val="black"/>
                </a:solidFill>
                <a:sym typeface="Symbol"/>
              </a:rPr>
              <a:t>the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pressure of the gas</a:t>
            </a:r>
            <a:r>
              <a:rPr lang="en-US" altLang="zh-CN" dirty="0">
                <a:solidFill>
                  <a:prstClr val="black"/>
                </a:solidFill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813724"/>
              </p:ext>
            </p:extLst>
          </p:nvPr>
        </p:nvGraphicFramePr>
        <p:xfrm>
          <a:off x="2915816" y="3100995"/>
          <a:ext cx="875395" cy="35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" name="Equation" r:id="rId5" imgW="571320" imgH="228600" progId="Equation.DSMT4">
                  <p:embed/>
                </p:oleObj>
              </mc:Choice>
              <mc:Fallback>
                <p:oleObj name="Equation" r:id="rId5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5816" y="3100995"/>
                        <a:ext cx="875395" cy="350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504783"/>
              </p:ext>
            </p:extLst>
          </p:nvPr>
        </p:nvGraphicFramePr>
        <p:xfrm>
          <a:off x="841375" y="3384550"/>
          <a:ext cx="7929563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" name="Equation" r:id="rId7" imgW="5194080" imgH="1143000" progId="Equation.DSMT4">
                  <p:embed/>
                </p:oleObj>
              </mc:Choice>
              <mc:Fallback>
                <p:oleObj name="Equation" r:id="rId7" imgW="51940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1375" y="3384550"/>
                        <a:ext cx="7929563" cy="174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2669" y="2708920"/>
            <a:ext cx="373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prstClr val="black"/>
                </a:solidFill>
              </a:rPr>
              <a:t>Collision probability during one damping time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5648" y="5229200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prstClr val="black"/>
                </a:solidFill>
              </a:rPr>
              <a:t>The distribution is decided only by two parameters!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827330" y="5629310"/>
            <a:ext cx="8388932" cy="1124744"/>
            <a:chOff x="899592" y="5733256"/>
            <a:chExt cx="8388932" cy="1124744"/>
          </a:xfrm>
        </p:grpSpPr>
        <p:sp>
          <p:nvSpPr>
            <p:cNvPr id="18" name="矩形 17"/>
            <p:cNvSpPr/>
            <p:nvPr/>
          </p:nvSpPr>
          <p:spPr>
            <a:xfrm>
              <a:off x="899592" y="5733256"/>
              <a:ext cx="8244408" cy="1124744"/>
            </a:xfrm>
            <a:prstGeom prst="rect">
              <a:avLst/>
            </a:prstGeom>
            <a:solidFill>
              <a:schemeClr val="accent1">
                <a:alpha val="2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9374952"/>
                </p:ext>
              </p:extLst>
            </p:nvPr>
          </p:nvGraphicFramePr>
          <p:xfrm>
            <a:off x="1619672" y="5733256"/>
            <a:ext cx="343139" cy="363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3" name="Equation" r:id="rId9" imgW="215640" imgH="228600" progId="Equation.DSMT4">
                    <p:embed/>
                  </p:oleObj>
                </mc:Choice>
                <mc:Fallback>
                  <p:oleObj name="Equation" r:id="rId9" imgW="21564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619672" y="5733256"/>
                          <a:ext cx="343139" cy="3633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2312207"/>
                </p:ext>
              </p:extLst>
            </p:nvPr>
          </p:nvGraphicFramePr>
          <p:xfrm>
            <a:off x="1043608" y="6089268"/>
            <a:ext cx="2151027" cy="698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4" name="Equation" r:id="rId11" imgW="1485720" imgH="482400" progId="Equation.DSMT4">
                    <p:embed/>
                  </p:oleObj>
                </mc:Choice>
                <mc:Fallback>
                  <p:oleObj name="Equation" r:id="rId11" imgW="148572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043608" y="6089268"/>
                          <a:ext cx="2151027" cy="6986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2339752" y="5733256"/>
              <a:ext cx="3456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prstClr val="black"/>
                  </a:solidFill>
                </a:rPr>
                <a:t>—Scattering frequency</a:t>
              </a:r>
              <a:endParaRPr lang="zh-CN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03848" y="6301663"/>
              <a:ext cx="6084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prstClr val="black"/>
                  </a:solidFill>
                </a:rPr>
                <a:t>—Minimum scattering angle normalized by angular beam size</a:t>
              </a:r>
              <a:endParaRPr lang="zh-CN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4" name="灯片编号占位符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7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CEPC beam distribution due to beam-gas scattering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076056" y="1822297"/>
            <a:ext cx="37360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Average beta function was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Here and hereafter, the effect of local low beta insertion (FFS) was not included.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Coordinates were normalized by RMS beam size under zero current.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7355" y="4581128"/>
            <a:ext cx="35345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Horizontal </a:t>
            </a:r>
            <a:r>
              <a:rPr lang="en-US" altLang="zh-CN" dirty="0" err="1" smtClean="0"/>
              <a:t>emittance</a:t>
            </a:r>
            <a:r>
              <a:rPr lang="en-US" altLang="zh-CN" dirty="0" smtClean="0"/>
              <a:t> growth: 7E-6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Vertical </a:t>
            </a:r>
            <a:r>
              <a:rPr lang="en-US" altLang="zh-CN" dirty="0" err="1" smtClean="0"/>
              <a:t>emittance</a:t>
            </a:r>
            <a:r>
              <a:rPr lang="en-US" altLang="zh-CN" dirty="0" smtClean="0"/>
              <a:t> growth: 0.14%</a:t>
            </a:r>
            <a:endParaRPr lang="zh-CN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45885"/>
            <a:ext cx="4301447" cy="2384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370" y="4173480"/>
            <a:ext cx="4142110" cy="2452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9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Cross section and tail distribution due to beam-gas bremsstrahlung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856693"/>
              </p:ext>
            </p:extLst>
          </p:nvPr>
        </p:nvGraphicFramePr>
        <p:xfrm>
          <a:off x="2339752" y="2029490"/>
          <a:ext cx="3529944" cy="62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Equation" r:id="rId4" imgW="2209680" imgH="393480" progId="Equation.DSMT4">
                  <p:embed/>
                </p:oleObj>
              </mc:Choice>
              <mc:Fallback>
                <p:oleObj name="Equation" r:id="rId4" imgW="220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9752" y="2029490"/>
                        <a:ext cx="3529944" cy="62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439460"/>
              </p:ext>
            </p:extLst>
          </p:nvPr>
        </p:nvGraphicFramePr>
        <p:xfrm>
          <a:off x="1763688" y="3050309"/>
          <a:ext cx="49926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9" name="Equation" r:id="rId6" imgW="3327120" imgH="431640" progId="Equation.DSMT4">
                  <p:embed/>
                </p:oleObj>
              </mc:Choice>
              <mc:Fallback>
                <p:oleObj name="Equation" r:id="rId6" imgW="3327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3688" y="3050309"/>
                        <a:ext cx="4992688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610506"/>
              </p:ext>
            </p:extLst>
          </p:nvPr>
        </p:nvGraphicFramePr>
        <p:xfrm>
          <a:off x="3126296" y="4161130"/>
          <a:ext cx="4974096" cy="952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" name="Equation" r:id="rId8" imgW="3251160" imgH="622080" progId="Equation.DSMT4">
                  <p:embed/>
                </p:oleObj>
              </mc:Choice>
              <mc:Fallback>
                <p:oleObj name="Equation" r:id="rId8" imgW="32511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26296" y="4161130"/>
                        <a:ext cx="4974096" cy="952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576287"/>
              </p:ext>
            </p:extLst>
          </p:nvPr>
        </p:nvGraphicFramePr>
        <p:xfrm>
          <a:off x="1835696" y="5085184"/>
          <a:ext cx="7002778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" name="Equation" r:id="rId10" imgW="4940280" imgH="1117440" progId="Equation.DSMT4">
                  <p:embed/>
                </p:oleObj>
              </mc:Choice>
              <mc:Fallback>
                <p:oleObj name="Equation" r:id="rId10" imgW="494028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35696" y="5085184"/>
                        <a:ext cx="7002778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467544" y="1629380"/>
            <a:ext cx="80749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The differential cross-section </a:t>
            </a:r>
            <a:r>
              <a:rPr lang="en-US" altLang="zh-CN" sz="2000" dirty="0" smtClean="0">
                <a:solidFill>
                  <a:prstClr val="black"/>
                </a:solidFill>
              </a:rPr>
              <a:t>of beam-gas bremsstrahlung is   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636000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w</a:t>
            </a:r>
            <a:r>
              <a:rPr lang="en-US" altLang="zh-CN" sz="2000" dirty="0" smtClean="0">
                <a:solidFill>
                  <a:prstClr val="black"/>
                </a:solidFill>
              </a:rPr>
              <a:t>here </a:t>
            </a:r>
            <a:r>
              <a:rPr lang="en-US" altLang="zh-CN" sz="2000" dirty="0" smtClean="0">
                <a:solidFill>
                  <a:prstClr val="black"/>
                </a:solidFill>
                <a:sym typeface="Symbol"/>
              </a:rPr>
              <a:t> is the energy loss due to bremsstrahlung.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3748390"/>
            <a:ext cx="7570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zh-CN" altLang="en-US" dirty="0" smtClean="0">
                <a:solidFill>
                  <a:prstClr val="black"/>
                </a:solidFill>
                <a:sym typeface="Symbol"/>
              </a:rPr>
              <a:t>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max is equal to the ring energy acceptance, min is a assumed value.)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2116" y="4237057"/>
            <a:ext cx="2185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Probability density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538802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 smtClean="0">
                <a:solidFill>
                  <a:srgbClr val="FF0000"/>
                </a:solidFill>
              </a:rPr>
              <a:t>Energy distribution:</a:t>
            </a:r>
            <a:endParaRPr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4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20880" cy="1224136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Energy distribution due to beam-gas </a:t>
            </a:r>
            <a:r>
              <a:rPr lang="en-US" altLang="zh-CN" sz="3600" dirty="0" smtClean="0"/>
              <a:t>bremsstrahlung</a:t>
            </a:r>
            <a:endParaRPr lang="zh-CN" altLang="en-US" sz="3600" i="1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6036798"/>
            <a:ext cx="81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olidFill>
                  <a:prstClr val="black"/>
                </a:solidFill>
                <a:sym typeface="Symbol"/>
              </a:rPr>
              <a:t>Almost no longitudinal </a:t>
            </a:r>
            <a:r>
              <a:rPr lang="en-US" altLang="zh-CN" i="1" dirty="0" err="1" smtClean="0">
                <a:solidFill>
                  <a:prstClr val="black"/>
                </a:solidFill>
                <a:sym typeface="Symbol"/>
              </a:rPr>
              <a:t>emittance</a:t>
            </a:r>
            <a:r>
              <a:rPr lang="en-US" altLang="zh-CN" i="1" dirty="0" smtClean="0">
                <a:solidFill>
                  <a:prstClr val="black"/>
                </a:solidFill>
                <a:sym typeface="Symbol"/>
              </a:rPr>
              <a:t> growth due to beam-gas bremsstrahlung.</a:t>
            </a:r>
            <a:r>
              <a:rPr lang="en-US" altLang="zh-CN" dirty="0" smtClean="0">
                <a:solidFill>
                  <a:prstClr val="black"/>
                </a:solidFill>
              </a:rPr>
              <a:t> 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537770"/>
            <a:ext cx="5688632" cy="414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8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IBS cross section for longitudinal direction</a:t>
            </a:r>
            <a:endParaRPr lang="zh-CN" altLang="en-US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2038"/>
              </p:ext>
            </p:extLst>
          </p:nvPr>
        </p:nvGraphicFramePr>
        <p:xfrm>
          <a:off x="2375756" y="1744980"/>
          <a:ext cx="200450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6" name="Equation" r:id="rId3" imgW="1879600" imgH="482600" progId="Equation.DSMT4">
                  <p:embed/>
                </p:oleObj>
              </mc:Choice>
              <mc:Fallback>
                <p:oleObj name="Equation" r:id="rId3" imgW="18796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756" y="1744980"/>
                        <a:ext cx="2004502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26557"/>
              </p:ext>
            </p:extLst>
          </p:nvPr>
        </p:nvGraphicFramePr>
        <p:xfrm>
          <a:off x="5284688" y="1744980"/>
          <a:ext cx="1287264" cy="505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" name="Equation" r:id="rId5" imgW="1218671" imgH="482391" progId="Equation.DSMT4">
                  <p:embed/>
                </p:oleObj>
              </mc:Choice>
              <mc:Fallback>
                <p:oleObj name="Equation" r:id="rId5" imgW="1218671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688" y="1744980"/>
                        <a:ext cx="1287264" cy="5052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169823"/>
              </p:ext>
            </p:extLst>
          </p:nvPr>
        </p:nvGraphicFramePr>
        <p:xfrm>
          <a:off x="5400261" y="2841102"/>
          <a:ext cx="1344149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8" name="Equation" r:id="rId7" imgW="1066800" imgH="457200" progId="Equation.DSMT4">
                  <p:embed/>
                </p:oleObj>
              </mc:Choice>
              <mc:Fallback>
                <p:oleObj name="Equation" r:id="rId7" imgW="1066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261" y="2841102"/>
                        <a:ext cx="1344149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16477"/>
              </p:ext>
            </p:extLst>
          </p:nvPr>
        </p:nvGraphicFramePr>
        <p:xfrm>
          <a:off x="4572000" y="5517232"/>
          <a:ext cx="42783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9" name="Equation" r:id="rId9" imgW="3581280" imgH="482400" progId="Equation.DSMT4">
                  <p:embed/>
                </p:oleObj>
              </mc:Choice>
              <mc:Fallback>
                <p:oleObj name="Equation" r:id="rId9" imgW="3581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517232"/>
                        <a:ext cx="4278312" cy="576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451060"/>
              </p:ext>
            </p:extLst>
          </p:nvPr>
        </p:nvGraphicFramePr>
        <p:xfrm>
          <a:off x="4814888" y="6208713"/>
          <a:ext cx="177006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0" name="Equation" r:id="rId11" imgW="1460160" imgH="457200" progId="Equation.DSMT4">
                  <p:embed/>
                </p:oleObj>
              </mc:Choice>
              <mc:Fallback>
                <p:oleObj name="Equation" r:id="rId11" imgW="1460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6208713"/>
                        <a:ext cx="1770062" cy="541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9512" y="121024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</a:rPr>
              <a:t>differential cross section of Coulomb </a:t>
            </a:r>
            <a:r>
              <a:rPr lang="en-US" altLang="zh-CN" sz="2400" dirty="0" smtClean="0">
                <a:solidFill>
                  <a:prstClr val="black"/>
                </a:solidFill>
              </a:rPr>
              <a:t>scattering in the </a:t>
            </a:r>
            <a:r>
              <a:rPr lang="en-US" altLang="zh-CN" sz="2400" dirty="0">
                <a:solidFill>
                  <a:prstClr val="black"/>
                </a:solidFill>
              </a:rPr>
              <a:t>center-of-mass system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4534886" y="1916832"/>
            <a:ext cx="612068" cy="12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88224" y="17449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(Small angle scattering)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5516" y="2401503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T</a:t>
            </a:r>
            <a:r>
              <a:rPr lang="en-US" altLang="zh-CN" sz="2000" dirty="0" smtClean="0">
                <a:solidFill>
                  <a:prstClr val="black"/>
                </a:solidFill>
              </a:rPr>
              <a:t>he </a:t>
            </a:r>
            <a:r>
              <a:rPr lang="en-US" altLang="zh-CN" sz="2000" dirty="0">
                <a:solidFill>
                  <a:prstClr val="black"/>
                </a:solidFill>
              </a:rPr>
              <a:t>angular change of the momentum gives a momentum component perpendicular to the horizontal axis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6072336" y="239000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67544" y="3645024"/>
            <a:ext cx="8136904" cy="931466"/>
            <a:chOff x="467544" y="3780904"/>
            <a:chExt cx="8136904" cy="931466"/>
          </a:xfrm>
        </p:grpSpPr>
        <p:sp>
          <p:nvSpPr>
            <p:cNvPr id="21" name="TextBox 20"/>
            <p:cNvSpPr txBox="1"/>
            <p:nvPr/>
          </p:nvSpPr>
          <p:spPr>
            <a:xfrm>
              <a:off x="467544" y="3789040"/>
              <a:ext cx="81369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prstClr val="black"/>
                  </a:solidFill>
                  <a:latin typeface="Times New Roman"/>
                </a:rPr>
                <a:t>Where    </a:t>
              </a:r>
              <a:r>
                <a:rPr lang="en-US" altLang="zh-CN" dirty="0">
                  <a:solidFill>
                    <a:prstClr val="black"/>
                  </a:solidFill>
                  <a:latin typeface="Times New Roman"/>
                </a:rPr>
                <a:t>is the </a:t>
              </a:r>
              <a:r>
                <a:rPr lang="en-US" altLang="zh-CN" dirty="0" err="1">
                  <a:solidFill>
                    <a:prstClr val="black"/>
                  </a:solidFill>
                  <a:latin typeface="Times New Roman"/>
                </a:rPr>
                <a:t>c.m</a:t>
              </a:r>
              <a:r>
                <a:rPr lang="en-US" altLang="zh-CN" dirty="0">
                  <a:solidFill>
                    <a:prstClr val="black"/>
                  </a:solidFill>
                  <a:latin typeface="Times New Roman"/>
                </a:rPr>
                <a:t>. velocity of the electrons in units of </a:t>
              </a:r>
              <a:r>
                <a:rPr lang="en-US" altLang="zh-CN" i="1" dirty="0">
                  <a:solidFill>
                    <a:prstClr val="black"/>
                  </a:solidFill>
                  <a:latin typeface="Times New Roman"/>
                </a:rPr>
                <a:t>c</a:t>
              </a:r>
              <a:r>
                <a:rPr lang="en-US" altLang="zh-CN" dirty="0">
                  <a:solidFill>
                    <a:prstClr val="black"/>
                  </a:solidFill>
                  <a:latin typeface="Times New Roman"/>
                </a:rPr>
                <a:t> ( </a:t>
              </a:r>
              <a:r>
                <a:rPr lang="en-US" altLang="zh-CN" dirty="0" smtClean="0">
                  <a:solidFill>
                    <a:prstClr val="black"/>
                  </a:solidFill>
                  <a:latin typeface="Times New Roman"/>
                </a:rPr>
                <a:t>       ) </a:t>
              </a:r>
              <a:r>
                <a:rPr lang="en-US" altLang="zh-CN" dirty="0">
                  <a:solidFill>
                    <a:prstClr val="black"/>
                  </a:solidFill>
                  <a:latin typeface="Times New Roman"/>
                </a:rPr>
                <a:t>and  </a:t>
              </a:r>
              <a:r>
                <a:rPr lang="en-US" altLang="zh-CN" dirty="0" smtClean="0">
                  <a:solidFill>
                    <a:prstClr val="black"/>
                  </a:solidFill>
                  <a:latin typeface="Times New Roman"/>
                </a:rPr>
                <a:t>   is </a:t>
              </a:r>
              <a:r>
                <a:rPr lang="en-US" altLang="zh-CN" dirty="0">
                  <a:solidFill>
                    <a:prstClr val="black"/>
                  </a:solidFill>
                  <a:latin typeface="Times New Roman"/>
                </a:rPr>
                <a:t>the momenta exchange from horizontal direction to the perpendicular directions in the center-of-mass frame.</a:t>
              </a:r>
              <a:endParaRPr lang="zh-CN" altLang="en-US" dirty="0">
                <a:solidFill>
                  <a:prstClr val="black"/>
                </a:solidFill>
              </a:endParaRPr>
            </a:p>
          </p:txBody>
        </p:sp>
        <p:graphicFrame>
          <p:nvGraphicFramePr>
            <p:cNvPr id="23" name="对象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2443536"/>
                </p:ext>
              </p:extLst>
            </p:nvPr>
          </p:nvGraphicFramePr>
          <p:xfrm>
            <a:off x="5855568" y="3780904"/>
            <a:ext cx="457200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91" name="Equation" r:id="rId13" imgW="495085" imgH="393529" progId="Equation.DSMT4">
                    <p:embed/>
                  </p:oleObj>
                </mc:Choice>
                <mc:Fallback>
                  <p:oleObj name="Equation" r:id="rId13" imgW="49508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5568" y="3780904"/>
                          <a:ext cx="457200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0014375"/>
                </p:ext>
              </p:extLst>
            </p:nvPr>
          </p:nvGraphicFramePr>
          <p:xfrm>
            <a:off x="1187624" y="3789040"/>
            <a:ext cx="245482" cy="36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92" name="Equation" r:id="rId15" imgW="165028" imgH="228501" progId="Equation.DSMT4">
                    <p:embed/>
                  </p:oleObj>
                </mc:Choice>
                <mc:Fallback>
                  <p:oleObj name="Equation" r:id="rId15" imgW="165028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7624" y="3789040"/>
                          <a:ext cx="245482" cy="3600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8622775"/>
                </p:ext>
              </p:extLst>
            </p:nvPr>
          </p:nvGraphicFramePr>
          <p:xfrm>
            <a:off x="6804248" y="3797796"/>
            <a:ext cx="322010" cy="351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93" name="Equation" r:id="rId17" imgW="203112" imgH="228501" progId="Equation.DSMT4">
                    <p:embed/>
                  </p:oleObj>
                </mc:Choice>
                <mc:Fallback>
                  <p:oleObj name="Equation" r:id="rId17" imgW="203112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4248" y="3797796"/>
                          <a:ext cx="322010" cy="35128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Box 28"/>
          <p:cNvSpPr txBox="1"/>
          <p:nvPr/>
        </p:nvSpPr>
        <p:spPr>
          <a:xfrm>
            <a:off x="179512" y="4927725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2060"/>
                </a:solidFill>
              </a:rPr>
              <a:t>Total </a:t>
            </a:r>
            <a:r>
              <a:rPr lang="en-US" altLang="zh-CN" sz="2400" dirty="0">
                <a:solidFill>
                  <a:srgbClr val="002060"/>
                </a:solidFill>
              </a:rPr>
              <a:t>events of momenta exchange from horizontal direction to longitudinal direction per </a:t>
            </a:r>
            <a:r>
              <a:rPr lang="en-US" altLang="zh-CN" sz="2400" dirty="0" smtClean="0">
                <a:solidFill>
                  <a:srgbClr val="002060"/>
                </a:solidFill>
              </a:rPr>
              <a:t>second: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15516" y="6022776"/>
            <a:ext cx="3707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2060"/>
                </a:solidFill>
              </a:rPr>
              <a:t>Probability </a:t>
            </a:r>
            <a:r>
              <a:rPr lang="en-US" altLang="zh-CN" sz="2400" dirty="0">
                <a:solidFill>
                  <a:srgbClr val="002060"/>
                </a:solidFill>
              </a:rPr>
              <a:t>density </a:t>
            </a:r>
            <a:r>
              <a:rPr lang="en-US" altLang="zh-CN" sz="2400" dirty="0" smtClean="0">
                <a:solidFill>
                  <a:srgbClr val="002060"/>
                </a:solidFill>
              </a:rPr>
              <a:t>function: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5516" y="4563395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  <a:sym typeface="Wingdings"/>
              </a:rPr>
              <a:t> </a:t>
            </a:r>
            <a:r>
              <a:rPr lang="en-US" altLang="zh-CN" dirty="0" smtClean="0">
                <a:solidFill>
                  <a:srgbClr val="C00000"/>
                </a:solidFill>
              </a:rPr>
              <a:t>probability </a:t>
            </a:r>
            <a:r>
              <a:rPr lang="en-US" altLang="zh-CN" dirty="0">
                <a:solidFill>
                  <a:srgbClr val="C00000"/>
                </a:solidFill>
              </a:rPr>
              <a:t>is </a:t>
            </a:r>
            <a:r>
              <a:rPr lang="en-US" altLang="zh-CN" dirty="0" smtClean="0">
                <a:solidFill>
                  <a:srgbClr val="C00000"/>
                </a:solidFill>
              </a:rPr>
              <a:t>same </a:t>
            </a:r>
            <a:r>
              <a:rPr lang="en-US" altLang="zh-CN" dirty="0">
                <a:solidFill>
                  <a:srgbClr val="C00000"/>
                </a:solidFill>
              </a:rPr>
              <a:t>for transfers occurring in the vertical and longitudinal </a:t>
            </a:r>
            <a:r>
              <a:rPr lang="en-US" altLang="zh-CN" dirty="0" smtClean="0">
                <a:solidFill>
                  <a:srgbClr val="C00000"/>
                </a:solidFill>
              </a:rPr>
              <a:t>directions.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824</Words>
  <Application>Microsoft Office PowerPoint</Application>
  <PresentationFormat>全屏显示(4:3)</PresentationFormat>
  <Paragraphs>253</Paragraphs>
  <Slides>12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Office 主题</vt:lpstr>
      <vt:lpstr>2_Office 主题</vt:lpstr>
      <vt:lpstr>Equation</vt:lpstr>
      <vt:lpstr>Primary estimation of CEPC beam dilution and beam halo</vt:lpstr>
      <vt:lpstr>parameters for CEPC double ring （wangdou20170426-100km_2mmy）</vt:lpstr>
      <vt:lpstr>Main sources of beam dilution and beam halo generation in CEPC</vt:lpstr>
      <vt:lpstr>Cross section of beam-gas scattering</vt:lpstr>
      <vt:lpstr>Distribution calculation</vt:lpstr>
      <vt:lpstr>CEPC beam distribution due to beam-gas scattering</vt:lpstr>
      <vt:lpstr>Cross section and tail distribution due to beam-gas bremsstrahlung</vt:lpstr>
      <vt:lpstr>Energy distribution due to beam-gas bremsstrahlung</vt:lpstr>
      <vt:lpstr>IBS cross section for longitudinal direction</vt:lpstr>
      <vt:lpstr>Energy distribution due to IBS</vt:lpstr>
      <vt:lpstr>vertical distribution due to IBS</vt:lpstr>
      <vt:lpstr>Comparison with beam-gas scattering effect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Halo calculations in ATF DR</dc:title>
  <dc:creator>Dou</dc:creator>
  <cp:lastModifiedBy>Dou</cp:lastModifiedBy>
  <cp:revision>45</cp:revision>
  <cp:lastPrinted>2014-03-18T09:25:13Z</cp:lastPrinted>
  <dcterms:created xsi:type="dcterms:W3CDTF">2014-03-12T07:50:49Z</dcterms:created>
  <dcterms:modified xsi:type="dcterms:W3CDTF">2017-04-28T07:05:15Z</dcterms:modified>
</cp:coreProperties>
</file>