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559" r:id="rId3"/>
    <p:sldId id="646" r:id="rId4"/>
    <p:sldId id="645" r:id="rId5"/>
    <p:sldId id="644" r:id="rId6"/>
    <p:sldId id="584" r:id="rId7"/>
    <p:sldId id="64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30C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DC4B1-F058-4068-9AB9-DF3C13E863F3}" type="datetimeFigureOut">
              <a:rPr lang="zh-CN" altLang="en-US" smtClean="0"/>
              <a:pPr/>
              <a:t>2017-5-3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45B4-91F0-4146-9491-D088B1DF4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742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45B4-91F0-4146-9491-D088B1DF4DF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399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45B4-91F0-4146-9491-D088B1DF4DF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431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21321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956"/>
            <a:ext cx="6858000" cy="194184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B1B24-CE46-439B-81D7-FE7A5CDE4AB4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Status of CEPC-Calo by H. Yang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202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CAA-5D33-4576-ADFA-388E3AA63B09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50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02B5-00E7-4EF2-8A5C-1FE80AC3CBEB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820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5B2-B2C3-4B4F-9161-EBB338648D4F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70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158876"/>
          </a:xfrm>
        </p:spPr>
        <p:txBody>
          <a:bodyPr anchor="b"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09776"/>
            <a:ext cx="7886700" cy="197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9192-121B-4F6E-944A-13443FD6BAC4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173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F568-DCB3-49E2-8DB1-32898E75F0E5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847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97FE-66C6-41BF-B42F-D2212B91BDB5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940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488C-D293-4EB2-AF00-F6CE82E4F38A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088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63F2-5C6F-496B-80E0-AB467DCFE860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598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5328832" cy="5302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2805-DA6D-4A4B-B82E-FB08713FB481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843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66" y="349356"/>
            <a:ext cx="5258493" cy="6380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145512"/>
            <a:ext cx="2949178" cy="47234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925C-DF1D-47AF-8093-559F37C5ABC5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944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31111" y="6250075"/>
            <a:ext cx="8651631" cy="5182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1112" y="241160"/>
            <a:ext cx="8651631" cy="8239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6141"/>
            <a:ext cx="7886700" cy="4900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007" y="63621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fld id="{B64F62C3-11F9-4541-9166-EFDAC1B1480D}" type="datetime1">
              <a:rPr lang="en-US" altLang="zh-CN" smtClean="0"/>
              <a:pPr/>
              <a:t>5/3/2017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6214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Status of CEPC-Calo by H. Yang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1799" y="63621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4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>
              <a:lumMod val="95000"/>
            </a:schemeClr>
          </a:solidFill>
          <a:latin typeface="+mj-lt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anose="05000000000000000000" pitchFamily="2" charset="2"/>
        <a:buChar char="n"/>
        <a:defRPr sz="2800" kern="1200" baseline="0">
          <a:solidFill>
            <a:schemeClr val="accent1">
              <a:lumMod val="50000"/>
            </a:schemeClr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p"/>
        <a:defRPr sz="2400" kern="1200" baseline="0">
          <a:solidFill>
            <a:schemeClr val="accent2"/>
          </a:solidFill>
          <a:latin typeface="+mn-lt"/>
          <a:ea typeface="黑体" panose="02010609060101010101" pitchFamily="49" charset="-122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1484" y="2581055"/>
            <a:ext cx="8171282" cy="846756"/>
          </a:xfrm>
        </p:spPr>
        <p:txBody>
          <a:bodyPr/>
          <a:lstStyle/>
          <a:p>
            <a:r>
              <a:rPr lang="en-US" altLang="zh-CN" sz="4400" b="1" dirty="0">
                <a:solidFill>
                  <a:srgbClr val="FF0000"/>
                </a:solidFill>
                <a:latin typeface="+mn-lt"/>
                <a:ea typeface="华文楷体"/>
              </a:rPr>
              <a:t>Outline of CEPC</a:t>
            </a:r>
            <a:r>
              <a:rPr lang="zh-CN" altLang="en-US" sz="4400" b="1" dirty="0">
                <a:solidFill>
                  <a:srgbClr val="FF0000"/>
                </a:solidFill>
                <a:latin typeface="+mn-lt"/>
                <a:ea typeface="华文楷体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+mn-lt"/>
                <a:ea typeface="华文楷体"/>
              </a:rPr>
              <a:t>Calorimeters CDR</a:t>
            </a:r>
            <a:endParaRPr lang="zh-CN" altLang="en-US" sz="4400" b="1" dirty="0">
              <a:solidFill>
                <a:srgbClr val="FF0000"/>
              </a:solidFill>
              <a:latin typeface="+mn-lt"/>
              <a:ea typeface="华文楷体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84543" y="3955680"/>
            <a:ext cx="7485164" cy="88628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30CBD"/>
                </a:solidFill>
                <a:ea typeface="+mn-ea"/>
              </a:rPr>
              <a:t>CEPC-</a:t>
            </a:r>
            <a:r>
              <a:rPr lang="en-US" altLang="zh-CN" b="1" dirty="0" err="1">
                <a:solidFill>
                  <a:srgbClr val="030CBD"/>
                </a:solidFill>
                <a:ea typeface="+mn-ea"/>
              </a:rPr>
              <a:t>Calo</a:t>
            </a:r>
            <a:r>
              <a:rPr lang="en-US" altLang="zh-CN" b="1" dirty="0">
                <a:solidFill>
                  <a:srgbClr val="030CBD"/>
                </a:solidFill>
                <a:ea typeface="+mn-ea"/>
              </a:rPr>
              <a:t> Group</a:t>
            </a:r>
          </a:p>
          <a:p>
            <a:endParaRPr lang="en-US" altLang="zh-CN" b="1" dirty="0">
              <a:solidFill>
                <a:srgbClr val="030CBD"/>
              </a:solidFill>
              <a:ea typeface="+mn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21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935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373"/>
    </mc:Choice>
    <mc:Fallback>
      <p:transition spd="slow" advTm="1937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n-lt"/>
              </a:rPr>
              <a:t>Calorimeters Options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37" y="1130145"/>
            <a:ext cx="8691491" cy="22635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30CBD"/>
                </a:solidFill>
              </a:rPr>
              <a:t>ECAL with Silicon and Tungsten (LLR, France)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30CBD"/>
                </a:solidFill>
              </a:rPr>
              <a:t> ECAL with </a:t>
            </a:r>
            <a:r>
              <a:rPr lang="en-US" altLang="zh-CN" sz="2000" dirty="0" err="1">
                <a:solidFill>
                  <a:srgbClr val="030CBD"/>
                </a:solidFill>
              </a:rPr>
              <a:t>Scintillator+SiPM</a:t>
            </a:r>
            <a:r>
              <a:rPr lang="en-US" altLang="zh-CN" sz="2000" dirty="0">
                <a:solidFill>
                  <a:srgbClr val="030CBD"/>
                </a:solidFill>
              </a:rPr>
              <a:t> and Tungsten (IHEP + USTC)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B050"/>
                </a:solidFill>
              </a:rPr>
              <a:t> SDHCAL with RPC and Stainless Steel (SJTU + IPNL, France)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B050"/>
                </a:solidFill>
              </a:rPr>
              <a:t> HCAL with 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ThGEM</a:t>
            </a:r>
            <a:r>
              <a:rPr lang="en-US" altLang="zh-CN" sz="2000" dirty="0" smtClean="0">
                <a:solidFill>
                  <a:srgbClr val="00B050"/>
                </a:solidFill>
              </a:rPr>
              <a:t>/GEM </a:t>
            </a:r>
            <a:r>
              <a:rPr lang="en-US" altLang="zh-CN" sz="2000" dirty="0">
                <a:solidFill>
                  <a:srgbClr val="00B050"/>
                </a:solidFill>
              </a:rPr>
              <a:t>and Stainless Steel  (</a:t>
            </a:r>
            <a:r>
              <a:rPr lang="en-US" altLang="zh-CN" sz="2000" dirty="0" smtClean="0">
                <a:solidFill>
                  <a:srgbClr val="00B050"/>
                </a:solidFill>
              </a:rPr>
              <a:t>IHEP + UCAS </a:t>
            </a:r>
            <a:r>
              <a:rPr lang="en-US" altLang="zh-CN" sz="2000" dirty="0">
                <a:solidFill>
                  <a:srgbClr val="00B050"/>
                </a:solidFill>
              </a:rPr>
              <a:t>+ </a:t>
            </a:r>
            <a:r>
              <a:rPr lang="en-US" altLang="zh-CN" sz="2000" dirty="0" smtClean="0">
                <a:solidFill>
                  <a:srgbClr val="00B050"/>
                </a:solidFill>
              </a:rPr>
              <a:t>USTC)</a:t>
            </a:r>
            <a:endParaRPr lang="en-US" altLang="zh-CN" sz="20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B050"/>
                </a:solidFill>
              </a:rPr>
              <a:t> HCAL with </a:t>
            </a:r>
            <a:r>
              <a:rPr lang="en-US" altLang="zh-CN" sz="2000" dirty="0" err="1">
                <a:solidFill>
                  <a:srgbClr val="00B050"/>
                </a:solidFill>
              </a:rPr>
              <a:t>Scintillator+SiPM</a:t>
            </a:r>
            <a:r>
              <a:rPr lang="en-US" altLang="zh-CN" sz="2000" dirty="0">
                <a:solidFill>
                  <a:srgbClr val="00B050"/>
                </a:solidFill>
              </a:rPr>
              <a:t> and Stainless Steel (IHEP)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30CBD"/>
                </a:solidFill>
              </a:rPr>
              <a:t>Dual readout calorimeters (INFN, Italy + Iowa, USA)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9947-2A11-47EB-AD62-FB80D6EBC190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366" y="3356050"/>
            <a:ext cx="4518481" cy="275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876" y="4038549"/>
            <a:ext cx="2543061" cy="12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"/>
          <p:cNvSpPr/>
          <p:nvPr/>
        </p:nvSpPr>
        <p:spPr>
          <a:xfrm>
            <a:off x="50335" y="5795506"/>
            <a:ext cx="4588144" cy="31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https://twiki.cern.ch/twiki/bin/view/CALICE/CalicePapers</a:t>
            </a:r>
          </a:p>
        </p:txBody>
      </p:sp>
    </p:spTree>
    <p:extLst>
      <p:ext uri="{BB962C8B-B14F-4D97-AF65-F5344CB8AC3E}">
        <p14:creationId xmlns:p14="http://schemas.microsoft.com/office/powerpoint/2010/main" xmlns="" val="113314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782"/>
    </mc:Choice>
    <mc:Fallback>
      <p:transition spd="slow" advTm="617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Outline of Calorimeter CDR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385" y="1276140"/>
            <a:ext cx="8771861" cy="51990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 General introduction of Calorimetry system</a:t>
            </a:r>
          </a:p>
          <a:p>
            <a:r>
              <a:rPr lang="en-US" dirty="0"/>
              <a:t> Electromagnetic calorimeters for PFA (Tao Hu, </a:t>
            </a:r>
            <a:r>
              <a:rPr lang="en-US" dirty="0" err="1"/>
              <a:t>Jianbei</a:t>
            </a:r>
            <a:r>
              <a:rPr lang="en-US" dirty="0"/>
              <a:t> Liu, Haijun Yang)</a:t>
            </a:r>
          </a:p>
          <a:p>
            <a:pPr lvl="1"/>
            <a:r>
              <a:rPr lang="en-US" dirty="0"/>
              <a:t>General design, common </a:t>
            </a:r>
            <a:r>
              <a:rPr lang="en-US" dirty="0" smtClean="0"/>
              <a:t>geometry</a:t>
            </a:r>
          </a:p>
          <a:p>
            <a:pPr lvl="1"/>
            <a:r>
              <a:rPr lang="en-US" altLang="zh-CN" dirty="0" smtClean="0"/>
              <a:t>Optimization ( with </a:t>
            </a:r>
            <a:r>
              <a:rPr lang="en-US" altLang="zh-CN" dirty="0" smtClean="0"/>
              <a:t>Silicon </a:t>
            </a:r>
            <a:r>
              <a:rPr lang="en-US" altLang="zh-CN" dirty="0" smtClean="0"/>
              <a:t>?) ( </a:t>
            </a:r>
            <a:r>
              <a:rPr lang="en-US" altLang="zh-CN" dirty="0" err="1" smtClean="0"/>
              <a:t>Manqi</a:t>
            </a:r>
            <a:r>
              <a:rPr lang="en-US" altLang="zh-CN" dirty="0" smtClean="0"/>
              <a:t> </a:t>
            </a:r>
            <a:r>
              <a:rPr lang="en-US" altLang="zh-CN" dirty="0" smtClean="0"/>
              <a:t> )</a:t>
            </a:r>
            <a:endParaRPr lang="en-US" dirty="0"/>
          </a:p>
          <a:p>
            <a:pPr lvl="1"/>
            <a:r>
              <a:rPr lang="en-US" dirty="0" smtClean="0"/>
              <a:t>Active sensor </a:t>
            </a:r>
            <a:r>
              <a:rPr lang="en-US" dirty="0" smtClean="0"/>
              <a:t> study</a:t>
            </a:r>
          </a:p>
          <a:p>
            <a:pPr lvl="2"/>
            <a:r>
              <a:rPr lang="en-US" dirty="0" smtClean="0"/>
              <a:t>Silicon </a:t>
            </a:r>
            <a:r>
              <a:rPr lang="en-US" dirty="0"/>
              <a:t>tungsten sandwich calorimeter (Vincent </a:t>
            </a:r>
            <a:r>
              <a:rPr lang="en-US" dirty="0" err="1"/>
              <a:t>Boudry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Scintillator tungsten sandwich calorimeter (</a:t>
            </a:r>
            <a:r>
              <a:rPr lang="en-US" dirty="0" err="1"/>
              <a:t>Zhigang</a:t>
            </a:r>
            <a:r>
              <a:rPr lang="en-US" dirty="0"/>
              <a:t> Wang, </a:t>
            </a:r>
            <a:r>
              <a:rPr lang="en-US" dirty="0" err="1"/>
              <a:t>Yunlong</a:t>
            </a:r>
            <a:r>
              <a:rPr lang="en-US" dirty="0"/>
              <a:t> Zhang)</a:t>
            </a:r>
          </a:p>
          <a:p>
            <a:pPr lvl="1"/>
            <a:r>
              <a:rPr lang="en-US" dirty="0"/>
              <a:t>Performance of ECAL with TB data  (Vincent </a:t>
            </a:r>
            <a:r>
              <a:rPr lang="en-US" dirty="0" err="1"/>
              <a:t>Boudry</a:t>
            </a:r>
            <a:r>
              <a:rPr lang="en-US" dirty="0"/>
              <a:t>)</a:t>
            </a:r>
          </a:p>
          <a:p>
            <a:pPr lvl="1"/>
            <a:endParaRPr lang="en-US" sz="200" dirty="0" smtClean="0"/>
          </a:p>
          <a:p>
            <a:r>
              <a:rPr lang="en-US" dirty="0" err="1" smtClean="0"/>
              <a:t>Hadronic</a:t>
            </a:r>
            <a:r>
              <a:rPr lang="en-US" dirty="0" smtClean="0"/>
              <a:t> calorimeters for PFA (Tao </a:t>
            </a:r>
            <a:r>
              <a:rPr lang="en-US" dirty="0" err="1" smtClean="0"/>
              <a:t>Hu</a:t>
            </a:r>
            <a:r>
              <a:rPr lang="en-US" dirty="0" smtClean="0"/>
              <a:t>, </a:t>
            </a:r>
            <a:r>
              <a:rPr lang="en-US" dirty="0" err="1" smtClean="0"/>
              <a:t>Jianbei</a:t>
            </a:r>
            <a:r>
              <a:rPr lang="en-US" dirty="0" smtClean="0"/>
              <a:t> Liu, </a:t>
            </a:r>
            <a:r>
              <a:rPr lang="en-US" dirty="0" err="1" smtClean="0"/>
              <a:t>Haijun</a:t>
            </a:r>
            <a:r>
              <a:rPr lang="en-US" dirty="0" smtClean="0"/>
              <a:t> Yang)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design, common geometry</a:t>
            </a:r>
          </a:p>
          <a:p>
            <a:pPr lvl="1"/>
            <a:r>
              <a:rPr lang="en-US" altLang="zh-CN" dirty="0" smtClean="0"/>
              <a:t>Optimization ( with </a:t>
            </a:r>
            <a:r>
              <a:rPr lang="en-US" altLang="zh-CN" dirty="0" smtClean="0"/>
              <a:t>RPC </a:t>
            </a:r>
            <a:r>
              <a:rPr lang="en-US" altLang="zh-CN" dirty="0" smtClean="0"/>
              <a:t>?) ( </a:t>
            </a:r>
            <a:r>
              <a:rPr lang="en-US" altLang="zh-CN" dirty="0" err="1" smtClean="0"/>
              <a:t>Manqi</a:t>
            </a:r>
            <a:r>
              <a:rPr lang="en-US" altLang="zh-CN" dirty="0" smtClean="0"/>
              <a:t> </a:t>
            </a:r>
            <a:r>
              <a:rPr lang="en-US" altLang="zh-CN" dirty="0" smtClean="0"/>
              <a:t> )</a:t>
            </a:r>
            <a:endParaRPr lang="en-US" dirty="0" smtClean="0"/>
          </a:p>
          <a:p>
            <a:pPr lvl="1"/>
            <a:r>
              <a:rPr lang="en-US" altLang="zh-CN" dirty="0" smtClean="0"/>
              <a:t>Active sensor  </a:t>
            </a:r>
            <a:r>
              <a:rPr lang="en-US" altLang="zh-CN" dirty="0" smtClean="0"/>
              <a:t>study</a:t>
            </a:r>
            <a:endParaRPr lang="en-US" dirty="0" smtClean="0"/>
          </a:p>
          <a:p>
            <a:pPr lvl="2"/>
            <a:r>
              <a:rPr lang="en-US" dirty="0" smtClean="0"/>
              <a:t>DHCAL </a:t>
            </a:r>
            <a:r>
              <a:rPr lang="en-US" dirty="0"/>
              <a:t>based on RPC (Imad </a:t>
            </a:r>
            <a:r>
              <a:rPr lang="en-US" dirty="0" err="1"/>
              <a:t>Laktineh</a:t>
            </a:r>
            <a:r>
              <a:rPr lang="en-US" dirty="0"/>
              <a:t>, Haijun Yang)</a:t>
            </a:r>
          </a:p>
          <a:p>
            <a:pPr lvl="2"/>
            <a:r>
              <a:rPr lang="en-US" dirty="0"/>
              <a:t>DHCAL based on GEM </a:t>
            </a:r>
            <a:r>
              <a:rPr lang="en-US" dirty="0" smtClean="0"/>
              <a:t>(</a:t>
            </a:r>
            <a:r>
              <a:rPr lang="en-US" dirty="0" err="1"/>
              <a:t>Jianbei</a:t>
            </a:r>
            <a:r>
              <a:rPr lang="en-US" dirty="0"/>
              <a:t> </a:t>
            </a:r>
            <a:r>
              <a:rPr lang="en-US" dirty="0" smtClean="0"/>
              <a:t>Liu)</a:t>
            </a:r>
            <a:endParaRPr lang="en-US" dirty="0"/>
          </a:p>
          <a:p>
            <a:pPr lvl="2"/>
            <a:r>
              <a:rPr lang="en-US" dirty="0" err="1"/>
              <a:t>Aanlog</a:t>
            </a:r>
            <a:r>
              <a:rPr lang="en-US" dirty="0"/>
              <a:t> HCAL based on scintillator (</a:t>
            </a:r>
            <a:r>
              <a:rPr lang="en-US" dirty="0" err="1"/>
              <a:t>Boxiang</a:t>
            </a:r>
            <a:r>
              <a:rPr lang="en-US" dirty="0"/>
              <a:t> Yu)</a:t>
            </a:r>
          </a:p>
          <a:p>
            <a:pPr lvl="1"/>
            <a:r>
              <a:rPr lang="en-US" dirty="0"/>
              <a:t>Performance of HCAL with TB data (Imad +</a:t>
            </a:r>
            <a:r>
              <a:rPr lang="zh-CN" altLang="en-US" dirty="0"/>
              <a:t> </a:t>
            </a:r>
            <a:r>
              <a:rPr lang="en-US" altLang="zh-CN" dirty="0"/>
              <a:t>Haijun</a:t>
            </a:r>
            <a:r>
              <a:rPr lang="en-US" dirty="0"/>
              <a:t>)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Dual </a:t>
            </a:r>
            <a:r>
              <a:rPr lang="en-US" dirty="0"/>
              <a:t>Readout </a:t>
            </a:r>
            <a:r>
              <a:rPr lang="en-US" dirty="0" smtClean="0"/>
              <a:t>calorimeter  ( ? )</a:t>
            </a:r>
            <a:endParaRPr lang="en-US" dirty="0"/>
          </a:p>
          <a:p>
            <a:pPr lvl="1"/>
            <a:r>
              <a:rPr lang="en-US" dirty="0"/>
              <a:t>General design and performance (Roberto Ferrari)</a:t>
            </a:r>
          </a:p>
          <a:p>
            <a:r>
              <a:rPr lang="en-US" dirty="0"/>
              <a:t> Summary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5B2-B2C3-4B4F-9161-EBB338648D4F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4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Backup Slides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5B2-B2C3-4B4F-9161-EBB338648D4F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63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+mn-lt"/>
              </a:rPr>
              <a:t>Preparation for CEPC-</a:t>
            </a:r>
            <a:r>
              <a:rPr lang="en-US" altLang="zh-CN" b="1" dirty="0" err="1">
                <a:latin typeface="+mn-lt"/>
              </a:rPr>
              <a:t>Calo</a:t>
            </a:r>
            <a:r>
              <a:rPr lang="en-US" altLang="zh-CN" b="1" dirty="0">
                <a:latin typeface="+mn-lt"/>
              </a:rPr>
              <a:t> CDR</a:t>
            </a:r>
            <a:endParaRPr lang="en-US" b="1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9454" y="1197762"/>
            <a:ext cx="8626763" cy="499983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ECAL with Silicon and Tungsten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30CBD"/>
                </a:solidFill>
              </a:rPr>
              <a:t>      Editor: Vincent </a:t>
            </a:r>
            <a:r>
              <a:rPr lang="en-US" altLang="zh-CN" dirty="0" err="1">
                <a:solidFill>
                  <a:srgbClr val="030CBD"/>
                </a:solidFill>
              </a:rPr>
              <a:t>Boudry</a:t>
            </a:r>
            <a:r>
              <a:rPr lang="en-US" altLang="zh-CN" dirty="0">
                <a:solidFill>
                  <a:srgbClr val="030CBD"/>
                </a:solidFill>
              </a:rPr>
              <a:t> (LLR, France)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</a:rPr>
              <a:t> ECAL with </a:t>
            </a:r>
            <a:r>
              <a:rPr lang="en-US" altLang="zh-CN" dirty="0" err="1">
                <a:solidFill>
                  <a:schemeClr val="tx1"/>
                </a:solidFill>
              </a:rPr>
              <a:t>Scintillator+SiPM</a:t>
            </a:r>
            <a:r>
              <a:rPr lang="en-US" altLang="zh-CN" dirty="0">
                <a:solidFill>
                  <a:schemeClr val="tx1"/>
                </a:solidFill>
              </a:rPr>
              <a:t> and Tungsten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30CBD"/>
                </a:solidFill>
              </a:rPr>
              <a:t>      Editors: Tao Hu, </a:t>
            </a:r>
            <a:r>
              <a:rPr lang="en-US" altLang="zh-CN" dirty="0" err="1">
                <a:solidFill>
                  <a:srgbClr val="030CBD"/>
                </a:solidFill>
              </a:rPr>
              <a:t>Zhigang</a:t>
            </a:r>
            <a:r>
              <a:rPr lang="en-US" altLang="zh-CN" dirty="0">
                <a:solidFill>
                  <a:srgbClr val="030CBD"/>
                </a:solidFill>
              </a:rPr>
              <a:t> Wang (IHEP) + </a:t>
            </a:r>
            <a:r>
              <a:rPr lang="en-US" altLang="zh-CN" dirty="0" err="1">
                <a:solidFill>
                  <a:srgbClr val="030CBD"/>
                </a:solidFill>
              </a:rPr>
              <a:t>Yunlong</a:t>
            </a:r>
            <a:r>
              <a:rPr lang="en-US" altLang="zh-CN" dirty="0">
                <a:solidFill>
                  <a:srgbClr val="030CBD"/>
                </a:solidFill>
              </a:rPr>
              <a:t> Zhang (USTC)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</a:rPr>
              <a:t> SDHCAL with RPC and Stainless Steel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30CBD"/>
                </a:solidFill>
              </a:rPr>
              <a:t>      Editors: Haijun Yang (SJTU) + Imad </a:t>
            </a:r>
            <a:r>
              <a:rPr lang="en-US" altLang="zh-CN" dirty="0" err="1">
                <a:solidFill>
                  <a:srgbClr val="030CBD"/>
                </a:solidFill>
              </a:rPr>
              <a:t>Laktineh</a:t>
            </a:r>
            <a:r>
              <a:rPr lang="en-US" altLang="zh-CN" dirty="0">
                <a:solidFill>
                  <a:srgbClr val="030CBD"/>
                </a:solidFill>
              </a:rPr>
              <a:t> (IPNL, France)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</a:rPr>
              <a:t> HCAL with </a:t>
            </a:r>
            <a:r>
              <a:rPr lang="en-US" altLang="zh-CN" dirty="0" err="1">
                <a:solidFill>
                  <a:schemeClr val="tx1"/>
                </a:solidFill>
              </a:rPr>
              <a:t>ThGEM</a:t>
            </a:r>
            <a:r>
              <a:rPr lang="en-US" altLang="zh-CN" dirty="0">
                <a:solidFill>
                  <a:schemeClr val="tx1"/>
                </a:solidFill>
              </a:rPr>
              <a:t>/GEM and Stainless Steel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30CBD"/>
                </a:solidFill>
              </a:rPr>
              <a:t>      Editors: </a:t>
            </a:r>
            <a:r>
              <a:rPr lang="en-US" altLang="zh-CN" dirty="0" err="1">
                <a:solidFill>
                  <a:srgbClr val="030CBD"/>
                </a:solidFill>
              </a:rPr>
              <a:t>Jianbei</a:t>
            </a:r>
            <a:r>
              <a:rPr lang="en-US" altLang="zh-CN" dirty="0">
                <a:solidFill>
                  <a:srgbClr val="030CBD"/>
                </a:solidFill>
              </a:rPr>
              <a:t> Liu (USTC) + </a:t>
            </a:r>
            <a:r>
              <a:rPr lang="en-US" altLang="zh-CN" dirty="0" err="1">
                <a:solidFill>
                  <a:srgbClr val="030CBD"/>
                </a:solidFill>
              </a:rPr>
              <a:t>Boxiang</a:t>
            </a:r>
            <a:r>
              <a:rPr lang="en-US" altLang="zh-CN" dirty="0">
                <a:solidFill>
                  <a:srgbClr val="030CBD"/>
                </a:solidFill>
              </a:rPr>
              <a:t> Yu (IHEP)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</a:rPr>
              <a:t> HCAL with </a:t>
            </a:r>
            <a:r>
              <a:rPr lang="en-US" altLang="zh-CN" dirty="0" err="1">
                <a:solidFill>
                  <a:schemeClr val="tx1"/>
                </a:solidFill>
              </a:rPr>
              <a:t>Scintillator+SiPM</a:t>
            </a:r>
            <a:r>
              <a:rPr lang="en-US" altLang="zh-CN" dirty="0">
                <a:solidFill>
                  <a:schemeClr val="tx1"/>
                </a:solidFill>
              </a:rPr>
              <a:t> and Stainless Steel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30CBD"/>
                </a:solidFill>
              </a:rPr>
              <a:t>      Editor: </a:t>
            </a:r>
            <a:r>
              <a:rPr lang="en-US" altLang="zh-CN" dirty="0" err="1">
                <a:solidFill>
                  <a:srgbClr val="030CBD"/>
                </a:solidFill>
              </a:rPr>
              <a:t>Boxiang</a:t>
            </a:r>
            <a:r>
              <a:rPr lang="en-US" altLang="zh-CN" dirty="0">
                <a:solidFill>
                  <a:srgbClr val="030CBD"/>
                </a:solidFill>
              </a:rPr>
              <a:t> Yu (IHEP)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</a:rPr>
              <a:t> Dual readout calorimeters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30CBD"/>
                </a:solidFill>
              </a:rPr>
              <a:t>      Editor: Roberto Ferrari</a:t>
            </a:r>
            <a:r>
              <a:rPr lang="zh-CN" altLang="en-US" dirty="0">
                <a:solidFill>
                  <a:srgbClr val="030CBD"/>
                </a:solidFill>
              </a:rPr>
              <a:t> </a:t>
            </a:r>
            <a:r>
              <a:rPr lang="en-US" altLang="zh-CN" dirty="0">
                <a:solidFill>
                  <a:srgbClr val="030CBD"/>
                </a:solidFill>
              </a:rPr>
              <a:t>(INFN,</a:t>
            </a:r>
            <a:r>
              <a:rPr lang="zh-CN" altLang="en-US" dirty="0">
                <a:solidFill>
                  <a:srgbClr val="030CBD"/>
                </a:solidFill>
              </a:rPr>
              <a:t> </a:t>
            </a:r>
            <a:r>
              <a:rPr lang="en-US" altLang="zh-CN" dirty="0">
                <a:solidFill>
                  <a:srgbClr val="030CBD"/>
                </a:solidFill>
              </a:rPr>
              <a:t>Italy)</a:t>
            </a:r>
            <a:endParaRPr lang="en-US" dirty="0">
              <a:solidFill>
                <a:srgbClr val="030CBD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22AD-B79B-4B1C-8EEA-E6D774809746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960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11249"/>
            <a:ext cx="7886700" cy="462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1. CEPC </a:t>
            </a:r>
            <a:r>
              <a:rPr lang="en-US" altLang="zh-CN" b="1" dirty="0" err="1">
                <a:solidFill>
                  <a:schemeClr val="tx1"/>
                </a:solidFill>
              </a:rPr>
              <a:t>ScW</a:t>
            </a:r>
            <a:r>
              <a:rPr lang="en-US" altLang="zh-CN" b="1" dirty="0">
                <a:solidFill>
                  <a:schemeClr val="tx1"/>
                </a:solidFill>
              </a:rPr>
              <a:t> ECAL simulation and optimization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30CBD"/>
                </a:solidFill>
              </a:rPr>
              <a:t> - Optimization of ECAL: layers,  Cell size, Scintillator thick etc.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30CBD"/>
                </a:solidFill>
              </a:rPr>
              <a:t> - </a:t>
            </a:r>
            <a:r>
              <a:rPr lang="en-US" altLang="zh-CN" sz="2600" dirty="0" err="1">
                <a:solidFill>
                  <a:srgbClr val="030CBD"/>
                </a:solidFill>
              </a:rPr>
              <a:t>SiPM</a:t>
            </a:r>
            <a:r>
              <a:rPr lang="en-US" altLang="zh-CN" sz="2600" dirty="0">
                <a:solidFill>
                  <a:srgbClr val="030CBD"/>
                </a:solidFill>
              </a:rPr>
              <a:t> test and performance of scintillator strip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30CBD"/>
                </a:solidFill>
              </a:rPr>
              <a:t> - Design of readout electronics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30CBD"/>
                </a:solidFill>
              </a:rPr>
              <a:t> - Preparing for </a:t>
            </a:r>
            <a:r>
              <a:rPr lang="en-US" altLang="zh-CN" sz="2600" dirty="0" err="1">
                <a:solidFill>
                  <a:srgbClr val="030CBD"/>
                </a:solidFill>
              </a:rPr>
              <a:t>ScW</a:t>
            </a:r>
            <a:r>
              <a:rPr lang="en-US" altLang="zh-CN" sz="2600" dirty="0">
                <a:solidFill>
                  <a:srgbClr val="030CBD"/>
                </a:solidFill>
              </a:rPr>
              <a:t> ECAL module construction and beam test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2. CEPC DHCAL performance study and optimization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30CBD"/>
                </a:solidFill>
              </a:rPr>
              <a:t> - Optimization of HCAL: layers, cell size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30CBD"/>
                </a:solidFill>
              </a:rPr>
              <a:t> - Comparison of different technologies: RPC, GEM, Scintillator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30CBD"/>
                </a:solidFill>
              </a:rPr>
              <a:t> - SDHCAL (RPC) TB data analysis for performance study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30CBD"/>
                </a:solidFill>
              </a:rPr>
              <a:t> - Design of readout electronics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3. Need international </a:t>
            </a:r>
            <a:r>
              <a:rPr lang="en-US" altLang="zh-CN" b="1" dirty="0" err="1">
                <a:solidFill>
                  <a:srgbClr val="FF0000"/>
                </a:solidFill>
              </a:rPr>
              <a:t>collab</a:t>
            </a:r>
            <a:r>
              <a:rPr lang="en-US" altLang="zh-CN" b="1" dirty="0">
                <a:solidFill>
                  <a:srgbClr val="FF0000"/>
                </a:solidFill>
              </a:rPr>
              <a:t>. for CEPC </a:t>
            </a:r>
            <a:r>
              <a:rPr lang="en-US" altLang="zh-CN" b="1" dirty="0" err="1">
                <a:solidFill>
                  <a:srgbClr val="FF0000"/>
                </a:solidFill>
              </a:rPr>
              <a:t>Calo</a:t>
            </a:r>
            <a:r>
              <a:rPr lang="en-US" altLang="zh-CN" b="1" dirty="0">
                <a:solidFill>
                  <a:srgbClr val="FF0000"/>
                </a:solidFill>
              </a:rPr>
              <a:t> studies.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781050" y="394583"/>
            <a:ext cx="7886700" cy="53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>
                    <a:lumMod val="95000"/>
                  </a:schemeClr>
                </a:solidFill>
                <a:latin typeface="+mj-lt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b="1" dirty="0">
                <a:latin typeface="+mn-lt"/>
              </a:rPr>
              <a:t>Calorimeters R&amp;D</a:t>
            </a:r>
            <a:r>
              <a:rPr lang="zh-CN" altLang="en-US" b="1" dirty="0">
                <a:latin typeface="+mn-lt"/>
              </a:rPr>
              <a:t> </a:t>
            </a:r>
            <a:r>
              <a:rPr lang="en-US" altLang="zh-CN" b="1" dirty="0">
                <a:latin typeface="+mn-lt"/>
              </a:rPr>
              <a:t>Plan</a:t>
            </a:r>
            <a:endParaRPr lang="zh-CN" altLang="en-US" b="1" dirty="0">
              <a:latin typeface="+mn-lt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141-828B-4C34-81DC-39EAB0B422C3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3691" y="1124468"/>
            <a:ext cx="79914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Supported by MOST, NSFC and IHEP seed funds, about $ 1M</a:t>
            </a:r>
          </a:p>
        </p:txBody>
      </p:sp>
    </p:spTree>
    <p:extLst>
      <p:ext uri="{BB962C8B-B14F-4D97-AF65-F5344CB8AC3E}">
        <p14:creationId xmlns:p14="http://schemas.microsoft.com/office/powerpoint/2010/main" xmlns="" val="272052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Recent Progress about Calorimeters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945" y="1191617"/>
            <a:ext cx="5056094" cy="227221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IHEP: </a:t>
            </a:r>
            <a:r>
              <a:rPr lang="en-US" sz="2400" dirty="0">
                <a:solidFill>
                  <a:schemeClr val="tx1"/>
                </a:solidFill>
              </a:rPr>
              <a:t>studies of </a:t>
            </a:r>
            <a:r>
              <a:rPr lang="en-US" sz="2400" dirty="0" err="1">
                <a:solidFill>
                  <a:schemeClr val="tx1"/>
                </a:solidFill>
              </a:rPr>
              <a:t>SiPM</a:t>
            </a:r>
            <a:r>
              <a:rPr lang="en-US" sz="2400" dirty="0">
                <a:solidFill>
                  <a:schemeClr val="tx1"/>
                </a:solidFill>
              </a:rPr>
              <a:t> response curve, optimization of scintillator light outputs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USTC:  </a:t>
            </a:r>
            <a:r>
              <a:rPr lang="en-US" sz="2400" dirty="0">
                <a:solidFill>
                  <a:schemeClr val="tx1"/>
                </a:solidFill>
              </a:rPr>
              <a:t>design </a:t>
            </a:r>
            <a:r>
              <a:rPr lang="en-US" altLang="zh-CN" sz="2400" dirty="0">
                <a:solidFill>
                  <a:schemeClr val="tx1"/>
                </a:solidFill>
              </a:rPr>
              <a:t>&amp; </a:t>
            </a:r>
            <a:r>
              <a:rPr lang="en-US" sz="2400" dirty="0">
                <a:solidFill>
                  <a:schemeClr val="tx1"/>
                </a:solidFill>
              </a:rPr>
              <a:t>test of readout electronics (PCB &amp; FPGA firmware),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construction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of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a typeface="STKaiti" panose="02010600040101010101" pitchFamily="2" charset="-122"/>
              </a:rPr>
              <a:t>30cm×30cm double-layer GEM,</a:t>
            </a:r>
            <a:r>
              <a:rPr lang="en-US" sz="2400" dirty="0">
                <a:solidFill>
                  <a:schemeClr val="tx1"/>
                </a:solidFill>
                <a:ea typeface="STKaiti" panose="0201060004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a typeface="STKaiti" panose="02010600040101010101" pitchFamily="2" charset="-122"/>
              </a:rPr>
              <a:t>study of GEM displacement using mechanical</a:t>
            </a:r>
            <a:r>
              <a:rPr lang="zh-CN" altLang="en-US" sz="2400" dirty="0">
                <a:solidFill>
                  <a:schemeClr val="tx1"/>
                </a:solidFill>
                <a:ea typeface="STKaiti" panose="0201060004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a typeface="STKaiti" panose="02010600040101010101" pitchFamily="2" charset="-122"/>
              </a:rPr>
              <a:t>simulation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D118-0C82-455C-BF9F-026F804DEA21}" type="datetime1">
              <a:rPr lang="en-US" altLang="zh-CN" smtClean="0"/>
              <a:pPr/>
              <a:t>5/3/2017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Status of CEPC-Calo by H. Yang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130" y="3302133"/>
            <a:ext cx="3293910" cy="2068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065" y="3367550"/>
            <a:ext cx="2969285" cy="2881120"/>
          </a:xfrm>
          <a:prstGeom prst="rect">
            <a:avLst/>
          </a:prstGeom>
        </p:spPr>
      </p:pic>
      <p:pic>
        <p:nvPicPr>
          <p:cNvPr id="10" name="Picture 4" descr="Screen Shot 2017-03-16 at 15.13.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538" y="5339795"/>
            <a:ext cx="3521267" cy="9088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94514" y="2645942"/>
            <a:ext cx="39726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 </a:t>
            </a:r>
            <a:r>
              <a:rPr lang="en-US" sz="2200" b="1" dirty="0"/>
              <a:t>SJTU: </a:t>
            </a:r>
            <a:r>
              <a:rPr lang="en-US" sz="2200" dirty="0"/>
              <a:t>SDHCAL TB analysis and optimization of </a:t>
            </a:r>
            <a:r>
              <a:rPr lang="en-US" altLang="zh-CN" sz="2200" dirty="0"/>
              <a:t># of </a:t>
            </a:r>
            <a:r>
              <a:rPr lang="en-US" sz="2200" dirty="0"/>
              <a:t>layers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1382" y="1203746"/>
            <a:ext cx="2969285" cy="12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57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36067</TotalTime>
  <Words>594</Words>
  <Application>Microsoft Office PowerPoint</Application>
  <PresentationFormat>全屏显示(4:3)</PresentationFormat>
  <Paragraphs>83</Paragraphs>
  <Slides>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Outline of CEPC Calorimeters CDR</vt:lpstr>
      <vt:lpstr>Calorimeters Options</vt:lpstr>
      <vt:lpstr>Outline of Calorimeter CDR</vt:lpstr>
      <vt:lpstr>Backup Slides</vt:lpstr>
      <vt:lpstr>Preparation for CEPC-Calo CDR</vt:lpstr>
      <vt:lpstr>幻灯片 6</vt:lpstr>
      <vt:lpstr>Recent Progress about Calorimeters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Xun Chen</dc:creator>
  <cp:lastModifiedBy>Tao</cp:lastModifiedBy>
  <cp:revision>1089</cp:revision>
  <dcterms:created xsi:type="dcterms:W3CDTF">2014-11-06T04:12:04Z</dcterms:created>
  <dcterms:modified xsi:type="dcterms:W3CDTF">2017-05-03T07:09:02Z</dcterms:modified>
</cp:coreProperties>
</file>