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9" r:id="rId8"/>
    <p:sldId id="263" r:id="rId9"/>
    <p:sldId id="264" r:id="rId10"/>
    <p:sldId id="266" r:id="rId11"/>
    <p:sldId id="268" r:id="rId12"/>
    <p:sldId id="26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1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80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74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38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58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4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88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5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12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3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8133-26BC-4B5E-B48F-FA79B1FD1C0F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4EBC-E570-4988-A56E-10D42000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52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Stereo hit in Hough Tracking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393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Tracking </a:t>
            </a:r>
            <a:r>
              <a:rPr lang="en-US" altLang="zh-CN" dirty="0" smtClean="0"/>
              <a:t>condition(only Hough method) 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509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zh-CN" sz="2400" dirty="0" smtClean="0"/>
              <a:t>Event sample</a:t>
            </a:r>
          </a:p>
          <a:p>
            <a:pPr marL="742950" lvl="1" indent="-285750"/>
            <a:r>
              <a:rPr lang="en-US" altLang="zh-CN" sz="2000" dirty="0" smtClean="0"/>
              <a:t>5</a:t>
            </a:r>
            <a:r>
              <a:rPr lang="en-US" altLang="zh-CN" sz="2000" dirty="0" smtClean="0"/>
              <a:t>00 </a:t>
            </a:r>
            <a:r>
              <a:rPr lang="en-US" altLang="zh-CN" sz="2000" dirty="0" smtClean="0"/>
              <a:t>events</a:t>
            </a:r>
          </a:p>
          <a:p>
            <a:pPr marL="742950" lvl="1" indent="-285750"/>
            <a:r>
              <a:rPr lang="en-US" altLang="zh-CN" sz="2000" dirty="0" err="1" smtClean="0"/>
              <a:t>Fixpt</a:t>
            </a:r>
            <a:r>
              <a:rPr lang="en-US" altLang="zh-CN" sz="2000" dirty="0" smtClean="0"/>
              <a:t> from </a:t>
            </a:r>
            <a:r>
              <a:rPr lang="en-US" altLang="zh-CN" sz="2000" dirty="0" smtClean="0"/>
              <a:t>100 </a:t>
            </a:r>
            <a:r>
              <a:rPr lang="en-US" altLang="zh-CN" sz="2000" dirty="0" smtClean="0"/>
              <a:t>MeV </a:t>
            </a:r>
          </a:p>
          <a:p>
            <a:pPr marL="742950" lvl="1" indent="-285750"/>
            <a:r>
              <a:rPr lang="en-US" altLang="zh-CN" sz="2000" dirty="0" smtClean="0"/>
              <a:t>No decay</a:t>
            </a:r>
          </a:p>
          <a:p>
            <a:pPr marL="742950" lvl="1" indent="-285750"/>
            <a:r>
              <a:rPr lang="en-US" altLang="zh-CN" sz="2000" dirty="0" smtClean="0"/>
              <a:t>No delta e- </a:t>
            </a:r>
          </a:p>
          <a:p>
            <a:pPr marL="742950" lvl="1" indent="-285750"/>
            <a:r>
              <a:rPr lang="en-US" altLang="zh-CN" sz="2000" dirty="0" smtClean="0"/>
              <a:t>Mix </a:t>
            </a:r>
            <a:r>
              <a:rPr lang="en-US" altLang="zh-CN" sz="2000" dirty="0" smtClean="0"/>
              <a:t>background</a:t>
            </a:r>
          </a:p>
          <a:p>
            <a:pPr marL="742950" lvl="1" indent="-285750"/>
            <a:r>
              <a:rPr lang="en-US" altLang="zh-CN" sz="2000" dirty="0" smtClean="0">
                <a:solidFill>
                  <a:srgbClr val="FF0000"/>
                </a:solidFill>
              </a:rPr>
              <a:t>|cos|&lt;0.2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285750" indent="-285750"/>
            <a:r>
              <a:rPr lang="en-US" altLang="zh-CN" sz="2400" dirty="0" smtClean="0"/>
              <a:t>Track quality cut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:</a:t>
            </a:r>
            <a:r>
              <a:rPr lang="el-GR" altLang="zh-CN" sz="2000" dirty="0"/>
              <a:t> </a:t>
            </a:r>
            <a:r>
              <a:rPr lang="en-US" altLang="zh-CN" sz="2000" dirty="0" smtClean="0"/>
              <a:t>|</a:t>
            </a:r>
            <a:r>
              <a:rPr lang="el-GR" altLang="zh-CN" sz="2000" dirty="0" smtClean="0"/>
              <a:t>Δ</a:t>
            </a: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|&lt;</a:t>
            </a:r>
            <a:r>
              <a:rPr lang="en-US" altLang="zh-CN" sz="2000" dirty="0"/>
              <a:t>10MeV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P:   |</a:t>
            </a:r>
            <a:r>
              <a:rPr lang="el-GR" altLang="zh-CN" sz="2000" dirty="0" smtClean="0"/>
              <a:t>Δ</a:t>
            </a:r>
            <a:r>
              <a:rPr lang="en-US" altLang="zh-CN" sz="2000" dirty="0" smtClean="0"/>
              <a:t>p |&lt;15MeV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Vr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/>
              <a:t>vr</a:t>
            </a:r>
            <a:r>
              <a:rPr lang="en-US" altLang="zh-CN" sz="2000" dirty="0"/>
              <a:t>|&lt;1cm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|&lt;10cm</a:t>
            </a:r>
          </a:p>
          <a:p>
            <a:pPr marL="285750" indent="-285750"/>
            <a:r>
              <a:rPr lang="en-US" altLang="zh-CN" sz="2400" dirty="0" smtClean="0"/>
              <a:t>Efficiency definition: 	</a:t>
            </a:r>
          </a:p>
          <a:p>
            <a:pPr marL="742950" lvl="1" indent="-285750"/>
            <a:r>
              <a:rPr lang="en-US" altLang="zh-CN" sz="2000" dirty="0" smtClean="0"/>
              <a:t> at least one track in the event pass quality cut  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449" y="1447341"/>
            <a:ext cx="5399083" cy="419928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479957" y="3856346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94.6%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87.8%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3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Tracking condition 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7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zh-CN" sz="2400" dirty="0" smtClean="0"/>
              <a:t>Event sample</a:t>
            </a:r>
          </a:p>
          <a:p>
            <a:pPr marL="742950" lvl="1" indent="-285750"/>
            <a:r>
              <a:rPr lang="en-US" altLang="zh-CN" sz="2000" dirty="0" smtClean="0"/>
              <a:t>1000 </a:t>
            </a:r>
            <a:r>
              <a:rPr lang="en-US" altLang="zh-CN" sz="2000" dirty="0" smtClean="0"/>
              <a:t>events</a:t>
            </a:r>
          </a:p>
          <a:p>
            <a:pPr marL="742950" lvl="1" indent="-285750"/>
            <a:r>
              <a:rPr lang="en-US" altLang="zh-CN" sz="2000" dirty="0" err="1" smtClean="0"/>
              <a:t>Fixpt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100 </a:t>
            </a:r>
            <a:r>
              <a:rPr lang="en-US" altLang="zh-CN" sz="2000" dirty="0" smtClean="0"/>
              <a:t>MeV </a:t>
            </a:r>
          </a:p>
          <a:p>
            <a:pPr marL="742950" lvl="1" indent="-285750"/>
            <a:r>
              <a:rPr lang="en-US" altLang="zh-CN" sz="2000" dirty="0" smtClean="0"/>
              <a:t>No decay</a:t>
            </a:r>
          </a:p>
          <a:p>
            <a:pPr marL="742950" lvl="1" indent="-285750"/>
            <a:r>
              <a:rPr lang="en-US" altLang="zh-CN" sz="2000" dirty="0" smtClean="0"/>
              <a:t>No delta e- </a:t>
            </a:r>
          </a:p>
          <a:p>
            <a:pPr marL="742950" lvl="1" indent="-285750"/>
            <a:r>
              <a:rPr lang="en-US" altLang="zh-CN" sz="2000" dirty="0" smtClean="0"/>
              <a:t>Mix </a:t>
            </a:r>
            <a:r>
              <a:rPr lang="en-US" altLang="zh-CN" sz="2000" dirty="0" smtClean="0"/>
              <a:t>background</a:t>
            </a:r>
          </a:p>
          <a:p>
            <a:pPr marL="285750" indent="-285750"/>
            <a:r>
              <a:rPr lang="en-US" altLang="zh-CN" sz="2400" dirty="0" smtClean="0"/>
              <a:t>Track </a:t>
            </a:r>
            <a:r>
              <a:rPr lang="en-US" altLang="zh-CN" sz="2400" dirty="0" smtClean="0"/>
              <a:t>quality cut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:</a:t>
            </a:r>
            <a:r>
              <a:rPr lang="el-GR" altLang="zh-CN" sz="2000" dirty="0"/>
              <a:t> </a:t>
            </a:r>
            <a:r>
              <a:rPr lang="en-US" altLang="zh-CN" sz="2000" dirty="0" smtClean="0"/>
              <a:t>|</a:t>
            </a:r>
            <a:r>
              <a:rPr lang="el-GR" altLang="zh-CN" sz="2000" dirty="0" smtClean="0"/>
              <a:t>Δ</a:t>
            </a: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|&lt;</a:t>
            </a:r>
            <a:r>
              <a:rPr lang="en-US" altLang="zh-CN" sz="2000" dirty="0"/>
              <a:t>10MeV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P:   |</a:t>
            </a:r>
            <a:r>
              <a:rPr lang="el-GR" altLang="zh-CN" sz="2000" dirty="0" smtClean="0"/>
              <a:t>Δ</a:t>
            </a:r>
            <a:r>
              <a:rPr lang="en-US" altLang="zh-CN" sz="2000" dirty="0" smtClean="0"/>
              <a:t>p |&lt;15MeV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Vr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/>
              <a:t>vr</a:t>
            </a:r>
            <a:r>
              <a:rPr lang="en-US" altLang="zh-CN" sz="2000" dirty="0"/>
              <a:t>|&lt;1cm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|&lt;10cm</a:t>
            </a:r>
          </a:p>
          <a:p>
            <a:pPr marL="285750" indent="-285750"/>
            <a:r>
              <a:rPr lang="en-US" altLang="zh-CN" sz="2400" dirty="0" smtClean="0"/>
              <a:t>Efficiency definition: 	</a:t>
            </a:r>
          </a:p>
          <a:p>
            <a:pPr marL="742950" lvl="1" indent="-285750"/>
            <a:r>
              <a:rPr lang="en-US" altLang="zh-CN" sz="2000" dirty="0" smtClean="0"/>
              <a:t> at least one track in the event pass quality cut  </a:t>
            </a:r>
            <a:endParaRPr lang="zh-CN" alt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226" y="1627370"/>
            <a:ext cx="5990476" cy="429523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891849" y="3881059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93.4%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90.6%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4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Other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47" y="2050849"/>
            <a:ext cx="5660439" cy="412494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16196" y="4474184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87.7%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93.5%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50849"/>
            <a:ext cx="5603521" cy="408684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897760" y="4474184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90.0%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93.5%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7883" y="1686103"/>
            <a:ext cx="215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110MeV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6330781" y="1686103"/>
            <a:ext cx="215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120MeV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3032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Method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By 2D global fit , get a 2D circle track </a:t>
            </a:r>
          </a:p>
          <a:p>
            <a:r>
              <a:rPr lang="en-US" altLang="zh-CN" dirty="0" smtClean="0"/>
              <a:t>With the 2D circle track , get calculate position of (</a:t>
            </a:r>
            <a:r>
              <a:rPr lang="en-US" altLang="zh-CN" dirty="0" err="1" smtClean="0"/>
              <a:t>z,s</a:t>
            </a:r>
            <a:r>
              <a:rPr lang="en-US" altLang="zh-CN" dirty="0" smtClean="0"/>
              <a:t>) of each stereo </a:t>
            </a:r>
          </a:p>
          <a:p>
            <a:pPr marL="0" indent="0">
              <a:buNone/>
            </a:pPr>
            <a:r>
              <a:rPr lang="en-US" altLang="zh-CN" dirty="0" smtClean="0"/>
              <a:t>      Wire with 2 assumption(</a:t>
            </a:r>
            <a:r>
              <a:rPr lang="en-US" altLang="zh-CN" dirty="0" err="1" smtClean="0"/>
              <a:t>left,right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By </a:t>
            </a:r>
            <a:r>
              <a:rPr lang="en-US" altLang="zh-CN" dirty="0" err="1" smtClean="0"/>
              <a:t>zs</a:t>
            </a:r>
            <a:r>
              <a:rPr lang="en-US" altLang="zh-CN" dirty="0" smtClean="0"/>
              <a:t>-fit , we can fit a straight line in </a:t>
            </a:r>
            <a:r>
              <a:rPr lang="en-US" altLang="zh-CN" dirty="0" err="1" smtClean="0"/>
              <a:t>zs</a:t>
            </a:r>
            <a:r>
              <a:rPr lang="en-US" altLang="zh-CN" dirty="0"/>
              <a:t> </a:t>
            </a:r>
            <a:r>
              <a:rPr lang="en-US" altLang="zh-CN" dirty="0" smtClean="0"/>
              <a:t>space </a:t>
            </a:r>
          </a:p>
          <a:p>
            <a:r>
              <a:rPr lang="en-US" altLang="zh-CN" dirty="0" smtClean="0"/>
              <a:t>Multi-turn track is far from the straight line</a:t>
            </a:r>
          </a:p>
        </p:txBody>
      </p:sp>
    </p:spTree>
    <p:extLst>
      <p:ext uri="{BB962C8B-B14F-4D97-AF65-F5344CB8AC3E}">
        <p14:creationId xmlns:p14="http://schemas.microsoft.com/office/powerpoint/2010/main" val="128756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learn 100MeV </a:t>
            </a:r>
            <a:r>
              <a:rPr lang="en-US" altLang="zh-CN" dirty="0" err="1" smtClean="0"/>
              <a:t>fixpt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4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zh-CN" sz="2400" dirty="0" smtClean="0"/>
              <a:t>Event sample</a:t>
            </a:r>
          </a:p>
          <a:p>
            <a:pPr marL="742950" lvl="1" indent="-285750"/>
            <a:r>
              <a:rPr lang="en-US" altLang="zh-CN" sz="2000" dirty="0" smtClean="0"/>
              <a:t>1000 events</a:t>
            </a:r>
          </a:p>
          <a:p>
            <a:pPr marL="742950" lvl="1" indent="-285750"/>
            <a:r>
              <a:rPr lang="en-US" altLang="zh-CN" sz="2000" dirty="0" err="1" smtClean="0"/>
              <a:t>Fixpt</a:t>
            </a:r>
            <a:r>
              <a:rPr lang="en-US" altLang="zh-CN" sz="2000" dirty="0" smtClean="0"/>
              <a:t> from </a:t>
            </a:r>
            <a:r>
              <a:rPr lang="en-US" altLang="zh-CN" sz="2000" dirty="0" smtClean="0"/>
              <a:t>100</a:t>
            </a:r>
            <a:endParaRPr lang="en-US" altLang="zh-CN" sz="2000" dirty="0" smtClean="0"/>
          </a:p>
          <a:p>
            <a:pPr marL="742950" lvl="1" indent="-285750"/>
            <a:r>
              <a:rPr lang="en-US" altLang="zh-CN" sz="2000" dirty="0" smtClean="0"/>
              <a:t>No decay</a:t>
            </a:r>
          </a:p>
          <a:p>
            <a:pPr marL="742950" lvl="1" indent="-285750"/>
            <a:r>
              <a:rPr lang="en-US" altLang="zh-CN" sz="2000" dirty="0" smtClean="0"/>
              <a:t>No delta e- </a:t>
            </a:r>
          </a:p>
          <a:p>
            <a:pPr marL="742950" lvl="1" indent="-285750"/>
            <a:r>
              <a:rPr lang="en-US" altLang="zh-CN" sz="2000" dirty="0" smtClean="0"/>
              <a:t>Mix </a:t>
            </a:r>
            <a:r>
              <a:rPr lang="en-US" altLang="zh-CN" sz="2000" dirty="0" smtClean="0"/>
              <a:t>background</a:t>
            </a:r>
          </a:p>
          <a:p>
            <a:pPr marL="742950" lvl="1" indent="-285750"/>
            <a:r>
              <a:rPr lang="en-US" altLang="zh-CN" sz="2000" dirty="0" smtClean="0">
                <a:solidFill>
                  <a:srgbClr val="FF0000"/>
                </a:solidFill>
              </a:rPr>
              <a:t>|cos|&lt;0.2   :  most are multi-turn tracks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054" y="3173974"/>
            <a:ext cx="3255090" cy="28594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761" y="4244988"/>
            <a:ext cx="3284331" cy="2613012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440245" y="4603714"/>
            <a:ext cx="601362" cy="5189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43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Axial wire </a:t>
            </a:r>
            <a:r>
              <a:rPr lang="en-US" altLang="zh-CN" dirty="0" err="1" smtClean="0"/>
              <a:t>spacial</a:t>
            </a:r>
            <a:r>
              <a:rPr lang="en-US" altLang="zh-CN" dirty="0" smtClean="0"/>
              <a:t> resolution after global2D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57" y="1799101"/>
            <a:ext cx="6959816" cy="395975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274011" y="2364259"/>
            <a:ext cx="3501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Spacial</a:t>
            </a:r>
            <a:r>
              <a:rPr lang="en-US" altLang="zh-CN" dirty="0" smtClean="0"/>
              <a:t> resolution ~ 0.13mm</a:t>
            </a: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381632" y="6000849"/>
            <a:ext cx="688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2D information is accurate for 3D hit select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98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Stereo hit position calculation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Method is finished before</a:t>
            </a:r>
          </a:p>
          <a:p>
            <a:r>
              <a:rPr lang="en-US" altLang="zh-CN" dirty="0"/>
              <a:t>A</a:t>
            </a:r>
            <a:r>
              <a:rPr lang="en-US" altLang="zh-CN" dirty="0" smtClean="0"/>
              <a:t>mend the method ( little effect)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2059459" y="2990335"/>
            <a:ext cx="3896497" cy="364936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4160108" y="3657598"/>
            <a:ext cx="4209535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4781036" y="3377866"/>
            <a:ext cx="581798" cy="5594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600701" y="3377866"/>
            <a:ext cx="581798" cy="5594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491048" y="4378410"/>
            <a:ext cx="84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track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112345" y="3704300"/>
            <a:ext cx="26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Stereo wire in </a:t>
            </a:r>
            <a:r>
              <a:rPr lang="en-US" altLang="zh-CN" dirty="0" err="1" smtClean="0"/>
              <a:t>xy</a:t>
            </a:r>
            <a:r>
              <a:rPr lang="en-US" altLang="zh-CN" dirty="0" smtClean="0"/>
              <a:t> plane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800467" y="3023286"/>
            <a:ext cx="124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Drift circle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4007707" y="4815015"/>
            <a:ext cx="71054" cy="47711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14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ZS place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30209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Z : hit z position of stereo wire </a:t>
            </a:r>
          </a:p>
          <a:p>
            <a:r>
              <a:rPr lang="en-US" altLang="zh-CN" dirty="0" smtClean="0"/>
              <a:t>S:  hit s position of stereo wire</a:t>
            </a:r>
            <a:endParaRPr lang="en-US" altLang="zh-CN" dirty="0"/>
          </a:p>
          <a:p>
            <a:r>
              <a:rPr lang="en-US" altLang="zh-CN" dirty="0" smtClean="0"/>
              <a:t>The z position of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 turn track are close</a:t>
            </a:r>
          </a:p>
          <a:p>
            <a:pPr marL="0" indent="0">
              <a:buNone/>
            </a:pPr>
            <a:r>
              <a:rPr lang="en-US" altLang="zh-CN" dirty="0" smtClean="0"/>
              <a:t>   to z =0  ,  the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turn track hit far from z =0 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501" y="2907786"/>
            <a:ext cx="4017727" cy="385860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040130" y="2538454"/>
            <a:ext cx="506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Position of (</a:t>
            </a:r>
            <a:r>
              <a:rPr lang="en-US" altLang="zh-CN" dirty="0" err="1" smtClean="0"/>
              <a:t>s,z</a:t>
            </a:r>
            <a:r>
              <a:rPr lang="en-US" altLang="zh-CN" dirty="0" smtClean="0"/>
              <a:t>) of the (0~8)  layer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549" y="4058959"/>
            <a:ext cx="3988968" cy="28627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105044" y="3605878"/>
            <a:ext cx="5090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Ztruth</a:t>
            </a:r>
            <a:r>
              <a:rPr lang="en-US" altLang="zh-CN" dirty="0" smtClean="0"/>
              <a:t>( use right </a:t>
            </a:r>
            <a:r>
              <a:rPr lang="en-US" altLang="zh-CN" dirty="0" err="1" smtClean="0"/>
              <a:t>ambig</a:t>
            </a:r>
            <a:r>
              <a:rPr lang="en-US" altLang="zh-CN" dirty="0" smtClean="0"/>
              <a:t>) distribution</a:t>
            </a:r>
          </a:p>
          <a:p>
            <a:r>
              <a:rPr lang="en-US" altLang="zh-CN" dirty="0" smtClean="0"/>
              <a:t> 	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hit &amp;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 hit   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3484605" y="6045625"/>
            <a:ext cx="8238" cy="80100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337221" y="6045626"/>
            <a:ext cx="8238" cy="80100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1456495" y="6446127"/>
            <a:ext cx="95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S(cm)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466018" y="2800477"/>
            <a:ext cx="95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Z(cm)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787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Judge track </a:t>
            </a:r>
            <a:r>
              <a:rPr lang="en-US" altLang="zh-CN" dirty="0"/>
              <a:t> </a:t>
            </a:r>
            <a:r>
              <a:rPr lang="en-US" altLang="zh-CN" dirty="0" smtClean="0"/>
              <a:t>if  make turns in MDC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Find if there is some hits in the other side</a:t>
            </a:r>
          </a:p>
          <a:p>
            <a:pPr lvl="1"/>
            <a:r>
              <a:rPr lang="en-US" altLang="zh-CN" dirty="0" smtClean="0"/>
              <a:t>Each super layer collect 2 hits in the other side : track makes turns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519" y="3066585"/>
            <a:ext cx="3409524" cy="28666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362" y="2830048"/>
            <a:ext cx="4380470" cy="32294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98291" y="6099312"/>
            <a:ext cx="5807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Npaire_stereo</a:t>
            </a:r>
            <a:r>
              <a:rPr lang="en-US" altLang="zh-CN" dirty="0" smtClean="0"/>
              <a:t>==1  :   judge as a turn track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218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Zs</a:t>
            </a:r>
            <a:r>
              <a:rPr lang="en-US" altLang="zh-CN" dirty="0" smtClean="0"/>
              <a:t> fit &amp;&amp; hit select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Drop stereo hit when both (</a:t>
            </a:r>
            <a:r>
              <a:rPr lang="en-US" altLang="zh-CN" dirty="0" err="1" smtClean="0"/>
              <a:t>zleft,zright</a:t>
            </a:r>
            <a:r>
              <a:rPr lang="en-US" altLang="zh-CN" dirty="0" smtClean="0"/>
              <a:t>) &gt; 10cm </a:t>
            </a:r>
          </a:p>
          <a:p>
            <a:r>
              <a:rPr lang="en-US" altLang="zh-CN" dirty="0" err="1" smtClean="0"/>
              <a:t>Zs</a:t>
            </a:r>
            <a:r>
              <a:rPr lang="en-US" altLang="zh-CN" dirty="0" smtClean="0"/>
              <a:t> fit method as the old method</a:t>
            </a:r>
          </a:p>
          <a:p>
            <a:r>
              <a:rPr lang="en-US" altLang="zh-CN" dirty="0" err="1" smtClean="0"/>
              <a:t>deltaZ</a:t>
            </a:r>
            <a:r>
              <a:rPr lang="en-US" altLang="zh-CN" dirty="0"/>
              <a:t> </a:t>
            </a:r>
            <a:r>
              <a:rPr lang="en-US" altLang="zh-CN" dirty="0" smtClean="0"/>
              <a:t>: distance of z position to the fit line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273" y="1494571"/>
            <a:ext cx="4017727" cy="38586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110" y="3997996"/>
            <a:ext cx="2926522" cy="27835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376" y="3988334"/>
            <a:ext cx="2859076" cy="272969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98414" y="3638949"/>
            <a:ext cx="38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deltaZ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vs flight length</a:t>
            </a:r>
            <a:endParaRPr lang="zh-CN" altLang="en-US" sz="1400" dirty="0"/>
          </a:p>
        </p:txBody>
      </p:sp>
      <p:sp>
        <p:nvSpPr>
          <p:cNvPr id="10" name="文本框 9"/>
          <p:cNvSpPr txBox="1"/>
          <p:nvPr/>
        </p:nvSpPr>
        <p:spPr>
          <a:xfrm>
            <a:off x="4911196" y="3620574"/>
            <a:ext cx="38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deltaZ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vs flight length</a:t>
            </a:r>
            <a:endParaRPr lang="zh-CN" altLang="en-US" sz="1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204716" y="3269617"/>
            <a:ext cx="2225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Red : 1</a:t>
            </a:r>
            <a:r>
              <a:rPr lang="en-US" altLang="zh-CN" sz="140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1400" dirty="0" smtClean="0">
                <a:solidFill>
                  <a:srgbClr val="FF0000"/>
                </a:solidFill>
              </a:rPr>
              <a:t>  half circle hits  </a:t>
            </a:r>
          </a:p>
          <a:p>
            <a:r>
              <a:rPr lang="en-US" altLang="zh-CN" sz="1400" dirty="0" smtClean="0">
                <a:solidFill>
                  <a:srgbClr val="00B050"/>
                </a:solidFill>
              </a:rPr>
              <a:t>Green : noise hit</a:t>
            </a:r>
          </a:p>
          <a:p>
            <a:r>
              <a:rPr lang="en-US" altLang="zh-CN" sz="1400" dirty="0" smtClean="0">
                <a:solidFill>
                  <a:srgbClr val="00B050"/>
                </a:solidFill>
              </a:rPr>
              <a:t> </a:t>
            </a:r>
            <a:r>
              <a:rPr lang="en-US" altLang="zh-CN" sz="1400" dirty="0" smtClean="0">
                <a:solidFill>
                  <a:srgbClr val="0070C0"/>
                </a:solidFill>
              </a:rPr>
              <a:t>Blue: 2</a:t>
            </a:r>
            <a:r>
              <a:rPr lang="en-US" altLang="zh-CN" sz="1400" baseline="30000" dirty="0" smtClean="0">
                <a:solidFill>
                  <a:srgbClr val="0070C0"/>
                </a:solidFill>
              </a:rPr>
              <a:t>nd</a:t>
            </a:r>
            <a:r>
              <a:rPr lang="en-US" altLang="zh-CN" sz="1400" dirty="0" smtClean="0">
                <a:solidFill>
                  <a:srgbClr val="0070C0"/>
                </a:solidFill>
              </a:rPr>
              <a:t> half circle hits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4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DeltaZ</a:t>
            </a:r>
            <a:r>
              <a:rPr lang="en-US" altLang="zh-CN" dirty="0" smtClean="0"/>
              <a:t> cut to tell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from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555" y="4400251"/>
            <a:ext cx="3628891" cy="24577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858" y="4392490"/>
            <a:ext cx="3544329" cy="234159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086" y="1787611"/>
            <a:ext cx="3527914" cy="239180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320" y="1728666"/>
            <a:ext cx="3676126" cy="2450751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 flipH="1">
            <a:off x="4061254" y="3484605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4798541" y="3486021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806779" y="5877827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3599937" y="5877827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7994823" y="3484605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8534402" y="3484605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8316099" y="5923127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7935356" y="5923127"/>
            <a:ext cx="8238" cy="69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069492" y="1525011"/>
            <a:ext cx="176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Layer&lt;8 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994823" y="1495539"/>
            <a:ext cx="176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Layer&lt;8 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7809471" y="4179417"/>
            <a:ext cx="176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Layer&lt;30 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815922" y="4110663"/>
            <a:ext cx="176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Layer&lt;30 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462858" y="1416908"/>
            <a:ext cx="3750534" cy="53171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449070" y="1403206"/>
            <a:ext cx="3615376" cy="5366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556947" y="1403206"/>
            <a:ext cx="70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1st</a:t>
            </a:r>
            <a:endParaRPr lang="zh-CN" altLang="en-US" sz="2400" dirty="0"/>
          </a:p>
        </p:txBody>
      </p:sp>
      <p:sp>
        <p:nvSpPr>
          <p:cNvPr id="29" name="文本框 28"/>
          <p:cNvSpPr txBox="1"/>
          <p:nvPr/>
        </p:nvSpPr>
        <p:spPr>
          <a:xfrm>
            <a:off x="6605265" y="1416908"/>
            <a:ext cx="70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</a:t>
            </a:r>
            <a:r>
              <a:rPr lang="en-US" altLang="zh-CN" sz="2400" baseline="30000" dirty="0" smtClean="0"/>
              <a:t>nd</a:t>
            </a: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909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430</Words>
  <Application>Microsoft Office PowerPoint</Application>
  <PresentationFormat>宽屏</PresentationFormat>
  <Paragraphs>94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主题</vt:lpstr>
      <vt:lpstr>Stereo hit in Hough Tracking</vt:lpstr>
      <vt:lpstr>Method  </vt:lpstr>
      <vt:lpstr>learn 100MeV fixpt</vt:lpstr>
      <vt:lpstr>Axial wire spacial resolution after global2D </vt:lpstr>
      <vt:lpstr>Stereo hit position calculation</vt:lpstr>
      <vt:lpstr>ZS place</vt:lpstr>
      <vt:lpstr>Judge track  if  make turns in MDC</vt:lpstr>
      <vt:lpstr>Zs fit &amp;&amp; hit select </vt:lpstr>
      <vt:lpstr>DeltaZ cut to tell 1st from 2nd </vt:lpstr>
      <vt:lpstr>Tracking condition(only Hough method) </vt:lpstr>
      <vt:lpstr>Tracking condition </vt:lpstr>
      <vt:lpstr>Other pt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 hit in Hough Tracking</dc:title>
  <dc:creator>dell</dc:creator>
  <cp:lastModifiedBy>dell</cp:lastModifiedBy>
  <cp:revision>108</cp:revision>
  <dcterms:created xsi:type="dcterms:W3CDTF">2017-05-04T02:26:38Z</dcterms:created>
  <dcterms:modified xsi:type="dcterms:W3CDTF">2017-05-04T06:31:13Z</dcterms:modified>
</cp:coreProperties>
</file>