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1" r:id="rId6"/>
    <p:sldId id="262" r:id="rId7"/>
    <p:sldId id="269" r:id="rId8"/>
    <p:sldId id="263" r:id="rId9"/>
    <p:sldId id="264" r:id="rId10"/>
    <p:sldId id="266" r:id="rId11"/>
    <p:sldId id="268" r:id="rId12"/>
    <p:sldId id="265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8133-26BC-4B5E-B48F-FA79B1FD1C0F}" type="datetimeFigureOut">
              <a:rPr lang="zh-CN" altLang="en-US" smtClean="0"/>
              <a:t>2017/5/4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84EBC-E570-4988-A56E-10D42000BA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89147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8133-26BC-4B5E-B48F-FA79B1FD1C0F}" type="datetimeFigureOut">
              <a:rPr lang="zh-CN" altLang="en-US" smtClean="0"/>
              <a:t>2017/5/4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84EBC-E570-4988-A56E-10D42000BA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90800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8133-26BC-4B5E-B48F-FA79B1FD1C0F}" type="datetimeFigureOut">
              <a:rPr lang="zh-CN" altLang="en-US" smtClean="0"/>
              <a:t>2017/5/4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84EBC-E570-4988-A56E-10D42000BA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67743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8133-26BC-4B5E-B48F-FA79B1FD1C0F}" type="datetimeFigureOut">
              <a:rPr lang="zh-CN" altLang="en-US" smtClean="0"/>
              <a:t>2017/5/4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84EBC-E570-4988-A56E-10D42000BA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2387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8133-26BC-4B5E-B48F-FA79B1FD1C0F}" type="datetimeFigureOut">
              <a:rPr lang="zh-CN" altLang="en-US" smtClean="0"/>
              <a:t>2017/5/4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84EBC-E570-4988-A56E-10D42000BA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9587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8133-26BC-4B5E-B48F-FA79B1FD1C0F}" type="datetimeFigureOut">
              <a:rPr lang="zh-CN" altLang="en-US" smtClean="0"/>
              <a:t>2017/5/4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84EBC-E570-4988-A56E-10D42000BA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541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8133-26BC-4B5E-B48F-FA79B1FD1C0F}" type="datetimeFigureOut">
              <a:rPr lang="zh-CN" altLang="en-US" smtClean="0"/>
              <a:t>2017/5/4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84EBC-E570-4988-A56E-10D42000BA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17885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8133-26BC-4B5E-B48F-FA79B1FD1C0F}" type="datetimeFigureOut">
              <a:rPr lang="zh-CN" altLang="en-US" smtClean="0"/>
              <a:t>2017/5/4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84EBC-E570-4988-A56E-10D42000BA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1510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8133-26BC-4B5E-B48F-FA79B1FD1C0F}" type="datetimeFigureOut">
              <a:rPr lang="zh-CN" altLang="en-US" smtClean="0"/>
              <a:t>2017/5/4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84EBC-E570-4988-A56E-10D42000BA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837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8133-26BC-4B5E-B48F-FA79B1FD1C0F}" type="datetimeFigureOut">
              <a:rPr lang="zh-CN" altLang="en-US" smtClean="0"/>
              <a:t>2017/5/4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84EBC-E570-4988-A56E-10D42000BA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7129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A8133-26BC-4B5E-B48F-FA79B1FD1C0F}" type="datetimeFigureOut">
              <a:rPr lang="zh-CN" altLang="en-US" smtClean="0"/>
              <a:t>2017/5/4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984EBC-E570-4988-A56E-10D42000BA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6536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A8133-26BC-4B5E-B48F-FA79B1FD1C0F}" type="datetimeFigureOut">
              <a:rPr lang="zh-CN" altLang="en-US" smtClean="0"/>
              <a:t>2017/5/4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84EBC-E570-4988-A56E-10D42000BA1D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055275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Stereo hit in Hough Tracking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13931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Tracking </a:t>
            </a:r>
            <a:r>
              <a:rPr lang="en-US" altLang="zh-CN" dirty="0" smtClean="0"/>
              <a:t>condition(only Hough method) </a:t>
            </a:r>
            <a:endParaRPr lang="zh-CN" altLang="en-US" dirty="0"/>
          </a:p>
        </p:txBody>
      </p:sp>
      <p:sp>
        <p:nvSpPr>
          <p:cNvPr id="4" name="内容占位符 3"/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5098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en-US" altLang="zh-CN" sz="2400" dirty="0" smtClean="0"/>
              <a:t>Event sample</a:t>
            </a:r>
          </a:p>
          <a:p>
            <a:pPr marL="742950" lvl="1" indent="-285750"/>
            <a:r>
              <a:rPr lang="en-US" altLang="zh-CN" sz="2000" dirty="0" smtClean="0"/>
              <a:t>5</a:t>
            </a:r>
            <a:r>
              <a:rPr lang="en-US" altLang="zh-CN" sz="2000" dirty="0" smtClean="0"/>
              <a:t>00 </a:t>
            </a:r>
            <a:r>
              <a:rPr lang="en-US" altLang="zh-CN" sz="2000" dirty="0" smtClean="0"/>
              <a:t>events</a:t>
            </a:r>
          </a:p>
          <a:p>
            <a:pPr marL="742950" lvl="1" indent="-285750"/>
            <a:r>
              <a:rPr lang="en-US" altLang="zh-CN" sz="2000" dirty="0" err="1" smtClean="0"/>
              <a:t>Fixpt</a:t>
            </a:r>
            <a:r>
              <a:rPr lang="en-US" altLang="zh-CN" sz="2000" dirty="0" smtClean="0"/>
              <a:t> from </a:t>
            </a:r>
            <a:r>
              <a:rPr lang="en-US" altLang="zh-CN" sz="2000" dirty="0" smtClean="0"/>
              <a:t>100 </a:t>
            </a:r>
            <a:r>
              <a:rPr lang="en-US" altLang="zh-CN" sz="2000" dirty="0" smtClean="0"/>
              <a:t>MeV </a:t>
            </a:r>
          </a:p>
          <a:p>
            <a:pPr marL="742950" lvl="1" indent="-285750"/>
            <a:r>
              <a:rPr lang="en-US" altLang="zh-CN" sz="2000" dirty="0" smtClean="0"/>
              <a:t>No decay</a:t>
            </a:r>
          </a:p>
          <a:p>
            <a:pPr marL="742950" lvl="1" indent="-285750"/>
            <a:r>
              <a:rPr lang="en-US" altLang="zh-CN" sz="2000" dirty="0" smtClean="0"/>
              <a:t>No delta e- </a:t>
            </a:r>
          </a:p>
          <a:p>
            <a:pPr marL="742950" lvl="1" indent="-285750"/>
            <a:r>
              <a:rPr lang="en-US" altLang="zh-CN" sz="2000" dirty="0" smtClean="0"/>
              <a:t>Mix </a:t>
            </a:r>
            <a:r>
              <a:rPr lang="en-US" altLang="zh-CN" sz="2000" dirty="0" smtClean="0"/>
              <a:t>background</a:t>
            </a:r>
          </a:p>
          <a:p>
            <a:pPr marL="742950" lvl="1" indent="-285750"/>
            <a:r>
              <a:rPr lang="en-US" altLang="zh-CN" sz="2000" dirty="0" smtClean="0">
                <a:solidFill>
                  <a:srgbClr val="FF0000"/>
                </a:solidFill>
              </a:rPr>
              <a:t>|cos|&lt;0.2</a:t>
            </a:r>
            <a:endParaRPr lang="en-US" altLang="zh-CN" sz="2000" dirty="0" smtClean="0">
              <a:solidFill>
                <a:srgbClr val="FF0000"/>
              </a:solidFill>
            </a:endParaRPr>
          </a:p>
          <a:p>
            <a:pPr marL="285750" indent="-285750"/>
            <a:r>
              <a:rPr lang="en-US" altLang="zh-CN" sz="2400" dirty="0" smtClean="0"/>
              <a:t>Track quality cut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000" dirty="0" err="1" smtClean="0"/>
              <a:t>pt</a:t>
            </a:r>
            <a:r>
              <a:rPr lang="en-US" altLang="zh-CN" sz="2000" dirty="0" smtClean="0"/>
              <a:t>:</a:t>
            </a:r>
            <a:r>
              <a:rPr lang="el-GR" altLang="zh-CN" sz="2000" dirty="0"/>
              <a:t> </a:t>
            </a:r>
            <a:r>
              <a:rPr lang="en-US" altLang="zh-CN" sz="2000" dirty="0" smtClean="0"/>
              <a:t>|</a:t>
            </a:r>
            <a:r>
              <a:rPr lang="el-GR" altLang="zh-CN" sz="2000" dirty="0" smtClean="0"/>
              <a:t>Δ</a:t>
            </a:r>
            <a:r>
              <a:rPr lang="en-US" altLang="zh-CN" sz="2000" dirty="0" err="1" smtClean="0"/>
              <a:t>pt</a:t>
            </a:r>
            <a:r>
              <a:rPr lang="en-US" altLang="zh-CN" sz="2000" dirty="0" smtClean="0"/>
              <a:t>|&lt;</a:t>
            </a:r>
            <a:r>
              <a:rPr lang="en-US" altLang="zh-CN" sz="2000" dirty="0"/>
              <a:t>10MeV </a:t>
            </a:r>
            <a:endParaRPr lang="en-US" altLang="zh-CN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P:   |</a:t>
            </a:r>
            <a:r>
              <a:rPr lang="el-GR" altLang="zh-CN" sz="2000" dirty="0" smtClean="0"/>
              <a:t>Δ</a:t>
            </a:r>
            <a:r>
              <a:rPr lang="en-US" altLang="zh-CN" sz="2000" dirty="0" smtClean="0"/>
              <a:t>p |&lt;15MeV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000" dirty="0" err="1" smtClean="0"/>
              <a:t>Vr</a:t>
            </a:r>
            <a:r>
              <a:rPr lang="en-US" altLang="zh-CN" sz="2000" dirty="0" smtClean="0"/>
              <a:t>:</a:t>
            </a:r>
            <a:r>
              <a:rPr lang="en-US" altLang="zh-CN" sz="2000" dirty="0"/>
              <a:t> |</a:t>
            </a:r>
            <a:r>
              <a:rPr lang="el-GR" altLang="zh-CN" sz="2000" dirty="0"/>
              <a:t>Δ</a:t>
            </a:r>
            <a:r>
              <a:rPr lang="en-US" altLang="zh-CN" sz="2000" dirty="0" err="1"/>
              <a:t>vr</a:t>
            </a:r>
            <a:r>
              <a:rPr lang="en-US" altLang="zh-CN" sz="2000" dirty="0"/>
              <a:t>|&lt;1cm </a:t>
            </a:r>
            <a:endParaRPr lang="en-US" altLang="zh-CN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000" dirty="0" err="1" smtClean="0"/>
              <a:t>Vz</a:t>
            </a:r>
            <a:r>
              <a:rPr lang="en-US" altLang="zh-CN" sz="2000" dirty="0" smtClean="0"/>
              <a:t>:</a:t>
            </a:r>
            <a:r>
              <a:rPr lang="en-US" altLang="zh-CN" sz="2000" dirty="0"/>
              <a:t> |</a:t>
            </a:r>
            <a:r>
              <a:rPr lang="el-GR" altLang="zh-CN" sz="2000" dirty="0"/>
              <a:t>Δ</a:t>
            </a:r>
            <a:r>
              <a:rPr lang="en-US" altLang="zh-CN" sz="2000" dirty="0" err="1" smtClean="0"/>
              <a:t>vz</a:t>
            </a:r>
            <a:r>
              <a:rPr lang="en-US" altLang="zh-CN" sz="2000" dirty="0" smtClean="0"/>
              <a:t>|&lt;10cm</a:t>
            </a:r>
          </a:p>
          <a:p>
            <a:pPr marL="285750" indent="-285750"/>
            <a:r>
              <a:rPr lang="en-US" altLang="zh-CN" sz="2400" dirty="0" smtClean="0"/>
              <a:t>Efficiency definition: 	</a:t>
            </a:r>
          </a:p>
          <a:p>
            <a:pPr marL="742950" lvl="1" indent="-285750"/>
            <a:r>
              <a:rPr lang="en-US" altLang="zh-CN" sz="2000" dirty="0" smtClean="0"/>
              <a:t> at least one track in the event pass quality cut  </a:t>
            </a:r>
            <a:endParaRPr lang="zh-CN" altLang="en-US" sz="20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72449" y="1447341"/>
            <a:ext cx="5399083" cy="4199287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7479957" y="3856346"/>
            <a:ext cx="12851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94.6%</a:t>
            </a:r>
          </a:p>
          <a:p>
            <a:r>
              <a:rPr lang="en-US" altLang="zh-CN" dirty="0" smtClean="0">
                <a:solidFill>
                  <a:srgbClr val="0070C0"/>
                </a:solidFill>
              </a:rPr>
              <a:t>87.8%</a:t>
            </a:r>
            <a:endParaRPr lang="zh-CN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4302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Tracking condition </a:t>
            </a:r>
            <a:endParaRPr lang="zh-CN" altLang="en-US" dirty="0"/>
          </a:p>
        </p:txBody>
      </p:sp>
      <p:sp>
        <p:nvSpPr>
          <p:cNvPr id="4" name="内容占位符 3"/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47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en-US" altLang="zh-CN" sz="2400" dirty="0" smtClean="0"/>
              <a:t>Event sample</a:t>
            </a:r>
          </a:p>
          <a:p>
            <a:pPr marL="742950" lvl="1" indent="-285750"/>
            <a:r>
              <a:rPr lang="en-US" altLang="zh-CN" sz="2000" dirty="0" smtClean="0"/>
              <a:t>1000 </a:t>
            </a:r>
            <a:r>
              <a:rPr lang="en-US" altLang="zh-CN" sz="2000" dirty="0" smtClean="0"/>
              <a:t>events</a:t>
            </a:r>
          </a:p>
          <a:p>
            <a:pPr marL="742950" lvl="1" indent="-285750"/>
            <a:r>
              <a:rPr lang="en-US" altLang="zh-CN" sz="2000" dirty="0" err="1" smtClean="0"/>
              <a:t>Fixpt</a:t>
            </a:r>
            <a:r>
              <a:rPr lang="en-US" altLang="zh-CN" sz="2000" dirty="0" smtClean="0"/>
              <a:t> </a:t>
            </a:r>
            <a:r>
              <a:rPr lang="en-US" altLang="zh-CN" sz="2000" dirty="0" smtClean="0"/>
              <a:t>100 </a:t>
            </a:r>
            <a:r>
              <a:rPr lang="en-US" altLang="zh-CN" sz="2000" dirty="0" smtClean="0"/>
              <a:t>MeV </a:t>
            </a:r>
          </a:p>
          <a:p>
            <a:pPr marL="742950" lvl="1" indent="-285750"/>
            <a:r>
              <a:rPr lang="en-US" altLang="zh-CN" sz="2000" dirty="0" smtClean="0"/>
              <a:t>No decay</a:t>
            </a:r>
          </a:p>
          <a:p>
            <a:pPr marL="742950" lvl="1" indent="-285750"/>
            <a:r>
              <a:rPr lang="en-US" altLang="zh-CN" sz="2000" dirty="0" smtClean="0"/>
              <a:t>No delta e- </a:t>
            </a:r>
          </a:p>
          <a:p>
            <a:pPr marL="742950" lvl="1" indent="-285750"/>
            <a:r>
              <a:rPr lang="en-US" altLang="zh-CN" sz="2000" dirty="0" smtClean="0"/>
              <a:t>Mix </a:t>
            </a:r>
            <a:r>
              <a:rPr lang="en-US" altLang="zh-CN" sz="2000" dirty="0" smtClean="0"/>
              <a:t>background</a:t>
            </a:r>
          </a:p>
          <a:p>
            <a:pPr marL="285750" indent="-285750"/>
            <a:r>
              <a:rPr lang="en-US" altLang="zh-CN" sz="2400" dirty="0" smtClean="0"/>
              <a:t>Track </a:t>
            </a:r>
            <a:r>
              <a:rPr lang="en-US" altLang="zh-CN" sz="2400" dirty="0" smtClean="0"/>
              <a:t>quality cut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000" dirty="0" err="1" smtClean="0"/>
              <a:t>pt</a:t>
            </a:r>
            <a:r>
              <a:rPr lang="en-US" altLang="zh-CN" sz="2000" dirty="0" smtClean="0"/>
              <a:t>:</a:t>
            </a:r>
            <a:r>
              <a:rPr lang="el-GR" altLang="zh-CN" sz="2000" dirty="0"/>
              <a:t> </a:t>
            </a:r>
            <a:r>
              <a:rPr lang="en-US" altLang="zh-CN" sz="2000" dirty="0" smtClean="0"/>
              <a:t>|</a:t>
            </a:r>
            <a:r>
              <a:rPr lang="el-GR" altLang="zh-CN" sz="2000" dirty="0" smtClean="0"/>
              <a:t>Δ</a:t>
            </a:r>
            <a:r>
              <a:rPr lang="en-US" altLang="zh-CN" sz="2000" dirty="0" err="1" smtClean="0"/>
              <a:t>pt</a:t>
            </a:r>
            <a:r>
              <a:rPr lang="en-US" altLang="zh-CN" sz="2000" dirty="0" smtClean="0"/>
              <a:t>|&lt;</a:t>
            </a:r>
            <a:r>
              <a:rPr lang="en-US" altLang="zh-CN" sz="2000" dirty="0"/>
              <a:t>10MeV </a:t>
            </a:r>
            <a:endParaRPr lang="en-US" altLang="zh-CN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000" dirty="0" smtClean="0"/>
              <a:t>P:   |</a:t>
            </a:r>
            <a:r>
              <a:rPr lang="el-GR" altLang="zh-CN" sz="2000" dirty="0" smtClean="0"/>
              <a:t>Δ</a:t>
            </a:r>
            <a:r>
              <a:rPr lang="en-US" altLang="zh-CN" sz="2000" dirty="0" smtClean="0"/>
              <a:t>p |&lt;15MeV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000" dirty="0" err="1" smtClean="0"/>
              <a:t>Vr</a:t>
            </a:r>
            <a:r>
              <a:rPr lang="en-US" altLang="zh-CN" sz="2000" dirty="0" smtClean="0"/>
              <a:t>:</a:t>
            </a:r>
            <a:r>
              <a:rPr lang="en-US" altLang="zh-CN" sz="2000" dirty="0"/>
              <a:t> |</a:t>
            </a:r>
            <a:r>
              <a:rPr lang="el-GR" altLang="zh-CN" sz="2000" dirty="0"/>
              <a:t>Δ</a:t>
            </a:r>
            <a:r>
              <a:rPr lang="en-US" altLang="zh-CN" sz="2000" dirty="0" err="1"/>
              <a:t>vr</a:t>
            </a:r>
            <a:r>
              <a:rPr lang="en-US" altLang="zh-CN" sz="2000" dirty="0"/>
              <a:t>|&lt;1cm </a:t>
            </a:r>
            <a:endParaRPr lang="en-US" altLang="zh-CN" sz="2000" dirty="0" smtClean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altLang="zh-CN" sz="2000" dirty="0" err="1" smtClean="0"/>
              <a:t>Vz</a:t>
            </a:r>
            <a:r>
              <a:rPr lang="en-US" altLang="zh-CN" sz="2000" dirty="0" smtClean="0"/>
              <a:t>:</a:t>
            </a:r>
            <a:r>
              <a:rPr lang="en-US" altLang="zh-CN" sz="2000" dirty="0"/>
              <a:t> |</a:t>
            </a:r>
            <a:r>
              <a:rPr lang="el-GR" altLang="zh-CN" sz="2000" dirty="0"/>
              <a:t>Δ</a:t>
            </a:r>
            <a:r>
              <a:rPr lang="en-US" altLang="zh-CN" sz="2000" dirty="0" err="1" smtClean="0"/>
              <a:t>vz</a:t>
            </a:r>
            <a:r>
              <a:rPr lang="en-US" altLang="zh-CN" sz="2000" dirty="0" smtClean="0"/>
              <a:t>|&lt;10cm</a:t>
            </a:r>
          </a:p>
          <a:p>
            <a:pPr marL="285750" indent="-285750"/>
            <a:r>
              <a:rPr lang="en-US" altLang="zh-CN" sz="2400" dirty="0" smtClean="0"/>
              <a:t>Efficiency definition: 	</a:t>
            </a:r>
          </a:p>
          <a:p>
            <a:pPr marL="742950" lvl="1" indent="-285750"/>
            <a:r>
              <a:rPr lang="en-US" altLang="zh-CN" sz="2000" dirty="0" smtClean="0"/>
              <a:t> at least one track in the event pass quality cut  </a:t>
            </a:r>
            <a:endParaRPr lang="zh-CN" altLang="en-US" sz="2000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87226" y="1627370"/>
            <a:ext cx="5990476" cy="4295238"/>
          </a:xfrm>
          <a:prstGeom prst="rect">
            <a:avLst/>
          </a:prstGeom>
        </p:spPr>
      </p:pic>
      <p:sp>
        <p:nvSpPr>
          <p:cNvPr id="7" name="文本框 6"/>
          <p:cNvSpPr txBox="1"/>
          <p:nvPr/>
        </p:nvSpPr>
        <p:spPr>
          <a:xfrm>
            <a:off x="7891849" y="3881059"/>
            <a:ext cx="12851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93.4%</a:t>
            </a:r>
          </a:p>
          <a:p>
            <a:r>
              <a:rPr lang="en-US" altLang="zh-CN" dirty="0" smtClean="0">
                <a:solidFill>
                  <a:srgbClr val="0070C0"/>
                </a:solidFill>
              </a:rPr>
              <a:t>90.6%</a:t>
            </a:r>
            <a:endParaRPr lang="zh-CN" alt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145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Other </a:t>
            </a:r>
            <a:r>
              <a:rPr lang="en-US" altLang="zh-CN" dirty="0" err="1" smtClean="0"/>
              <a:t>pt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847" y="2050849"/>
            <a:ext cx="5660439" cy="4124942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916196" y="4474184"/>
            <a:ext cx="12851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87.7%</a:t>
            </a:r>
          </a:p>
          <a:p>
            <a:r>
              <a:rPr lang="en-US" altLang="zh-CN" dirty="0" smtClean="0">
                <a:solidFill>
                  <a:srgbClr val="0070C0"/>
                </a:solidFill>
              </a:rPr>
              <a:t>93.5%</a:t>
            </a:r>
            <a:endParaRPr lang="zh-CN" altLang="en-US" dirty="0">
              <a:solidFill>
                <a:srgbClr val="0070C0"/>
              </a:solidFill>
            </a:endParaRP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2050849"/>
            <a:ext cx="5603521" cy="4086847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8897760" y="4474184"/>
            <a:ext cx="12851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>
                <a:solidFill>
                  <a:srgbClr val="FF0000"/>
                </a:solidFill>
              </a:rPr>
              <a:t>90.0%</a:t>
            </a:r>
          </a:p>
          <a:p>
            <a:r>
              <a:rPr lang="en-US" altLang="zh-CN" dirty="0" smtClean="0">
                <a:solidFill>
                  <a:srgbClr val="0070C0"/>
                </a:solidFill>
              </a:rPr>
              <a:t>93.5%</a:t>
            </a:r>
            <a:endParaRPr lang="zh-CN" altLang="en-US" dirty="0">
              <a:solidFill>
                <a:srgbClr val="0070C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57883" y="1686103"/>
            <a:ext cx="2158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110MeV</a:t>
            </a:r>
            <a:endParaRPr lang="zh-CN" altLang="en-US" sz="2400" dirty="0"/>
          </a:p>
        </p:txBody>
      </p:sp>
      <p:sp>
        <p:nvSpPr>
          <p:cNvPr id="10" name="文本框 9"/>
          <p:cNvSpPr txBox="1"/>
          <p:nvPr/>
        </p:nvSpPr>
        <p:spPr>
          <a:xfrm>
            <a:off x="6330781" y="1686103"/>
            <a:ext cx="2158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120MeV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4303275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Method 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By 2D global fit , get a 2D circle track </a:t>
            </a:r>
          </a:p>
          <a:p>
            <a:r>
              <a:rPr lang="en-US" altLang="zh-CN" dirty="0" smtClean="0"/>
              <a:t>With the 2D circle track , get calculate position of (</a:t>
            </a:r>
            <a:r>
              <a:rPr lang="en-US" altLang="zh-CN" dirty="0" err="1" smtClean="0"/>
              <a:t>z,s</a:t>
            </a:r>
            <a:r>
              <a:rPr lang="en-US" altLang="zh-CN" dirty="0" smtClean="0"/>
              <a:t>) of each stereo </a:t>
            </a:r>
          </a:p>
          <a:p>
            <a:pPr marL="0" indent="0">
              <a:buNone/>
            </a:pPr>
            <a:r>
              <a:rPr lang="en-US" altLang="zh-CN" dirty="0" smtClean="0"/>
              <a:t>      Wire with 2 assumption(</a:t>
            </a:r>
            <a:r>
              <a:rPr lang="en-US" altLang="zh-CN" dirty="0" err="1" smtClean="0"/>
              <a:t>left,right</a:t>
            </a:r>
            <a:r>
              <a:rPr lang="en-US" altLang="zh-CN" dirty="0" smtClean="0"/>
              <a:t>)</a:t>
            </a:r>
          </a:p>
          <a:p>
            <a:r>
              <a:rPr lang="en-US" altLang="zh-CN" dirty="0" smtClean="0"/>
              <a:t>By </a:t>
            </a:r>
            <a:r>
              <a:rPr lang="en-US" altLang="zh-CN" dirty="0" err="1" smtClean="0"/>
              <a:t>zs</a:t>
            </a:r>
            <a:r>
              <a:rPr lang="en-US" altLang="zh-CN" dirty="0" smtClean="0"/>
              <a:t>-fit , we can fit a straight line in </a:t>
            </a:r>
            <a:r>
              <a:rPr lang="en-US" altLang="zh-CN" dirty="0" err="1" smtClean="0"/>
              <a:t>zs</a:t>
            </a:r>
            <a:r>
              <a:rPr lang="en-US" altLang="zh-CN" dirty="0"/>
              <a:t> </a:t>
            </a:r>
            <a:r>
              <a:rPr lang="en-US" altLang="zh-CN" dirty="0" smtClean="0"/>
              <a:t>space </a:t>
            </a:r>
          </a:p>
          <a:p>
            <a:r>
              <a:rPr lang="en-US" altLang="zh-CN" dirty="0" smtClean="0"/>
              <a:t>Multi-turn track is far from the straight line</a:t>
            </a:r>
          </a:p>
        </p:txBody>
      </p:sp>
    </p:spTree>
    <p:extLst>
      <p:ext uri="{BB962C8B-B14F-4D97-AF65-F5344CB8AC3E}">
        <p14:creationId xmlns:p14="http://schemas.microsoft.com/office/powerpoint/2010/main" val="1287564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learn 100MeV </a:t>
            </a:r>
            <a:r>
              <a:rPr lang="en-US" altLang="zh-CN" dirty="0" err="1" smtClean="0"/>
              <a:t>fixpt</a:t>
            </a:r>
            <a:endParaRPr lang="zh-CN" altLang="en-US" dirty="0"/>
          </a:p>
        </p:txBody>
      </p:sp>
      <p:sp>
        <p:nvSpPr>
          <p:cNvPr id="4" name="内容占位符 3"/>
          <p:cNvSpPr txBox="1">
            <a:spLocks noGrp="1"/>
          </p:cNvSpPr>
          <p:nvPr>
            <p:ph idx="1"/>
          </p:nvPr>
        </p:nvSpPr>
        <p:spPr>
          <a:xfrm>
            <a:off x="838200" y="1825625"/>
            <a:ext cx="10515600" cy="24714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en-US" altLang="zh-CN" sz="2400" dirty="0" smtClean="0"/>
              <a:t>Event sample</a:t>
            </a:r>
          </a:p>
          <a:p>
            <a:pPr marL="742950" lvl="1" indent="-285750"/>
            <a:r>
              <a:rPr lang="en-US" altLang="zh-CN" sz="2000" dirty="0" smtClean="0"/>
              <a:t>1000 events</a:t>
            </a:r>
          </a:p>
          <a:p>
            <a:pPr marL="742950" lvl="1" indent="-285750"/>
            <a:r>
              <a:rPr lang="en-US" altLang="zh-CN" sz="2000" dirty="0" err="1" smtClean="0"/>
              <a:t>Fixpt</a:t>
            </a:r>
            <a:r>
              <a:rPr lang="en-US" altLang="zh-CN" sz="2000" dirty="0" smtClean="0"/>
              <a:t> from </a:t>
            </a:r>
            <a:r>
              <a:rPr lang="en-US" altLang="zh-CN" sz="2000" dirty="0" smtClean="0"/>
              <a:t>100</a:t>
            </a:r>
            <a:endParaRPr lang="en-US" altLang="zh-CN" sz="2000" dirty="0" smtClean="0"/>
          </a:p>
          <a:p>
            <a:pPr marL="742950" lvl="1" indent="-285750"/>
            <a:r>
              <a:rPr lang="en-US" altLang="zh-CN" sz="2000" dirty="0" smtClean="0"/>
              <a:t>No decay</a:t>
            </a:r>
          </a:p>
          <a:p>
            <a:pPr marL="742950" lvl="1" indent="-285750"/>
            <a:r>
              <a:rPr lang="en-US" altLang="zh-CN" sz="2000" dirty="0" smtClean="0"/>
              <a:t>No delta e- </a:t>
            </a:r>
          </a:p>
          <a:p>
            <a:pPr marL="742950" lvl="1" indent="-285750"/>
            <a:r>
              <a:rPr lang="en-US" altLang="zh-CN" sz="2000" dirty="0" smtClean="0"/>
              <a:t>Mix </a:t>
            </a:r>
            <a:r>
              <a:rPr lang="en-US" altLang="zh-CN" sz="2000" dirty="0" smtClean="0"/>
              <a:t>background</a:t>
            </a:r>
          </a:p>
          <a:p>
            <a:pPr marL="742950" lvl="1" indent="-285750"/>
            <a:r>
              <a:rPr lang="en-US" altLang="zh-CN" sz="2000" dirty="0" smtClean="0">
                <a:solidFill>
                  <a:srgbClr val="FF0000"/>
                </a:solidFill>
              </a:rPr>
              <a:t>|cos|&lt;0.2   :  most are multi-turn tracks</a:t>
            </a:r>
            <a:endParaRPr lang="en-US" altLang="zh-CN" sz="2000" dirty="0" smtClean="0">
              <a:solidFill>
                <a:srgbClr val="FF0000"/>
              </a:solidFill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06054" y="3173974"/>
            <a:ext cx="3255090" cy="2859481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8761" y="4244988"/>
            <a:ext cx="3284331" cy="2613012"/>
          </a:xfrm>
          <a:prstGeom prst="rect">
            <a:avLst/>
          </a:prstGeom>
        </p:spPr>
      </p:pic>
      <p:sp>
        <p:nvSpPr>
          <p:cNvPr id="6" name="椭圆 5"/>
          <p:cNvSpPr/>
          <p:nvPr/>
        </p:nvSpPr>
        <p:spPr>
          <a:xfrm>
            <a:off x="2440245" y="4603714"/>
            <a:ext cx="601362" cy="51898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3437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Axial wire </a:t>
            </a:r>
            <a:r>
              <a:rPr lang="en-US" altLang="zh-CN" dirty="0" err="1" smtClean="0"/>
              <a:t>spacial</a:t>
            </a:r>
            <a:r>
              <a:rPr lang="en-US" altLang="zh-CN" dirty="0" smtClean="0"/>
              <a:t> resolution after global2D 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0757" y="1799101"/>
            <a:ext cx="6959816" cy="3959756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7274011" y="2364259"/>
            <a:ext cx="35010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Spacial</a:t>
            </a:r>
            <a:r>
              <a:rPr lang="en-US" altLang="zh-CN" dirty="0" smtClean="0"/>
              <a:t> resolution ~ 0.13mm</a:t>
            </a:r>
          </a:p>
          <a:p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3381632" y="6000849"/>
            <a:ext cx="6882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2D information is accurate for 3D hit select 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769873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Stereo hit position calculation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Method is finished before</a:t>
            </a:r>
          </a:p>
          <a:p>
            <a:r>
              <a:rPr lang="en-US" altLang="zh-CN" dirty="0"/>
              <a:t>A</a:t>
            </a:r>
            <a:r>
              <a:rPr lang="en-US" altLang="zh-CN" dirty="0" smtClean="0"/>
              <a:t>mend the method ( little effect)</a:t>
            </a:r>
            <a:endParaRPr lang="zh-CN" altLang="en-US" dirty="0"/>
          </a:p>
        </p:txBody>
      </p:sp>
      <p:sp>
        <p:nvSpPr>
          <p:cNvPr id="4" name="椭圆 3"/>
          <p:cNvSpPr/>
          <p:nvPr/>
        </p:nvSpPr>
        <p:spPr>
          <a:xfrm>
            <a:off x="2059459" y="2990335"/>
            <a:ext cx="3896497" cy="3649361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/>
          <p:nvPr/>
        </p:nvCxnSpPr>
        <p:spPr>
          <a:xfrm flipV="1">
            <a:off x="4160108" y="3657598"/>
            <a:ext cx="4209535" cy="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椭圆 7"/>
          <p:cNvSpPr/>
          <p:nvPr/>
        </p:nvSpPr>
        <p:spPr>
          <a:xfrm>
            <a:off x="4781036" y="3377866"/>
            <a:ext cx="581798" cy="55946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5600701" y="3377866"/>
            <a:ext cx="581798" cy="55946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1491048" y="4378410"/>
            <a:ext cx="8402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track</a:t>
            </a:r>
            <a:endParaRPr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7112345" y="3704300"/>
            <a:ext cx="26330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Stereo wire in </a:t>
            </a:r>
            <a:r>
              <a:rPr lang="en-US" altLang="zh-CN" dirty="0" err="1" smtClean="0"/>
              <a:t>xy</a:t>
            </a:r>
            <a:r>
              <a:rPr lang="en-US" altLang="zh-CN" dirty="0" smtClean="0"/>
              <a:t> plane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5800467" y="3023286"/>
            <a:ext cx="12408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Drift circle</a:t>
            </a:r>
            <a:endParaRPr lang="zh-CN" altLang="en-US" dirty="0"/>
          </a:p>
        </p:txBody>
      </p:sp>
      <p:sp>
        <p:nvSpPr>
          <p:cNvPr id="15" name="椭圆 14"/>
          <p:cNvSpPr/>
          <p:nvPr/>
        </p:nvSpPr>
        <p:spPr>
          <a:xfrm>
            <a:off x="4007707" y="4815015"/>
            <a:ext cx="71054" cy="47711"/>
          </a:xfrm>
          <a:prstGeom prst="ellipse">
            <a:avLst/>
          </a:prstGeom>
          <a:solidFill>
            <a:srgbClr val="FF00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4147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ZS place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30209"/>
            <a:ext cx="10515600" cy="4351338"/>
          </a:xfrm>
        </p:spPr>
        <p:txBody>
          <a:bodyPr/>
          <a:lstStyle/>
          <a:p>
            <a:r>
              <a:rPr lang="en-US" altLang="zh-CN" dirty="0" smtClean="0"/>
              <a:t>Z : hit z position of stereo wire </a:t>
            </a:r>
          </a:p>
          <a:p>
            <a:r>
              <a:rPr lang="en-US" altLang="zh-CN" dirty="0" smtClean="0"/>
              <a:t>S:  hit s position of stereo wire</a:t>
            </a:r>
            <a:endParaRPr lang="en-US" altLang="zh-CN" dirty="0"/>
          </a:p>
          <a:p>
            <a:r>
              <a:rPr lang="en-US" altLang="zh-CN" dirty="0" smtClean="0"/>
              <a:t>The z position of the 1</a:t>
            </a:r>
            <a:r>
              <a:rPr lang="en-US" altLang="zh-CN" baseline="30000" dirty="0" smtClean="0"/>
              <a:t>st</a:t>
            </a:r>
            <a:r>
              <a:rPr lang="en-US" altLang="zh-CN" dirty="0" smtClean="0"/>
              <a:t>  turn track are close</a:t>
            </a:r>
          </a:p>
          <a:p>
            <a:pPr marL="0" indent="0">
              <a:buNone/>
            </a:pPr>
            <a:r>
              <a:rPr lang="en-US" altLang="zh-CN" dirty="0" smtClean="0"/>
              <a:t>   to z =0  ,  the 2</a:t>
            </a:r>
            <a:r>
              <a:rPr lang="en-US" altLang="zh-CN" baseline="30000" dirty="0" smtClean="0"/>
              <a:t>nd</a:t>
            </a:r>
            <a:r>
              <a:rPr lang="en-US" altLang="zh-CN" dirty="0" smtClean="0"/>
              <a:t> turn track hit far from z =0 </a:t>
            </a:r>
          </a:p>
          <a:p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02501" y="2907786"/>
            <a:ext cx="4017727" cy="3858609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8040130" y="2538454"/>
            <a:ext cx="50683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Position of (</a:t>
            </a:r>
            <a:r>
              <a:rPr lang="en-US" altLang="zh-CN" dirty="0" err="1" smtClean="0"/>
              <a:t>s,z</a:t>
            </a:r>
            <a:r>
              <a:rPr lang="en-US" altLang="zh-CN" dirty="0" smtClean="0"/>
              <a:t>) of the (0~8)  layer</a:t>
            </a:r>
            <a:endParaRPr lang="zh-CN" altLang="en-US" dirty="0"/>
          </a:p>
        </p:txBody>
      </p: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3549" y="4058959"/>
            <a:ext cx="3988968" cy="2862760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2105044" y="3605878"/>
            <a:ext cx="5090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Ztruth</a:t>
            </a:r>
            <a:r>
              <a:rPr lang="en-US" altLang="zh-CN" dirty="0" smtClean="0"/>
              <a:t>( use right </a:t>
            </a:r>
            <a:r>
              <a:rPr lang="en-US" altLang="zh-CN" dirty="0" err="1" smtClean="0"/>
              <a:t>ambig</a:t>
            </a:r>
            <a:r>
              <a:rPr lang="en-US" altLang="zh-CN" dirty="0" smtClean="0"/>
              <a:t>) distribution</a:t>
            </a:r>
          </a:p>
          <a:p>
            <a:r>
              <a:rPr lang="en-US" altLang="zh-CN" dirty="0" smtClean="0"/>
              <a:t> 	1</a:t>
            </a:r>
            <a:r>
              <a:rPr lang="en-US" altLang="zh-CN" baseline="30000" dirty="0" smtClean="0"/>
              <a:t>st</a:t>
            </a:r>
            <a:r>
              <a:rPr lang="en-US" altLang="zh-CN" dirty="0" smtClean="0"/>
              <a:t> hit &amp; 2</a:t>
            </a:r>
            <a:r>
              <a:rPr lang="en-US" altLang="zh-CN" baseline="30000" dirty="0" smtClean="0"/>
              <a:t>nd</a:t>
            </a:r>
            <a:r>
              <a:rPr lang="en-US" altLang="zh-CN" dirty="0" smtClean="0"/>
              <a:t>  hit   </a:t>
            </a:r>
            <a:endParaRPr lang="zh-CN" altLang="en-US" dirty="0"/>
          </a:p>
        </p:txBody>
      </p:sp>
      <p:cxnSp>
        <p:nvCxnSpPr>
          <p:cNvPr id="11" name="直接连接符 10"/>
          <p:cNvCxnSpPr/>
          <p:nvPr/>
        </p:nvCxnSpPr>
        <p:spPr>
          <a:xfrm>
            <a:off x="3484605" y="6045625"/>
            <a:ext cx="8238" cy="801005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4337221" y="6045626"/>
            <a:ext cx="8238" cy="801005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11456495" y="6446127"/>
            <a:ext cx="955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S(cm)</a:t>
            </a:r>
            <a:endParaRPr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7466018" y="2800477"/>
            <a:ext cx="9555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Z(cm)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57870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smtClean="0"/>
              <a:t>Judge track </a:t>
            </a:r>
            <a:r>
              <a:rPr lang="en-US" altLang="zh-CN" dirty="0"/>
              <a:t> </a:t>
            </a:r>
            <a:r>
              <a:rPr lang="en-US" altLang="zh-CN" dirty="0" smtClean="0"/>
              <a:t>if  make turns in MDC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Find if there is some hits in the other side</a:t>
            </a:r>
          </a:p>
          <a:p>
            <a:pPr lvl="1"/>
            <a:r>
              <a:rPr lang="en-US" altLang="zh-CN" dirty="0" smtClean="0"/>
              <a:t>Each super layer collect 2 hits in the other side : track makes turns</a:t>
            </a:r>
            <a:endParaRPr lang="zh-CN" altLang="en-US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1519" y="3066585"/>
            <a:ext cx="3409524" cy="2866667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4362" y="2830048"/>
            <a:ext cx="4380470" cy="322949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5898291" y="6099312"/>
            <a:ext cx="58076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err="1" smtClean="0"/>
              <a:t>Npaire_stereo</a:t>
            </a:r>
            <a:r>
              <a:rPr lang="en-US" altLang="zh-CN" dirty="0" smtClean="0"/>
              <a:t>==1  :   judge as a turn track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921867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err="1" smtClean="0"/>
              <a:t>Zs</a:t>
            </a:r>
            <a:r>
              <a:rPr lang="en-US" altLang="zh-CN" dirty="0" smtClean="0"/>
              <a:t> fit &amp;&amp; hit select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Drop stereo hit when both (</a:t>
            </a:r>
            <a:r>
              <a:rPr lang="en-US" altLang="zh-CN" dirty="0" err="1" smtClean="0"/>
              <a:t>zleft,zright</a:t>
            </a:r>
            <a:r>
              <a:rPr lang="en-US" altLang="zh-CN" dirty="0" smtClean="0"/>
              <a:t>) &gt; 10cm </a:t>
            </a:r>
          </a:p>
          <a:p>
            <a:r>
              <a:rPr lang="en-US" altLang="zh-CN" dirty="0" err="1" smtClean="0"/>
              <a:t>Zs</a:t>
            </a:r>
            <a:r>
              <a:rPr lang="en-US" altLang="zh-CN" dirty="0" smtClean="0"/>
              <a:t> fit method as the old method</a:t>
            </a:r>
          </a:p>
          <a:p>
            <a:r>
              <a:rPr lang="en-US" altLang="zh-CN" dirty="0" err="1" smtClean="0"/>
              <a:t>deltaZ</a:t>
            </a:r>
            <a:r>
              <a:rPr lang="en-US" altLang="zh-CN" dirty="0"/>
              <a:t> </a:t>
            </a:r>
            <a:r>
              <a:rPr lang="en-US" altLang="zh-CN" dirty="0" smtClean="0"/>
              <a:t>: distance of z position to the fit line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74273" y="1494571"/>
            <a:ext cx="4017727" cy="385860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7110" y="3997996"/>
            <a:ext cx="2926522" cy="278353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1376" y="3988334"/>
            <a:ext cx="2859076" cy="2729691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1498414" y="3638949"/>
            <a:ext cx="3879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err="1" smtClean="0"/>
              <a:t>deltaZ</a:t>
            </a:r>
            <a:r>
              <a:rPr lang="en-US" altLang="zh-CN" sz="1400" dirty="0" smtClean="0"/>
              <a:t> </a:t>
            </a:r>
            <a:r>
              <a:rPr lang="en-US" altLang="zh-CN" sz="1400" dirty="0" smtClean="0"/>
              <a:t>vs flight length</a:t>
            </a:r>
            <a:endParaRPr lang="zh-CN" altLang="en-US" sz="1400" dirty="0"/>
          </a:p>
        </p:txBody>
      </p:sp>
      <p:sp>
        <p:nvSpPr>
          <p:cNvPr id="10" name="文本框 9"/>
          <p:cNvSpPr txBox="1"/>
          <p:nvPr/>
        </p:nvSpPr>
        <p:spPr>
          <a:xfrm>
            <a:off x="4911196" y="3620574"/>
            <a:ext cx="387996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err="1" smtClean="0"/>
              <a:t>deltaZ</a:t>
            </a:r>
            <a:r>
              <a:rPr lang="en-US" altLang="zh-CN" sz="1400" dirty="0" smtClean="0"/>
              <a:t> </a:t>
            </a:r>
            <a:r>
              <a:rPr lang="en-US" altLang="zh-CN" sz="1400" dirty="0" smtClean="0"/>
              <a:t>vs flight length</a:t>
            </a:r>
            <a:endParaRPr lang="zh-CN" altLang="en-US" sz="1400" dirty="0"/>
          </a:p>
        </p:txBody>
      </p:sp>
      <p:sp>
        <p:nvSpPr>
          <p:cNvPr id="11" name="文本框 10"/>
          <p:cNvSpPr txBox="1"/>
          <p:nvPr/>
        </p:nvSpPr>
        <p:spPr>
          <a:xfrm>
            <a:off x="3204716" y="3269617"/>
            <a:ext cx="22253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400" dirty="0" smtClean="0">
                <a:solidFill>
                  <a:srgbClr val="FF0000"/>
                </a:solidFill>
              </a:rPr>
              <a:t>Red : 1</a:t>
            </a:r>
            <a:r>
              <a:rPr lang="en-US" altLang="zh-CN" sz="1400" baseline="30000" dirty="0" smtClean="0">
                <a:solidFill>
                  <a:srgbClr val="FF0000"/>
                </a:solidFill>
              </a:rPr>
              <a:t>st</a:t>
            </a:r>
            <a:r>
              <a:rPr lang="en-US" altLang="zh-CN" sz="1400" dirty="0" smtClean="0">
                <a:solidFill>
                  <a:srgbClr val="FF0000"/>
                </a:solidFill>
              </a:rPr>
              <a:t>  half circle hits  </a:t>
            </a:r>
          </a:p>
          <a:p>
            <a:r>
              <a:rPr lang="en-US" altLang="zh-CN" sz="1400" dirty="0" smtClean="0">
                <a:solidFill>
                  <a:srgbClr val="00B050"/>
                </a:solidFill>
              </a:rPr>
              <a:t>Green : noise hit</a:t>
            </a:r>
          </a:p>
          <a:p>
            <a:r>
              <a:rPr lang="en-US" altLang="zh-CN" sz="1400" dirty="0" smtClean="0">
                <a:solidFill>
                  <a:srgbClr val="00B050"/>
                </a:solidFill>
              </a:rPr>
              <a:t> </a:t>
            </a:r>
            <a:r>
              <a:rPr lang="en-US" altLang="zh-CN" sz="1400" dirty="0" smtClean="0">
                <a:solidFill>
                  <a:srgbClr val="0070C0"/>
                </a:solidFill>
              </a:rPr>
              <a:t>Blue: 2</a:t>
            </a:r>
            <a:r>
              <a:rPr lang="en-US" altLang="zh-CN" sz="1400" baseline="30000" dirty="0" smtClean="0">
                <a:solidFill>
                  <a:srgbClr val="0070C0"/>
                </a:solidFill>
              </a:rPr>
              <a:t>nd</a:t>
            </a:r>
            <a:r>
              <a:rPr lang="en-US" altLang="zh-CN" sz="1400" dirty="0" smtClean="0">
                <a:solidFill>
                  <a:srgbClr val="0070C0"/>
                </a:solidFill>
              </a:rPr>
              <a:t> half circle hits</a:t>
            </a:r>
            <a:endParaRPr lang="zh-CN" altLang="en-US" sz="1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844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zh-CN" dirty="0" err="1" smtClean="0"/>
              <a:t>DeltaZ</a:t>
            </a:r>
            <a:r>
              <a:rPr lang="en-US" altLang="zh-CN" dirty="0" smtClean="0"/>
              <a:t> cut to tell 1</a:t>
            </a:r>
            <a:r>
              <a:rPr lang="en-US" altLang="zh-CN" baseline="30000" dirty="0" smtClean="0"/>
              <a:t>st</a:t>
            </a:r>
            <a:r>
              <a:rPr lang="en-US" altLang="zh-CN" dirty="0" smtClean="0"/>
              <a:t> from 2</a:t>
            </a:r>
            <a:r>
              <a:rPr lang="en-US" altLang="zh-CN" baseline="30000" dirty="0" smtClean="0"/>
              <a:t>nd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5555" y="4400251"/>
            <a:ext cx="3628891" cy="2457749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2858" y="4392490"/>
            <a:ext cx="3544329" cy="2341599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68086" y="1787611"/>
            <a:ext cx="3527914" cy="2391806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88320" y="1728666"/>
            <a:ext cx="3676126" cy="2450751"/>
          </a:xfrm>
          <a:prstGeom prst="rect">
            <a:avLst/>
          </a:prstGeom>
        </p:spPr>
      </p:pic>
      <p:cxnSp>
        <p:nvCxnSpPr>
          <p:cNvPr id="12" name="直接连接符 11"/>
          <p:cNvCxnSpPr/>
          <p:nvPr/>
        </p:nvCxnSpPr>
        <p:spPr>
          <a:xfrm flipH="1">
            <a:off x="4061254" y="3484605"/>
            <a:ext cx="8238" cy="6948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/>
        </p:nvCxnSpPr>
        <p:spPr>
          <a:xfrm flipH="1">
            <a:off x="4798541" y="3486021"/>
            <a:ext cx="8238" cy="6948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接连接符 13"/>
          <p:cNvCxnSpPr/>
          <p:nvPr/>
        </p:nvCxnSpPr>
        <p:spPr>
          <a:xfrm flipH="1">
            <a:off x="4806779" y="5877827"/>
            <a:ext cx="8238" cy="6948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接连接符 14"/>
          <p:cNvCxnSpPr/>
          <p:nvPr/>
        </p:nvCxnSpPr>
        <p:spPr>
          <a:xfrm flipH="1">
            <a:off x="3599937" y="5877827"/>
            <a:ext cx="8238" cy="6948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 flipH="1">
            <a:off x="7994823" y="3484605"/>
            <a:ext cx="8238" cy="6948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接连接符 16"/>
          <p:cNvCxnSpPr/>
          <p:nvPr/>
        </p:nvCxnSpPr>
        <p:spPr>
          <a:xfrm flipH="1">
            <a:off x="8534402" y="3484605"/>
            <a:ext cx="8238" cy="6948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>
          <a:xfrm flipH="1">
            <a:off x="8316099" y="5923127"/>
            <a:ext cx="8238" cy="6948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H="1">
            <a:off x="7935356" y="5923127"/>
            <a:ext cx="8238" cy="6948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4069492" y="1525011"/>
            <a:ext cx="1762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Layer&lt;8 </a:t>
            </a:r>
            <a:endParaRPr lang="zh-CN" altLang="en-US" dirty="0"/>
          </a:p>
        </p:txBody>
      </p:sp>
      <p:sp>
        <p:nvSpPr>
          <p:cNvPr id="21" name="文本框 20"/>
          <p:cNvSpPr txBox="1"/>
          <p:nvPr/>
        </p:nvSpPr>
        <p:spPr>
          <a:xfrm>
            <a:off x="7994823" y="1495539"/>
            <a:ext cx="1762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Layer&lt;8 </a:t>
            </a:r>
            <a:endParaRPr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7809471" y="4179417"/>
            <a:ext cx="1762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Layer&lt;30 </a:t>
            </a:r>
            <a:endParaRPr lang="zh-CN" altLang="en-US" dirty="0"/>
          </a:p>
        </p:txBody>
      </p:sp>
      <p:sp>
        <p:nvSpPr>
          <p:cNvPr id="23" name="文本框 22"/>
          <p:cNvSpPr txBox="1"/>
          <p:nvPr/>
        </p:nvSpPr>
        <p:spPr>
          <a:xfrm>
            <a:off x="3815922" y="4110663"/>
            <a:ext cx="17628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Layer&lt;30 </a:t>
            </a:r>
            <a:endParaRPr lang="zh-CN" altLang="en-US" dirty="0"/>
          </a:p>
        </p:txBody>
      </p:sp>
      <p:sp>
        <p:nvSpPr>
          <p:cNvPr id="26" name="矩形 25"/>
          <p:cNvSpPr/>
          <p:nvPr/>
        </p:nvSpPr>
        <p:spPr>
          <a:xfrm>
            <a:off x="2462858" y="1416908"/>
            <a:ext cx="3750534" cy="531718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6449070" y="1403206"/>
            <a:ext cx="3615376" cy="536604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文本框 27"/>
          <p:cNvSpPr txBox="1"/>
          <p:nvPr/>
        </p:nvSpPr>
        <p:spPr>
          <a:xfrm>
            <a:off x="2556947" y="1403206"/>
            <a:ext cx="700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1st</a:t>
            </a:r>
            <a:endParaRPr lang="zh-CN" altLang="en-US" sz="2400" dirty="0"/>
          </a:p>
        </p:txBody>
      </p:sp>
      <p:sp>
        <p:nvSpPr>
          <p:cNvPr id="29" name="文本框 28"/>
          <p:cNvSpPr txBox="1"/>
          <p:nvPr/>
        </p:nvSpPr>
        <p:spPr>
          <a:xfrm>
            <a:off x="6605265" y="1416908"/>
            <a:ext cx="700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2</a:t>
            </a:r>
            <a:r>
              <a:rPr lang="en-US" altLang="zh-CN" sz="2400" baseline="30000" dirty="0" smtClean="0"/>
              <a:t>nd</a:t>
            </a:r>
            <a:r>
              <a:rPr lang="en-US" altLang="zh-CN" sz="2400" dirty="0" smtClean="0"/>
              <a:t> 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49093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430</Words>
  <Application>Microsoft Office PowerPoint</Application>
  <PresentationFormat>宽屏</PresentationFormat>
  <Paragraphs>94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17" baseType="lpstr">
      <vt:lpstr>宋体</vt:lpstr>
      <vt:lpstr>Arial</vt:lpstr>
      <vt:lpstr>Calibri</vt:lpstr>
      <vt:lpstr>Calibri Light</vt:lpstr>
      <vt:lpstr>Office 主题</vt:lpstr>
      <vt:lpstr>Stereo hit in Hough Tracking</vt:lpstr>
      <vt:lpstr>Method  </vt:lpstr>
      <vt:lpstr>learn 100MeV fixpt</vt:lpstr>
      <vt:lpstr>Axial wire spacial resolution after global2D </vt:lpstr>
      <vt:lpstr>Stereo hit position calculation</vt:lpstr>
      <vt:lpstr>ZS place</vt:lpstr>
      <vt:lpstr>Judge track  if  make turns in MDC</vt:lpstr>
      <vt:lpstr>Zs fit &amp;&amp; hit select </vt:lpstr>
      <vt:lpstr>DeltaZ cut to tell 1st from 2nd </vt:lpstr>
      <vt:lpstr>Tracking condition(only Hough method) </vt:lpstr>
      <vt:lpstr>Tracking condition </vt:lpstr>
      <vt:lpstr>Other pt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Stereo hit in Hough Tracking</dc:title>
  <dc:creator>dell</dc:creator>
  <cp:lastModifiedBy>dell</cp:lastModifiedBy>
  <cp:revision>108</cp:revision>
  <dcterms:created xsi:type="dcterms:W3CDTF">2017-05-04T02:26:38Z</dcterms:created>
  <dcterms:modified xsi:type="dcterms:W3CDTF">2017-05-04T06:31:13Z</dcterms:modified>
</cp:coreProperties>
</file>