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886" r:id="rId2"/>
    <p:sldId id="938" r:id="rId3"/>
    <p:sldId id="940" r:id="rId4"/>
    <p:sldId id="939" r:id="rId5"/>
    <p:sldId id="935" r:id="rId6"/>
    <p:sldId id="947" r:id="rId7"/>
    <p:sldId id="945" r:id="rId8"/>
    <p:sldId id="94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40FF"/>
    <a:srgbClr val="FFFF67"/>
    <a:srgbClr val="F3F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4" autoAdjust="0"/>
    <p:restoredTop sz="94666"/>
  </p:normalViewPr>
  <p:slideViewPr>
    <p:cSldViewPr snapToGrid="0" snapToObjects="1">
      <p:cViewPr varScale="1">
        <p:scale>
          <a:sx n="96" d="100"/>
          <a:sy n="96" d="100"/>
        </p:scale>
        <p:origin x="8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425A-B869-ED44-AABC-864CA411AED4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D4BE7-F420-8A48-AFA4-886DC4867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976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4C7EB-5FA1-2A48-96AC-B3FDC2A4A197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12964-9D25-F140-BCE5-41B8A854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710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6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Hadron Physics </a:t>
            </a:r>
            <a:br>
              <a:rPr lang="en-US" dirty="0" smtClean="0"/>
            </a:br>
            <a:r>
              <a:rPr lang="en-US" dirty="0" smtClean="0"/>
              <a:t>in China and the Facilities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2067" y="3886200"/>
            <a:ext cx="7366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Zhengguo</a:t>
            </a:r>
            <a:r>
              <a:rPr lang="en-US" dirty="0" smtClean="0"/>
              <a:t> Zhao</a:t>
            </a:r>
          </a:p>
          <a:p>
            <a:r>
              <a:rPr lang="en-US" dirty="0" smtClean="0"/>
              <a:t>University of Science and Technology of China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6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3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8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0" y="50539"/>
            <a:ext cx="9110800" cy="714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Hadron Physics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75" y="1059768"/>
            <a:ext cx="8654105" cy="5066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300C-797F-D148-A78D-320196FBAF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00" y="889795"/>
            <a:ext cx="91191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39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Rot="1" noChangeArrowheads="1"/>
          </p:cNvSpPr>
          <p:nvPr/>
        </p:nvSpPr>
        <p:spPr bwMode="auto">
          <a:xfrm>
            <a:off x="1615435" y="3882936"/>
            <a:ext cx="6062351" cy="267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Clr>
                <a:schemeClr val="folHlink"/>
              </a:buClr>
              <a:buFont typeface="Wingdings" charset="2"/>
              <a:buNone/>
            </a:pPr>
            <a:r>
              <a:rPr lang="en-US" altLang="zh-CN" sz="3200" b="1" dirty="0" err="1">
                <a:latin typeface="Arial" panose="020B0604020202020204" pitchFamily="34" charset="0"/>
                <a:ea typeface="华文楷体" charset="-122"/>
              </a:rPr>
              <a:t>Hongjuan</a:t>
            </a:r>
            <a:r>
              <a:rPr lang="en-US" altLang="zh-CN" sz="3200" b="1">
                <a:latin typeface="Arial" panose="020B0604020202020204" pitchFamily="34" charset="0"/>
                <a:ea typeface="华文楷体" charset="-122"/>
              </a:rPr>
              <a:t> Zheng, Jie</a:t>
            </a:r>
            <a:r>
              <a:rPr lang="en-US" altLang="zh-CN" sz="3200" b="1" dirty="0">
                <a:latin typeface="Arial" panose="020B0604020202020204" pitchFamily="34" charset="0"/>
                <a:ea typeface="华文楷体" charset="-122"/>
              </a:rPr>
              <a:t> </a:t>
            </a:r>
            <a:r>
              <a:rPr lang="en-US" altLang="zh-CN" sz="3200" b="1" dirty="0" err="1" smtClean="0">
                <a:latin typeface="Arial" panose="020B0604020202020204" pitchFamily="34" charset="0"/>
                <a:ea typeface="华文楷体" charset="-122"/>
              </a:rPr>
              <a:t>Gao</a:t>
            </a:r>
            <a:r>
              <a:rPr lang="en-US" altLang="zh-CN" sz="3200" b="1" dirty="0">
                <a:latin typeface="Arial" panose="020B0604020202020204" pitchFamily="34" charset="0"/>
                <a:ea typeface="华文楷体" charset="-122"/>
              </a:rPr>
              <a:t>, </a:t>
            </a:r>
            <a:r>
              <a:rPr lang="en-US" altLang="zh-CN" sz="3200" b="1" dirty="0" smtClean="0">
                <a:latin typeface="Arial" panose="020B0604020202020204" pitchFamily="34" charset="0"/>
                <a:ea typeface="华文楷体" charset="-122"/>
              </a:rPr>
              <a:t>Dou </a:t>
            </a:r>
            <a:r>
              <a:rPr lang="en-US" altLang="zh-CN" sz="3200" b="1" dirty="0" smtClean="0">
                <a:latin typeface="Arial" panose="020B0604020202020204" pitchFamily="34" charset="0"/>
                <a:ea typeface="华文楷体" charset="-122"/>
              </a:rPr>
              <a:t>Wang, Na Wang</a:t>
            </a:r>
            <a:endParaRPr lang="en-US" altLang="zh-CN" sz="2800" b="1" dirty="0" smtClean="0">
              <a:latin typeface="Arial" panose="020B0604020202020204" pitchFamily="34" charset="0"/>
              <a:ea typeface="华文楷体" charset="-122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Font typeface="Wingdings" charset="2"/>
              <a:buNone/>
            </a:pPr>
            <a:endParaRPr lang="en-US" altLang="zh-CN" sz="2800" b="1" dirty="0">
              <a:latin typeface="Arial" panose="020B0604020202020204" pitchFamily="34" charset="0"/>
              <a:ea typeface="华文楷体" charset="-122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Font typeface="Wingdings" charset="2"/>
              <a:buNone/>
            </a:pPr>
            <a:endParaRPr lang="en-US" altLang="zh-CN" sz="2800" b="1" dirty="0" smtClean="0">
              <a:latin typeface="Arial" panose="020B0604020202020204" pitchFamily="34" charset="0"/>
              <a:ea typeface="华文楷体" charset="-122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Font typeface="Wingdings" charset="2"/>
              <a:buNone/>
            </a:pPr>
            <a:r>
              <a:rPr lang="en-US" altLang="zh-CN" sz="2400" b="1" dirty="0" smtClean="0">
                <a:latin typeface="Arial" panose="020B0604020202020204" pitchFamily="34" charset="0"/>
                <a:ea typeface="华文楷体" charset="-122"/>
              </a:rPr>
              <a:t>2017-05-05</a:t>
            </a:r>
            <a:endParaRPr lang="zh-CN" altLang="en-US" sz="2400" b="1" dirty="0">
              <a:latin typeface="Arial" panose="020B0604020202020204" pitchFamily="34" charset="0"/>
              <a:ea typeface="华文楷体" charset="-122"/>
            </a:endParaRP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0" y="752643"/>
            <a:ext cx="9140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-22225" y="1085929"/>
            <a:ext cx="914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endParaRPr lang="en-US" altLang="zh-CN" sz="2800" b="1" dirty="0" smtClean="0">
              <a:latin typeface="Arial" panose="020B0604020202020204" pitchFamily="34" charset="0"/>
              <a:ea typeface="华文楷体" charset="-122"/>
            </a:endParaRPr>
          </a:p>
          <a:p>
            <a:pPr algn="ctr" eaLnBrk="1" hangingPunct="1">
              <a:spcBef>
                <a:spcPts val="1800"/>
              </a:spcBef>
            </a:pPr>
            <a:r>
              <a:rPr lang="en-US" altLang="zh-CN" sz="4000" b="1" dirty="0">
                <a:solidFill>
                  <a:srgbClr val="C00000"/>
                </a:solidFill>
                <a:latin typeface="Arial" panose="020B0604020202020204" pitchFamily="34" charset="0"/>
                <a:ea typeface="华文楷体" charset="-122"/>
              </a:rPr>
              <a:t>Bunch Lengthening in CEPC </a:t>
            </a:r>
            <a:r>
              <a:rPr lang="en-US" altLang="zh-CN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华文楷体" charset="-122"/>
              </a:rPr>
              <a:t>for Z  </a:t>
            </a:r>
            <a:r>
              <a:rPr lang="en-US" altLang="zh-CN" sz="4000" b="1" dirty="0">
                <a:solidFill>
                  <a:srgbClr val="C00000"/>
                </a:solidFill>
                <a:latin typeface="Arial" panose="020B0604020202020204" pitchFamily="34" charset="0"/>
                <a:ea typeface="华文楷体" charset="-122"/>
              </a:rPr>
              <a:t>Different Design Parameters</a:t>
            </a:r>
            <a:r>
              <a:rPr lang="zh-CN" altLang="zh-CN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</a:p>
          <a:p>
            <a:pPr algn="ctr" eaLnBrk="1" hangingPunct="1"/>
            <a:endParaRPr lang="en-US" altLang="zh-CN" sz="4000" b="1" dirty="0">
              <a:latin typeface="Arial" panose="020B0604020202020204" pitchFamily="34" charset="0"/>
              <a:ea typeface="华文楷体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25712" cy="130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4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Bunch lengthening analysis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6"/>
          <p:cNvSpPr txBox="1"/>
          <p:nvPr/>
        </p:nvSpPr>
        <p:spPr>
          <a:xfrm>
            <a:off x="405880" y="981506"/>
            <a:ext cx="828092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Theory used</a:t>
            </a:r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bunch lengthening equation is as follows:</a:t>
            </a:r>
          </a:p>
          <a:p>
            <a:endParaRPr lang="en-US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spread is:</a:t>
            </a:r>
          </a:p>
          <a:p>
            <a:pPr marL="0" indent="0">
              <a:buNone/>
            </a:pPr>
            <a:endParaRPr lang="en-US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377831"/>
              </p:ext>
            </p:extLst>
          </p:nvPr>
        </p:nvGraphicFramePr>
        <p:xfrm>
          <a:off x="3307365" y="5452028"/>
          <a:ext cx="1152127" cy="351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8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7365" y="5452028"/>
                        <a:ext cx="1152127" cy="351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089823"/>
              </p:ext>
            </p:extLst>
          </p:nvPr>
        </p:nvGraphicFramePr>
        <p:xfrm>
          <a:off x="3131839" y="3428950"/>
          <a:ext cx="12601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9" name="Equation" r:id="rId5" imgW="799920" imgH="228600" progId="Equation.DSMT4">
                  <p:embed/>
                </p:oleObj>
              </mc:Choice>
              <mc:Fallback>
                <p:oleObj name="Equation" r:id="rId5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31839" y="3428950"/>
                        <a:ext cx="1260140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8"/>
          <p:cNvSpPr txBox="1"/>
          <p:nvPr/>
        </p:nvSpPr>
        <p:spPr>
          <a:xfrm>
            <a:off x="107504" y="6381328"/>
            <a:ext cx="90364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[1] J</a:t>
            </a:r>
            <a:r>
              <a:rPr lang="en-US" altLang="zh-CN" sz="1050" dirty="0"/>
              <a:t>. Gao, On the single bunch longitudinal collective effects in electron storage rings, Nuclear Instruments and Methods in Physics Research A 491(2002) 1-8</a:t>
            </a:r>
            <a:r>
              <a:rPr lang="en-US" altLang="zh-CN" sz="1050" dirty="0" smtClean="0"/>
              <a:t>.</a:t>
            </a:r>
          </a:p>
          <a:p>
            <a:r>
              <a:rPr lang="en-US" altLang="zh-CN" sz="1050" dirty="0" smtClean="0"/>
              <a:t>[2] </a:t>
            </a:r>
            <a:r>
              <a:rPr lang="en-US" altLang="zh-CN" sz="1050" dirty="0"/>
              <a:t>J. </a:t>
            </a:r>
            <a:r>
              <a:rPr lang="en-US" altLang="zh-CN" sz="1050" dirty="0" err="1"/>
              <a:t>Gao</a:t>
            </a:r>
            <a:r>
              <a:rPr lang="en-US" altLang="zh-CN" sz="1050" dirty="0"/>
              <a:t>, An empirical equation for bunch lengthening in electron storage ring, Nuclear Instruments and Methods in Physics Research A 432 (1999) 539-543.</a:t>
            </a:r>
            <a:endParaRPr lang="en-US" altLang="zh-CN" sz="1050" dirty="0" smtClean="0"/>
          </a:p>
        </p:txBody>
      </p:sp>
      <p:sp>
        <p:nvSpPr>
          <p:cNvPr id="4" name="Rectangle 73"/>
          <p:cNvSpPr>
            <a:spLocks noChangeArrowheads="1"/>
          </p:cNvSpPr>
          <p:nvPr/>
        </p:nvSpPr>
        <p:spPr bwMode="auto">
          <a:xfrm>
            <a:off x="2352209" y="241470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659376"/>
              </p:ext>
            </p:extLst>
          </p:nvPr>
        </p:nvGraphicFramePr>
        <p:xfrm>
          <a:off x="2334561" y="2517047"/>
          <a:ext cx="4114835" cy="681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0" name="Equation" r:id="rId7" imgW="2832100" imgH="469900" progId="Equation.DSMT4">
                  <p:embed/>
                </p:oleObj>
              </mc:Choice>
              <mc:Fallback>
                <p:oleObj name="Equation" r:id="rId7" imgW="2832100" imgH="46990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4561" y="2517047"/>
                        <a:ext cx="4114835" cy="6811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5"/>
          <p:cNvSpPr>
            <a:spLocks noChangeArrowheads="1"/>
          </p:cNvSpPr>
          <p:nvPr/>
        </p:nvSpPr>
        <p:spPr bwMode="auto">
          <a:xfrm>
            <a:off x="2609782" y="4440095"/>
            <a:ext cx="1185908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383612"/>
              </p:ext>
            </p:extLst>
          </p:nvPr>
        </p:nvGraphicFramePr>
        <p:xfrm>
          <a:off x="2425784" y="4401735"/>
          <a:ext cx="2672250" cy="76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" name="Equation" r:id="rId9" imgW="1612900" imgH="457200" progId="Equation.DSMT4">
                  <p:embed/>
                </p:oleObj>
              </mc:Choice>
              <mc:Fallback>
                <p:oleObj name="Equation" r:id="rId9" imgW="1612900" imgH="45720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84" y="4401735"/>
                        <a:ext cx="2672250" cy="763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935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sz="3000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parameters for CEPC double ring-Z</a:t>
            </a:r>
            <a:r>
              <a:rPr lang="en-US" altLang="zh-CN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/>
            </a:r>
            <a:br>
              <a:rPr lang="en-US" altLang="zh-CN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</a:b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（</a:t>
            </a:r>
            <a:r>
              <a:rPr lang="en-US" altLang="zh-CN" sz="1600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wangdou20170503-100km_2mmy</a:t>
            </a: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）</a:t>
            </a:r>
            <a:endParaRPr lang="en-US" altLang="zh-CN" sz="1600" b="1" dirty="0">
              <a:solidFill>
                <a:srgbClr val="000000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059156"/>
              </p:ext>
            </p:extLst>
          </p:nvPr>
        </p:nvGraphicFramePr>
        <p:xfrm>
          <a:off x="683568" y="836712"/>
          <a:ext cx="7632849" cy="5971537"/>
        </p:xfrm>
        <a:graphic>
          <a:graphicData uri="http://schemas.openxmlformats.org/drawingml/2006/table">
            <a:tbl>
              <a:tblPr firstRow="1" bandRow="1"/>
              <a:tblGrid>
                <a:gridCol w="2993286"/>
                <a:gridCol w="1546521"/>
                <a:gridCol w="1546521"/>
                <a:gridCol w="1546521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Z-low charge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0.0852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21300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2770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18000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465.8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40.87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73.7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 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 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0.18/0.0037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0.18/0.0009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5.6/0.086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5.6/0.043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0.0017/0.03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133.7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0.062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65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Impedance budget</a:t>
            </a: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文本框 8"/>
          <p:cNvSpPr txBox="1"/>
          <p:nvPr/>
        </p:nvSpPr>
        <p:spPr>
          <a:xfrm>
            <a:off x="7971435" y="221351"/>
            <a:ext cx="114766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Na Wang</a:t>
            </a:r>
          </a:p>
          <a:p>
            <a:r>
              <a:rPr lang="en-US" altLang="zh-CN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(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201704)</a:t>
            </a:r>
            <a:endParaRPr lang="zh-CN" altLang="en-US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160676"/>
              </p:ext>
            </p:extLst>
          </p:nvPr>
        </p:nvGraphicFramePr>
        <p:xfrm>
          <a:off x="685800" y="990798"/>
          <a:ext cx="7919122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968"/>
                <a:gridCol w="936350"/>
                <a:gridCol w="895749"/>
                <a:gridCol w="847665"/>
                <a:gridCol w="1138895"/>
                <a:gridCol w="1138895"/>
                <a:gridCol w="1570600"/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Components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i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kΩ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i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i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altLang="zh-CN" sz="1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||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altLang="zh-CN" sz="1400" i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mΩ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i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altLang="zh-CN" sz="1400" baseline="-250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V/</a:t>
                      </a:r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 power, kW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Resistive wall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12.4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903.1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256.3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870.8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 cavities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-58.1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-1.1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134.5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457.1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Flanges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~18500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306.2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27.9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94.9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BPMs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4300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21.7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73.7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Bellows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~18500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613.3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11.6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226.3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768.8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Pumping ports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~18500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1810.3</a:t>
                      </a:r>
                      <a:endParaRPr lang="zh-CN" altLang="en-US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34.1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666.9</a:t>
                      </a:r>
                      <a:endParaRPr lang="zh-CN" altLang="en-US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2266.0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</a:tbl>
          </a:graphicData>
        </a:graphic>
      </p:graphicFrame>
      <p:pic>
        <p:nvPicPr>
          <p:cNvPr id="11" name="图片 10" descr="wakeztot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62598"/>
            <a:ext cx="35052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571940" y="6550223"/>
            <a:ext cx="3868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en-US" altLang="zh-CN" sz="1400" kern="0" dirty="0">
                <a:latin typeface="Arial" panose="020B0604020202020204" pitchFamily="34" charset="0"/>
                <a:ea typeface="宋体"/>
                <a:cs typeface="Arial" panose="020B0604020202020204" pitchFamily="34" charset="0"/>
              </a:rPr>
              <a:t>Longitudinal wake </a:t>
            </a:r>
            <a:r>
              <a:rPr kumimoji="1" lang="en-US" altLang="zh-CN" sz="1400" kern="0" dirty="0" smtClean="0">
                <a:latin typeface="Arial" panose="020B0604020202020204" pitchFamily="34" charset="0"/>
                <a:ea typeface="宋体"/>
                <a:cs typeface="Arial" panose="020B0604020202020204" pitchFamily="34" charset="0"/>
              </a:rPr>
              <a:t>at the nominal </a:t>
            </a:r>
            <a:r>
              <a:rPr kumimoji="1" lang="en-US" altLang="zh-CN" sz="1400" kern="0" dirty="0" err="1" smtClean="0">
                <a:latin typeface="Arial" panose="020B0604020202020204" pitchFamily="34" charset="0"/>
                <a:ea typeface="宋体"/>
                <a:cs typeface="Arial" panose="020B0604020202020204" pitchFamily="34" charset="0"/>
              </a:rPr>
              <a:t>σ</a:t>
            </a:r>
            <a:r>
              <a:rPr kumimoji="1" lang="en-US" altLang="zh-CN" sz="1400" kern="0" baseline="-25000" dirty="0" err="1" smtClean="0">
                <a:latin typeface="Arial" panose="020B0604020202020204" pitchFamily="34" charset="0"/>
                <a:ea typeface="宋体"/>
                <a:cs typeface="Arial" panose="020B0604020202020204" pitchFamily="34" charset="0"/>
              </a:rPr>
              <a:t>z</a:t>
            </a:r>
            <a:r>
              <a:rPr kumimoji="1" lang="en-US" altLang="zh-CN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1400" kern="0" dirty="0">
                <a:latin typeface="Arial" panose="020B0604020202020204" pitchFamily="34" charset="0"/>
                <a:cs typeface="Arial" panose="020B0604020202020204" pitchFamily="34" charset="0"/>
              </a:rPr>
              <a:t>=4.1mm</a:t>
            </a:r>
            <a:endParaRPr lang="zh-CN" altLang="en-US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内容占位符 2"/>
          <p:cNvSpPr txBox="1">
            <a:spLocks/>
          </p:cNvSpPr>
          <p:nvPr/>
        </p:nvSpPr>
        <p:spPr bwMode="auto">
          <a:xfrm>
            <a:off x="4114800" y="4038798"/>
            <a:ext cx="4876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defRPr/>
            </a:pPr>
            <a:r>
              <a:rPr lang="en-GB" altLang="zh-CN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altLang="zh-CN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are effective inductance and resistance, determined by fitting the bunch wake potentials. </a:t>
            </a:r>
            <a:endParaRPr lang="zh-CN" alt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en-US" altLang="zh-C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en-US" altLang="zh-CN" sz="20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内容占位符 2"/>
          <p:cNvSpPr>
            <a:spLocks noGrp="1"/>
          </p:cNvSpPr>
          <p:nvPr>
            <p:ph idx="1"/>
          </p:nvPr>
        </p:nvSpPr>
        <p:spPr>
          <a:xfrm>
            <a:off x="4238235" y="5029398"/>
            <a:ext cx="4448565" cy="1676400"/>
          </a:xfrm>
        </p:spPr>
        <p:txBody>
          <a:bodyPr>
            <a:normAutofit fontScale="92500"/>
          </a:bodyPr>
          <a:lstStyle/>
          <a:p>
            <a:pPr lvl="1" algn="just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impedance is dominated by resistive wall, RF cavities, flanges and bellows.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impedance design for large number items should be considered.</a:t>
            </a:r>
          </a:p>
          <a:p>
            <a:pPr lvl="1" algn="just">
              <a:defRPr/>
            </a:pP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impedance </a:t>
            </a:r>
            <a:r>
              <a:rPr lang="en-US" altLang="zh-CN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contributions 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included in </a:t>
            </a:r>
            <a:r>
              <a:rPr lang="en-US" altLang="zh-CN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studies.</a:t>
            </a:r>
            <a:endParaRPr lang="en-US" altLang="zh-CN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CN" sz="1800" dirty="0" smtClean="0">
              <a:solidFill>
                <a:srgbClr val="0000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989023"/>
              </p:ext>
            </p:extLst>
          </p:nvPr>
        </p:nvGraphicFramePr>
        <p:xfrm>
          <a:off x="5562600" y="4529336"/>
          <a:ext cx="25146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公式" r:id="rId4" imgW="1688367" imgH="228501" progId="Equation.3">
                  <p:embed/>
                </p:oleObj>
              </mc:Choice>
              <mc:Fallback>
                <p:oleObj name="公式" r:id="rId4" imgW="168836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529336"/>
                        <a:ext cx="25146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033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Bunch lengthening for </a:t>
            </a:r>
            <a:r>
              <a:rPr lang="en-US" altLang="zh-CN" sz="3600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Z different </a:t>
            </a:r>
            <a:r>
              <a:rPr lang="en-US" altLang="zh-CN" sz="3600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design</a:t>
            </a:r>
            <a:endParaRPr lang="en-US" altLang="zh-CN" sz="3600" b="1" dirty="0">
              <a:solidFill>
                <a:srgbClr val="000000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098390"/>
              </p:ext>
            </p:extLst>
          </p:nvPr>
        </p:nvGraphicFramePr>
        <p:xfrm>
          <a:off x="177677" y="1063486"/>
          <a:ext cx="5788562" cy="4704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3404"/>
                <a:gridCol w="1045724"/>
                <a:gridCol w="1136969"/>
                <a:gridCol w="1012465"/>
              </a:tblGrid>
              <a:tr h="598183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Z-1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Z-2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Z-3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5638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Bunch number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21300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2770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18000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5638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current (mA)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466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40.87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73.7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1626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 power /beam (</a:t>
                      </a: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1.4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2.5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(GV)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0.14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0.05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0.05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1600" kern="100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(MHz)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650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600" kern="100" baseline="-25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(mm)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4.0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4.0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4.0</a:t>
                      </a:r>
                      <a:endParaRPr lang="zh-CN" altLang="en-US" sz="16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Cavity no.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168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168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168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factor </a:t>
                      </a:r>
                      <a:r>
                        <a:rPr lang="en-US" sz="1600" i="1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(V/</a:t>
                      </a:r>
                      <a:r>
                        <a:rPr lang="en-US" sz="16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669.9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669.9</a:t>
                      </a:r>
                      <a:endParaRPr lang="zh-CN" altLang="zh-CN" sz="16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669.9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Cavity proportion (</a:t>
                      </a:r>
                      <a:r>
                        <a:rPr lang="en-US" altLang="zh-CN" sz="1600" i="1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20.2%</a:t>
                      </a:r>
                      <a:endParaRPr lang="zh-CN" altLang="zh-CN" sz="16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20.2%</a:t>
                      </a:r>
                      <a:endParaRPr lang="zh-CN" altLang="zh-CN" sz="16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20.2%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inductance 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1810.3</a:t>
                      </a:r>
                      <a:endParaRPr lang="en-US" altLang="zh-CN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1810.3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1810.3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kern="100" baseline="-250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2.525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2.195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1.492</a:t>
                      </a:r>
                      <a:endParaRPr lang="zh-CN" altLang="en-US" sz="16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1.986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1.697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1.17</a:t>
                      </a:r>
                      <a:endParaRPr lang="zh-CN" altLang="en-US" sz="16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396338" y="6051637"/>
            <a:ext cx="7654358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超导腔已经不再是阻抗的主要部分</a:t>
            </a:r>
            <a:endParaRPr lang="en-US" altLang="zh-CN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阻抗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壁和波纹管阻抗占主要部分，要减小阻抗可采用微波屏蔽的波纹管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059150"/>
              </p:ext>
            </p:extLst>
          </p:nvPr>
        </p:nvGraphicFramePr>
        <p:xfrm>
          <a:off x="5845861" y="1141326"/>
          <a:ext cx="3397530" cy="2599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Graph" r:id="rId3" imgW="3920760" imgH="3000960" progId="Origin50.Graph">
                  <p:embed/>
                </p:oleObj>
              </mc:Choice>
              <mc:Fallback>
                <p:oleObj name="Graph" r:id="rId3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5861" y="1141326"/>
                        <a:ext cx="3397530" cy="2599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6088083" y="3926849"/>
            <a:ext cx="3063834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l-GR" altLang="zh-CN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altLang="zh-CN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=4.0 </a:t>
            </a:r>
            <a:r>
              <a:rPr lang="en-US" altLang="zh-CN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mm, bunch current </a:t>
            </a:r>
            <a:r>
              <a:rPr lang="en-US" altLang="zh-CN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0.0041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bunch lengthening is </a:t>
            </a:r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49.2%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spread </a:t>
            </a:r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is 17%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7075" y="2689786"/>
            <a:ext cx="8654105" cy="9976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zh-CN" sz="6000" dirty="0" smtClean="0"/>
              <a:t>Back up</a:t>
            </a:r>
            <a:endParaRPr lang="zh-CN" altLang="en-US" sz="6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92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文本框 2"/>
          <p:cNvSpPr txBox="1"/>
          <p:nvPr/>
        </p:nvSpPr>
        <p:spPr>
          <a:xfrm>
            <a:off x="7971435" y="221351"/>
            <a:ext cx="114766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Na Wang</a:t>
            </a:r>
          </a:p>
          <a:p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(201704)</a:t>
            </a:r>
            <a:endParaRPr lang="zh-CN" altLang="en-US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6" y="166731"/>
            <a:ext cx="745485" cy="494886"/>
          </a:xfrm>
          <a:prstGeom prst="rect">
            <a:avLst/>
          </a:prstGeom>
        </p:spPr>
      </p:pic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8300" y="50539"/>
            <a:ext cx="9110800" cy="714850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Impedance </a:t>
            </a:r>
            <a:r>
              <a:rPr kumimoji="1"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budget -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Higgs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685800" y="1395582"/>
          <a:ext cx="7834077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968"/>
                <a:gridCol w="936350"/>
                <a:gridCol w="895749"/>
                <a:gridCol w="847665"/>
                <a:gridCol w="1138895"/>
                <a:gridCol w="1138895"/>
                <a:gridCol w="1485555"/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Components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i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kΩ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i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i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altLang="zh-CN" sz="1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||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altLang="zh-CN" sz="1400" i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mΩ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i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altLang="zh-CN" sz="1400" baseline="-250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</a:t>
                      </a: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V/</a:t>
                      </a:r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 power, kW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Resistive wall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15.7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863.1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458.0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213.5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 cavities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-69.2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-1.3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320.9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149.6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Flanges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~18500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310.4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151.6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70.7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BPMs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4300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30.4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42.6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Bellows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~18500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17.7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375.1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515.6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240.4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Pumping ports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~18500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51.1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1515.1</a:t>
                      </a:r>
                      <a:endParaRPr lang="zh-CN" altLang="en-US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28.6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1489.4</a:t>
                      </a:r>
                      <a:endParaRPr lang="zh-CN" altLang="en-US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694.4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</a:tbl>
          </a:graphicData>
        </a:graphic>
      </p:graphicFrame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214077" y="4565957"/>
            <a:ext cx="8305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defRPr/>
            </a:pPr>
            <a:r>
              <a:rPr lang="en-GB" altLang="zh-CN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altLang="zh-CN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are effective inductance and resistance, determined by fitting the bunch wake (</a:t>
            </a:r>
            <a:r>
              <a:rPr lang="en-US" altLang="zh-CN" sz="1400" kern="0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altLang="zh-CN" sz="1400" kern="0" baseline="-25000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zh-CN" sz="1400" kern="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kern="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=2.9mm)</a:t>
            </a:r>
            <a:r>
              <a:rPr lang="en-GB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zh-CN" alt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en-US" altLang="zh-CN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en-US" altLang="zh-CN" sz="14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ct 15"/>
          <p:cNvGraphicFramePr>
            <a:graphicFrameLocks noChangeAspect="1"/>
          </p:cNvGraphicFramePr>
          <p:nvPr>
            <p:extLst/>
          </p:nvPr>
        </p:nvGraphicFramePr>
        <p:xfrm>
          <a:off x="2760243" y="5063126"/>
          <a:ext cx="25146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公式" r:id="rId4" imgW="1688367" imgH="228501" progId="Equation.3">
                  <p:embed/>
                </p:oleObj>
              </mc:Choice>
              <mc:Fallback>
                <p:oleObj name="公式" r:id="rId4" imgW="168836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243" y="5063126"/>
                        <a:ext cx="25146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394973" y="5512963"/>
            <a:ext cx="7576462" cy="843387"/>
          </a:xfrm>
        </p:spPr>
        <p:txBody>
          <a:bodyPr>
            <a:normAutofit/>
          </a:bodyPr>
          <a:lstStyle/>
          <a:p>
            <a:pPr lvl="1" algn="just">
              <a:defRPr/>
            </a:pPr>
            <a:r>
              <a:rPr lang="en-US" altLang="zh-CN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impedance is dominated by resistive wall, RF cavities, flanges and bellows.</a:t>
            </a:r>
          </a:p>
          <a:p>
            <a:pPr lvl="1">
              <a:defRPr/>
            </a:pPr>
            <a:r>
              <a:rPr lang="en-US" altLang="zh-CN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impedance design for large number items should be considered.</a:t>
            </a:r>
          </a:p>
          <a:p>
            <a:pPr>
              <a:defRPr/>
            </a:pPr>
            <a:endParaRPr lang="en-US" altLang="zh-CN" sz="1400" dirty="0" smtClean="0">
              <a:solidFill>
                <a:srgbClr val="0000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8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19675" y="162783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85875" y="2562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6" y="166731"/>
            <a:ext cx="745485" cy="494886"/>
          </a:xfrm>
          <a:prstGeom prst="rect">
            <a:avLst/>
          </a:prstGeom>
        </p:spPr>
      </p:pic>
      <p:sp>
        <p:nvSpPr>
          <p:cNvPr id="9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     Bunch </a:t>
            </a:r>
            <a:r>
              <a:rPr lang="en-US" altLang="zh-CN" sz="3600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lengthening for different design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/>
          </p:nvPr>
        </p:nvGraphicFramePr>
        <p:xfrm>
          <a:off x="137921" y="1093888"/>
          <a:ext cx="5788562" cy="4762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3404"/>
                <a:gridCol w="1045724"/>
                <a:gridCol w="1136969"/>
                <a:gridCol w="1012465"/>
              </a:tblGrid>
              <a:tr h="6563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5638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Bunch number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412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5534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21300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5638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current (mA)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19.2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97.1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466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1626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 power /beam (</a:t>
                      </a: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32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32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(GV)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2.1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0.41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0.14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1600" kern="100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(MHz)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600" kern="100" baseline="-25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(mm)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2.9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3.4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4.0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Cavity no.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336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168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168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factor </a:t>
                      </a:r>
                      <a:r>
                        <a:rPr lang="en-US" sz="1600" i="1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(V/</a:t>
                      </a:r>
                      <a:r>
                        <a:rPr lang="en-US" sz="16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1489.4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1096.3</a:t>
                      </a:r>
                      <a:endParaRPr lang="zh-CN" altLang="zh-CN" sz="16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669.9</a:t>
                      </a: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Cavity proportion (</a:t>
                      </a:r>
                      <a:r>
                        <a:rPr lang="en-US" altLang="zh-CN" sz="1600" i="1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21.5%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12.1%</a:t>
                      </a:r>
                      <a:endParaRPr lang="zh-CN" altLang="zh-CN" sz="16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20.2%</a:t>
                      </a:r>
                      <a:endParaRPr lang="zh-CN" altLang="zh-CN" sz="16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inductance 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1515.1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1515.1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1810.3</a:t>
                      </a:r>
                      <a:endParaRPr lang="en-US" altLang="zh-CN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kern="100" baseline="-250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1.434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1.482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2.525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818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1.137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1.164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1.986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TextBox 8"/>
          <p:cNvSpPr txBox="1"/>
          <p:nvPr/>
        </p:nvSpPr>
        <p:spPr>
          <a:xfrm>
            <a:off x="107504" y="6027003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[1] J</a:t>
            </a:r>
            <a:r>
              <a:rPr lang="en-US" altLang="zh-CN" sz="1200" dirty="0"/>
              <a:t>. Gao, On the single bunch longitudinal collective effects in electron storage rings, Nuclear Instruments and Methods in Physics Research A 491(2002) 1-8</a:t>
            </a:r>
            <a:r>
              <a:rPr lang="en-US" altLang="zh-CN" sz="1200" dirty="0" smtClean="0"/>
              <a:t>.</a:t>
            </a:r>
          </a:p>
          <a:p>
            <a:r>
              <a:rPr lang="en-US" altLang="zh-CN" sz="1200" dirty="0" smtClean="0"/>
              <a:t>[2] </a:t>
            </a:r>
            <a:r>
              <a:rPr lang="en-US" altLang="zh-CN" sz="1200" dirty="0"/>
              <a:t>J. </a:t>
            </a:r>
            <a:r>
              <a:rPr lang="en-US" altLang="zh-CN" sz="1200" dirty="0" err="1"/>
              <a:t>Gao</a:t>
            </a:r>
            <a:r>
              <a:rPr lang="en-US" altLang="zh-CN" sz="1200" dirty="0"/>
              <a:t>, An empirical equation for bunch lengthening in electron storage ring, Nuclear Instruments and Methods in Physics Research A 432 (1999) 539-543.</a:t>
            </a:r>
            <a:endParaRPr lang="en-US" altLang="zh-CN" sz="1200" dirty="0" smtClean="0"/>
          </a:p>
        </p:txBody>
      </p:sp>
      <p:sp>
        <p:nvSpPr>
          <p:cNvPr id="14" name="文本框 13"/>
          <p:cNvSpPr txBox="1"/>
          <p:nvPr/>
        </p:nvSpPr>
        <p:spPr>
          <a:xfrm>
            <a:off x="6064333" y="5287248"/>
            <a:ext cx="3063834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l-GR" altLang="zh-CN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altLang="zh-CN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=2.9 </a:t>
            </a:r>
            <a:r>
              <a:rPr lang="en-US" altLang="zh-CN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mm, bunch current </a:t>
            </a:r>
            <a:r>
              <a:rPr lang="en-US" altLang="zh-CN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0.047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bunch lengthening is 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43.4%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spread 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 13.7%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/>
          </p:nvPr>
        </p:nvGraphicFramePr>
        <p:xfrm>
          <a:off x="5986041" y="895238"/>
          <a:ext cx="3157959" cy="241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Graph" r:id="rId4" imgW="3920760" imgH="3000960" progId="Origin50.Graph">
                  <p:embed/>
                </p:oleObj>
              </mc:Choice>
              <mc:Fallback>
                <p:oleObj name="Graph" r:id="rId4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86041" y="895238"/>
                        <a:ext cx="3157959" cy="2416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/>
          </p:nvPr>
        </p:nvGraphicFramePr>
        <p:xfrm>
          <a:off x="6247741" y="3165532"/>
          <a:ext cx="2791853" cy="2157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Mathcad" r:id="rId6" imgW="4819680" imgH="3724200" progId="Mathcad">
                  <p:embed/>
                </p:oleObj>
              </mc:Choice>
              <mc:Fallback>
                <p:oleObj name="Mathcad" r:id="rId6" imgW="4819680" imgH="3724200" progId="Mathca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47741" y="3165532"/>
                        <a:ext cx="2791853" cy="2157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34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19389</TotalTime>
  <Words>946</Words>
  <Application>Microsoft Office PowerPoint</Application>
  <PresentationFormat>全屏显示(4:3)</PresentationFormat>
  <Paragraphs>371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 Unicode MS</vt:lpstr>
      <vt:lpstr>华文楷体</vt:lpstr>
      <vt:lpstr>宋体</vt:lpstr>
      <vt:lpstr>微软雅黑</vt:lpstr>
      <vt:lpstr>Arial</vt:lpstr>
      <vt:lpstr>Calibri</vt:lpstr>
      <vt:lpstr>Symbol</vt:lpstr>
      <vt:lpstr>Times New Roman</vt:lpstr>
      <vt:lpstr>Wingdings</vt:lpstr>
      <vt:lpstr>Office Theme</vt:lpstr>
      <vt:lpstr>Graph</vt:lpstr>
      <vt:lpstr>Equation</vt:lpstr>
      <vt:lpstr>公式</vt:lpstr>
      <vt:lpstr>Mathcad</vt:lpstr>
      <vt:lpstr>PowerPoint 演示文稿</vt:lpstr>
      <vt:lpstr>Bunch lengthening analysis</vt:lpstr>
      <vt:lpstr>parameters for CEPC double ring-Z （wangdou20170503-100km_2mmy）</vt:lpstr>
      <vt:lpstr>Impedance budget</vt:lpstr>
      <vt:lpstr>Bunch lengthening for Z different design</vt:lpstr>
      <vt:lpstr>PowerPoint 演示文稿</vt:lpstr>
      <vt:lpstr>Impedance budget - Higgs</vt:lpstr>
      <vt:lpstr>     Bunch lengthening for different design</vt:lpstr>
    </vt:vector>
  </TitlesOfParts>
  <Company>ustc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zhaozg</dc:creator>
  <cp:lastModifiedBy>zheng</cp:lastModifiedBy>
  <cp:revision>1324</cp:revision>
  <dcterms:created xsi:type="dcterms:W3CDTF">2012-07-20T12:09:59Z</dcterms:created>
  <dcterms:modified xsi:type="dcterms:W3CDTF">2017-05-05T00:27:15Z</dcterms:modified>
</cp:coreProperties>
</file>