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67" r:id="rId7"/>
    <p:sldId id="268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631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148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75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349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422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274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333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33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01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6607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992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AFD9F-0564-43E6-9AB2-40C1D936FE44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761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Progress on</a:t>
            </a:r>
            <a:br>
              <a:rPr lang="en-US" altLang="zh-CN" dirty="0"/>
            </a:br>
            <a:r>
              <a:rPr lang="en-US" altLang="zh-CN" dirty="0"/>
              <a:t>DA Optimization with </a:t>
            </a:r>
            <a:r>
              <a:rPr lang="en-US" altLang="zh-CN" dirty="0" smtClean="0"/>
              <a:t>MODE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ZHANG, Yuan   WANG,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  WANG, Dou  GENG, </a:t>
            </a:r>
            <a:r>
              <a:rPr lang="en-US" altLang="zh-CN" dirty="0" err="1" smtClean="0"/>
              <a:t>Huiping</a:t>
            </a:r>
            <a:endParaRPr lang="en-US" altLang="zh-CN" dirty="0"/>
          </a:p>
          <a:p>
            <a:r>
              <a:rPr lang="en-US" altLang="zh-CN" dirty="0" smtClean="0"/>
              <a:t>2017-05-12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74672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MEMO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RFSW</a:t>
            </a:r>
          </a:p>
          <a:p>
            <a:r>
              <a:rPr lang="en-US" altLang="zh-CN" dirty="0" smtClean="0"/>
              <a:t>RAD</a:t>
            </a:r>
          </a:p>
          <a:p>
            <a:r>
              <a:rPr lang="en-US" altLang="zh-CN" dirty="0" smtClean="0"/>
              <a:t>DAMPONLY</a:t>
            </a:r>
          </a:p>
          <a:p>
            <a:r>
              <a:rPr lang="en-US" altLang="zh-CN" dirty="0" smtClean="0"/>
              <a:t>DAPWIDTH=7</a:t>
            </a:r>
          </a:p>
          <a:p>
            <a:r>
              <a:rPr lang="en-US" altLang="zh-CN" dirty="0" smtClean="0"/>
              <a:t>Turns=100 (</a:t>
            </a:r>
            <a:r>
              <a:rPr lang="en-US" altLang="zh-CN" dirty="0" err="1" smtClean="0"/>
              <a:t>halfring</a:t>
            </a:r>
            <a:r>
              <a:rPr lang="en-US" altLang="zh-CN" dirty="0" smtClean="0"/>
              <a:t>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3086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II.3 </a:t>
            </a:r>
            <a:r>
              <a:rPr lang="en-US" altLang="zh-CN" dirty="0"/>
              <a:t>Optimize DA with IR </a:t>
            </a:r>
            <a:r>
              <a:rPr lang="en-US" altLang="zh-CN" dirty="0" smtClean="0"/>
              <a:t>sext/</a:t>
            </a:r>
            <a:r>
              <a:rPr lang="en-US" altLang="zh-CN" dirty="0" err="1" smtClean="0"/>
              <a:t>mult</a:t>
            </a:r>
            <a:r>
              <a:rPr lang="en-US" altLang="zh-CN" dirty="0" smtClean="0"/>
              <a:t> </a:t>
            </a:r>
            <a:r>
              <a:rPr lang="en-US" altLang="zh-CN" dirty="0"/>
              <a:t>and 4*(SFO/SDO)+4*(SFI/SDI)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813050"/>
            <a:ext cx="5181600" cy="3022600"/>
          </a:xfrm>
          <a:prstGeom prst="rect">
            <a:avLst/>
          </a:prstGeom>
        </p:spPr>
      </p:pic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90" b="10818"/>
          <a:stretch/>
        </p:blipFill>
        <p:spPr>
          <a:xfrm>
            <a:off x="6417574" y="3041964"/>
            <a:ext cx="4690851" cy="2734147"/>
          </a:xfrm>
        </p:spPr>
      </p:pic>
      <p:sp>
        <p:nvSpPr>
          <p:cNvPr id="5" name="矩形 4"/>
          <p:cNvSpPr/>
          <p:nvPr/>
        </p:nvSpPr>
        <p:spPr>
          <a:xfrm>
            <a:off x="1306942" y="1886314"/>
            <a:ext cx="5343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46 </a:t>
            </a:r>
            <a:r>
              <a:rPr lang="en-US" altLang="zh-CN" b="1" dirty="0">
                <a:solidFill>
                  <a:srgbClr val="FF0000"/>
                </a:solidFill>
              </a:rPr>
              <a:t>Knob: </a:t>
            </a:r>
            <a:r>
              <a:rPr lang="en-US" altLang="zh-CN" b="1" dirty="0" smtClean="0">
                <a:solidFill>
                  <a:srgbClr val="FF0000"/>
                </a:solidFill>
              </a:rPr>
              <a:t>8 IR sext + 22 IR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Mult</a:t>
            </a:r>
            <a:r>
              <a:rPr lang="en-US" altLang="zh-CN" b="1" dirty="0" smtClean="0">
                <a:solidFill>
                  <a:srgbClr val="FF0000"/>
                </a:solidFill>
              </a:rPr>
              <a:t>(k2) + 16 </a:t>
            </a:r>
            <a:r>
              <a:rPr lang="en-US" altLang="zh-CN" b="1" dirty="0">
                <a:solidFill>
                  <a:srgbClr val="FF0000"/>
                </a:solidFill>
              </a:rPr>
              <a:t>arc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sextupoles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12727" y="1524000"/>
            <a:ext cx="2410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2017-05-05</a:t>
            </a:r>
          </a:p>
          <a:p>
            <a:r>
              <a:rPr lang="zh-CN" altLang="en-US" dirty="0" smtClean="0"/>
              <a:t>控制色品，优化孔径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231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II.4 </a:t>
            </a:r>
            <a:r>
              <a:rPr lang="en-US" altLang="zh-CN" dirty="0"/>
              <a:t>Optimize DA with IR </a:t>
            </a:r>
            <a:r>
              <a:rPr lang="en-US" altLang="zh-CN" dirty="0" smtClean="0"/>
              <a:t>sext/</a:t>
            </a:r>
            <a:r>
              <a:rPr lang="en-US" altLang="zh-CN" dirty="0" err="1" smtClean="0"/>
              <a:t>mult</a:t>
            </a:r>
            <a:r>
              <a:rPr lang="en-US" altLang="zh-CN" dirty="0" smtClean="0"/>
              <a:t> </a:t>
            </a:r>
            <a:r>
              <a:rPr lang="en-US" altLang="zh-CN" dirty="0"/>
              <a:t>and </a:t>
            </a:r>
            <a:r>
              <a:rPr lang="en-US" altLang="zh-CN" dirty="0" smtClean="0"/>
              <a:t>8*(</a:t>
            </a:r>
            <a:r>
              <a:rPr lang="en-US" altLang="zh-CN" dirty="0"/>
              <a:t>SFO/SDO</a:t>
            </a:r>
            <a:r>
              <a:rPr lang="en-US" altLang="zh-CN" dirty="0" smtClean="0"/>
              <a:t>)+8*(</a:t>
            </a:r>
            <a:r>
              <a:rPr lang="en-US" altLang="zh-CN" dirty="0"/>
              <a:t>SFI/SDI)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306942" y="1886314"/>
            <a:ext cx="5343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46 </a:t>
            </a:r>
            <a:r>
              <a:rPr lang="en-US" altLang="zh-CN" b="1" dirty="0">
                <a:solidFill>
                  <a:srgbClr val="FF0000"/>
                </a:solidFill>
              </a:rPr>
              <a:t>Knob: </a:t>
            </a:r>
            <a:r>
              <a:rPr lang="en-US" altLang="zh-CN" b="1" dirty="0" smtClean="0">
                <a:solidFill>
                  <a:srgbClr val="FF0000"/>
                </a:solidFill>
              </a:rPr>
              <a:t>8 IR sext + 22 IR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Mult</a:t>
            </a:r>
            <a:r>
              <a:rPr lang="en-US" altLang="zh-CN" b="1" dirty="0" smtClean="0">
                <a:solidFill>
                  <a:srgbClr val="FF0000"/>
                </a:solidFill>
              </a:rPr>
              <a:t>(k2) + 32 </a:t>
            </a:r>
            <a:r>
              <a:rPr lang="en-US" altLang="zh-CN" b="1" dirty="0">
                <a:solidFill>
                  <a:srgbClr val="FF0000"/>
                </a:solidFill>
              </a:rPr>
              <a:t>arc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sextupoles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9" name="内容占位符 8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507699"/>
            <a:ext cx="5181600" cy="2987189"/>
          </a:xfrm>
          <a:prstGeom prst="rect">
            <a:avLst/>
          </a:prstGeom>
        </p:spPr>
      </p:pic>
      <p:pic>
        <p:nvPicPr>
          <p:cNvPr id="10" name="内容占位符 9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91" b="10330"/>
          <a:stretch/>
        </p:blipFill>
        <p:spPr>
          <a:xfrm>
            <a:off x="6172200" y="2466109"/>
            <a:ext cx="5181600" cy="3158836"/>
          </a:xfrm>
        </p:spPr>
      </p:pic>
    </p:spTree>
    <p:extLst>
      <p:ext uri="{BB962C8B-B14F-4D97-AF65-F5344CB8AC3E}">
        <p14:creationId xmlns:p14="http://schemas.microsoft.com/office/powerpoint/2010/main" val="95757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III.1 Optimize DA with IR sext and SFO/SDO/SFI/SDI + IR knobs(</a:t>
            </a:r>
            <a:r>
              <a:rPr lang="en-US" altLang="zh-CN" dirty="0" err="1" smtClean="0"/>
              <a:t>Cai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79713"/>
            <a:ext cx="5181600" cy="3043161"/>
          </a:xfrm>
          <a:prstGeom prst="rect">
            <a:avLst/>
          </a:prstGeom>
        </p:spPr>
      </p:pic>
      <p:pic>
        <p:nvPicPr>
          <p:cNvPr id="8" name="内容占位符 7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38" b="10329"/>
          <a:stretch/>
        </p:blipFill>
        <p:spPr>
          <a:xfrm>
            <a:off x="6172200" y="2590800"/>
            <a:ext cx="5181600" cy="3034145"/>
          </a:xfrm>
        </p:spPr>
      </p:pic>
      <p:sp>
        <p:nvSpPr>
          <p:cNvPr id="4" name="矩形 3"/>
          <p:cNvSpPr/>
          <p:nvPr/>
        </p:nvSpPr>
        <p:spPr>
          <a:xfrm>
            <a:off x="838200" y="1844991"/>
            <a:ext cx="636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24 Knob: 8 IR sext + 4 arc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sextupoles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/>
              <a:t>+ 4 IR multipoles(K1/K2/K3)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75691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III.2 Optimize DA with IR sext + 4*(SFO/SDO)+4*(SFI/SDI) + IR knobs(</a:t>
            </a:r>
            <a:r>
              <a:rPr lang="en-US" altLang="zh-CN" dirty="0" err="1" smtClean="0"/>
              <a:t>Cai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503191"/>
            <a:ext cx="5181600" cy="2996206"/>
          </a:xfrm>
          <a:prstGeom prst="rect">
            <a:avLst/>
          </a:prstGeom>
        </p:spPr>
      </p:pic>
      <p:pic>
        <p:nvPicPr>
          <p:cNvPr id="5" name="内容占位符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54864"/>
            <a:ext cx="5181600" cy="4092859"/>
          </a:xfrm>
        </p:spPr>
      </p:pic>
      <p:sp>
        <p:nvSpPr>
          <p:cNvPr id="7" name="矩形 6"/>
          <p:cNvSpPr/>
          <p:nvPr/>
        </p:nvSpPr>
        <p:spPr>
          <a:xfrm>
            <a:off x="1136073" y="163169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36 Knob: 8 IR sext + 16 arc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sextupoles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/>
              <a:t>+ 4 IR multipoles(K1/K2/K3)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219163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III.3 </a:t>
            </a:r>
            <a:r>
              <a:rPr lang="en-US" altLang="zh-CN" dirty="0"/>
              <a:t>Optimize DA with IR sext/</a:t>
            </a:r>
            <a:r>
              <a:rPr lang="en-US" altLang="zh-CN" dirty="0" err="1"/>
              <a:t>mult</a:t>
            </a:r>
            <a:r>
              <a:rPr lang="en-US" altLang="zh-CN" dirty="0"/>
              <a:t> and 4*(SFO/SDO)+4*(SFI/SDI</a:t>
            </a:r>
            <a:r>
              <a:rPr lang="en-US" altLang="zh-CN" dirty="0" smtClean="0"/>
              <a:t>)+</a:t>
            </a:r>
            <a:r>
              <a:rPr lang="en-US" altLang="zh-CN" dirty="0"/>
              <a:t>IR knobs(</a:t>
            </a:r>
            <a:r>
              <a:rPr lang="en-US" altLang="zh-CN" dirty="0" err="1"/>
              <a:t>Cai</a:t>
            </a:r>
            <a:r>
              <a:rPr lang="en-US" altLang="zh-CN" dirty="0"/>
              <a:t>)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90522"/>
            <a:ext cx="5181600" cy="3021544"/>
          </a:xfrm>
          <a:prstGeom prst="rect">
            <a:avLst/>
          </a:prstGeom>
        </p:spPr>
      </p:pic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7" b="12830"/>
          <a:stretch/>
        </p:blipFill>
        <p:spPr>
          <a:xfrm>
            <a:off x="6172200" y="2634559"/>
            <a:ext cx="5181600" cy="2888056"/>
          </a:xfrm>
        </p:spPr>
      </p:pic>
      <p:sp>
        <p:nvSpPr>
          <p:cNvPr id="5" name="矩形 4"/>
          <p:cNvSpPr/>
          <p:nvPr/>
        </p:nvSpPr>
        <p:spPr>
          <a:xfrm>
            <a:off x="943849" y="1506022"/>
            <a:ext cx="82363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58 </a:t>
            </a:r>
            <a:r>
              <a:rPr lang="en-US" altLang="zh-CN" b="1" dirty="0">
                <a:solidFill>
                  <a:srgbClr val="FF0000"/>
                </a:solidFill>
              </a:rPr>
              <a:t>Knob: 8 IR sext + </a:t>
            </a:r>
            <a:r>
              <a:rPr lang="en-US" altLang="zh-CN" b="1" dirty="0"/>
              <a:t>+ 4 IR multipoles(K1/K2/K3</a:t>
            </a:r>
            <a:r>
              <a:rPr lang="en-US" altLang="zh-CN" b="1" dirty="0" smtClean="0"/>
              <a:t>) </a:t>
            </a:r>
            <a:r>
              <a:rPr lang="en-US" altLang="zh-CN" b="1" dirty="0" smtClean="0">
                <a:solidFill>
                  <a:srgbClr val="FF0000"/>
                </a:solidFill>
              </a:rPr>
              <a:t>+ 22 </a:t>
            </a:r>
            <a:r>
              <a:rPr lang="en-US" altLang="zh-CN" b="1" dirty="0">
                <a:solidFill>
                  <a:srgbClr val="FF0000"/>
                </a:solidFill>
              </a:rPr>
              <a:t>IR </a:t>
            </a:r>
            <a:r>
              <a:rPr lang="en-US" altLang="zh-CN" b="1" dirty="0" err="1">
                <a:solidFill>
                  <a:srgbClr val="FF0000"/>
                </a:solidFill>
              </a:rPr>
              <a:t>Mult</a:t>
            </a:r>
            <a:r>
              <a:rPr lang="en-US" altLang="zh-CN" b="1" dirty="0">
                <a:solidFill>
                  <a:srgbClr val="FF0000"/>
                </a:solidFill>
              </a:rPr>
              <a:t>(k2) + 16 arc </a:t>
            </a:r>
            <a:r>
              <a:rPr lang="en-US" altLang="zh-CN" b="1" dirty="0" err="1">
                <a:solidFill>
                  <a:srgbClr val="FF0000"/>
                </a:solidFill>
              </a:rPr>
              <a:t>sextupoles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107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III.4 </a:t>
            </a:r>
            <a:r>
              <a:rPr lang="en-US" altLang="zh-CN" dirty="0"/>
              <a:t>Optimize DA with IR sext/</a:t>
            </a:r>
            <a:r>
              <a:rPr lang="en-US" altLang="zh-CN" dirty="0" err="1"/>
              <a:t>mult</a:t>
            </a:r>
            <a:r>
              <a:rPr lang="en-US" altLang="zh-CN" dirty="0"/>
              <a:t> and </a:t>
            </a:r>
            <a:r>
              <a:rPr lang="en-US" altLang="zh-CN" dirty="0" smtClean="0"/>
              <a:t>8*(</a:t>
            </a:r>
            <a:r>
              <a:rPr lang="en-US" altLang="zh-CN" dirty="0"/>
              <a:t>SFO/SDO</a:t>
            </a:r>
            <a:r>
              <a:rPr lang="en-US" altLang="zh-CN" dirty="0" smtClean="0"/>
              <a:t>)+8*(</a:t>
            </a:r>
            <a:r>
              <a:rPr lang="en-US" altLang="zh-CN" dirty="0"/>
              <a:t>SFI/SDI)+IR knobs(</a:t>
            </a:r>
            <a:r>
              <a:rPr lang="en-US" altLang="zh-CN" dirty="0" err="1"/>
              <a:t>Cai</a:t>
            </a:r>
            <a:r>
              <a:rPr lang="en-US" altLang="zh-CN" dirty="0"/>
              <a:t>)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514977"/>
            <a:ext cx="5181600" cy="2972634"/>
          </a:xfrm>
          <a:prstGeom prst="rect">
            <a:avLst/>
          </a:prstGeom>
        </p:spPr>
      </p:pic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4" b="11944"/>
          <a:stretch/>
        </p:blipFill>
        <p:spPr>
          <a:xfrm>
            <a:off x="6172200" y="2607399"/>
            <a:ext cx="5181600" cy="2951430"/>
          </a:xfrm>
        </p:spPr>
      </p:pic>
      <p:sp>
        <p:nvSpPr>
          <p:cNvPr id="5" name="矩形 4"/>
          <p:cNvSpPr/>
          <p:nvPr/>
        </p:nvSpPr>
        <p:spPr>
          <a:xfrm>
            <a:off x="943849" y="1506022"/>
            <a:ext cx="82363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70 </a:t>
            </a:r>
            <a:r>
              <a:rPr lang="en-US" altLang="zh-CN" b="1" dirty="0">
                <a:solidFill>
                  <a:srgbClr val="FF0000"/>
                </a:solidFill>
              </a:rPr>
              <a:t>Knob: 8 IR sext </a:t>
            </a:r>
            <a:r>
              <a:rPr lang="en-US" altLang="zh-CN" b="1" dirty="0" smtClean="0"/>
              <a:t>+ </a:t>
            </a:r>
            <a:r>
              <a:rPr lang="en-US" altLang="zh-CN" b="1" dirty="0"/>
              <a:t>4 IR multipoles(K1/K2/K3</a:t>
            </a:r>
            <a:r>
              <a:rPr lang="en-US" altLang="zh-CN" b="1" dirty="0" smtClean="0"/>
              <a:t>) </a:t>
            </a:r>
            <a:r>
              <a:rPr lang="en-US" altLang="zh-CN" b="1" dirty="0" smtClean="0">
                <a:solidFill>
                  <a:srgbClr val="FF0000"/>
                </a:solidFill>
              </a:rPr>
              <a:t>+ 18 </a:t>
            </a:r>
            <a:r>
              <a:rPr lang="en-US" altLang="zh-CN" b="1" dirty="0">
                <a:solidFill>
                  <a:srgbClr val="FF0000"/>
                </a:solidFill>
              </a:rPr>
              <a:t>IR </a:t>
            </a:r>
            <a:r>
              <a:rPr lang="en-US" altLang="zh-CN" b="1" dirty="0" err="1">
                <a:solidFill>
                  <a:srgbClr val="FF0000"/>
                </a:solidFill>
              </a:rPr>
              <a:t>Mult</a:t>
            </a:r>
            <a:r>
              <a:rPr lang="en-US" altLang="zh-CN" b="1" dirty="0">
                <a:solidFill>
                  <a:srgbClr val="FF0000"/>
                </a:solidFill>
              </a:rPr>
              <a:t>(k2) + </a:t>
            </a:r>
            <a:r>
              <a:rPr lang="en-US" altLang="zh-CN" b="1" dirty="0" smtClean="0">
                <a:solidFill>
                  <a:srgbClr val="FF0000"/>
                </a:solidFill>
              </a:rPr>
              <a:t>32 </a:t>
            </a:r>
            <a:r>
              <a:rPr lang="en-US" altLang="zh-CN" b="1" dirty="0">
                <a:solidFill>
                  <a:srgbClr val="FF0000"/>
                </a:solidFill>
              </a:rPr>
              <a:t>arc </a:t>
            </a:r>
            <a:r>
              <a:rPr lang="en-US" altLang="zh-CN" b="1" dirty="0" err="1">
                <a:solidFill>
                  <a:srgbClr val="FF0000"/>
                </a:solidFill>
              </a:rPr>
              <a:t>sextupoles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898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Cai</a:t>
            </a:r>
            <a:r>
              <a:rPr lang="en-US" altLang="zh-CN" dirty="0" smtClean="0"/>
              <a:t> Chromaticity Knobs: k1/k2/k3 of multipole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582" y="1825625"/>
            <a:ext cx="5508836" cy="4351338"/>
          </a:xfrm>
        </p:spPr>
      </p:pic>
      <p:cxnSp>
        <p:nvCxnSpPr>
          <p:cNvPr id="5" name="直接箭头连接符 4"/>
          <p:cNvCxnSpPr/>
          <p:nvPr/>
        </p:nvCxnSpPr>
        <p:spPr>
          <a:xfrm>
            <a:off x="6400800" y="2281473"/>
            <a:ext cx="0" cy="1394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7422336" y="2298072"/>
            <a:ext cx="0" cy="1394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7014929" y="2289024"/>
            <a:ext cx="0" cy="1394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045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Optics Distortion in IR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64" y="1813584"/>
            <a:ext cx="5508836" cy="4351338"/>
          </a:xfr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10597"/>
            <a:ext cx="5512619" cy="435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51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</TotalTime>
  <Words>239</Words>
  <Application>Microsoft Office PowerPoint</Application>
  <PresentationFormat>宽屏</PresentationFormat>
  <Paragraphs>25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宋体</vt:lpstr>
      <vt:lpstr>Arial</vt:lpstr>
      <vt:lpstr>Calibri</vt:lpstr>
      <vt:lpstr>Calibri Light</vt:lpstr>
      <vt:lpstr>Office 主题</vt:lpstr>
      <vt:lpstr>Progress on DA Optimization with MODE</vt:lpstr>
      <vt:lpstr>II.3 Optimize DA with IR sext/mult and 4*(SFO/SDO)+4*(SFI/SDI)</vt:lpstr>
      <vt:lpstr>II.4 Optimize DA with IR sext/mult and 8*(SFO/SDO)+8*(SFI/SDI)</vt:lpstr>
      <vt:lpstr>III.1 Optimize DA with IR sext and SFO/SDO/SFI/SDI + IR knobs(Cai)</vt:lpstr>
      <vt:lpstr>III.2 Optimize DA with IR sext + 4*(SFO/SDO)+4*(SFI/SDI) + IR knobs(Cai)</vt:lpstr>
      <vt:lpstr>III.3 Optimize DA with IR sext/mult and 4*(SFO/SDO)+4*(SFI/SDI)+IR knobs(Cai)</vt:lpstr>
      <vt:lpstr>III.4 Optimize DA with IR sext/mult and 8*(SFO/SDO)+8*(SFI/SDI)+IR knobs(Cai)</vt:lpstr>
      <vt:lpstr>Cai Chromaticity Knobs: k1/k2/k3 of multipole</vt:lpstr>
      <vt:lpstr>Optics Distortion in IR</vt:lpstr>
      <vt:lpstr>MEMO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小组讨论</dc:title>
  <dc:creator>Yuan Zhang</dc:creator>
  <cp:lastModifiedBy>Yuan Zhang</cp:lastModifiedBy>
  <cp:revision>17</cp:revision>
  <dcterms:created xsi:type="dcterms:W3CDTF">2017-05-10T02:14:43Z</dcterms:created>
  <dcterms:modified xsi:type="dcterms:W3CDTF">2017-05-12T00:20:23Z</dcterms:modified>
</cp:coreProperties>
</file>