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64" r:id="rId6"/>
    <p:sldId id="259" r:id="rId7"/>
    <p:sldId id="266" r:id="rId8"/>
    <p:sldId id="260" r:id="rId9"/>
    <p:sldId id="265" r:id="rId10"/>
    <p:sldId id="261" r:id="rId11"/>
    <p:sldId id="267" r:id="rId12"/>
    <p:sldId id="268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14" autoAdjust="0"/>
  </p:normalViewPr>
  <p:slideViewPr>
    <p:cSldViewPr snapToGrid="0">
      <p:cViewPr varScale="1">
        <p:scale>
          <a:sx n="74" d="100"/>
          <a:sy n="74" d="100"/>
        </p:scale>
        <p:origin x="3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95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8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51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983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745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10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27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56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6729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138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057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1644A-2EF7-44A0-9514-308F11127A8C}" type="datetimeFigureOut">
              <a:rPr lang="zh-CN" altLang="en-US" smtClean="0"/>
              <a:t>2017/5/18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886C-8649-4587-99ED-BB323BB25F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092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4857" y="1501252"/>
            <a:ext cx="7772400" cy="1339969"/>
          </a:xfrm>
        </p:spPr>
        <p:txBody>
          <a:bodyPr>
            <a:normAutofit/>
          </a:bodyPr>
          <a:lstStyle/>
          <a:p>
            <a:r>
              <a:rPr lang="en-US" altLang="zh-CN" sz="4400" dirty="0" smtClean="0"/>
              <a:t>Work report 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30844" y="3408854"/>
            <a:ext cx="6882845" cy="1420723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Miao </a:t>
            </a:r>
            <a:r>
              <a:rPr lang="en-US" altLang="zh-CN" dirty="0" err="1" smtClean="0"/>
              <a:t>NanNan</a:t>
            </a:r>
            <a:endParaRPr lang="en-US" altLang="zh-CN" dirty="0"/>
          </a:p>
          <a:p>
            <a:r>
              <a:rPr lang="en-US" altLang="zh-CN" dirty="0" smtClean="0"/>
              <a:t>2017.05.18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790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3551" t="64887" r="3552" b="716"/>
          <a:stretch/>
        </p:blipFill>
        <p:spPr>
          <a:xfrm>
            <a:off x="686552" y="2237951"/>
            <a:ext cx="8457448" cy="421017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52305"/>
          </a:xfrm>
        </p:spPr>
        <p:txBody>
          <a:bodyPr/>
          <a:lstStyle/>
          <a:p>
            <a:pPr algn="ctr"/>
            <a:r>
              <a:rPr lang="en-US" altLang="zh-CN" sz="3200" dirty="0">
                <a:solidFill>
                  <a:prstClr val="black"/>
                </a:solidFill>
              </a:rPr>
              <a:t>Avalanche shift(mean) and size(RMS)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184856"/>
            <a:ext cx="7886700" cy="5537916"/>
          </a:xfrm>
        </p:spPr>
        <p:txBody>
          <a:bodyPr/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宋体" panose="02010600030101010101" pitchFamily="2" charset="-122"/>
              </a:rPr>
              <a:t>Simulate 2000 electrons from 150um before </a:t>
            </a:r>
            <a:r>
              <a:rPr lang="en-US" altLang="zh-CN" sz="2000" dirty="0" smtClean="0">
                <a:solidFill>
                  <a:prstClr val="black"/>
                </a:solidFill>
                <a:latin typeface="宋体" panose="02010600030101010101" pitchFamily="2" charset="-122"/>
              </a:rPr>
              <a:t>Gem3 </a:t>
            </a:r>
            <a:r>
              <a:rPr lang="en-US" altLang="zh-CN" sz="2000" dirty="0">
                <a:solidFill>
                  <a:prstClr val="black"/>
                </a:solidFill>
                <a:latin typeface="宋体" panose="02010600030101010101" pitchFamily="2" charset="-122"/>
              </a:rPr>
              <a:t>to 150um after </a:t>
            </a:r>
            <a:r>
              <a:rPr lang="en-US" altLang="zh-CN" sz="2000" dirty="0" smtClean="0">
                <a:solidFill>
                  <a:prstClr val="black"/>
                </a:solidFill>
                <a:latin typeface="宋体" panose="02010600030101010101" pitchFamily="2" charset="-122"/>
              </a:rPr>
              <a:t>Gem3</a:t>
            </a:r>
            <a:endParaRPr lang="zh-CN" altLang="en-US" sz="2000" dirty="0">
              <a:solidFill>
                <a:prstClr val="black"/>
              </a:solidFill>
              <a:latin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43147" y="2071449"/>
            <a:ext cx="20177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shift in 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76810" y="4287842"/>
            <a:ext cx="19840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shift in Z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39389" y="2028159"/>
            <a:ext cx="1974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size in 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39389" y="4287841"/>
            <a:ext cx="19405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size in Z 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8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83335"/>
            <a:ext cx="7886700" cy="969472"/>
          </a:xfrm>
        </p:spPr>
        <p:txBody>
          <a:bodyPr/>
          <a:lstStyle/>
          <a:p>
            <a:pPr algn="ctr"/>
            <a:r>
              <a:rPr lang="en-US" altLang="zh-CN" sz="2900" dirty="0">
                <a:solidFill>
                  <a:prstClr val="black"/>
                </a:solidFill>
              </a:rPr>
              <a:t>Avalanche shift(mean) and size(RMS)</a:t>
            </a:r>
            <a:br>
              <a:rPr lang="en-US" altLang="zh-CN" sz="2900" dirty="0">
                <a:solidFill>
                  <a:prstClr val="black"/>
                </a:solidFill>
              </a:rPr>
            </a:br>
            <a:r>
              <a:rPr lang="en-US" altLang="zh-CN" sz="2900" dirty="0">
                <a:solidFill>
                  <a:prstClr val="black"/>
                </a:solidFill>
              </a:rPr>
              <a:t>--</a:t>
            </a:r>
            <a:r>
              <a:rPr lang="en-US" altLang="zh-CN" sz="2900" dirty="0" err="1">
                <a:solidFill>
                  <a:prstClr val="black"/>
                </a:solidFill>
              </a:rPr>
              <a:t>lia’s</a:t>
            </a:r>
            <a:r>
              <a:rPr lang="en-US" altLang="zh-CN" sz="2900" dirty="0">
                <a:solidFill>
                  <a:prstClr val="black"/>
                </a:solidFill>
              </a:rPr>
              <a:t> geometry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78039"/>
            <a:ext cx="7886700" cy="4798924"/>
          </a:xfrm>
        </p:spPr>
        <p:txBody>
          <a:bodyPr/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宋体" panose="02010600030101010101" pitchFamily="2" charset="-122"/>
              </a:rPr>
              <a:t>Simulate 2000 electrons from 150um before Gem3 to 150um after Gem3</a:t>
            </a:r>
            <a:endParaRPr lang="zh-CN" altLang="en-US" sz="2000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3672" t="65081" r="3429"/>
          <a:stretch/>
        </p:blipFill>
        <p:spPr>
          <a:xfrm>
            <a:off x="628650" y="2263506"/>
            <a:ext cx="8358389" cy="422392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476757" y="2125006"/>
            <a:ext cx="20177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shift in 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35255" y="4289303"/>
            <a:ext cx="19840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shift in Z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89902" y="2125006"/>
            <a:ext cx="1974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size in 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840398" y="4289303"/>
            <a:ext cx="19405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size in Z 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76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609"/>
          </a:xfrm>
        </p:spPr>
        <p:txBody>
          <a:bodyPr/>
          <a:lstStyle/>
          <a:p>
            <a:pPr algn="ctr"/>
            <a:r>
              <a:rPr lang="en-US" altLang="zh-CN" dirty="0" smtClean="0"/>
              <a:t>Question??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331" t="61824" r="11921" b="677"/>
          <a:stretch/>
        </p:blipFill>
        <p:spPr>
          <a:xfrm>
            <a:off x="833983" y="1441836"/>
            <a:ext cx="4396047" cy="28204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217879" y="2454205"/>
            <a:ext cx="26934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err="1" smtClean="0"/>
              <a:t>AvalancheMicroscopic</a:t>
            </a:r>
            <a:r>
              <a:rPr lang="en-US" altLang="zh-CN" dirty="0" smtClean="0"/>
              <a:t> 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Argon </a:t>
            </a:r>
            <a:r>
              <a:rPr lang="en-US" altLang="zh-CN" dirty="0"/>
              <a:t>90</a:t>
            </a:r>
            <a:r>
              <a:rPr lang="en-US" altLang="zh-CN" dirty="0" smtClean="0"/>
              <a:t>%+CO</a:t>
            </a:r>
            <a:r>
              <a:rPr lang="en-US" altLang="zh-CN" sz="1400" dirty="0" smtClean="0"/>
              <a:t>2 </a:t>
            </a:r>
            <a:r>
              <a:rPr lang="en-US" altLang="zh-CN" dirty="0" smtClean="0">
                <a:solidFill>
                  <a:prstClr val="black"/>
                </a:solidFill>
              </a:rPr>
              <a:t>30</a:t>
            </a:r>
            <a:r>
              <a:rPr lang="en-US" altLang="zh-CN" dirty="0">
                <a:solidFill>
                  <a:prstClr val="black"/>
                </a:solidFill>
              </a:rPr>
              <a:t>%</a:t>
            </a:r>
            <a:endParaRPr lang="en-US" altLang="zh-CN" dirty="0"/>
          </a:p>
        </p:txBody>
      </p:sp>
      <p:sp>
        <p:nvSpPr>
          <p:cNvPr id="7" name="矩形 6"/>
          <p:cNvSpPr/>
          <p:nvPr/>
        </p:nvSpPr>
        <p:spPr>
          <a:xfrm>
            <a:off x="964707" y="1091616"/>
            <a:ext cx="7214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Distribution of electrons (end point)in </a:t>
            </a:r>
            <a:r>
              <a:rPr lang="en-US" altLang="zh-CN" dirty="0" smtClean="0"/>
              <a:t>r direction with different gas mixture.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/>
          <a:srcRect l="5693" t="63197" r="13153" b="2282"/>
          <a:stretch/>
        </p:blipFill>
        <p:spPr>
          <a:xfrm>
            <a:off x="899344" y="4262310"/>
            <a:ext cx="4265323" cy="256876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5230028" y="5029150"/>
            <a:ext cx="27613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err="1"/>
              <a:t>AvalancheMicroscopic</a:t>
            </a:r>
            <a:r>
              <a:rPr lang="en-US" altLang="zh-CN" dirty="0"/>
              <a:t> </a:t>
            </a:r>
          </a:p>
          <a:p>
            <a:pPr marL="342900" indent="-342900">
              <a:buAutoNum type="arabicPeriod"/>
            </a:pPr>
            <a:r>
              <a:rPr lang="en-US" altLang="zh-CN" dirty="0"/>
              <a:t>Argon 90%+CO</a:t>
            </a:r>
            <a:r>
              <a:rPr lang="en-US" altLang="zh-CN" sz="1400" dirty="0"/>
              <a:t>2 </a:t>
            </a:r>
            <a:r>
              <a:rPr lang="en-US" altLang="zh-CN" dirty="0" smtClean="0">
                <a:solidFill>
                  <a:prstClr val="black"/>
                </a:solidFill>
              </a:rPr>
              <a:t>10%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399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26026"/>
            <a:ext cx="7886700" cy="92671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Distribution of electrons (end point)in r direction</a:t>
            </a:r>
            <a:endParaRPr lang="zh-CN" altLang="en-US" dirty="0"/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2"/>
          <a:srcRect l="4741" t="68351" r="10684" b="2197"/>
          <a:stretch/>
        </p:blipFill>
        <p:spPr>
          <a:xfrm>
            <a:off x="628650" y="4124301"/>
            <a:ext cx="3918719" cy="205705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887460" y="6293718"/>
            <a:ext cx="1545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Lia’ geometry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667" t="60401" r="11704" b="2560"/>
          <a:stretch/>
        </p:blipFill>
        <p:spPr>
          <a:xfrm>
            <a:off x="4905742" y="4124301"/>
            <a:ext cx="3956001" cy="2123927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6421599" y="1492942"/>
            <a:ext cx="27224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Simulation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en-US" altLang="zh-CN" dirty="0" smtClean="0"/>
              <a:t>Magnetic field is 1Tesla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Avalanche simulation</a:t>
            </a:r>
            <a:r>
              <a:rPr lang="zh-CN" altLang="en-US" dirty="0" smtClean="0"/>
              <a:t>：</a:t>
            </a:r>
            <a:r>
              <a:rPr lang="en-US" altLang="zh-CN" dirty="0" err="1" smtClean="0"/>
              <a:t>AvalancheMicroscopic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en-US" altLang="zh-CN" dirty="0" smtClean="0"/>
              <a:t>Gas mixture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Argon 90%+iC</a:t>
            </a:r>
            <a:r>
              <a:rPr lang="en-US" altLang="zh-CN" sz="1400" dirty="0" smtClean="0"/>
              <a:t>4</a:t>
            </a:r>
            <a:r>
              <a:rPr lang="en-US" altLang="zh-CN" dirty="0" smtClean="0"/>
              <a:t>H</a:t>
            </a:r>
            <a:r>
              <a:rPr lang="en-US" altLang="zh-CN" sz="1400" dirty="0" smtClean="0"/>
              <a:t>10 </a:t>
            </a:r>
            <a:r>
              <a:rPr lang="en-US" altLang="zh-CN" dirty="0">
                <a:solidFill>
                  <a:prstClr val="black"/>
                </a:solidFill>
              </a:rPr>
              <a:t>10%</a:t>
            </a:r>
            <a:endParaRPr lang="en-US" altLang="zh-CN" sz="1400" dirty="0" smtClean="0"/>
          </a:p>
        </p:txBody>
      </p:sp>
      <p:sp>
        <p:nvSpPr>
          <p:cNvPr id="40" name="文本框 39"/>
          <p:cNvSpPr txBox="1"/>
          <p:nvPr/>
        </p:nvSpPr>
        <p:spPr>
          <a:xfrm>
            <a:off x="4473504" y="6311421"/>
            <a:ext cx="4784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Simulate 2000 electrons of each Gem separately.</a:t>
            </a:r>
            <a:endParaRPr lang="zh-CN" altLang="en-US" dirty="0"/>
          </a:p>
        </p:txBody>
      </p:sp>
      <p:grpSp>
        <p:nvGrpSpPr>
          <p:cNvPr id="48" name="组合 47"/>
          <p:cNvGrpSpPr/>
          <p:nvPr/>
        </p:nvGrpSpPr>
        <p:grpSpPr>
          <a:xfrm>
            <a:off x="4277828" y="1664751"/>
            <a:ext cx="2333182" cy="1665499"/>
            <a:chOff x="4321502" y="1639727"/>
            <a:chExt cx="2333182" cy="1665499"/>
          </a:xfrm>
        </p:grpSpPr>
        <p:grpSp>
          <p:nvGrpSpPr>
            <p:cNvPr id="44" name="组合 43"/>
            <p:cNvGrpSpPr/>
            <p:nvPr/>
          </p:nvGrpSpPr>
          <p:grpSpPr>
            <a:xfrm>
              <a:off x="4321502" y="1639727"/>
              <a:ext cx="2148621" cy="1665499"/>
              <a:chOff x="4321502" y="1639727"/>
              <a:chExt cx="2148621" cy="1665499"/>
            </a:xfrm>
          </p:grpSpPr>
          <p:grpSp>
            <p:nvGrpSpPr>
              <p:cNvPr id="42" name="组合 41"/>
              <p:cNvGrpSpPr/>
              <p:nvPr/>
            </p:nvGrpSpPr>
            <p:grpSpPr>
              <a:xfrm>
                <a:off x="4321502" y="1639727"/>
                <a:ext cx="2148621" cy="1665499"/>
                <a:chOff x="4321502" y="1639727"/>
                <a:chExt cx="2148621" cy="1665499"/>
              </a:xfrm>
            </p:grpSpPr>
            <p:pic>
              <p:nvPicPr>
                <p:cNvPr id="30" name="图片 29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21502" y="1639727"/>
                  <a:ext cx="2072126" cy="1665499"/>
                </a:xfrm>
                <a:prstGeom prst="rect">
                  <a:avLst/>
                </a:prstGeom>
              </p:spPr>
            </p:pic>
            <p:sp>
              <p:nvSpPr>
                <p:cNvPr id="37" name="圆角矩形 36"/>
                <p:cNvSpPr/>
                <p:nvPr/>
              </p:nvSpPr>
              <p:spPr>
                <a:xfrm>
                  <a:off x="6121551" y="2122196"/>
                  <a:ext cx="348572" cy="94073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43" name="圆角矩形 42"/>
              <p:cNvSpPr/>
              <p:nvPr/>
            </p:nvSpPr>
            <p:spPr>
              <a:xfrm>
                <a:off x="6053596" y="2583059"/>
                <a:ext cx="348572" cy="9407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6" name="文本框 45"/>
            <p:cNvSpPr txBox="1"/>
            <p:nvPr/>
          </p:nvSpPr>
          <p:spPr>
            <a:xfrm>
              <a:off x="6049376" y="2520399"/>
              <a:ext cx="6053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err="1" smtClean="0"/>
                <a:t>Kapton</a:t>
              </a:r>
              <a:endParaRPr lang="zh-CN" altLang="en-US" sz="1050" dirty="0"/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6049376" y="1962353"/>
              <a:ext cx="6053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Copper</a:t>
              </a:r>
              <a:endParaRPr lang="zh-CN" altLang="en-US" sz="1050" dirty="0"/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78382" y="1276360"/>
            <a:ext cx="4199446" cy="2539797"/>
            <a:chOff x="78382" y="1276360"/>
            <a:chExt cx="4199446" cy="2539797"/>
          </a:xfrm>
        </p:grpSpPr>
        <p:grpSp>
          <p:nvGrpSpPr>
            <p:cNvPr id="39" name="组合 38"/>
            <p:cNvGrpSpPr/>
            <p:nvPr/>
          </p:nvGrpSpPr>
          <p:grpSpPr>
            <a:xfrm>
              <a:off x="78382" y="1276360"/>
              <a:ext cx="4166625" cy="2539797"/>
              <a:chOff x="78382" y="1276360"/>
              <a:chExt cx="4166625" cy="2539797"/>
            </a:xfrm>
          </p:grpSpPr>
          <p:grpSp>
            <p:nvGrpSpPr>
              <p:cNvPr id="35" name="组合 34"/>
              <p:cNvGrpSpPr/>
              <p:nvPr/>
            </p:nvGrpSpPr>
            <p:grpSpPr>
              <a:xfrm>
                <a:off x="314100" y="1326692"/>
                <a:ext cx="3930907" cy="2489465"/>
                <a:chOff x="616462" y="1365106"/>
                <a:chExt cx="3930907" cy="2489465"/>
              </a:xfrm>
            </p:grpSpPr>
            <p:grpSp>
              <p:nvGrpSpPr>
                <p:cNvPr id="26" name="组合 25"/>
                <p:cNvGrpSpPr/>
                <p:nvPr/>
              </p:nvGrpSpPr>
              <p:grpSpPr>
                <a:xfrm>
                  <a:off x="616462" y="1365106"/>
                  <a:ext cx="3930907" cy="2489465"/>
                  <a:chOff x="701596" y="2226395"/>
                  <a:chExt cx="3930907" cy="2489465"/>
                </a:xfrm>
              </p:grpSpPr>
              <p:grpSp>
                <p:nvGrpSpPr>
                  <p:cNvPr id="5" name="组合 4"/>
                  <p:cNvGrpSpPr/>
                  <p:nvPr/>
                </p:nvGrpSpPr>
                <p:grpSpPr>
                  <a:xfrm>
                    <a:off x="701596" y="2226395"/>
                    <a:ext cx="3930907" cy="2489465"/>
                    <a:chOff x="643890" y="2399665"/>
                    <a:chExt cx="4656455" cy="3368040"/>
                  </a:xfrm>
                </p:grpSpPr>
                <p:sp>
                  <p:nvSpPr>
                    <p:cNvPr id="10" name="文本框 9"/>
                    <p:cNvSpPr txBox="1"/>
                    <p:nvPr/>
                  </p:nvSpPr>
                  <p:spPr>
                    <a:xfrm flipH="1">
                      <a:off x="1196975" y="4134485"/>
                      <a:ext cx="350520" cy="36830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t">
                      <a:spAutoFit/>
                    </a:bodyPr>
                    <a:lstStyle/>
                    <a:p>
                      <a:r>
                        <a:rPr lang="en-US" altLang="zh-CN"/>
                        <a:t>x</a:t>
                      </a:r>
                    </a:p>
                  </p:txBody>
                </p:sp>
                <p:grpSp>
                  <p:nvGrpSpPr>
                    <p:cNvPr id="11" name="组合 10"/>
                    <p:cNvGrpSpPr/>
                    <p:nvPr/>
                  </p:nvGrpSpPr>
                  <p:grpSpPr>
                    <a:xfrm>
                      <a:off x="643890" y="2399665"/>
                      <a:ext cx="4656455" cy="3368040"/>
                      <a:chOff x="1014" y="3779"/>
                      <a:chExt cx="7333" cy="5304"/>
                    </a:xfrm>
                  </p:grpSpPr>
                  <p:grpSp>
                    <p:nvGrpSpPr>
                      <p:cNvPr id="12" name="组合 11"/>
                      <p:cNvGrpSpPr/>
                      <p:nvPr/>
                    </p:nvGrpSpPr>
                    <p:grpSpPr>
                      <a:xfrm>
                        <a:off x="1014" y="3779"/>
                        <a:ext cx="6405" cy="5304"/>
                        <a:chOff x="1014" y="3016"/>
                        <a:chExt cx="6405" cy="5304"/>
                      </a:xfrm>
                    </p:grpSpPr>
                    <p:grpSp>
                      <p:nvGrpSpPr>
                        <p:cNvPr id="18" name="组合 17"/>
                        <p:cNvGrpSpPr/>
                        <p:nvPr/>
                      </p:nvGrpSpPr>
                      <p:grpSpPr>
                        <a:xfrm>
                          <a:off x="1014" y="3016"/>
                          <a:ext cx="6405" cy="5304"/>
                          <a:chOff x="1527" y="2851"/>
                          <a:chExt cx="6405" cy="5304"/>
                        </a:xfrm>
                      </p:grpSpPr>
                      <p:pic>
                        <p:nvPicPr>
                          <p:cNvPr id="23" name="图片 22" descr="坐标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5" cstate="print"/>
                          <a:stretch>
                            <a:fillRect/>
                          </a:stretch>
                        </p:blipFill>
                        <p:spPr>
                          <a:xfrm>
                            <a:off x="1527" y="3249"/>
                            <a:ext cx="6405" cy="4906"/>
                          </a:xfrm>
                          <a:prstGeom prst="rect">
                            <a:avLst/>
                          </a:prstGeom>
                        </p:spPr>
                      </p:pic>
                      <p:sp>
                        <p:nvSpPr>
                          <p:cNvPr id="24" name="流程图: 可选过程 23"/>
                          <p:cNvSpPr/>
                          <p:nvPr/>
                        </p:nvSpPr>
                        <p:spPr>
                          <a:xfrm>
                            <a:off x="5463" y="4595"/>
                            <a:ext cx="713" cy="408"/>
                          </a:xfrm>
                          <a:prstGeom prst="flowChartAlternateProcess">
                            <a:avLst/>
                          </a:prstGeom>
                          <a:noFill/>
                          <a:ln w="28575">
                            <a:solidFill>
                              <a:schemeClr val="accent2"/>
                            </a:solidFill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lt1"/>
                                </a:solidFill>
                              </a14:hiddenFill>
                            </a:ext>
                          </a:extLst>
                        </p:spPr>
                        <p:style>
                          <a:lnRef idx="2">
                            <a:schemeClr val="accent2"/>
                          </a:lnRef>
                          <a:fillRef idx="1">
                            <a:schemeClr val="lt1"/>
                          </a:fillRef>
                          <a:effectRef idx="0">
                            <a:schemeClr val="accent2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zh-CN" altLang="en-US"/>
                          </a:p>
                        </p:txBody>
                      </p:sp>
                      <p:sp>
                        <p:nvSpPr>
                          <p:cNvPr id="25" name="文本框 24"/>
                          <p:cNvSpPr txBox="1"/>
                          <p:nvPr/>
                        </p:nvSpPr>
                        <p:spPr>
                          <a:xfrm>
                            <a:off x="4324" y="2851"/>
                            <a:ext cx="1139" cy="656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US" altLang="zh-CN" sz="1400" dirty="0" smtClean="0"/>
                              <a:t>track</a:t>
                            </a:r>
                            <a:endParaRPr lang="zh-CN" altLang="en-US" sz="1400" dirty="0"/>
                          </a:p>
                        </p:txBody>
                      </p:sp>
                    </p:grpSp>
                    <p:sp>
                      <p:nvSpPr>
                        <p:cNvPr id="19" name="文本框 18"/>
                        <p:cNvSpPr txBox="1"/>
                        <p:nvPr/>
                      </p:nvSpPr>
                      <p:spPr>
                        <a:xfrm>
                          <a:off x="1633" y="4015"/>
                          <a:ext cx="949" cy="58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 anchor="t">
                          <a:spAutoFit/>
                        </a:bodyPr>
                        <a:lstStyle/>
                        <a:p>
                          <a:r>
                            <a:rPr lang="en-US" altLang="zh-CN" dirty="0">
                              <a:solidFill>
                                <a:srgbClr val="FF0000"/>
                              </a:solidFill>
                              <a:sym typeface="+mn-ea"/>
                            </a:rPr>
                            <a:t>Drift</a:t>
                          </a:r>
                        </a:p>
                      </p:txBody>
                    </p:sp>
                    <p:sp>
                      <p:nvSpPr>
                        <p:cNvPr id="20" name="文本框 19"/>
                        <p:cNvSpPr txBox="1"/>
                        <p:nvPr/>
                      </p:nvSpPr>
                      <p:spPr>
                        <a:xfrm>
                          <a:off x="1320" y="5110"/>
                          <a:ext cx="1662" cy="58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 anchor="t">
                          <a:spAutoFit/>
                        </a:bodyPr>
                        <a:lstStyle/>
                        <a:p>
                          <a:r>
                            <a:rPr lang="en-US" altLang="zh-CN" dirty="0">
                              <a:solidFill>
                                <a:srgbClr val="FF0000"/>
                              </a:solidFill>
                              <a:sym typeface="+mn-ea"/>
                            </a:rPr>
                            <a:t>Transfer1</a:t>
                          </a:r>
                        </a:p>
                      </p:txBody>
                    </p:sp>
                    <p:sp>
                      <p:nvSpPr>
                        <p:cNvPr id="21" name="文本框 20"/>
                        <p:cNvSpPr txBox="1"/>
                        <p:nvPr/>
                      </p:nvSpPr>
                      <p:spPr>
                        <a:xfrm>
                          <a:off x="1320" y="5937"/>
                          <a:ext cx="1662" cy="58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 anchor="t">
                          <a:spAutoFit/>
                        </a:bodyPr>
                        <a:lstStyle/>
                        <a:p>
                          <a:r>
                            <a:rPr lang="en-US" altLang="zh-CN" dirty="0">
                              <a:solidFill>
                                <a:srgbClr val="FF0000"/>
                              </a:solidFill>
                              <a:sym typeface="+mn-ea"/>
                            </a:rPr>
                            <a:t>Transfer2</a:t>
                          </a:r>
                        </a:p>
                      </p:txBody>
                    </p:sp>
                    <p:sp>
                      <p:nvSpPr>
                        <p:cNvPr id="22" name="文本框 21"/>
                        <p:cNvSpPr txBox="1"/>
                        <p:nvPr/>
                      </p:nvSpPr>
                      <p:spPr>
                        <a:xfrm>
                          <a:off x="1320" y="6747"/>
                          <a:ext cx="1699" cy="58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 anchor="t">
                          <a:spAutoFit/>
                        </a:bodyPr>
                        <a:lstStyle/>
                        <a:p>
                          <a:r>
                            <a:rPr lang="en-US" altLang="zh-CN" dirty="0">
                              <a:solidFill>
                                <a:srgbClr val="FF0000"/>
                              </a:solidFill>
                              <a:sym typeface="+mn-ea"/>
                            </a:rPr>
                            <a:t>Induction</a:t>
                          </a:r>
                        </a:p>
                      </p:txBody>
                    </p:sp>
                  </p:grpSp>
                  <p:grpSp>
                    <p:nvGrpSpPr>
                      <p:cNvPr id="13" name="组合 12"/>
                      <p:cNvGrpSpPr/>
                      <p:nvPr/>
                    </p:nvGrpSpPr>
                    <p:grpSpPr>
                      <a:xfrm>
                        <a:off x="7064" y="4571"/>
                        <a:ext cx="1283" cy="2102"/>
                        <a:chOff x="7064" y="4571"/>
                        <a:chExt cx="1283" cy="2102"/>
                      </a:xfrm>
                    </p:grpSpPr>
                    <p:sp>
                      <p:nvSpPr>
                        <p:cNvPr id="14" name="文本框 13"/>
                        <p:cNvSpPr txBox="1"/>
                        <p:nvPr/>
                      </p:nvSpPr>
                      <p:spPr>
                        <a:xfrm>
                          <a:off x="7301" y="4943"/>
                          <a:ext cx="1046" cy="58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 anchor="t">
                          <a:spAutoFit/>
                        </a:bodyPr>
                        <a:lstStyle/>
                        <a:p>
                          <a:r>
                            <a:rPr lang="en-US" altLang="zh-CN"/>
                            <a:t>5mm</a:t>
                          </a:r>
                        </a:p>
                      </p:txBody>
                    </p:sp>
                    <p:sp>
                      <p:nvSpPr>
                        <p:cNvPr id="15" name="文本框 14"/>
                        <p:cNvSpPr txBox="1"/>
                        <p:nvPr/>
                      </p:nvSpPr>
                      <p:spPr>
                        <a:xfrm>
                          <a:off x="7301" y="5931"/>
                          <a:ext cx="1046" cy="58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 anchor="t">
                          <a:spAutoFit/>
                        </a:bodyPr>
                        <a:lstStyle/>
                        <a:p>
                          <a:r>
                            <a:rPr lang="en-US" altLang="zh-CN" dirty="0">
                              <a:sym typeface="+mn-ea"/>
                            </a:rPr>
                            <a:t>2mm</a:t>
                          </a:r>
                          <a:endParaRPr lang="zh-CN" altLang="en-US" dirty="0"/>
                        </a:p>
                      </p:txBody>
                    </p:sp>
                    <p:cxnSp>
                      <p:nvCxnSpPr>
                        <p:cNvPr id="16" name="直接箭头连接符 15"/>
                        <p:cNvCxnSpPr/>
                        <p:nvPr/>
                      </p:nvCxnSpPr>
                      <p:spPr>
                        <a:xfrm>
                          <a:off x="7064" y="4571"/>
                          <a:ext cx="0" cy="1068"/>
                        </a:xfrm>
                        <a:prstGeom prst="straightConnector1">
                          <a:avLst/>
                        </a:prstGeom>
                        <a:ln>
                          <a:headEnd type="arrow" w="med" len="med"/>
                          <a:tailEnd type="arrow" w="med" len="med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7" name="直接箭头连接符 16"/>
                        <p:cNvCxnSpPr/>
                        <p:nvPr/>
                      </p:nvCxnSpPr>
                      <p:spPr>
                        <a:xfrm>
                          <a:off x="7064" y="5873"/>
                          <a:ext cx="0" cy="801"/>
                        </a:xfrm>
                        <a:prstGeom prst="straightConnector1">
                          <a:avLst/>
                        </a:prstGeom>
                        <a:ln>
                          <a:headEnd type="arrow" w="med" len="med"/>
                          <a:tailEnd type="arrow" w="med" len="med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  <p:cxnSp>
                <p:nvCxnSpPr>
                  <p:cNvPr id="6" name="直接箭头连接符 5"/>
                  <p:cNvCxnSpPr/>
                  <p:nvPr/>
                </p:nvCxnSpPr>
                <p:spPr>
                  <a:xfrm>
                    <a:off x="3944739" y="3592925"/>
                    <a:ext cx="0" cy="375954"/>
                  </a:xfrm>
                  <a:prstGeom prst="straightConnector1">
                    <a:avLst/>
                  </a:prstGeom>
                  <a:ln>
                    <a:headEnd type="arrow" w="med" len="med"/>
                    <a:tailEnd type="arrow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直接箭头连接符 6"/>
                  <p:cNvCxnSpPr/>
                  <p:nvPr/>
                </p:nvCxnSpPr>
                <p:spPr>
                  <a:xfrm>
                    <a:off x="3944744" y="4005901"/>
                    <a:ext cx="0" cy="375954"/>
                  </a:xfrm>
                  <a:prstGeom prst="straightConnector1">
                    <a:avLst/>
                  </a:prstGeom>
                  <a:ln>
                    <a:headEnd type="arrow" w="med" len="med"/>
                    <a:tailEnd type="arrow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矩形 7"/>
                  <p:cNvSpPr/>
                  <p:nvPr/>
                </p:nvSpPr>
                <p:spPr>
                  <a:xfrm>
                    <a:off x="4052369" y="3665794"/>
                    <a:ext cx="565921" cy="27298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zh-CN" dirty="0">
                        <a:sym typeface="+mn-ea"/>
                      </a:rPr>
                      <a:t>2mm</a:t>
                    </a:r>
                    <a:endParaRPr lang="zh-CN" altLang="en-US" dirty="0"/>
                  </a:p>
                </p:txBody>
              </p:sp>
              <p:sp>
                <p:nvSpPr>
                  <p:cNvPr id="9" name="矩形 8"/>
                  <p:cNvSpPr/>
                  <p:nvPr/>
                </p:nvSpPr>
                <p:spPr>
                  <a:xfrm>
                    <a:off x="4045446" y="4077281"/>
                    <a:ext cx="565921" cy="27298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zh-CN" dirty="0"/>
                      <a:t>2mm</a:t>
                    </a:r>
                  </a:p>
                </p:txBody>
              </p:sp>
            </p:grpSp>
            <p:sp>
              <p:nvSpPr>
                <p:cNvPr id="33" name="圆角矩形 32"/>
                <p:cNvSpPr/>
                <p:nvPr/>
              </p:nvSpPr>
              <p:spPr>
                <a:xfrm>
                  <a:off x="616462" y="1551400"/>
                  <a:ext cx="354212" cy="196513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4" name="圆角矩形 33"/>
                <p:cNvSpPr/>
                <p:nvPr/>
              </p:nvSpPr>
              <p:spPr>
                <a:xfrm>
                  <a:off x="628650" y="3417131"/>
                  <a:ext cx="311621" cy="22623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2" name="文本框 31"/>
              <p:cNvSpPr txBox="1"/>
              <p:nvPr/>
            </p:nvSpPr>
            <p:spPr>
              <a:xfrm>
                <a:off x="78382" y="1276360"/>
                <a:ext cx="998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Cathode</a:t>
                </a:r>
                <a:endParaRPr lang="zh-CN" altLang="en-US" dirty="0"/>
              </a:p>
            </p:txBody>
          </p:sp>
          <p:sp>
            <p:nvSpPr>
              <p:cNvPr id="38" name="文本框 37"/>
              <p:cNvSpPr txBox="1"/>
              <p:nvPr/>
            </p:nvSpPr>
            <p:spPr>
              <a:xfrm>
                <a:off x="156109" y="3427114"/>
                <a:ext cx="998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Anode</a:t>
                </a:r>
                <a:endParaRPr lang="zh-CN" altLang="en-US" dirty="0"/>
              </a:p>
            </p:txBody>
          </p:sp>
        </p:grpSp>
        <p:cxnSp>
          <p:nvCxnSpPr>
            <p:cNvPr id="50" name="直接箭头连接符 49"/>
            <p:cNvCxnSpPr/>
            <p:nvPr/>
          </p:nvCxnSpPr>
          <p:spPr>
            <a:xfrm>
              <a:off x="2806230" y="2241293"/>
              <a:ext cx="1471598" cy="4654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8629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9528" y="213817"/>
            <a:ext cx="8010383" cy="794934"/>
          </a:xfrm>
        </p:spPr>
        <p:txBody>
          <a:bodyPr>
            <a:normAutofit/>
          </a:bodyPr>
          <a:lstStyle/>
          <a:p>
            <a:pPr algn="ctr"/>
            <a:r>
              <a:rPr lang="en-US" altLang="zh-CN" sz="3200" dirty="0" smtClean="0"/>
              <a:t>Gain</a:t>
            </a:r>
            <a:endParaRPr lang="zh-CN" altLang="en-US" sz="32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/>
          <a:srcRect t="53732" r="4405"/>
          <a:stretch/>
        </p:blipFill>
        <p:spPr>
          <a:xfrm>
            <a:off x="519528" y="3976529"/>
            <a:ext cx="4396222" cy="288253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343979" y="839325"/>
            <a:ext cx="747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Gem1</a:t>
            </a:r>
            <a:endParaRPr lang="zh-CN" alt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803230" y="1202417"/>
            <a:ext cx="4112520" cy="2805207"/>
            <a:chOff x="1118110" y="1437250"/>
            <a:chExt cx="4112520" cy="2805207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3"/>
            <a:srcRect l="5173" t="56781" r="6106" b="807"/>
            <a:stretch/>
          </p:blipFill>
          <p:spPr>
            <a:xfrm>
              <a:off x="1118110" y="1437250"/>
              <a:ext cx="4112520" cy="2805207"/>
            </a:xfrm>
            <a:prstGeom prst="rect">
              <a:avLst/>
            </a:prstGeom>
          </p:spPr>
        </p:pic>
        <p:sp>
          <p:nvSpPr>
            <p:cNvPr id="4" name="圆角矩形 3"/>
            <p:cNvSpPr/>
            <p:nvPr/>
          </p:nvSpPr>
          <p:spPr>
            <a:xfrm>
              <a:off x="1262130" y="1639002"/>
              <a:ext cx="212947" cy="65570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形标注 8"/>
            <p:cNvSpPr/>
            <p:nvPr/>
          </p:nvSpPr>
          <p:spPr>
            <a:xfrm flipH="1">
              <a:off x="2371999" y="1607267"/>
              <a:ext cx="1961709" cy="1863776"/>
            </a:xfrm>
            <a:prstGeom prst="wedgeEllipseCallout">
              <a:avLst>
                <a:gd name="adj1" fmla="val 92534"/>
                <a:gd name="adj2" fmla="val -31660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>
                  <a:solidFill>
                    <a:srgbClr val="FF0000"/>
                  </a:solidFill>
                </a:rPr>
                <a:t>Only produce one electron and it do not get through the Gem hole. Percentage is about 4.4%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/>
          <a:srcRect l="4735" t="61921" r="6195" b="1128"/>
          <a:stretch/>
        </p:blipFill>
        <p:spPr>
          <a:xfrm>
            <a:off x="5059770" y="1246301"/>
            <a:ext cx="3920600" cy="271743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5"/>
          <a:srcRect l="5611" t="54490" r="5903" b="921"/>
          <a:stretch/>
        </p:blipFill>
        <p:spPr>
          <a:xfrm>
            <a:off x="5071341" y="4007624"/>
            <a:ext cx="3909029" cy="275912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289132" y="857443"/>
            <a:ext cx="1461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Lia’ geometry</a:t>
            </a:r>
            <a:endParaRPr lang="zh-CN" altLang="en-US" dirty="0"/>
          </a:p>
        </p:txBody>
      </p:sp>
      <p:sp>
        <p:nvSpPr>
          <p:cNvPr id="12" name="椭圆形标注 11"/>
          <p:cNvSpPr/>
          <p:nvPr/>
        </p:nvSpPr>
        <p:spPr>
          <a:xfrm flipH="1">
            <a:off x="6215530" y="1498699"/>
            <a:ext cx="1833766" cy="1089956"/>
          </a:xfrm>
          <a:prstGeom prst="wedgeEllipseCallout">
            <a:avLst>
              <a:gd name="adj1" fmla="val 92534"/>
              <a:gd name="adj2" fmla="val -3166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rgbClr val="FF0000"/>
                </a:solidFill>
              </a:rPr>
              <a:t>Percentage is about 12.2%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5199452" y="1498613"/>
            <a:ext cx="212947" cy="6557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1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286"/>
          </a:xfrm>
        </p:spPr>
        <p:txBody>
          <a:bodyPr/>
          <a:lstStyle/>
          <a:p>
            <a:pPr algn="ctr"/>
            <a:r>
              <a:rPr lang="en-US" altLang="zh-CN" sz="3200" dirty="0" smtClean="0">
                <a:solidFill>
                  <a:prstClr val="black"/>
                </a:solidFill>
              </a:rPr>
              <a:t>Gain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/>
          <a:srcRect l="5521" t="54099" r="5423"/>
          <a:stretch/>
        </p:blipFill>
        <p:spPr>
          <a:xfrm>
            <a:off x="750628" y="4012022"/>
            <a:ext cx="4007344" cy="278727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246788" y="1096865"/>
            <a:ext cx="77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Gem2</a:t>
            </a:r>
            <a:endParaRPr lang="zh-CN" alt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750628" y="1468192"/>
            <a:ext cx="4007344" cy="2583594"/>
            <a:chOff x="782774" y="1498341"/>
            <a:chExt cx="3769857" cy="2583594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 rotWithShape="1">
            <a:blip r:embed="rId3"/>
            <a:srcRect l="5195" t="57134" r="6289"/>
            <a:stretch/>
          </p:blipFill>
          <p:spPr>
            <a:xfrm>
              <a:off x="782774" y="1498341"/>
              <a:ext cx="3769857" cy="2583594"/>
            </a:xfrm>
            <a:prstGeom prst="rect">
              <a:avLst/>
            </a:prstGeom>
          </p:spPr>
        </p:pic>
        <p:sp>
          <p:nvSpPr>
            <p:cNvPr id="10" name="椭圆形标注 9"/>
            <p:cNvSpPr/>
            <p:nvPr/>
          </p:nvSpPr>
          <p:spPr>
            <a:xfrm>
              <a:off x="1622912" y="1680185"/>
              <a:ext cx="1828800" cy="1078173"/>
            </a:xfrm>
            <a:prstGeom prst="wedgeEllipseCallout">
              <a:avLst>
                <a:gd name="adj1" fmla="val -77550"/>
                <a:gd name="adj2" fmla="val -14715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</a:rPr>
                <a:t>Percentage is about </a:t>
              </a:r>
              <a:r>
                <a:rPr lang="en-US" altLang="zh-CN" sz="1400" dirty="0" smtClean="0">
                  <a:solidFill>
                    <a:srgbClr val="FF0000"/>
                  </a:solidFill>
                </a:rPr>
                <a:t>17.0%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831708" y="1615352"/>
              <a:ext cx="204716" cy="77792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矩形 2"/>
          <p:cNvSpPr/>
          <p:nvPr/>
        </p:nvSpPr>
        <p:spPr>
          <a:xfrm>
            <a:off x="5914560" y="1043314"/>
            <a:ext cx="1461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Lia’ geometry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/>
          <a:srcRect l="6081" t="59021" r="3653" b="1259"/>
          <a:stretch/>
        </p:blipFill>
        <p:spPr>
          <a:xfrm>
            <a:off x="5083860" y="1412646"/>
            <a:ext cx="3914217" cy="25458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5"/>
          <a:srcRect l="6433" t="51223" r="3796" b="1389"/>
          <a:stretch/>
        </p:blipFill>
        <p:spPr>
          <a:xfrm>
            <a:off x="5083860" y="4012022"/>
            <a:ext cx="3875833" cy="2752655"/>
          </a:xfrm>
          <a:prstGeom prst="rect">
            <a:avLst/>
          </a:prstGeom>
        </p:spPr>
      </p:pic>
      <p:sp>
        <p:nvSpPr>
          <p:cNvPr id="17" name="圆角矩形 16"/>
          <p:cNvSpPr/>
          <p:nvPr/>
        </p:nvSpPr>
        <p:spPr>
          <a:xfrm>
            <a:off x="5177353" y="1599127"/>
            <a:ext cx="204054" cy="76399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形标注 17"/>
          <p:cNvSpPr/>
          <p:nvPr/>
        </p:nvSpPr>
        <p:spPr>
          <a:xfrm>
            <a:off x="6049772" y="1650036"/>
            <a:ext cx="1944008" cy="1092633"/>
          </a:xfrm>
          <a:prstGeom prst="wedgeEllipseCallout">
            <a:avLst>
              <a:gd name="adj1" fmla="val -77550"/>
              <a:gd name="adj2" fmla="val -1471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rgbClr val="FF0000"/>
                </a:solidFill>
              </a:rPr>
              <a:t>Percentage is about </a:t>
            </a:r>
            <a:r>
              <a:rPr lang="en-US" altLang="zh-CN" sz="1400" dirty="0" smtClean="0">
                <a:solidFill>
                  <a:srgbClr val="FF0000"/>
                </a:solidFill>
              </a:rPr>
              <a:t>30.1%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66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9987" y="397288"/>
            <a:ext cx="7886700" cy="608864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>
                <a:solidFill>
                  <a:prstClr val="black"/>
                </a:solidFill>
              </a:rPr>
              <a:t>Gain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473219" y="1392182"/>
            <a:ext cx="4206595" cy="2622231"/>
            <a:chOff x="5073122" y="1459704"/>
            <a:chExt cx="3802427" cy="262223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2"/>
            <a:srcRect l="5043" t="56832" r="6369" b="-1"/>
            <a:stretch/>
          </p:blipFill>
          <p:spPr>
            <a:xfrm>
              <a:off x="5073122" y="1459704"/>
              <a:ext cx="3802427" cy="2622231"/>
            </a:xfrm>
            <a:prstGeom prst="rect">
              <a:avLst/>
            </a:prstGeom>
          </p:spPr>
        </p:pic>
        <p:sp>
          <p:nvSpPr>
            <p:cNvPr id="6" name="圆角矩形 5"/>
            <p:cNvSpPr/>
            <p:nvPr/>
          </p:nvSpPr>
          <p:spPr>
            <a:xfrm>
              <a:off x="5178671" y="1665027"/>
              <a:ext cx="204716" cy="77792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椭圆形标注 6"/>
            <p:cNvSpPr/>
            <p:nvPr/>
          </p:nvSpPr>
          <p:spPr>
            <a:xfrm>
              <a:off x="6160996" y="1782939"/>
              <a:ext cx="1828800" cy="1078173"/>
            </a:xfrm>
            <a:prstGeom prst="wedgeEllipseCallout">
              <a:avLst>
                <a:gd name="adj1" fmla="val -86505"/>
                <a:gd name="adj2" fmla="val -28639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</a:rPr>
                <a:t>Percentage is about 16.3</a:t>
              </a:r>
              <a:r>
                <a:rPr lang="en-US" altLang="zh-CN" sz="1400" dirty="0" smtClean="0">
                  <a:solidFill>
                    <a:srgbClr val="FF0000"/>
                  </a:solidFill>
                </a:rPr>
                <a:t>%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/>
          <a:srcRect l="6364" t="60302" r="5844" b="-1"/>
          <a:stretch/>
        </p:blipFill>
        <p:spPr>
          <a:xfrm>
            <a:off x="551377" y="4014413"/>
            <a:ext cx="4050281" cy="259182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078930" y="1053261"/>
            <a:ext cx="747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Gem3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239353" y="1022850"/>
            <a:ext cx="1461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Lia’ geometry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/>
          <a:srcRect l="5789" t="59019" r="3600" b="1173"/>
          <a:stretch/>
        </p:blipFill>
        <p:spPr>
          <a:xfrm>
            <a:off x="4796582" y="1422593"/>
            <a:ext cx="4179993" cy="247970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5"/>
          <a:srcRect l="6122" t="56285" r="3180" b="634"/>
          <a:stretch/>
        </p:blipFill>
        <p:spPr>
          <a:xfrm>
            <a:off x="4796582" y="3889680"/>
            <a:ext cx="4248179" cy="2716553"/>
          </a:xfrm>
          <a:prstGeom prst="rect">
            <a:avLst/>
          </a:prstGeom>
        </p:spPr>
      </p:pic>
      <p:sp>
        <p:nvSpPr>
          <p:cNvPr id="14" name="椭圆形标注 13"/>
          <p:cNvSpPr/>
          <p:nvPr/>
        </p:nvSpPr>
        <p:spPr>
          <a:xfrm>
            <a:off x="5909077" y="1715417"/>
            <a:ext cx="2023187" cy="1078173"/>
          </a:xfrm>
          <a:prstGeom prst="wedgeEllipseCallout">
            <a:avLst>
              <a:gd name="adj1" fmla="val -86505"/>
              <a:gd name="adj2" fmla="val -2863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rgbClr val="FF0000"/>
                </a:solidFill>
              </a:rPr>
              <a:t>Percentage is about </a:t>
            </a:r>
            <a:r>
              <a:rPr lang="en-US" altLang="zh-CN" sz="1400" dirty="0" smtClean="0">
                <a:solidFill>
                  <a:srgbClr val="FF0000"/>
                </a:solidFill>
              </a:rPr>
              <a:t>29.4%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4903418" y="1669994"/>
            <a:ext cx="226476" cy="77792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319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3577" t="65112" r="2918" b="611"/>
          <a:stretch/>
        </p:blipFill>
        <p:spPr>
          <a:xfrm>
            <a:off x="505146" y="2280446"/>
            <a:ext cx="8638854" cy="425764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04817"/>
            <a:ext cx="7886700" cy="822229"/>
          </a:xfrm>
        </p:spPr>
        <p:txBody>
          <a:bodyPr>
            <a:normAutofit/>
          </a:bodyPr>
          <a:lstStyle/>
          <a:p>
            <a:pPr algn="ctr"/>
            <a:r>
              <a:rPr lang="en-US" altLang="zh-CN" sz="3200" dirty="0" smtClean="0"/>
              <a:t>Avalanche shift(mean) and size(RMS)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2608" y="1245476"/>
            <a:ext cx="8472300" cy="5464417"/>
          </a:xfrm>
        </p:spPr>
        <p:txBody>
          <a:bodyPr>
            <a:normAutofit/>
          </a:bodyPr>
          <a:lstStyle/>
          <a:p>
            <a:r>
              <a:rPr lang="en-US" altLang="zh-CN" sz="2000" dirty="0" smtClean="0">
                <a:latin typeface="+mn-ea"/>
              </a:rPr>
              <a:t>Simulate 2000 electrons from 150um before Gem1 to 150um after Gem1</a:t>
            </a:r>
            <a:endParaRPr lang="zh-CN" altLang="en-US" sz="2000" dirty="0"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20421" y="2003447"/>
            <a:ext cx="20177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</a:t>
            </a:r>
            <a:r>
              <a:rPr lang="en-US" altLang="zh-CN" sz="1200" kern="100" dirty="0" smtClean="0">
                <a:solidFill>
                  <a:prstClr val="black"/>
                </a:solidFill>
                <a:ea typeface="黑体" panose="02010609060101010101" pitchFamily="49" charset="-122"/>
              </a:rPr>
              <a:t>shift in </a:t>
            </a:r>
            <a:r>
              <a:rPr lang="zh-CN" altLang="en-US" sz="1200" kern="100" dirty="0" smtClean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 smtClean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54084" y="4280817"/>
            <a:ext cx="19840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shift in </a:t>
            </a:r>
            <a:r>
              <a:rPr lang="en-US" altLang="zh-CN" sz="1200" kern="100" dirty="0" smtClean="0">
                <a:solidFill>
                  <a:prstClr val="black"/>
                </a:solidFill>
                <a:ea typeface="黑体" panose="02010609060101010101" pitchFamily="49" charset="-122"/>
              </a:rPr>
              <a:t>Z</a:t>
            </a:r>
            <a:r>
              <a:rPr lang="zh-CN" altLang="en-US" sz="1200" kern="100" dirty="0" smtClean="0">
                <a:solidFill>
                  <a:prstClr val="black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1200" kern="100" dirty="0" smtClean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597721" y="2023548"/>
            <a:ext cx="1974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</a:t>
            </a:r>
            <a:r>
              <a:rPr lang="en-US" altLang="zh-CN" sz="1200" kern="100" dirty="0" smtClean="0">
                <a:solidFill>
                  <a:prstClr val="black"/>
                </a:solidFill>
                <a:ea typeface="黑体" panose="02010609060101010101" pitchFamily="49" charset="-122"/>
              </a:rPr>
              <a:t>size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in 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 smtClean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631385" y="4280817"/>
            <a:ext cx="19405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</a:t>
            </a:r>
            <a:r>
              <a:rPr lang="en-US" altLang="zh-CN" sz="1200" kern="100" dirty="0" smtClean="0">
                <a:solidFill>
                  <a:prstClr val="black"/>
                </a:solidFill>
                <a:ea typeface="黑体" panose="02010609060101010101" pitchFamily="49" charset="-122"/>
              </a:rPr>
              <a:t>size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in </a:t>
            </a:r>
            <a:r>
              <a:rPr lang="en-US" altLang="zh-CN" sz="1200" kern="100" dirty="0" smtClean="0">
                <a:solidFill>
                  <a:prstClr val="black"/>
                </a:solidFill>
                <a:ea typeface="黑体" panose="02010609060101010101" pitchFamily="49" charset="-122"/>
              </a:rPr>
              <a:t>Z 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49217"/>
            <a:ext cx="7886700" cy="71669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2900" dirty="0">
                <a:solidFill>
                  <a:prstClr val="black"/>
                </a:solidFill>
              </a:rPr>
              <a:t>Avalanche shift(mean) and size(RMS)</a:t>
            </a:r>
            <a:br>
              <a:rPr lang="en-US" altLang="zh-CN" sz="2900" dirty="0">
                <a:solidFill>
                  <a:prstClr val="black"/>
                </a:solidFill>
              </a:rPr>
            </a:br>
            <a:r>
              <a:rPr lang="en-US" altLang="zh-CN" sz="2900" dirty="0">
                <a:solidFill>
                  <a:prstClr val="black"/>
                </a:solidFill>
              </a:rPr>
              <a:t>--</a:t>
            </a:r>
            <a:r>
              <a:rPr lang="en-US" altLang="zh-CN" sz="2900" dirty="0" err="1">
                <a:solidFill>
                  <a:prstClr val="black"/>
                </a:solidFill>
              </a:rPr>
              <a:t>lia’s</a:t>
            </a:r>
            <a:r>
              <a:rPr lang="en-US" altLang="zh-CN" sz="2900" dirty="0">
                <a:solidFill>
                  <a:prstClr val="black"/>
                </a:solidFill>
              </a:rPr>
              <a:t> geometry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9854" y="1146220"/>
            <a:ext cx="7755496" cy="5030743"/>
          </a:xfrm>
        </p:spPr>
        <p:txBody>
          <a:bodyPr/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宋体" panose="02010600030101010101" pitchFamily="2" charset="-122"/>
              </a:rPr>
              <a:t>Simulate 2000 electrons from 150um before Gem1 to 150um after Gem1</a:t>
            </a:r>
            <a:endParaRPr lang="zh-CN" altLang="en-US" sz="2000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3552" t="64666" r="3308"/>
          <a:stretch/>
        </p:blipFill>
        <p:spPr>
          <a:xfrm>
            <a:off x="788027" y="2060620"/>
            <a:ext cx="7727323" cy="394110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441056" y="1922120"/>
            <a:ext cx="20177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shift in 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74719" y="3961924"/>
            <a:ext cx="19840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shift in Z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439459" y="1922120"/>
            <a:ext cx="1974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size in 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73123" y="3892674"/>
            <a:ext cx="19405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size in Z 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3635" t="67485" r="5844" b="446"/>
          <a:stretch/>
        </p:blipFill>
        <p:spPr>
          <a:xfrm>
            <a:off x="324387" y="2381007"/>
            <a:ext cx="8527921" cy="427737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1776"/>
          </a:xfrm>
        </p:spPr>
        <p:txBody>
          <a:bodyPr/>
          <a:lstStyle/>
          <a:p>
            <a:pPr algn="ctr"/>
            <a:r>
              <a:rPr lang="en-US" altLang="zh-CN" sz="3200" dirty="0">
                <a:solidFill>
                  <a:prstClr val="black"/>
                </a:solidFill>
              </a:rPr>
              <a:t>Avalanche shift(mean) and size(RMS)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5621627"/>
          </a:xfrm>
        </p:spPr>
        <p:txBody>
          <a:bodyPr/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宋体" panose="02010600030101010101" pitchFamily="2" charset="-122"/>
              </a:rPr>
              <a:t>Simulate 2000 electrons from 150um before </a:t>
            </a:r>
            <a:r>
              <a:rPr lang="en-US" altLang="zh-CN" sz="2000" dirty="0" smtClean="0">
                <a:solidFill>
                  <a:prstClr val="black"/>
                </a:solidFill>
                <a:latin typeface="宋体" panose="02010600030101010101" pitchFamily="2" charset="-122"/>
              </a:rPr>
              <a:t>Gem2 </a:t>
            </a:r>
            <a:r>
              <a:rPr lang="en-US" altLang="zh-CN" sz="2000" dirty="0">
                <a:solidFill>
                  <a:prstClr val="black"/>
                </a:solidFill>
                <a:latin typeface="宋体" panose="02010600030101010101" pitchFamily="2" charset="-122"/>
              </a:rPr>
              <a:t>to 150um after </a:t>
            </a:r>
            <a:r>
              <a:rPr lang="en-US" altLang="zh-CN" sz="2000" dirty="0" smtClean="0">
                <a:solidFill>
                  <a:prstClr val="black"/>
                </a:solidFill>
                <a:latin typeface="宋体" panose="02010600030101010101" pitchFamily="2" charset="-122"/>
              </a:rPr>
              <a:t>Gem2</a:t>
            </a:r>
            <a:endParaRPr lang="zh-CN" altLang="en-US" sz="2000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pPr lvl="0"/>
            <a:endParaRPr lang="zh-CN" altLang="en-US" sz="2000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237085" y="2157262"/>
            <a:ext cx="20177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shift in 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37085" y="4407819"/>
            <a:ext cx="19840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shift in Z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478143" y="2187773"/>
            <a:ext cx="1974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size in 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353187" y="4407819"/>
            <a:ext cx="19405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size in Z 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15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1064" y="141668"/>
            <a:ext cx="7884285" cy="96591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3200" dirty="0">
                <a:solidFill>
                  <a:prstClr val="black"/>
                </a:solidFill>
              </a:rPr>
              <a:t>Avalanche shift(mean) and size(RMS</a:t>
            </a:r>
            <a:r>
              <a:rPr lang="en-US" altLang="zh-CN" sz="3200" dirty="0" smtClean="0">
                <a:solidFill>
                  <a:prstClr val="black"/>
                </a:solidFill>
              </a:rPr>
              <a:t>)</a:t>
            </a:r>
            <a:br>
              <a:rPr lang="en-US" altLang="zh-CN" sz="3200" dirty="0" smtClean="0">
                <a:solidFill>
                  <a:prstClr val="black"/>
                </a:solidFill>
              </a:rPr>
            </a:br>
            <a:r>
              <a:rPr lang="en-US" altLang="zh-CN" sz="3200" dirty="0" smtClean="0">
                <a:solidFill>
                  <a:prstClr val="black"/>
                </a:solidFill>
              </a:rPr>
              <a:t>--</a:t>
            </a:r>
            <a:r>
              <a:rPr lang="en-US" altLang="zh-CN" sz="3200" dirty="0" err="1" smtClean="0">
                <a:solidFill>
                  <a:prstClr val="black"/>
                </a:solidFill>
              </a:rPr>
              <a:t>lia’s</a:t>
            </a:r>
            <a:r>
              <a:rPr lang="en-US" altLang="zh-CN" sz="3200" dirty="0" smtClean="0">
                <a:solidFill>
                  <a:prstClr val="black"/>
                </a:solidFill>
              </a:rPr>
              <a:t> geometry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5483" r="5582"/>
          <a:stretch/>
        </p:blipFill>
        <p:spPr>
          <a:xfrm>
            <a:off x="341848" y="1803041"/>
            <a:ext cx="8460304" cy="4378818"/>
          </a:xfrm>
          <a:prstGeom prst="rect">
            <a:avLst/>
          </a:prstGeom>
        </p:spPr>
      </p:pic>
      <p:sp>
        <p:nvSpPr>
          <p:cNvPr id="5" name="内容占位符 2"/>
          <p:cNvSpPr txBox="1">
            <a:spLocks/>
          </p:cNvSpPr>
          <p:nvPr/>
        </p:nvSpPr>
        <p:spPr>
          <a:xfrm>
            <a:off x="476518" y="1107583"/>
            <a:ext cx="8038832" cy="5069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>
                <a:latin typeface="+mn-ea"/>
              </a:rPr>
              <a:t>Simulate 2000 electrons from 150um before </a:t>
            </a:r>
            <a:r>
              <a:rPr lang="en-US" altLang="zh-CN" sz="2000" dirty="0" smtClean="0">
                <a:latin typeface="+mn-ea"/>
              </a:rPr>
              <a:t>Gem2 </a:t>
            </a:r>
            <a:r>
              <a:rPr lang="en-US" altLang="zh-CN" sz="2000" dirty="0">
                <a:latin typeface="+mn-ea"/>
              </a:rPr>
              <a:t>to 150um after </a:t>
            </a:r>
            <a:r>
              <a:rPr lang="en-US" altLang="zh-CN" sz="2000" dirty="0" smtClean="0">
                <a:latin typeface="+mn-ea"/>
              </a:rPr>
              <a:t>Gem2</a:t>
            </a:r>
            <a:endParaRPr lang="zh-CN" altLang="en-US" sz="2000" dirty="0">
              <a:latin typeface="+mn-ea"/>
            </a:endParaRPr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361757" y="1877898"/>
            <a:ext cx="20177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shift in 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843951" y="1869615"/>
            <a:ext cx="1974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size in 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𝜙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61757" y="4012102"/>
            <a:ext cx="19840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shift in Z</a:t>
            </a:r>
            <a:r>
              <a:rPr lang="zh-CN" altLang="en-US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27123" y="4012102"/>
            <a:ext cx="19405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kern="100" dirty="0">
                <a:solidFill>
                  <a:prstClr val="black"/>
                </a:solidFill>
                <a:ea typeface="黑体" panose="02010609060101010101" pitchFamily="49" charset="-122"/>
              </a:rPr>
              <a:t>Avalanche size in Z direction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0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1011</TotalTime>
  <Words>368</Words>
  <Application>Microsoft Office PowerPoint</Application>
  <PresentationFormat>全屏显示(4:3)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黑体</vt:lpstr>
      <vt:lpstr>宋体</vt:lpstr>
      <vt:lpstr>Arial</vt:lpstr>
      <vt:lpstr>Calibri</vt:lpstr>
      <vt:lpstr>Calibri Light</vt:lpstr>
      <vt:lpstr>Office 主题</vt:lpstr>
      <vt:lpstr>Work report </vt:lpstr>
      <vt:lpstr>Distribution of electrons (end point)in r direction</vt:lpstr>
      <vt:lpstr>Gain</vt:lpstr>
      <vt:lpstr>Gain</vt:lpstr>
      <vt:lpstr>Gain</vt:lpstr>
      <vt:lpstr>Avalanche shift(mean) and size(RMS)</vt:lpstr>
      <vt:lpstr>Avalanche shift(mean) and size(RMS) --lia’s geometry</vt:lpstr>
      <vt:lpstr>Avalanche shift(mean) and size(RMS)</vt:lpstr>
      <vt:lpstr>Avalanche shift(mean) and size(RMS) --lia’s geometry</vt:lpstr>
      <vt:lpstr>Avalanche shift(mean) and size(RMS)</vt:lpstr>
      <vt:lpstr>Avalanche shift(mean) and size(RMS) --lia’s geometry</vt:lpstr>
      <vt:lpstr>Question??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工作报告</dc:title>
  <dc:creator>Windows 用户</dc:creator>
  <cp:lastModifiedBy>Windows 用户</cp:lastModifiedBy>
  <cp:revision>82</cp:revision>
  <dcterms:created xsi:type="dcterms:W3CDTF">2017-05-08T08:32:16Z</dcterms:created>
  <dcterms:modified xsi:type="dcterms:W3CDTF">2017-05-18T06:15:27Z</dcterms:modified>
</cp:coreProperties>
</file>